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Lst>
  <p:notesMasterIdLst>
    <p:notesMasterId r:id="rId28"/>
  </p:notesMasterIdLst>
  <p:handoutMasterIdLst>
    <p:handoutMasterId r:id="rId29"/>
  </p:handoutMasterIdLst>
  <p:sldIdLst>
    <p:sldId id="283" r:id="rId6"/>
    <p:sldId id="299" r:id="rId7"/>
    <p:sldId id="300" r:id="rId8"/>
    <p:sldId id="301" r:id="rId9"/>
    <p:sldId id="305" r:id="rId10"/>
    <p:sldId id="303" r:id="rId11"/>
    <p:sldId id="260" r:id="rId12"/>
    <p:sldId id="287" r:id="rId13"/>
    <p:sldId id="288" r:id="rId14"/>
    <p:sldId id="261" r:id="rId15"/>
    <p:sldId id="307" r:id="rId16"/>
    <p:sldId id="289" r:id="rId17"/>
    <p:sldId id="290" r:id="rId18"/>
    <p:sldId id="291" r:id="rId19"/>
    <p:sldId id="296" r:id="rId20"/>
    <p:sldId id="292" r:id="rId21"/>
    <p:sldId id="284" r:id="rId22"/>
    <p:sldId id="297" r:id="rId23"/>
    <p:sldId id="304" r:id="rId24"/>
    <p:sldId id="264" r:id="rId25"/>
    <p:sldId id="293" r:id="rId26"/>
    <p:sldId id="29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2F014-A714-3CFF-1CD9-E3311F328350}" v="284" dt="2022-03-26T22:44:08.801"/>
    <p1510:client id="{693EEE51-C3A7-E0DB-3D53-97F72B73D903}" v="393" dt="2022-03-27T21:10:20.992"/>
    <p1510:client id="{9D79C636-B1AD-3AD3-063C-374B8F483DF0}" v="295" dt="2022-03-29T21:06:00.676"/>
    <p1510:client id="{A4E8EB93-E58E-599B-005C-B242E04A3668}" v="164" dt="2022-03-26T08:31:46.313"/>
    <p1510:client id="{C368A3E5-1A2F-4155-472D-1E91B6189937}" v="48" dt="2022-03-18T21:26:11.196"/>
    <p1510:client id="{D88A2C5F-D4DA-E6AB-2844-1358D34C9451}" v="38" dt="2022-03-29T21:28:13.284"/>
    <p1510:client id="{E582ECEF-F566-5622-8447-1B8E7E83556E}" v="9" dt="2022-03-30T21:41:06.341"/>
  </p1510:revLst>
</p1510:revInfo>
</file>

<file path=ppt/tableStyles.xml><?xml version="1.0" encoding="utf-8"?>
<a:tblStyleLst xmlns:a="http://schemas.openxmlformats.org/drawingml/2006/main" def="{93296810-A885-4BE3-A3E7-6D5BEEA58F35}">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C9A799-AAFF-4F5A-BFA4-9A1B4960043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C96FB52-BA75-4AF1-B4B9-37040E6C9173}">
      <dgm:prSet/>
      <dgm:spPr/>
      <dgm:t>
        <a:bodyPr/>
        <a:lstStyle/>
        <a:p>
          <a:r>
            <a:rPr lang="en-GB" b="1"/>
            <a:t>Module code:  BMSW 5104</a:t>
          </a:r>
          <a:endParaRPr lang="en-US"/>
        </a:p>
      </dgm:t>
    </dgm:pt>
    <dgm:pt modelId="{DFDBCD3A-A11D-4707-B47D-E5D357AB663E}" type="parTrans" cxnId="{386A532B-E11A-435C-9995-DF8647E697F9}">
      <dgm:prSet/>
      <dgm:spPr/>
      <dgm:t>
        <a:bodyPr/>
        <a:lstStyle/>
        <a:p>
          <a:endParaRPr lang="en-US"/>
        </a:p>
      </dgm:t>
    </dgm:pt>
    <dgm:pt modelId="{12AFC807-AADC-4685-B936-599097B836FA}" type="sibTrans" cxnId="{386A532B-E11A-435C-9995-DF8647E697F9}">
      <dgm:prSet/>
      <dgm:spPr/>
      <dgm:t>
        <a:bodyPr/>
        <a:lstStyle/>
        <a:p>
          <a:endParaRPr lang="en-US"/>
        </a:p>
      </dgm:t>
    </dgm:pt>
    <dgm:pt modelId="{467263BA-0884-479A-9A32-76E24B56C9AF}">
      <dgm:prSet/>
      <dgm:spPr/>
      <dgm:t>
        <a:bodyPr/>
        <a:lstStyle/>
        <a:p>
          <a:r>
            <a:rPr lang="en-GB" b="1"/>
            <a:t>Assignment Title: Business management Plan (Task 2)</a:t>
          </a:r>
          <a:endParaRPr lang="en-US"/>
        </a:p>
      </dgm:t>
    </dgm:pt>
    <dgm:pt modelId="{321EF398-4A1D-4C54-9572-ECB601255C2A}" type="parTrans" cxnId="{3749F00C-78FC-4829-AB73-380FE4B66458}">
      <dgm:prSet/>
      <dgm:spPr/>
      <dgm:t>
        <a:bodyPr/>
        <a:lstStyle/>
        <a:p>
          <a:endParaRPr lang="en-US"/>
        </a:p>
      </dgm:t>
    </dgm:pt>
    <dgm:pt modelId="{CD855DB7-972F-4882-8110-60B6E78E0369}" type="sibTrans" cxnId="{3749F00C-78FC-4829-AB73-380FE4B66458}">
      <dgm:prSet/>
      <dgm:spPr/>
      <dgm:t>
        <a:bodyPr/>
        <a:lstStyle/>
        <a:p>
          <a:endParaRPr lang="en-US"/>
        </a:p>
      </dgm:t>
    </dgm:pt>
    <dgm:pt modelId="{7958B305-569B-4A24-BB27-36337D58A10B}">
      <dgm:prSet/>
      <dgm:spPr/>
      <dgm:t>
        <a:bodyPr/>
        <a:lstStyle/>
        <a:p>
          <a:r>
            <a:rPr lang="en-GB" b="1"/>
            <a:t>Name:  Shiraz Ahmed Khan</a:t>
          </a:r>
          <a:endParaRPr lang="en-US"/>
        </a:p>
      </dgm:t>
    </dgm:pt>
    <dgm:pt modelId="{FAA69496-9A84-484E-807B-D73C46FDE18A}" type="parTrans" cxnId="{FF00B9C4-1613-4E3F-AA8E-7D228BDCF65C}">
      <dgm:prSet/>
      <dgm:spPr/>
      <dgm:t>
        <a:bodyPr/>
        <a:lstStyle/>
        <a:p>
          <a:endParaRPr lang="en-US"/>
        </a:p>
      </dgm:t>
    </dgm:pt>
    <dgm:pt modelId="{32068351-6C10-48EC-A561-15A887FA3FC0}" type="sibTrans" cxnId="{FF00B9C4-1613-4E3F-AA8E-7D228BDCF65C}">
      <dgm:prSet/>
      <dgm:spPr/>
      <dgm:t>
        <a:bodyPr/>
        <a:lstStyle/>
        <a:p>
          <a:endParaRPr lang="en-US"/>
        </a:p>
      </dgm:t>
    </dgm:pt>
    <dgm:pt modelId="{24047ED3-F11D-4FC3-BDE3-8451704FC01A}">
      <dgm:prSet/>
      <dgm:spPr/>
      <dgm:t>
        <a:bodyPr/>
        <a:lstStyle/>
        <a:p>
          <a:r>
            <a:rPr lang="en-GB" b="1"/>
            <a:t>Student ID:  2008513</a:t>
          </a:r>
          <a:endParaRPr lang="en-US"/>
        </a:p>
      </dgm:t>
    </dgm:pt>
    <dgm:pt modelId="{2340909D-53F9-49C8-893C-0CB6D65A4081}" type="parTrans" cxnId="{FD0FBF1D-B8A4-4C2B-8D36-D915F84CD966}">
      <dgm:prSet/>
      <dgm:spPr/>
      <dgm:t>
        <a:bodyPr/>
        <a:lstStyle/>
        <a:p>
          <a:endParaRPr lang="en-US"/>
        </a:p>
      </dgm:t>
    </dgm:pt>
    <dgm:pt modelId="{2EADC8AA-40CE-42FB-808E-543E656D0819}" type="sibTrans" cxnId="{FD0FBF1D-B8A4-4C2B-8D36-D915F84CD966}">
      <dgm:prSet/>
      <dgm:spPr/>
      <dgm:t>
        <a:bodyPr/>
        <a:lstStyle/>
        <a:p>
          <a:endParaRPr lang="en-US"/>
        </a:p>
      </dgm:t>
    </dgm:pt>
    <dgm:pt modelId="{B68F6ED5-85D1-4619-9E40-1A4A4CEF992C}" type="pres">
      <dgm:prSet presAssocID="{02C9A799-AAFF-4F5A-BFA4-9A1B49600431}" presName="outerComposite" presStyleCnt="0">
        <dgm:presLayoutVars>
          <dgm:chMax val="5"/>
          <dgm:dir/>
          <dgm:resizeHandles val="exact"/>
        </dgm:presLayoutVars>
      </dgm:prSet>
      <dgm:spPr/>
    </dgm:pt>
    <dgm:pt modelId="{11636C11-7581-4999-AE32-E78CCC8A3CCB}" type="pres">
      <dgm:prSet presAssocID="{02C9A799-AAFF-4F5A-BFA4-9A1B49600431}" presName="dummyMaxCanvas" presStyleCnt="0">
        <dgm:presLayoutVars/>
      </dgm:prSet>
      <dgm:spPr/>
    </dgm:pt>
    <dgm:pt modelId="{F098B0F5-4AE9-49DB-97EE-BF3C801498D7}" type="pres">
      <dgm:prSet presAssocID="{02C9A799-AAFF-4F5A-BFA4-9A1B49600431}" presName="FourNodes_1" presStyleLbl="node1" presStyleIdx="0" presStyleCnt="4">
        <dgm:presLayoutVars>
          <dgm:bulletEnabled val="1"/>
        </dgm:presLayoutVars>
      </dgm:prSet>
      <dgm:spPr/>
    </dgm:pt>
    <dgm:pt modelId="{479F5FC4-D150-42D5-8BBC-78A81ED48A7E}" type="pres">
      <dgm:prSet presAssocID="{02C9A799-AAFF-4F5A-BFA4-9A1B49600431}" presName="FourNodes_2" presStyleLbl="node1" presStyleIdx="1" presStyleCnt="4">
        <dgm:presLayoutVars>
          <dgm:bulletEnabled val="1"/>
        </dgm:presLayoutVars>
      </dgm:prSet>
      <dgm:spPr/>
    </dgm:pt>
    <dgm:pt modelId="{BD908F48-B3D0-4801-A7D9-3FFD1E41EF44}" type="pres">
      <dgm:prSet presAssocID="{02C9A799-AAFF-4F5A-BFA4-9A1B49600431}" presName="FourNodes_3" presStyleLbl="node1" presStyleIdx="2" presStyleCnt="4">
        <dgm:presLayoutVars>
          <dgm:bulletEnabled val="1"/>
        </dgm:presLayoutVars>
      </dgm:prSet>
      <dgm:spPr/>
    </dgm:pt>
    <dgm:pt modelId="{EF0D5DDF-9828-47D3-BEA2-72D6C77957BB}" type="pres">
      <dgm:prSet presAssocID="{02C9A799-AAFF-4F5A-BFA4-9A1B49600431}" presName="FourNodes_4" presStyleLbl="node1" presStyleIdx="3" presStyleCnt="4">
        <dgm:presLayoutVars>
          <dgm:bulletEnabled val="1"/>
        </dgm:presLayoutVars>
      </dgm:prSet>
      <dgm:spPr/>
    </dgm:pt>
    <dgm:pt modelId="{B34F3B3F-7DCC-4627-8F3E-9ECB32361595}" type="pres">
      <dgm:prSet presAssocID="{02C9A799-AAFF-4F5A-BFA4-9A1B49600431}" presName="FourConn_1-2" presStyleLbl="fgAccFollowNode1" presStyleIdx="0" presStyleCnt="3">
        <dgm:presLayoutVars>
          <dgm:bulletEnabled val="1"/>
        </dgm:presLayoutVars>
      </dgm:prSet>
      <dgm:spPr/>
    </dgm:pt>
    <dgm:pt modelId="{FABDB4C9-8998-4746-B3C0-1762AA8AA7BE}" type="pres">
      <dgm:prSet presAssocID="{02C9A799-AAFF-4F5A-BFA4-9A1B49600431}" presName="FourConn_2-3" presStyleLbl="fgAccFollowNode1" presStyleIdx="1" presStyleCnt="3">
        <dgm:presLayoutVars>
          <dgm:bulletEnabled val="1"/>
        </dgm:presLayoutVars>
      </dgm:prSet>
      <dgm:spPr/>
    </dgm:pt>
    <dgm:pt modelId="{03EA0309-5325-4401-BA75-8B51D5EF4844}" type="pres">
      <dgm:prSet presAssocID="{02C9A799-AAFF-4F5A-BFA4-9A1B49600431}" presName="FourConn_3-4" presStyleLbl="fgAccFollowNode1" presStyleIdx="2" presStyleCnt="3">
        <dgm:presLayoutVars>
          <dgm:bulletEnabled val="1"/>
        </dgm:presLayoutVars>
      </dgm:prSet>
      <dgm:spPr/>
    </dgm:pt>
    <dgm:pt modelId="{7E2A5934-C0DF-4CA2-A480-37EED0A08118}" type="pres">
      <dgm:prSet presAssocID="{02C9A799-AAFF-4F5A-BFA4-9A1B49600431}" presName="FourNodes_1_text" presStyleLbl="node1" presStyleIdx="3" presStyleCnt="4">
        <dgm:presLayoutVars>
          <dgm:bulletEnabled val="1"/>
        </dgm:presLayoutVars>
      </dgm:prSet>
      <dgm:spPr/>
    </dgm:pt>
    <dgm:pt modelId="{D327203F-6D08-48B1-A471-CB9FC085267C}" type="pres">
      <dgm:prSet presAssocID="{02C9A799-AAFF-4F5A-BFA4-9A1B49600431}" presName="FourNodes_2_text" presStyleLbl="node1" presStyleIdx="3" presStyleCnt="4">
        <dgm:presLayoutVars>
          <dgm:bulletEnabled val="1"/>
        </dgm:presLayoutVars>
      </dgm:prSet>
      <dgm:spPr/>
    </dgm:pt>
    <dgm:pt modelId="{F849A069-22A7-47F4-97FF-0E31E93D19B1}" type="pres">
      <dgm:prSet presAssocID="{02C9A799-AAFF-4F5A-BFA4-9A1B49600431}" presName="FourNodes_3_text" presStyleLbl="node1" presStyleIdx="3" presStyleCnt="4">
        <dgm:presLayoutVars>
          <dgm:bulletEnabled val="1"/>
        </dgm:presLayoutVars>
      </dgm:prSet>
      <dgm:spPr/>
    </dgm:pt>
    <dgm:pt modelId="{F4C40706-C9F6-43C4-956A-3DE3F47AD114}" type="pres">
      <dgm:prSet presAssocID="{02C9A799-AAFF-4F5A-BFA4-9A1B49600431}" presName="FourNodes_4_text" presStyleLbl="node1" presStyleIdx="3" presStyleCnt="4">
        <dgm:presLayoutVars>
          <dgm:bulletEnabled val="1"/>
        </dgm:presLayoutVars>
      </dgm:prSet>
      <dgm:spPr/>
    </dgm:pt>
  </dgm:ptLst>
  <dgm:cxnLst>
    <dgm:cxn modelId="{CBAD2603-17E6-4BF4-BC5C-05CA86EA6900}" type="presOf" srcId="{12AFC807-AADC-4685-B936-599097B836FA}" destId="{B34F3B3F-7DCC-4627-8F3E-9ECB32361595}" srcOrd="0" destOrd="0" presId="urn:microsoft.com/office/officeart/2005/8/layout/vProcess5"/>
    <dgm:cxn modelId="{78CF1607-A4B2-4AC7-BAE1-9F19BCBAD34F}" type="presOf" srcId="{02C9A799-AAFF-4F5A-BFA4-9A1B49600431}" destId="{B68F6ED5-85D1-4619-9E40-1A4A4CEF992C}" srcOrd="0" destOrd="0" presId="urn:microsoft.com/office/officeart/2005/8/layout/vProcess5"/>
    <dgm:cxn modelId="{3749F00C-78FC-4829-AB73-380FE4B66458}" srcId="{02C9A799-AAFF-4F5A-BFA4-9A1B49600431}" destId="{467263BA-0884-479A-9A32-76E24B56C9AF}" srcOrd="1" destOrd="0" parTransId="{321EF398-4A1D-4C54-9572-ECB601255C2A}" sibTransId="{CD855DB7-972F-4882-8110-60B6E78E0369}"/>
    <dgm:cxn modelId="{0AA19016-25EA-4499-8B5E-9874CA20B6D5}" type="presOf" srcId="{CD855DB7-972F-4882-8110-60B6E78E0369}" destId="{FABDB4C9-8998-4746-B3C0-1762AA8AA7BE}" srcOrd="0" destOrd="0" presId="urn:microsoft.com/office/officeart/2005/8/layout/vProcess5"/>
    <dgm:cxn modelId="{BAA8DD17-8F07-45DA-89E8-E59B92E19EF5}" type="presOf" srcId="{7958B305-569B-4A24-BB27-36337D58A10B}" destId="{F849A069-22A7-47F4-97FF-0E31E93D19B1}" srcOrd="1" destOrd="0" presId="urn:microsoft.com/office/officeart/2005/8/layout/vProcess5"/>
    <dgm:cxn modelId="{3C1E6D1B-DFF6-4694-BFEE-C620858B97C9}" type="presOf" srcId="{BC96FB52-BA75-4AF1-B4B9-37040E6C9173}" destId="{7E2A5934-C0DF-4CA2-A480-37EED0A08118}" srcOrd="1" destOrd="0" presId="urn:microsoft.com/office/officeart/2005/8/layout/vProcess5"/>
    <dgm:cxn modelId="{FD0FBF1D-B8A4-4C2B-8D36-D915F84CD966}" srcId="{02C9A799-AAFF-4F5A-BFA4-9A1B49600431}" destId="{24047ED3-F11D-4FC3-BDE3-8451704FC01A}" srcOrd="3" destOrd="0" parTransId="{2340909D-53F9-49C8-893C-0CB6D65A4081}" sibTransId="{2EADC8AA-40CE-42FB-808E-543E656D0819}"/>
    <dgm:cxn modelId="{A536A729-6D7E-4E82-B253-EB5277031EE5}" type="presOf" srcId="{BC96FB52-BA75-4AF1-B4B9-37040E6C9173}" destId="{F098B0F5-4AE9-49DB-97EE-BF3C801498D7}" srcOrd="0" destOrd="0" presId="urn:microsoft.com/office/officeart/2005/8/layout/vProcess5"/>
    <dgm:cxn modelId="{386A532B-E11A-435C-9995-DF8647E697F9}" srcId="{02C9A799-AAFF-4F5A-BFA4-9A1B49600431}" destId="{BC96FB52-BA75-4AF1-B4B9-37040E6C9173}" srcOrd="0" destOrd="0" parTransId="{DFDBCD3A-A11D-4707-B47D-E5D357AB663E}" sibTransId="{12AFC807-AADC-4685-B936-599097B836FA}"/>
    <dgm:cxn modelId="{DD22BE4B-B070-4326-8C1E-20FC2D92E314}" type="presOf" srcId="{467263BA-0884-479A-9A32-76E24B56C9AF}" destId="{D327203F-6D08-48B1-A471-CB9FC085267C}" srcOrd="1" destOrd="0" presId="urn:microsoft.com/office/officeart/2005/8/layout/vProcess5"/>
    <dgm:cxn modelId="{6636F193-3904-45C8-B07B-FAAAE4BE2FFA}" type="presOf" srcId="{24047ED3-F11D-4FC3-BDE3-8451704FC01A}" destId="{EF0D5DDF-9828-47D3-BEA2-72D6C77957BB}" srcOrd="0" destOrd="0" presId="urn:microsoft.com/office/officeart/2005/8/layout/vProcess5"/>
    <dgm:cxn modelId="{AB88F6A5-1E86-4CBE-BA46-CDBF9BE26383}" type="presOf" srcId="{7958B305-569B-4A24-BB27-36337D58A10B}" destId="{BD908F48-B3D0-4801-A7D9-3FFD1E41EF44}" srcOrd="0" destOrd="0" presId="urn:microsoft.com/office/officeart/2005/8/layout/vProcess5"/>
    <dgm:cxn modelId="{FF00B9C4-1613-4E3F-AA8E-7D228BDCF65C}" srcId="{02C9A799-AAFF-4F5A-BFA4-9A1B49600431}" destId="{7958B305-569B-4A24-BB27-36337D58A10B}" srcOrd="2" destOrd="0" parTransId="{FAA69496-9A84-484E-807B-D73C46FDE18A}" sibTransId="{32068351-6C10-48EC-A561-15A887FA3FC0}"/>
    <dgm:cxn modelId="{1DD318CC-CA8D-4B8E-9605-57EFFA7DF96A}" type="presOf" srcId="{467263BA-0884-479A-9A32-76E24B56C9AF}" destId="{479F5FC4-D150-42D5-8BBC-78A81ED48A7E}" srcOrd="0" destOrd="0" presId="urn:microsoft.com/office/officeart/2005/8/layout/vProcess5"/>
    <dgm:cxn modelId="{897AD3EE-052F-443A-85C4-A307A13AFD36}" type="presOf" srcId="{32068351-6C10-48EC-A561-15A887FA3FC0}" destId="{03EA0309-5325-4401-BA75-8B51D5EF4844}" srcOrd="0" destOrd="0" presId="urn:microsoft.com/office/officeart/2005/8/layout/vProcess5"/>
    <dgm:cxn modelId="{D5E629F7-A0AF-4F4B-84DB-06B9368B56FF}" type="presOf" srcId="{24047ED3-F11D-4FC3-BDE3-8451704FC01A}" destId="{F4C40706-C9F6-43C4-956A-3DE3F47AD114}" srcOrd="1" destOrd="0" presId="urn:microsoft.com/office/officeart/2005/8/layout/vProcess5"/>
    <dgm:cxn modelId="{4A17E408-5D7C-4220-97F7-DEABC1F211BF}" type="presParOf" srcId="{B68F6ED5-85D1-4619-9E40-1A4A4CEF992C}" destId="{11636C11-7581-4999-AE32-E78CCC8A3CCB}" srcOrd="0" destOrd="0" presId="urn:microsoft.com/office/officeart/2005/8/layout/vProcess5"/>
    <dgm:cxn modelId="{FAFA333C-C0F9-4317-9D8E-4B49232EE000}" type="presParOf" srcId="{B68F6ED5-85D1-4619-9E40-1A4A4CEF992C}" destId="{F098B0F5-4AE9-49DB-97EE-BF3C801498D7}" srcOrd="1" destOrd="0" presId="urn:microsoft.com/office/officeart/2005/8/layout/vProcess5"/>
    <dgm:cxn modelId="{CC4296C2-B925-4BFE-834C-45B8CEC0450B}" type="presParOf" srcId="{B68F6ED5-85D1-4619-9E40-1A4A4CEF992C}" destId="{479F5FC4-D150-42D5-8BBC-78A81ED48A7E}" srcOrd="2" destOrd="0" presId="urn:microsoft.com/office/officeart/2005/8/layout/vProcess5"/>
    <dgm:cxn modelId="{65A48090-E37E-4DED-97B3-67A281E831E0}" type="presParOf" srcId="{B68F6ED5-85D1-4619-9E40-1A4A4CEF992C}" destId="{BD908F48-B3D0-4801-A7D9-3FFD1E41EF44}" srcOrd="3" destOrd="0" presId="urn:microsoft.com/office/officeart/2005/8/layout/vProcess5"/>
    <dgm:cxn modelId="{D558B714-1C32-4D45-865E-4F8DE998BF54}" type="presParOf" srcId="{B68F6ED5-85D1-4619-9E40-1A4A4CEF992C}" destId="{EF0D5DDF-9828-47D3-BEA2-72D6C77957BB}" srcOrd="4" destOrd="0" presId="urn:microsoft.com/office/officeart/2005/8/layout/vProcess5"/>
    <dgm:cxn modelId="{57A99C27-75C1-4616-897D-824CF319590B}" type="presParOf" srcId="{B68F6ED5-85D1-4619-9E40-1A4A4CEF992C}" destId="{B34F3B3F-7DCC-4627-8F3E-9ECB32361595}" srcOrd="5" destOrd="0" presId="urn:microsoft.com/office/officeart/2005/8/layout/vProcess5"/>
    <dgm:cxn modelId="{7ED33D85-CF8E-4B06-8599-4A0B2EFD0C06}" type="presParOf" srcId="{B68F6ED5-85D1-4619-9E40-1A4A4CEF992C}" destId="{FABDB4C9-8998-4746-B3C0-1762AA8AA7BE}" srcOrd="6" destOrd="0" presId="urn:microsoft.com/office/officeart/2005/8/layout/vProcess5"/>
    <dgm:cxn modelId="{513429C8-47A7-44A5-9726-CEBF7EC7A0CE}" type="presParOf" srcId="{B68F6ED5-85D1-4619-9E40-1A4A4CEF992C}" destId="{03EA0309-5325-4401-BA75-8B51D5EF4844}" srcOrd="7" destOrd="0" presId="urn:microsoft.com/office/officeart/2005/8/layout/vProcess5"/>
    <dgm:cxn modelId="{CAE9D4A7-9D01-4A38-B941-13D9AD4ADE0A}" type="presParOf" srcId="{B68F6ED5-85D1-4619-9E40-1A4A4CEF992C}" destId="{7E2A5934-C0DF-4CA2-A480-37EED0A08118}" srcOrd="8" destOrd="0" presId="urn:microsoft.com/office/officeart/2005/8/layout/vProcess5"/>
    <dgm:cxn modelId="{196A450B-89A9-41E0-933B-F52291FA68F1}" type="presParOf" srcId="{B68F6ED5-85D1-4619-9E40-1A4A4CEF992C}" destId="{D327203F-6D08-48B1-A471-CB9FC085267C}" srcOrd="9" destOrd="0" presId="urn:microsoft.com/office/officeart/2005/8/layout/vProcess5"/>
    <dgm:cxn modelId="{8AA1A1BC-69C3-4C80-BA71-EE2A48D89566}" type="presParOf" srcId="{B68F6ED5-85D1-4619-9E40-1A4A4CEF992C}" destId="{F849A069-22A7-47F4-97FF-0E31E93D19B1}" srcOrd="10" destOrd="0" presId="urn:microsoft.com/office/officeart/2005/8/layout/vProcess5"/>
    <dgm:cxn modelId="{AD6C5B97-35F4-4C5D-B467-C885E25CCDB0}" type="presParOf" srcId="{B68F6ED5-85D1-4619-9E40-1A4A4CEF992C}" destId="{F4C40706-C9F6-43C4-956A-3DE3F47AD11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8B0F5-4AE9-49DB-97EE-BF3C801498D7}">
      <dsp:nvSpPr>
        <dsp:cNvPr id="0" name=""/>
        <dsp:cNvSpPr/>
      </dsp:nvSpPr>
      <dsp:spPr>
        <a:xfrm>
          <a:off x="0" y="0"/>
          <a:ext cx="5091379" cy="12130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Module code:  BMSW 5104</a:t>
          </a:r>
          <a:endParaRPr lang="en-US" sz="2500" kern="1200"/>
        </a:p>
      </dsp:txBody>
      <dsp:txXfrm>
        <a:off x="35529" y="35529"/>
        <a:ext cx="3679908" cy="1141985"/>
      </dsp:txXfrm>
    </dsp:sp>
    <dsp:sp modelId="{479F5FC4-D150-42D5-8BBC-78A81ED48A7E}">
      <dsp:nvSpPr>
        <dsp:cNvPr id="0" name=""/>
        <dsp:cNvSpPr/>
      </dsp:nvSpPr>
      <dsp:spPr>
        <a:xfrm>
          <a:off x="426403" y="1433596"/>
          <a:ext cx="5091379" cy="12130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Assignment Title: Business management Plan (Task 2)</a:t>
          </a:r>
          <a:endParaRPr lang="en-US" sz="2500" kern="1200"/>
        </a:p>
      </dsp:txBody>
      <dsp:txXfrm>
        <a:off x="461932" y="1469125"/>
        <a:ext cx="3805440" cy="1141985"/>
      </dsp:txXfrm>
    </dsp:sp>
    <dsp:sp modelId="{BD908F48-B3D0-4801-A7D9-3FFD1E41EF44}">
      <dsp:nvSpPr>
        <dsp:cNvPr id="0" name=""/>
        <dsp:cNvSpPr/>
      </dsp:nvSpPr>
      <dsp:spPr>
        <a:xfrm>
          <a:off x="846441" y="2867192"/>
          <a:ext cx="5091379" cy="12130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Name:  Shiraz Ahmed Khan</a:t>
          </a:r>
          <a:endParaRPr lang="en-US" sz="2500" kern="1200"/>
        </a:p>
      </dsp:txBody>
      <dsp:txXfrm>
        <a:off x="881970" y="2902721"/>
        <a:ext cx="3811804" cy="1141985"/>
      </dsp:txXfrm>
    </dsp:sp>
    <dsp:sp modelId="{EF0D5DDF-9828-47D3-BEA2-72D6C77957BB}">
      <dsp:nvSpPr>
        <dsp:cNvPr id="0" name=""/>
        <dsp:cNvSpPr/>
      </dsp:nvSpPr>
      <dsp:spPr>
        <a:xfrm>
          <a:off x="1272844" y="4300788"/>
          <a:ext cx="5091379" cy="12130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Student ID:  2008513</a:t>
          </a:r>
          <a:endParaRPr lang="en-US" sz="2500" kern="1200"/>
        </a:p>
      </dsp:txBody>
      <dsp:txXfrm>
        <a:off x="1308373" y="4336317"/>
        <a:ext cx="3805440" cy="1141985"/>
      </dsp:txXfrm>
    </dsp:sp>
    <dsp:sp modelId="{B34F3B3F-7DCC-4627-8F3E-9ECB32361595}">
      <dsp:nvSpPr>
        <dsp:cNvPr id="0" name=""/>
        <dsp:cNvSpPr/>
      </dsp:nvSpPr>
      <dsp:spPr>
        <a:xfrm>
          <a:off x="4302901" y="929080"/>
          <a:ext cx="788477" cy="78847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80308" y="929080"/>
        <a:ext cx="433663" cy="593329"/>
      </dsp:txXfrm>
    </dsp:sp>
    <dsp:sp modelId="{FABDB4C9-8998-4746-B3C0-1762AA8AA7BE}">
      <dsp:nvSpPr>
        <dsp:cNvPr id="0" name=""/>
        <dsp:cNvSpPr/>
      </dsp:nvSpPr>
      <dsp:spPr>
        <a:xfrm>
          <a:off x="4729304" y="2362677"/>
          <a:ext cx="788477" cy="78847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711" y="2362677"/>
        <a:ext cx="433663" cy="593329"/>
      </dsp:txXfrm>
    </dsp:sp>
    <dsp:sp modelId="{03EA0309-5325-4401-BA75-8B51D5EF4844}">
      <dsp:nvSpPr>
        <dsp:cNvPr id="0" name=""/>
        <dsp:cNvSpPr/>
      </dsp:nvSpPr>
      <dsp:spPr>
        <a:xfrm>
          <a:off x="5149343" y="3796273"/>
          <a:ext cx="788477" cy="78847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26750" y="3796273"/>
        <a:ext cx="433663" cy="5933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4/11/2022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4/11/2022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a:p>
        </p:txBody>
      </p:sp>
    </p:spTree>
    <p:extLst>
      <p:ext uri="{BB962C8B-B14F-4D97-AF65-F5344CB8AC3E}">
        <p14:creationId xmlns:p14="http://schemas.microsoft.com/office/powerpoint/2010/main" val="3051582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br>
              <a:rPr lang="en-GB" sz="1800">
                <a:effectLst/>
                <a:latin typeface="Times New Roman" panose="02020603050405020304" pitchFamily="18" charset="0"/>
                <a:ea typeface="Times New Roman" panose="02020603050405020304" pitchFamily="18" charset="0"/>
              </a:rPr>
            </a:br>
            <a:r>
              <a:rPr lang="en-GB" sz="1800">
                <a:effectLst/>
                <a:latin typeface="Times New Roman" panose="02020603050405020304" pitchFamily="18" charset="0"/>
                <a:ea typeface="Times New Roman" panose="02020603050405020304" pitchFamily="18" charset="0"/>
              </a:rPr>
              <a:t>A vital Managing stakeholders may help us succeed with our endeavours. However, Taking care of our stakeholders is especially important in the pharmaceutical industry, where identifying, extracting, and documenting the project's demands is one of the most difficult parts of the process. It is up to sales team to reach out to influencers, executives, or other critical stakeholders early in the product launch so that we may benefit from their knowledge and expertise in order to ensure that the product launch is completed on time and on budget. We will have a better chance of getting these stakeholders on board if we start influencing them early on</a:t>
            </a:r>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7</a:t>
            </a:fld>
            <a:endParaRPr lang="en-US" noProof="0"/>
          </a:p>
        </p:txBody>
      </p:sp>
    </p:spTree>
    <p:extLst>
      <p:ext uri="{BB962C8B-B14F-4D97-AF65-F5344CB8AC3E}">
        <p14:creationId xmlns:p14="http://schemas.microsoft.com/office/powerpoint/2010/main" val="36463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Times New Roman" panose="02020603050405020304" pitchFamily="18" charset="0"/>
                <a:ea typeface="Times New Roman" panose="02020603050405020304" pitchFamily="18" charset="0"/>
              </a:rPr>
              <a:t>Gym freaks or people with poor nutrition</a:t>
            </a:r>
            <a:endParaRPr lang="x-none"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GB" sz="1800">
                <a:effectLst/>
                <a:latin typeface="Times New Roman" panose="02020603050405020304" pitchFamily="18" charset="0"/>
                <a:ea typeface="Times New Roman" panose="02020603050405020304" pitchFamily="18" charset="0"/>
              </a:rPr>
            </a:br>
            <a:r>
              <a:rPr lang="en-GB" sz="1800">
                <a:effectLst/>
                <a:latin typeface="Times New Roman" panose="02020603050405020304" pitchFamily="18" charset="0"/>
                <a:ea typeface="Times New Roman" panose="02020603050405020304" pitchFamily="18" charset="0"/>
              </a:rPr>
              <a:t>Users are the stakeholder-type of people who will use the multivitamins are people who like to gain weights and people have mineral deficiencies. These are the people we as a team have to influence as they are the user of our product </a:t>
            </a:r>
            <a:r>
              <a:rPr lang="en-GB" sz="1800" b="1">
                <a:effectLst/>
                <a:latin typeface="Times New Roman" panose="02020603050405020304" pitchFamily="18" charset="0"/>
                <a:ea typeface="Times New Roman" panose="02020603050405020304" pitchFamily="18" charset="0"/>
              </a:rPr>
              <a:t>power up</a:t>
            </a:r>
            <a:r>
              <a:rPr lang="en-GB" sz="1800">
                <a:effectLst/>
                <a:latin typeface="Times New Roman" panose="02020603050405020304" pitchFamily="18" charset="0"/>
                <a:ea typeface="Times New Roman" panose="02020603050405020304" pitchFamily="18" charset="0"/>
              </a:rPr>
              <a:t>. These are the people we have to keep satisfied and keep them close. The way we target new customers are by collecting data through gym owners and plan a campaign where we provide sample to people to try the product. Moreover, we could visit hospitals and try a seminar through which we target pregnant women and even people with deficiency. </a:t>
            </a:r>
            <a:endParaRPr lang="x-none"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a:br>
            <a:r>
              <a:rPr lang="en-GB" sz="1800" b="1">
                <a:effectLst/>
                <a:latin typeface="Times New Roman" panose="02020603050405020304" pitchFamily="18" charset="0"/>
                <a:ea typeface="Times New Roman" panose="02020603050405020304" pitchFamily="18" charset="0"/>
              </a:rPr>
              <a:t>Government and Doctors</a:t>
            </a:r>
            <a:endParaRPr lang="x-none" sz="1800">
              <a:effectLst/>
              <a:latin typeface="Times New Roman" panose="02020603050405020304" pitchFamily="18" charset="0"/>
              <a:ea typeface="Times New Roman" panose="02020603050405020304" pitchFamily="18" charset="0"/>
            </a:endParaRPr>
          </a:p>
          <a:p>
            <a:br>
              <a:rPr lang="en-US"/>
            </a:br>
            <a:r>
              <a:rPr lang="en-GB" sz="1800">
                <a:effectLst/>
                <a:latin typeface="Times New Roman" panose="02020603050405020304" pitchFamily="18" charset="0"/>
                <a:ea typeface="Times New Roman" panose="02020603050405020304" pitchFamily="18" charset="0"/>
              </a:rPr>
              <a:t>These are people or groups of people who have an interest in how things are managed the product. Being a pharmaceutical company, we have to maintain the confident of government that the drug we provide is effectives and have minimum side effects because no drug is free from side effects. Thus, we have to shows the government that we have maintain every regulatory as per different countries drug policies and regulation. These are the stakeholders we have to manage closely because if they are not satisfied power up would not even go to self. By using the stakeholder analysis technique, we have to make doctors participated in our medicine, as they would help us to recommend the power up to their customers and clients</a:t>
            </a:r>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8</a:t>
            </a:fld>
            <a:endParaRPr lang="en-US" noProof="0"/>
          </a:p>
        </p:txBody>
      </p:sp>
    </p:spTree>
    <p:extLst>
      <p:ext uri="{BB962C8B-B14F-4D97-AF65-F5344CB8AC3E}">
        <p14:creationId xmlns:p14="http://schemas.microsoft.com/office/powerpoint/2010/main" val="4001599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Investors.</a:t>
            </a:r>
            <a:endParaRPr lang="x-none" sz="180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a:effectLst/>
                <a:latin typeface="Times New Roman" panose="02020603050405020304" pitchFamily="18" charset="0"/>
                <a:ea typeface="Times New Roman" panose="02020603050405020304" pitchFamily="18" charset="0"/>
              </a:rPr>
              <a:t>Stockholders, investors, and shareholders are the three main categories of primary shareholders who provide the capital necessary to keep businesses afloat and carry out worthwhile initiatives across the world. They may also have a direct influence on a company's perspective if they are displeased with its business strategy or direction. Moreover, as a client we have to make sure that our investor keeps financial beneficial from our product because no one want to invest in a business which give them loss.</a:t>
            </a:r>
            <a:endParaRPr lang="x-none" sz="180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Suppliers and Vendors. </a:t>
            </a:r>
            <a:endParaRPr lang="x-none" sz="180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a:effectLst/>
                <a:latin typeface="Times New Roman" panose="02020603050405020304" pitchFamily="18" charset="0"/>
                <a:ea typeface="Times New Roman" panose="02020603050405020304" pitchFamily="18" charset="0"/>
              </a:rPr>
              <a:t>When a company's revenue is created by selling goods or services, suppliers and vendors who operate outside the organisation are nonetheless major stakeholders. They provide a company's capacity to satisfy customer and shareholder demands by providing resources, supplies, and in many instances, knowledge that does not exist in-house at the company. The quality and upkeep of these low-priority items nevertheless need to be monitored.</a:t>
            </a:r>
            <a:endParaRPr lang="x-none"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9</a:t>
            </a:fld>
            <a:endParaRPr lang="en-US" noProof="0"/>
          </a:p>
        </p:txBody>
      </p:sp>
    </p:spTree>
    <p:extLst>
      <p:ext uri="{BB962C8B-B14F-4D97-AF65-F5344CB8AC3E}">
        <p14:creationId xmlns:p14="http://schemas.microsoft.com/office/powerpoint/2010/main" val="1105036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200"/>
              </a:spcBef>
            </a:pPr>
            <a:r>
              <a:rPr lang="en-GB" sz="1800" b="1" kern="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Stakeholder engagement</a:t>
            </a:r>
            <a:endParaRPr lang="x-none" sz="1800" b="1" kern="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endParaRPr lang="en-GB" sz="180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a:effectLst/>
                <a:latin typeface="Times New Roman" panose="02020603050405020304" pitchFamily="18" charset="0"/>
                <a:ea typeface="Times New Roman" panose="02020603050405020304" pitchFamily="18" charset="0"/>
              </a:rPr>
              <a:t>Moving on to the stakeholder engagement,</a:t>
            </a:r>
          </a:p>
          <a:p>
            <a:pPr algn="just">
              <a:lnSpc>
                <a:spcPct val="150000"/>
              </a:lnSpc>
              <a:spcAft>
                <a:spcPts val="800"/>
              </a:spcAft>
            </a:pPr>
            <a:r>
              <a:rPr lang="en-GB" sz="1800">
                <a:effectLst/>
                <a:latin typeface="Times New Roman" panose="02020603050405020304" pitchFamily="18" charset="0"/>
                <a:ea typeface="Times New Roman" panose="02020603050405020304" pitchFamily="18" charset="0"/>
              </a:rPr>
              <a:t>The term "stakeholder engagement" refers to the process through which companies interact with and learn about their stakeholders. Being familiar with our stakeholders as a pharmaceutical company helps us better understand their needs, their level of involvement, and the impact our plans and actions will have on their goals. Stakeholder involvement may be used to achieve agreed-upon outcomes by including relevant stakeholders in a given aim. Stakeholder involvement in the identification, understanding, and resolution of sustainability problems and concerns, as well as the reporting and explanation of the company's decision-making and actions, is now considered a fundamental accountability mechanism. When an organisation interacts with its stakeholders, it is called stakeholder engagement. </a:t>
            </a:r>
            <a:r>
              <a:rPr lang="en-US" sz="1800">
                <a:effectLst/>
                <a:latin typeface="Times New Roman" panose="02020603050405020304" pitchFamily="18" charset="0"/>
                <a:ea typeface="Times New Roman" panose="02020603050405020304" pitchFamily="18" charset="0"/>
              </a:rPr>
              <a:t>(Munns, 1998)</a:t>
            </a:r>
            <a:endParaRPr lang="x-none"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10</a:t>
            </a:fld>
            <a:endParaRPr lang="en-US" noProof="0"/>
          </a:p>
        </p:txBody>
      </p:sp>
    </p:spTree>
    <p:extLst>
      <p:ext uri="{BB962C8B-B14F-4D97-AF65-F5344CB8AC3E}">
        <p14:creationId xmlns:p14="http://schemas.microsoft.com/office/powerpoint/2010/main" val="7027509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Times New Roman" panose="02020603050405020304" pitchFamily="18" charset="0"/>
                <a:ea typeface="Times New Roman" panose="02020603050405020304" pitchFamily="18" charset="0"/>
              </a:rPr>
              <a:t>When a project is broken down into smaller, more manageable chunks, it's known as a work breakdown structure (WBS). Being able to break down our project scope and view every activity required to carry out the product launch is a valuable visual for us as "power-up" launches project managers</a:t>
            </a:r>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12</a:t>
            </a:fld>
            <a:endParaRPr lang="en-US" noProof="0"/>
          </a:p>
        </p:txBody>
      </p:sp>
    </p:spTree>
    <p:extLst>
      <p:ext uri="{BB962C8B-B14F-4D97-AF65-F5344CB8AC3E}">
        <p14:creationId xmlns:p14="http://schemas.microsoft.com/office/powerpoint/2010/main" val="2432688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15000"/>
              </a:lnSpc>
              <a:buFont typeface="+mj-lt"/>
              <a:buAutoNum type="arabicPeriod"/>
            </a:pPr>
            <a:r>
              <a:rPr lang="en-GB" sz="1200" b="1">
                <a:effectLst/>
                <a:latin typeface="Times New Roman" panose="02020603050405020304" pitchFamily="18" charset="0"/>
                <a:ea typeface="Times New Roman" panose="02020603050405020304" pitchFamily="18" charset="0"/>
              </a:rPr>
              <a:t>INITIATION</a:t>
            </a:r>
            <a:endParaRPr lang="x-none" sz="10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This is where our multivitamins name powerup commence the launch, and the purpose of this step is to define the powerup broadly. A business case will kick off this step. This is when we will look at whether or not the product is viable. However, since we have previously completed the feasibility testing, there is no need to repeat it. Furthermore, when it comes to deciding whether or not the multivitamins are a good idea, important stakeholders will do their homework. Assuming the proposal is accepted, we'll need to create a PID that outlines the multivitamins' objectives and evaluation criteria</a:t>
            </a:r>
          </a:p>
          <a:p>
            <a:endParaRPr lang="en-GB" sz="120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Times New Roman" panose="02020603050405020304" pitchFamily="18" charset="0"/>
                <a:ea typeface="Times New Roman" panose="02020603050405020304" pitchFamily="18" charset="0"/>
              </a:rPr>
              <a:t>PLANNING</a:t>
            </a:r>
            <a:endParaRPr lang="x-none"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Times New Roman" panose="02020603050405020304" pitchFamily="18" charset="0"/>
              </a:rPr>
              <a:t>This phase is critical for a successful multivitamin launch since it focuses on creating a plan that everyone can follow. Setting objectives is usually the first step in this phase. S.M.A.R.T. and CLEAR: are two common strategies for defining objectives.</a:t>
            </a:r>
            <a:endParaRPr lang="x-none"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Times New Roman" panose="02020603050405020304" pitchFamily="18" charset="0"/>
              </a:rPr>
              <a:t>During this phase, a project management plan is developed up and the scope of the multivitamins is clarified. All of these factors must be taken into consideration when determining an acceptable budget, timetable, and quality standards. Setting benchmarks or performance criteria is also part of project planning. According to the project's scope, timeline and costs. To measure the project's progress, a baseline must be established.</a:t>
            </a:r>
            <a:endParaRPr lang="x-none"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13</a:t>
            </a:fld>
            <a:endParaRPr lang="en-US" noProof="0"/>
          </a:p>
        </p:txBody>
      </p:sp>
    </p:spTree>
    <p:extLst>
      <p:ext uri="{BB962C8B-B14F-4D97-AF65-F5344CB8AC3E}">
        <p14:creationId xmlns:p14="http://schemas.microsoft.com/office/powerpoint/2010/main" val="3532146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lnSpc>
                <a:spcPct val="115000"/>
              </a:lnSpc>
              <a:buFont typeface="+mj-lt"/>
              <a:buNone/>
            </a:pPr>
            <a:r>
              <a:rPr lang="en-GB" sz="1200" b="1">
                <a:effectLst/>
                <a:latin typeface="Times New Roman" panose="02020603050405020304" pitchFamily="18" charset="0"/>
                <a:ea typeface="Times New Roman" panose="02020603050405020304" pitchFamily="18" charset="0"/>
              </a:rPr>
              <a:t>EXECUTION</a:t>
            </a:r>
            <a:endParaRPr lang="x-none" sz="1000">
              <a:effectLst/>
              <a:latin typeface="Times New Roman" panose="02020603050405020304" pitchFamily="18" charset="0"/>
              <a:ea typeface="Times New Roman" panose="02020603050405020304" pitchFamily="18" charset="0"/>
            </a:endParaRPr>
          </a:p>
          <a:p>
            <a:pPr algn="just">
              <a:lnSpc>
                <a:spcPct val="150000"/>
              </a:lnSpc>
            </a:pPr>
            <a:r>
              <a:rPr lang="x-none" sz="1200">
                <a:effectLst/>
                <a:latin typeface="Times New Roman" panose="02020603050405020304" pitchFamily="18" charset="0"/>
                <a:ea typeface="Times New Roman" panose="02020603050405020304" pitchFamily="18" charset="0"/>
              </a:rPr>
              <a:t>At this point, we expect our sales representatives to deliver. With so many meetings and updates, it may seem that the project has reached its meatiest point during this time period due to the flurry of activity. The Project Execution phase often begins with a "kick-off" meeting when our sales team is informed on their responsibilities.</a:t>
            </a:r>
            <a:endParaRPr lang="x-none" sz="1000">
              <a:effectLst/>
              <a:latin typeface="Times New Roman" panose="02020603050405020304" pitchFamily="18" charset="0"/>
              <a:ea typeface="Times New Roman" panose="02020603050405020304" pitchFamily="18" charset="0"/>
            </a:endParaRPr>
          </a:p>
          <a:p>
            <a:r>
              <a:rPr lang="x-none" sz="1200">
                <a:effectLst/>
                <a:latin typeface="Times New Roman" panose="02020603050405020304" pitchFamily="18" charset="0"/>
                <a:ea typeface="Times New Roman" panose="02020603050405020304" pitchFamily="18" charset="0"/>
              </a:rPr>
              <a:t>The following are some of the duties completed during the Execution Phase: Determine who will represent the firm, as well as who will be responsible for the backend. Develop and implement project management techniques, including procurement management if required Initiate measures to keep an eye on things. Assignments have been completed, and the class is now over for the semester. Adapt the project plans as required</a:t>
            </a:r>
            <a:endParaRPr lang="en-US" sz="1200">
              <a:effectLst/>
              <a:latin typeface="Times New Roman" panose="02020603050405020304" pitchFamily="18" charset="0"/>
              <a:ea typeface="Times New Roman" panose="02020603050405020304" pitchFamily="18" charset="0"/>
            </a:endParaRPr>
          </a:p>
          <a:p>
            <a:pPr marL="457200" lvl="1" indent="0">
              <a:lnSpc>
                <a:spcPct val="115000"/>
              </a:lnSpc>
              <a:buFont typeface="+mj-lt"/>
              <a:buNone/>
            </a:pPr>
            <a:endParaRPr lang="en-US" sz="1200" b="0">
              <a:effectLst/>
              <a:latin typeface="Times New Roman" panose="02020603050405020304" pitchFamily="18" charset="0"/>
              <a:ea typeface="+mn-ea"/>
            </a:endParaRPr>
          </a:p>
          <a:p>
            <a:pPr marL="457200" lvl="1" indent="0">
              <a:lnSpc>
                <a:spcPct val="115000"/>
              </a:lnSpc>
              <a:buFont typeface="+mj-lt"/>
              <a:buNone/>
            </a:pPr>
            <a:r>
              <a:rPr lang="en-GB" sz="1200" b="1">
                <a:effectLst/>
                <a:latin typeface="Times New Roman" panose="02020603050405020304" pitchFamily="18" charset="0"/>
                <a:ea typeface="Times New Roman" panose="02020603050405020304" pitchFamily="18" charset="0"/>
              </a:rPr>
              <a:t>Closing</a:t>
            </a:r>
            <a:endParaRPr lang="x-none" sz="1000">
              <a:effectLst/>
              <a:latin typeface="Times New Roman" panose="02020603050405020304" pitchFamily="18" charset="0"/>
              <a:ea typeface="Times New Roman" panose="02020603050405020304" pitchFamily="18" charset="0"/>
            </a:endParaRPr>
          </a:p>
          <a:p>
            <a:pPr algn="just">
              <a:lnSpc>
                <a:spcPct val="150000"/>
              </a:lnSpc>
            </a:pPr>
            <a:r>
              <a:rPr lang="x-none" sz="1200">
                <a:effectLst/>
                <a:latin typeface="Times New Roman" panose="02020603050405020304" pitchFamily="18" charset="0"/>
                <a:ea typeface="Times New Roman" panose="02020603050405020304" pitchFamily="18" charset="0"/>
              </a:rPr>
              <a:t>A project's progress and performance must be monitored, as well as the overall success of the </a:t>
            </a:r>
            <a:r>
              <a:rPr lang="en-US" sz="1200">
                <a:effectLst/>
                <a:latin typeface="Times New Roman" panose="02020603050405020304" pitchFamily="18" charset="0"/>
                <a:ea typeface="Times New Roman" panose="02020603050405020304" pitchFamily="18" charset="0"/>
              </a:rPr>
              <a:t>product launch</a:t>
            </a:r>
            <a:r>
              <a:rPr lang="x-none" sz="1200">
                <a:effectLst/>
                <a:latin typeface="Times New Roman" panose="02020603050405020304" pitchFamily="18" charset="0"/>
                <a:ea typeface="Times New Roman" panose="02020603050405020304" pitchFamily="18" charset="0"/>
              </a:rPr>
              <a:t> ensured. Key performance indicators will be used to monitor the project's progress (</a:t>
            </a:r>
            <a:r>
              <a:rPr lang="x-none" sz="1200" err="1">
                <a:effectLst/>
                <a:latin typeface="Times New Roman" panose="02020603050405020304" pitchFamily="18" charset="0"/>
                <a:ea typeface="Times New Roman" panose="02020603050405020304" pitchFamily="18" charset="0"/>
              </a:rPr>
              <a:t>KPIs</a:t>
            </a:r>
            <a:r>
              <a:rPr lang="x-none" sz="1200">
                <a:effectLst/>
                <a:latin typeface="Times New Roman" panose="02020603050405020304" pitchFamily="18" charset="0"/>
                <a:ea typeface="Times New Roman" panose="02020603050405020304" pitchFamily="18" charset="0"/>
              </a:rPr>
              <a:t>). In most cases, we utilise two to five of these </a:t>
            </a:r>
            <a:r>
              <a:rPr lang="x-none" sz="1200" err="1">
                <a:effectLst/>
                <a:latin typeface="Times New Roman" panose="02020603050405020304" pitchFamily="18" charset="0"/>
                <a:ea typeface="Times New Roman" panose="02020603050405020304" pitchFamily="18" charset="0"/>
              </a:rPr>
              <a:t>KPIs</a:t>
            </a:r>
            <a:r>
              <a:rPr lang="x-none" sz="1200">
                <a:effectLst/>
                <a:latin typeface="Times New Roman" panose="02020603050405020304" pitchFamily="18" charset="0"/>
                <a:ea typeface="Times New Roman" panose="02020603050405020304" pitchFamily="18" charset="0"/>
              </a:rPr>
              <a:t> to evaluate project performance:</a:t>
            </a:r>
            <a:endParaRPr lang="x-none" sz="1000">
              <a:effectLst/>
              <a:latin typeface="Times New Roman" panose="02020603050405020304" pitchFamily="18" charset="0"/>
              <a:ea typeface="Times New Roman" panose="02020603050405020304" pitchFamily="18" charset="0"/>
            </a:endParaRPr>
          </a:p>
          <a:p>
            <a:pPr algn="just">
              <a:lnSpc>
                <a:spcPct val="150000"/>
              </a:lnSpc>
            </a:pPr>
            <a:r>
              <a:rPr lang="x-none" sz="1200">
                <a:effectLst/>
                <a:latin typeface="Times New Roman" panose="02020603050405020304" pitchFamily="18" charset="0"/>
                <a:ea typeface="Times New Roman" panose="02020603050405020304" pitchFamily="18" charset="0"/>
              </a:rPr>
              <a:t>The project has now reached its conclusion, and here is the last stage. After</a:t>
            </a:r>
            <a:r>
              <a:rPr lang="en-US" sz="1200">
                <a:effectLst/>
                <a:latin typeface="Times New Roman" panose="02020603050405020304" pitchFamily="18" charset="0"/>
                <a:ea typeface="Times New Roman" panose="02020603050405020304" pitchFamily="18" charset="0"/>
              </a:rPr>
              <a:t> product launch </a:t>
            </a:r>
            <a:r>
              <a:rPr lang="x-none" sz="1200">
                <a:effectLst/>
                <a:latin typeface="Times New Roman" panose="02020603050405020304" pitchFamily="18" charset="0"/>
                <a:ea typeface="Times New Roman" panose="02020603050405020304" pitchFamily="18" charset="0"/>
              </a:rPr>
              <a:t>is done, we have a meeting to discuss what went well in the </a:t>
            </a:r>
            <a:r>
              <a:rPr lang="x-none" sz="1200" b="1">
                <a:effectLst/>
                <a:latin typeface="Times New Roman" panose="02020603050405020304" pitchFamily="18" charset="0"/>
                <a:ea typeface="Times New Roman" panose="02020603050405020304" pitchFamily="18" charset="0"/>
              </a:rPr>
              <a:t>powerup</a:t>
            </a:r>
            <a:r>
              <a:rPr lang="x-none" sz="1200">
                <a:effectLst/>
                <a:latin typeface="Times New Roman" panose="02020603050405020304" pitchFamily="18" charset="0"/>
                <a:ea typeface="Times New Roman" panose="02020603050405020304" pitchFamily="18" charset="0"/>
              </a:rPr>
              <a:t> launch and what went wrong. This is a great way to learn from the mistakes of the past so that future projects may be better.</a:t>
            </a:r>
            <a:endParaRPr lang="x-none" sz="10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14</a:t>
            </a:fld>
            <a:endParaRPr lang="en-US" noProof="0"/>
          </a:p>
        </p:txBody>
      </p:sp>
    </p:spTree>
    <p:extLst>
      <p:ext uri="{BB962C8B-B14F-4D97-AF65-F5344CB8AC3E}">
        <p14:creationId xmlns:p14="http://schemas.microsoft.com/office/powerpoint/2010/main" val="1122015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15</a:t>
            </a:fld>
            <a:endParaRPr lang="en-US" noProof="0"/>
          </a:p>
        </p:txBody>
      </p:sp>
    </p:spTree>
    <p:extLst>
      <p:ext uri="{BB962C8B-B14F-4D97-AF65-F5344CB8AC3E}">
        <p14:creationId xmlns:p14="http://schemas.microsoft.com/office/powerpoint/2010/main" val="4225131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16</a:t>
            </a:fld>
            <a:endParaRPr lang="en-US" noProof="0"/>
          </a:p>
        </p:txBody>
      </p:sp>
    </p:spTree>
    <p:extLst>
      <p:ext uri="{BB962C8B-B14F-4D97-AF65-F5344CB8AC3E}">
        <p14:creationId xmlns:p14="http://schemas.microsoft.com/office/powerpoint/2010/main" val="1359220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sz="1800">
                <a:effectLst/>
                <a:latin typeface="Times New Roman" panose="02020603050405020304" pitchFamily="18" charset="0"/>
                <a:ea typeface="Times New Roman" panose="02020603050405020304" pitchFamily="18" charset="0"/>
              </a:rPr>
              <a:t>People, equipment, machinery, tools, facilities, and space are examples of considerable resources. There are many different sorts of projects, and as a pharmaceutical firm, we must consider resources, which adds another dimension (beyond the factor of time) to planning and scheduling. Many projects have limited quantities of different sorts of resources available to carry out project tasks. Several activities may use the same resources at the same time, and resources may be in short supply to meet all requests. If there aren't enough resources available</a:t>
            </a:r>
            <a:r>
              <a:rPr lang="en-US" sz="1800">
                <a:effectLst/>
                <a:latin typeface="Times New Roman" panose="02020603050405020304" pitchFamily="18" charset="0"/>
                <a:ea typeface="Times New Roman" panose="02020603050405020304" pitchFamily="18" charset="0"/>
              </a:rPr>
              <a:t> .</a:t>
            </a:r>
            <a:r>
              <a:rPr lang="x-none" sz="1800">
                <a:effectLst/>
                <a:latin typeface="Times New Roman" panose="02020603050405020304" pitchFamily="18" charset="0"/>
                <a:ea typeface="Times New Roman" panose="02020603050405020304" pitchFamily="18" charset="0"/>
              </a:rPr>
              <a:t>As a result, effectively managing resources allows us to supply powerup and services on time more regularly. This is due to the fact that greater resource management increases both resource availability and timetable forecasts</a:t>
            </a:r>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17</a:t>
            </a:fld>
            <a:endParaRPr lang="en-US" noProof="0"/>
          </a:p>
        </p:txBody>
      </p:sp>
    </p:spTree>
    <p:extLst>
      <p:ext uri="{BB962C8B-B14F-4D97-AF65-F5344CB8AC3E}">
        <p14:creationId xmlns:p14="http://schemas.microsoft.com/office/powerpoint/2010/main" val="61814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sz="1800">
                <a:effectLst/>
                <a:latin typeface="Times New Roman" panose="02020603050405020304" pitchFamily="18" charset="0"/>
                <a:ea typeface="Times New Roman" panose="02020603050405020304" pitchFamily="18" charset="0"/>
              </a:rPr>
              <a:t>People, equipment, machinery, tools, facilities, and space are examples of considerable resources. There are many different sorts of projects, and as a pharmaceutical firm, we must consider resources, which adds another dimension (beyond the factor of time) to planning and scheduling. Many projects have limited quantities of different sorts of resources available to carry out project tasks. Several activities may use the same resources at the same time, and resources may be in short supply to meet all requests. If there aren't enough resources available</a:t>
            </a:r>
            <a:r>
              <a:rPr lang="en-US" sz="1800">
                <a:effectLst/>
                <a:latin typeface="Times New Roman" panose="02020603050405020304" pitchFamily="18" charset="0"/>
                <a:ea typeface="Times New Roman" panose="02020603050405020304" pitchFamily="18" charset="0"/>
              </a:rPr>
              <a:t> .</a:t>
            </a:r>
            <a:r>
              <a:rPr lang="x-none" sz="1800">
                <a:effectLst/>
                <a:latin typeface="Times New Roman" panose="02020603050405020304" pitchFamily="18" charset="0"/>
                <a:ea typeface="Times New Roman" panose="02020603050405020304" pitchFamily="18" charset="0"/>
              </a:rPr>
              <a:t>As a result, effectively managing resources allows us to supply powerup and services on time more regularly. This is due to the fact that greater resource management increases both resource availability and timetable forecasts</a:t>
            </a:r>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18</a:t>
            </a:fld>
            <a:endParaRPr lang="en-US" noProof="0"/>
          </a:p>
        </p:txBody>
      </p:sp>
    </p:spTree>
    <p:extLst>
      <p:ext uri="{BB962C8B-B14F-4D97-AF65-F5344CB8AC3E}">
        <p14:creationId xmlns:p14="http://schemas.microsoft.com/office/powerpoint/2010/main" val="234387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sz="1800">
                <a:effectLst/>
                <a:latin typeface="Times New Roman" panose="02020603050405020304" pitchFamily="18" charset="0"/>
                <a:ea typeface="Times New Roman" panose="02020603050405020304" pitchFamily="18" charset="0"/>
              </a:rPr>
              <a:t>The last thing a product wants to deal with is risks of any kind. Products are developed to take use of resources and opportunities, but they also introduce new kinds of issues and dangers into the </a:t>
            </a:r>
            <a:r>
              <a:rPr lang="en-US" sz="1800">
                <a:effectLst/>
                <a:latin typeface="Times New Roman" panose="02020603050405020304" pitchFamily="18" charset="0"/>
                <a:ea typeface="Times New Roman" panose="02020603050405020304" pitchFamily="18" charset="0"/>
              </a:rPr>
              <a:t>launch of new product</a:t>
            </a:r>
            <a:r>
              <a:rPr lang="x-none" sz="1800">
                <a:effectLst/>
                <a:latin typeface="Times New Roman" panose="02020603050405020304" pitchFamily="18" charset="0"/>
                <a:ea typeface="Times New Roman" panose="02020603050405020304" pitchFamily="18" charset="0"/>
              </a:rPr>
              <a:t>. A project's success depends on the use of risk assessment methodologies. Identifying, classifying, prioritising and reducing or preventing risks in advance is the goal of the project risk management plan and risk assessment meeting. In the process of managing risk, one step is to conduct a risk assessment. As a result of a given situation and recognised threat, risk assessment calculates the quantitative or qualitative value of risk. Danger assessment is the process of evaluating the probability that a danger will really occur.</a:t>
            </a:r>
            <a:endParaRPr lang="en-US" sz="1800">
              <a:effectLst/>
              <a:latin typeface="Times New Roman" panose="02020603050405020304" pitchFamily="18" charset="0"/>
              <a:ea typeface="Times New Roman" panose="02020603050405020304" pitchFamily="18" charset="0"/>
            </a:endParaRPr>
          </a:p>
          <a:p>
            <a:endParaRPr lang="en-US" sz="1800">
              <a:effectLst/>
              <a:latin typeface="Times New Roman" panose="02020603050405020304" pitchFamily="18" charset="0"/>
            </a:endParaRPr>
          </a:p>
          <a:p>
            <a:pPr algn="just" fontAlgn="base">
              <a:lnSpc>
                <a:spcPct val="150000"/>
              </a:lnSpc>
            </a:pPr>
            <a:r>
              <a:rPr lang="en-GB" sz="1800" b="1">
                <a:solidFill>
                  <a:srgbClr val="000000"/>
                </a:solidFill>
                <a:effectLst/>
                <a:latin typeface="Times New Roman" panose="02020603050405020304" pitchFamily="18" charset="0"/>
                <a:ea typeface="Times New Roman" panose="02020603050405020304" pitchFamily="18" charset="0"/>
              </a:rPr>
              <a:t>Common Phases of Risk Assessment</a:t>
            </a:r>
            <a:endParaRPr lang="x-none" sz="1800">
              <a:effectLst/>
              <a:latin typeface="Times New Roman" panose="02020603050405020304" pitchFamily="18" charset="0"/>
              <a:ea typeface="Times New Roman" panose="02020603050405020304" pitchFamily="18" charset="0"/>
            </a:endParaRPr>
          </a:p>
          <a:p>
            <a:r>
              <a:rPr lang="x-none" sz="1800">
                <a:effectLst/>
                <a:latin typeface="Times New Roman" panose="02020603050405020304" pitchFamily="18" charset="0"/>
                <a:ea typeface="Times New Roman" panose="02020603050405020304" pitchFamily="18" charset="0"/>
              </a:rPr>
              <a:t>Many programmes handle danger identification and assessment haphazardly and freewheelingly. In certain cases, this may be fatal to the project's success, since unforeseen dangers materialise that have not been analysed or planned for, and must be dealt with on an emergency basis rather than anticipated and guarded against in a planned, systematic manner</a:t>
            </a:r>
            <a:endParaRPr lang="en-US" sz="1800">
              <a:effectLst/>
              <a:latin typeface="Times New Roman" panose="02020603050405020304" pitchFamily="18" charset="0"/>
              <a:ea typeface="Times New Roman" panose="02020603050405020304" pitchFamily="18" charset="0"/>
            </a:endParaRPr>
          </a:p>
          <a:p>
            <a:endParaRPr lang="en-US" sz="1800">
              <a:effectLst/>
              <a:latin typeface="Times New Roman" panose="02020603050405020304" pitchFamily="18" charset="0"/>
            </a:endParaRPr>
          </a:p>
          <a:p>
            <a:pPr algn="just" fontAlgn="base">
              <a:lnSpc>
                <a:spcPct val="150000"/>
              </a:lnSpc>
            </a:pPr>
            <a:r>
              <a:rPr lang="en-GB" sz="1800" b="1">
                <a:solidFill>
                  <a:srgbClr val="000000"/>
                </a:solidFill>
                <a:effectLst/>
                <a:latin typeface="Times New Roman" panose="02020603050405020304" pitchFamily="18" charset="0"/>
                <a:ea typeface="Times New Roman" panose="02020603050405020304" pitchFamily="18" charset="0"/>
              </a:rPr>
              <a:t>Risk Identification</a:t>
            </a:r>
            <a:endParaRPr lang="x-none"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Times New Roman" panose="02020603050405020304" pitchFamily="18" charset="0"/>
                <a:ea typeface="Times New Roman" panose="02020603050405020304" pitchFamily="18" charset="0"/>
              </a:rPr>
              <a:t>Before diving into risk analysis, we need to build a list of potential hazards based on past multivitamin launch experiences. These will be examined at the start of the product launch in order to identify some of the most prevalent dangers. This will also provide us with insight into the members, allowing us to forecast potential hazards</a:t>
            </a:r>
            <a:endParaRPr lang="en-US" sz="1800">
              <a:solidFill>
                <a:srgbClr val="000000"/>
              </a:solidFill>
              <a:effectLst/>
              <a:latin typeface="Times New Roman" panose="02020603050405020304" pitchFamily="18" charset="0"/>
              <a:ea typeface="Times New Roman" panose="02020603050405020304" pitchFamily="18" charset="0"/>
            </a:endParaRPr>
          </a:p>
          <a:p>
            <a:endParaRPr lang="en-US" sz="1800">
              <a:solidFill>
                <a:srgbClr val="000000"/>
              </a:solidFill>
              <a:effectLst/>
              <a:latin typeface="Times New Roman" panose="02020603050405020304" pitchFamily="18" charset="0"/>
            </a:endParaRPr>
          </a:p>
          <a:p>
            <a:endParaRPr lang="en-US" sz="1800">
              <a:solidFill>
                <a:srgbClr val="000000"/>
              </a:solidFill>
              <a:effectLst/>
              <a:latin typeface="Times New Roman" panose="02020603050405020304" pitchFamily="18" charset="0"/>
            </a:endParaRPr>
          </a:p>
          <a:p>
            <a:pPr algn="just">
              <a:lnSpc>
                <a:spcPct val="150000"/>
              </a:lnSpc>
            </a:pPr>
            <a:r>
              <a:rPr lang="en-GB" sz="1800" b="1">
                <a:solidFill>
                  <a:srgbClr val="000000"/>
                </a:solidFill>
                <a:effectLst/>
                <a:latin typeface="Times New Roman" panose="02020603050405020304" pitchFamily="18" charset="0"/>
                <a:ea typeface="Times New Roman" panose="02020603050405020304" pitchFamily="18" charset="0"/>
              </a:rPr>
              <a:t>Categorize and Group Duplicates</a:t>
            </a:r>
            <a:endParaRPr lang="x-none"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Times New Roman" panose="02020603050405020304" pitchFamily="18" charset="0"/>
                <a:ea typeface="Times New Roman" panose="02020603050405020304" pitchFamily="18" charset="0"/>
              </a:rPr>
              <a:t>Risk categorization is a method of methodically identifying hazards and laying the groundwork for awareness, comprehension, and action. Each multivitamin has its own set of formulae and distinctions</a:t>
            </a:r>
            <a:endParaRPr lang="en-US" sz="1800">
              <a:solidFill>
                <a:srgbClr val="000000"/>
              </a:solidFill>
              <a:effectLst/>
              <a:latin typeface="Times New Roman" panose="02020603050405020304" pitchFamily="18" charset="0"/>
              <a:ea typeface="Times New Roman" panose="02020603050405020304" pitchFamily="18" charset="0"/>
            </a:endParaRPr>
          </a:p>
          <a:p>
            <a:endParaRPr lang="en-US" sz="1800">
              <a:solidFill>
                <a:srgbClr val="000000"/>
              </a:solidFill>
              <a:effectLst/>
              <a:latin typeface="Times New Roman" panose="02020603050405020304" pitchFamily="18" charset="0"/>
            </a:endParaRPr>
          </a:p>
          <a:p>
            <a:pPr algn="just">
              <a:lnSpc>
                <a:spcPct val="150000"/>
              </a:lnSpc>
            </a:pPr>
            <a:r>
              <a:rPr lang="en-GB" sz="1800" b="1">
                <a:solidFill>
                  <a:srgbClr val="000000"/>
                </a:solidFill>
                <a:effectLst/>
                <a:latin typeface="Times New Roman" panose="02020603050405020304" pitchFamily="18" charset="0"/>
                <a:ea typeface="Times New Roman" panose="02020603050405020304" pitchFamily="18" charset="0"/>
              </a:rPr>
              <a:t>Documentation of Risks</a:t>
            </a:r>
            <a:endParaRPr lang="x-none"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Times New Roman" panose="02020603050405020304" pitchFamily="18" charset="0"/>
                <a:ea typeface="Times New Roman" panose="02020603050405020304" pitchFamily="18" charset="0"/>
              </a:rPr>
              <a:t>To keep track of all dangers and risks, the Project Manager will create a document that includes risk assessments, probability-impact ratings, and possible mitigation strategies. The high-scoring risks will be included in our launch</a:t>
            </a:r>
            <a:endParaRPr lang="en-US" sz="1800">
              <a:solidFill>
                <a:srgbClr val="000000"/>
              </a:solidFill>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20</a:t>
            </a:fld>
            <a:endParaRPr lang="en-US" noProof="0"/>
          </a:p>
        </p:txBody>
      </p:sp>
    </p:spTree>
    <p:extLst>
      <p:ext uri="{BB962C8B-B14F-4D97-AF65-F5344CB8AC3E}">
        <p14:creationId xmlns:p14="http://schemas.microsoft.com/office/powerpoint/2010/main" val="26898024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21</a:t>
            </a:fld>
            <a:endParaRPr lang="en-US" noProof="0"/>
          </a:p>
        </p:txBody>
      </p:sp>
    </p:spTree>
    <p:extLst>
      <p:ext uri="{BB962C8B-B14F-4D97-AF65-F5344CB8AC3E}">
        <p14:creationId xmlns:p14="http://schemas.microsoft.com/office/powerpoint/2010/main" val="103035993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096000"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a:t>Insert or Drag &amp; Drop </a:t>
            </a:r>
            <a:br>
              <a:rPr lang="en-US" noProof="0"/>
            </a:br>
            <a:r>
              <a:rPr lang="en-US" noProof="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4" name="Picture 23">
            <a:extLst>
              <a:ext uri="{FF2B5EF4-FFF2-40B4-BE49-F238E27FC236}">
                <a16:creationId xmlns:a16="http://schemas.microsoft.com/office/drawing/2014/main" id="{56B1235F-7F39-4A5B-9E30-7105E197D5C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a:lstStyle>
            <a:lvl1pPr algn="ctr">
              <a:defRPr/>
            </a:lvl1pPr>
          </a:lstStyle>
          <a:p>
            <a:fld id="{B67B645E-C5E5-4727-B977-D372A0AA71D9}" type="slidenum">
              <a:rPr lang="en-US" noProof="0" smtClean="0"/>
              <a:pPr/>
              <a:t>‹#›</a:t>
            </a:fld>
            <a:endParaRPr lang="en-US" noProof="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a:lstStyle>
            <a:lvl1pPr algn="ctr">
              <a:defRPr/>
            </a:lvl1pPr>
          </a:lstStyle>
          <a:p>
            <a:fld id="{B67B645E-C5E5-4727-B977-D372A0AA71D9}" type="slidenum">
              <a:rPr lang="en-US" noProof="0" smtClean="0"/>
              <a:pPr/>
              <a:t>‹#›</a:t>
            </a:fld>
            <a:endParaRPr lang="en-US" noProof="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pic>
        <p:nvPicPr>
          <p:cNvPr id="44" name="Picture 43">
            <a:extLst>
              <a:ext uri="{FF2B5EF4-FFF2-40B4-BE49-F238E27FC236}">
                <a16:creationId xmlns:a16="http://schemas.microsoft.com/office/drawing/2014/main" id="{42D97A27-82CC-4C99-A055-C3572732087B}"/>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53" name="Picture 52">
            <a:extLst>
              <a:ext uri="{FF2B5EF4-FFF2-40B4-BE49-F238E27FC236}">
                <a16:creationId xmlns:a16="http://schemas.microsoft.com/office/drawing/2014/main" id="{FC1DA787-0E72-4002-921D-E78F824CC3CC}"/>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tx2">
                <a:lumMod val="75000"/>
              </a:schemeClr>
            </a:gs>
            <a:gs pos="100000">
              <a:schemeClr val="accent1"/>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alpha val="87000"/>
            </a:schemeClr>
          </a:solidFill>
          <a:ln w="9525" cap="flat">
            <a:noFill/>
            <a:prstDash val="solid"/>
            <a:miter/>
          </a:ln>
        </p:spPr>
        <p:txBody>
          <a:bodyPr rtlCol="0" anchor="ctr"/>
          <a:lstStyle/>
          <a:p>
            <a:endParaRPr lang="en-US" noProof="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205688"/>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a:lstStyle>
            <a:lvl1pPr algn="ctr">
              <a:defRPr/>
            </a:lvl1pPr>
          </a:lstStyle>
          <a:p>
            <a:fld id="{B67B645E-C5E5-4727-B977-D372A0AA71D9}" type="slidenum">
              <a:rPr lang="en-US" noProof="0" smtClean="0"/>
              <a:pPr/>
              <a:t>‹#›</a:t>
            </a:fld>
            <a:endParaRPr lang="en-US" noProof="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a:lstStyle>
            <a:lvl1pPr algn="ctr">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a:lstStyle>
            <a:lvl1pPr algn="ctr">
              <a:defRPr/>
            </a:lvl1pPr>
          </a:lstStyle>
          <a:p>
            <a:fld id="{B67B645E-C5E5-4727-B977-D372A0AA71D9}" type="slidenum">
              <a:rPr lang="en-US" noProof="0" smtClean="0"/>
              <a:pPr/>
              <a:t>‹#›</a:t>
            </a:fld>
            <a:endParaRPr lang="en-US" noProof="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a:lstStyle>
            <a:lvl1pPr algn="ctr">
              <a:defRPr/>
            </a:lvl1pPr>
          </a:lstStyle>
          <a:p>
            <a:fld id="{B67B645E-C5E5-4727-B977-D372A0AA71D9}" type="slidenum">
              <a:rPr lang="en-US" noProof="0" smtClean="0"/>
              <a:pPr/>
              <a:t>‹#›</a:t>
            </a:fld>
            <a:endParaRPr lang="en-US" noProof="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5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a:lstStyle>
            <a:lvl1pPr algn="ctr">
              <a:defRPr/>
            </a:lvl1pPr>
          </a:lstStyle>
          <a:p>
            <a:fld id="{B67B645E-C5E5-4727-B977-D372A0AA71D9}" type="slidenum">
              <a:rPr lang="en-US" noProof="0" smtClean="0"/>
              <a:pPr/>
              <a:t>‹#›</a:t>
            </a:fld>
            <a:endParaRPr lang="en-US" noProof="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a:lstStyle>
            <a:lvl1pPr algn="ctr">
              <a:defRPr/>
            </a:lvl1pPr>
          </a:lstStyle>
          <a:p>
            <a:fld id="{B67B645E-C5E5-4727-B977-D372A0AA71D9}" type="slidenum">
              <a:rPr lang="en-US" noProof="0" smtClean="0"/>
              <a:pPr/>
              <a:t>‹#›</a:t>
            </a:fld>
            <a:endParaRPr lang="en-US" noProof="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a:lstStyle>
            <a:lvl1pPr marL="0" indent="0" algn="r">
              <a:buNone/>
              <a:defRPr sz="1600">
                <a:solidFill>
                  <a:schemeClr val="bg1"/>
                </a:solidFill>
              </a:defRPr>
            </a:lvl1pPr>
          </a:lstStyle>
          <a:p>
            <a:pPr lvl="0"/>
            <a:r>
              <a:rPr lang="en-US"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7000">
                <a:schemeClr val="accent1">
                  <a:alpha val="81000"/>
                </a:schemeClr>
              </a:gs>
              <a:gs pos="100000">
                <a:schemeClr val="bg1">
                  <a:lumMod val="95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71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2">
              <a:lumMod val="75000"/>
            </a:schemeClr>
          </a:solidFill>
        </p:spPr>
        <p:txBody>
          <a:bodyPr wrap="square" anchor="ctr">
            <a:noAutofit/>
          </a:bodyPr>
          <a:lstStyle>
            <a:lvl1pPr marL="0" indent="0" algn="ctr">
              <a:buNone/>
              <a:defRPr i="1">
                <a:solidFill>
                  <a:schemeClr val="bg1"/>
                </a:solidFill>
              </a:defRPr>
            </a:lvl1pPr>
          </a:lstStyle>
          <a:p>
            <a:r>
              <a:rPr lang="en-US" noProof="0"/>
              <a:t>Insert or Drag &amp;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000">
                <a:schemeClr val="tx2">
                  <a:lumMod val="20000"/>
                  <a:lumOff val="80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96000"/>
                </a:schemeClr>
              </a:gs>
            </a:gsLst>
            <a:path path="circle">
              <a:fillToRect l="100000" b="100000"/>
            </a:path>
          </a:gradFill>
          <a:ln w="9525" cap="flat">
            <a:noFill/>
            <a:prstDash val="solid"/>
            <a:miter/>
          </a:ln>
        </p:spPr>
        <p:txBody>
          <a:bodyPr rtlCol="0" anchor="ctr"/>
          <a:lstStyle/>
          <a:p>
            <a:endParaRPr lang="en-US" noProof="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2">
              <a:lumMod val="75000"/>
            </a:schemeClr>
          </a:solidFill>
        </p:spPr>
        <p:txBody>
          <a:bodyPr wrap="square" anchor="ctr">
            <a:noAutofit/>
          </a:bodyPr>
          <a:lstStyle>
            <a:lvl1pPr marL="0" indent="0" algn="ctr">
              <a:buNone/>
              <a:defRPr i="1">
                <a:solidFill>
                  <a:schemeClr val="bg1"/>
                </a:solidFill>
              </a:defRPr>
            </a:lvl1pPr>
          </a:lstStyle>
          <a:p>
            <a:r>
              <a:rPr lang="en-US" noProof="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94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5715054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000">
                <a:schemeClr val="tx2">
                  <a:lumMod val="20000"/>
                  <a:lumOff val="80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96000"/>
                </a:schemeClr>
              </a:gs>
            </a:gsLst>
            <a:path path="circle">
              <a:fillToRect l="100000" b="100000"/>
            </a:path>
          </a:gradFill>
          <a:ln w="9525" cap="flat">
            <a:noFill/>
            <a:prstDash val="solid"/>
            <a:miter/>
          </a:ln>
        </p:spPr>
        <p:txBody>
          <a:bodyPr rtlCol="0" anchor="ctr"/>
          <a:lstStyle/>
          <a:p>
            <a:endParaRPr lang="en-US" noProof="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2">
              <a:lumMod val="75000"/>
            </a:schemeClr>
          </a:solidFill>
        </p:spPr>
        <p:txBody>
          <a:bodyPr wrap="square" anchor="ctr">
            <a:noAutofit/>
          </a:bodyPr>
          <a:lstStyle>
            <a:lvl1pPr marL="0" indent="0" algn="ctr">
              <a:buNone/>
              <a:defRPr i="1">
                <a:solidFill>
                  <a:schemeClr val="bg1"/>
                </a:solidFill>
              </a:defRPr>
            </a:lvl1pPr>
          </a:lstStyle>
          <a:p>
            <a:r>
              <a:rPr lang="en-US" noProof="0"/>
              <a:t>Insert or Drag &amp; Drop Your Photo</a:t>
            </a:r>
          </a:p>
        </p:txBody>
      </p:sp>
    </p:spTree>
    <p:extLst>
      <p:ext uri="{BB962C8B-B14F-4D97-AF65-F5344CB8AC3E}">
        <p14:creationId xmlns:p14="http://schemas.microsoft.com/office/powerpoint/2010/main" val="324792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2.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7" r:id="rId3"/>
    <p:sldLayoutId id="2147483684" r:id="rId4"/>
    <p:sldLayoutId id="2147483685" r:id="rId5"/>
    <p:sldLayoutId id="2147483686" r:id="rId6"/>
    <p:sldLayoutId id="2147483688" r:id="rId7"/>
    <p:sldLayoutId id="2147483689" r:id="rId8"/>
    <p:sldLayoutId id="2147483690" r:id="rId9"/>
    <p:sldLayoutId id="2147483691" r:id="rId10"/>
    <p:sldLayoutId id="214748369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p:txBody>
          <a:bodyPr/>
          <a:lstStyle/>
          <a:p>
            <a:pPr algn="l"/>
            <a:r>
              <a:rPr lang="en-US" sz="3200" dirty="0"/>
              <a:t>Managing Projects in the Workplace</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p:txBody>
          <a:bodyPr/>
          <a:lstStyle/>
          <a:p>
            <a:r>
              <a:rPr lang="en-US" dirty="0"/>
              <a:t>Launching a new product named POWERUP</a:t>
            </a:r>
          </a:p>
        </p:txBody>
      </p:sp>
      <p:pic>
        <p:nvPicPr>
          <p:cNvPr id="12" name="Picture Placeholder 11">
            <a:extLst>
              <a:ext uri="{FF2B5EF4-FFF2-40B4-BE49-F238E27FC236}">
                <a16:creationId xmlns:a16="http://schemas.microsoft.com/office/drawing/2014/main" id="{12B449E8-86F9-4B0C-B376-E9C46F7FEE29}"/>
              </a:ext>
            </a:extLst>
          </p:cNvPr>
          <p:cNvPicPr>
            <a:picLocks noGrp="1" noChangeAspect="1"/>
          </p:cNvPicPr>
          <p:nvPr>
            <p:ph type="pic" sz="quarter" idx="10"/>
          </p:nvPr>
        </p:nvPicPr>
        <p:blipFill>
          <a:blip r:embed="rId3"/>
          <a:srcRect l="22600" r="22600"/>
          <a:stretch>
            <a:fillRect/>
          </a:stretch>
        </p:blipFill>
        <p:spPr/>
      </p:pic>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Freeform: Shape 5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Freeform: Shape 57">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80AEE2-61D3-4183-961E-F643A2EA7797}"/>
              </a:ext>
            </a:extLst>
          </p:cNvPr>
          <p:cNvSpPr>
            <a:spLocks noGrp="1"/>
          </p:cNvSpPr>
          <p:nvPr>
            <p:ph type="title"/>
          </p:nvPr>
        </p:nvSpPr>
        <p:spPr>
          <a:xfrm>
            <a:off x="621792" y="1161288"/>
            <a:ext cx="4465377" cy="4526280"/>
          </a:xfrm>
        </p:spPr>
        <p:txBody>
          <a:bodyPr>
            <a:normAutofit/>
          </a:bodyPr>
          <a:lstStyle/>
          <a:p>
            <a:r>
              <a:rPr lang="en-GB" sz="4000" b="1">
                <a:ea typeface="Calibri Light"/>
                <a:cs typeface="Calibri Light"/>
              </a:rPr>
              <a:t>Module :Managing projects in the Organization</a:t>
            </a:r>
            <a:br>
              <a:rPr lang="en-GB" sz="4000">
                <a:ea typeface="Calibri Light"/>
                <a:cs typeface="Calibri Light"/>
              </a:rPr>
            </a:br>
            <a:br>
              <a:rPr lang="en-GB" sz="4000">
                <a:ea typeface="Calibri Light"/>
                <a:cs typeface="Calibri Light"/>
              </a:rPr>
            </a:br>
            <a:endParaRPr lang="en-GB" sz="4000">
              <a:ea typeface="Calibri Light"/>
              <a:cs typeface="Calibri Light"/>
            </a:endParaRPr>
          </a:p>
        </p:txBody>
      </p:sp>
      <p:sp>
        <p:nvSpPr>
          <p:cNvPr id="60" name="Rectangle 5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0" name="Content Placeholder 2">
            <a:extLst>
              <a:ext uri="{FF2B5EF4-FFF2-40B4-BE49-F238E27FC236}">
                <a16:creationId xmlns:a16="http://schemas.microsoft.com/office/drawing/2014/main" id="{AB2B6083-6A80-BDA4-81DB-633E7A8FDF7E}"/>
              </a:ext>
            </a:extLst>
          </p:cNvPr>
          <p:cNvGraphicFramePr>
            <a:graphicFrameLocks noGrp="1"/>
          </p:cNvGraphicFramePr>
          <p:nvPr>
            <p:ph idx="1"/>
            <p:extLst>
              <p:ext uri="{D42A27DB-BD31-4B8C-83A1-F6EECF244321}">
                <p14:modId xmlns:p14="http://schemas.microsoft.com/office/powerpoint/2010/main" val="379966945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5472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C3B572-828E-7B44-7012-C1749178EF75}"/>
              </a:ext>
            </a:extLst>
          </p:cNvPr>
          <p:cNvSpPr>
            <a:spLocks noGrp="1"/>
          </p:cNvSpPr>
          <p:nvPr>
            <p:ph type="sldNum" sz="quarter" idx="11"/>
          </p:nvPr>
        </p:nvSpPr>
        <p:spPr/>
        <p:txBody>
          <a:bodyPr/>
          <a:lstStyle/>
          <a:p>
            <a:pPr algn="ctr"/>
            <a:fld id="{B67B645E-C5E5-4727-B977-D372A0AA71D9}" type="slidenum">
              <a:rPr lang="en-US" noProof="0" smtClean="0"/>
              <a:pPr algn="ctr"/>
              <a:t>3</a:t>
            </a:fld>
            <a:endParaRPr lang="en-US" noProof="0"/>
          </a:p>
        </p:txBody>
      </p:sp>
      <p:sp>
        <p:nvSpPr>
          <p:cNvPr id="2" name="Content Placeholder 1">
            <a:extLst>
              <a:ext uri="{FF2B5EF4-FFF2-40B4-BE49-F238E27FC236}">
                <a16:creationId xmlns:a16="http://schemas.microsoft.com/office/drawing/2014/main" id="{B5B264DF-94C0-4139-890E-ACE3DD0BC70B}"/>
              </a:ext>
            </a:extLst>
          </p:cNvPr>
          <p:cNvSpPr>
            <a:spLocks noGrp="1"/>
          </p:cNvSpPr>
          <p:nvPr>
            <p:ph idx="1"/>
          </p:nvPr>
        </p:nvSpPr>
        <p:spPr>
          <a:xfrm>
            <a:off x="532641" y="1382037"/>
            <a:ext cx="11199805" cy="4809213"/>
          </a:xfrm>
        </p:spPr>
        <p:txBody>
          <a:bodyPr vert="horz" lIns="0" tIns="0" rIns="0" bIns="0" rtlCol="0" anchor="t">
            <a:noAutofit/>
          </a:bodyPr>
          <a:lstStyle/>
          <a:p>
            <a:pPr>
              <a:lnSpc>
                <a:spcPct val="100000"/>
              </a:lnSpc>
              <a:spcBef>
                <a:spcPts val="0"/>
              </a:spcBef>
            </a:pPr>
            <a:r>
              <a:rPr lang="en-GB" sz="2000" b="1" dirty="0">
                <a:solidFill>
                  <a:schemeClr val="accent1">
                    <a:lumMod val="75000"/>
                  </a:schemeClr>
                </a:solidFill>
                <a:ea typeface="+mn-lt"/>
                <a:cs typeface="+mn-lt"/>
              </a:rPr>
              <a:t>Session Outline</a:t>
            </a:r>
            <a:endParaRPr lang="en-US" sz="2000" dirty="0">
              <a:solidFill>
                <a:schemeClr val="accent1">
                  <a:lumMod val="75000"/>
                </a:schemeClr>
              </a:solidFill>
              <a:ea typeface="+mn-lt"/>
              <a:cs typeface="+mn-lt"/>
            </a:endParaRPr>
          </a:p>
          <a:p>
            <a:pPr>
              <a:lnSpc>
                <a:spcPct val="100000"/>
              </a:lnSpc>
              <a:spcBef>
                <a:spcPts val="0"/>
              </a:spcBef>
            </a:pPr>
            <a:endParaRPr lang="en-GB">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To introduce a new multivitamin product for the People with weight Loss</a:t>
            </a:r>
            <a:endParaRPr lang="en-US" dirty="0">
              <a:ea typeface="+mn-lt"/>
              <a:cs typeface="+mn-lt"/>
            </a:endParaRPr>
          </a:p>
          <a:p>
            <a:pPr marL="342900" indent="-342900">
              <a:lnSpc>
                <a:spcPct val="100000"/>
              </a:lnSpc>
              <a:spcBef>
                <a:spcPts val="0"/>
              </a:spcBef>
              <a:buFont typeface="Wingdings,Sans-Serif" panose="020B0604020202020204" pitchFamily="34" charset="0"/>
              <a:buChar char="Ø"/>
            </a:pPr>
            <a:endParaRPr lang="en-GB">
              <a:ea typeface="+mn-lt"/>
              <a:cs typeface="+mn-lt"/>
            </a:endParaRPr>
          </a:p>
          <a:p>
            <a:pPr>
              <a:lnSpc>
                <a:spcPct val="100000"/>
              </a:lnSpc>
              <a:spcBef>
                <a:spcPts val="0"/>
              </a:spcBef>
            </a:pPr>
            <a:r>
              <a:rPr lang="en-GB" b="1" dirty="0">
                <a:ea typeface="+mn-lt"/>
                <a:cs typeface="+mn-lt"/>
              </a:rPr>
              <a:t>Learning Outcomes (LO)</a:t>
            </a:r>
            <a:endParaRPr lang="en-US" dirty="0">
              <a:ea typeface="+mn-lt"/>
              <a:cs typeface="+mn-lt"/>
            </a:endParaRPr>
          </a:p>
          <a:p>
            <a:pPr>
              <a:lnSpc>
                <a:spcPct val="100000"/>
              </a:lnSpc>
              <a:spcBef>
                <a:spcPts val="0"/>
              </a:spcBef>
            </a:pPr>
            <a:r>
              <a:rPr lang="en-GB" b="1" dirty="0">
                <a:ea typeface="+mn-lt"/>
                <a:cs typeface="+mn-lt"/>
              </a:rPr>
              <a:t>By the end of this Presentation, students will be able to;</a:t>
            </a:r>
            <a:endParaRPr lang="en-US"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Define what is a Project ?</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Project scope</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Stakeholders, Stakeholders Analysis, Stakeholders engagement</a:t>
            </a:r>
            <a:endParaRPr lang="en-US"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Work breakdown structure (WBS)</a:t>
            </a:r>
            <a:endParaRPr lang="en-US"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Gantt chart</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Consideration of Resources</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Risk Assessment</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r>
              <a:rPr lang="en-GB" b="1" dirty="0">
                <a:ea typeface="+mn-lt"/>
                <a:cs typeface="+mn-lt"/>
              </a:rPr>
              <a:t>References</a:t>
            </a:r>
            <a:endParaRPr lang="en-GB" dirty="0">
              <a:ea typeface="+mn-lt"/>
              <a:cs typeface="+mn-lt"/>
            </a:endParaRPr>
          </a:p>
          <a:p>
            <a:pPr marL="342900" indent="-342900">
              <a:lnSpc>
                <a:spcPct val="100000"/>
              </a:lnSpc>
              <a:spcBef>
                <a:spcPts val="0"/>
              </a:spcBef>
              <a:buFont typeface="Wingdings,Sans-Serif" panose="020B0604020202020204" pitchFamily="34" charset="0"/>
              <a:buChar char="Ø"/>
            </a:pPr>
            <a:endParaRPr lang="en-GB">
              <a:ea typeface="+mn-lt"/>
              <a:cs typeface="+mn-lt"/>
            </a:endParaRPr>
          </a:p>
          <a:p>
            <a:endParaRPr lang="en-GB">
              <a:cs typeface="Calibri"/>
            </a:endParaRPr>
          </a:p>
        </p:txBody>
      </p:sp>
      <p:sp>
        <p:nvSpPr>
          <p:cNvPr id="3" name="Title 2">
            <a:extLst>
              <a:ext uri="{FF2B5EF4-FFF2-40B4-BE49-F238E27FC236}">
                <a16:creationId xmlns:a16="http://schemas.microsoft.com/office/drawing/2014/main" id="{5CA5D12F-BFAE-3BA6-615E-0A79DDD8769C}"/>
              </a:ext>
            </a:extLst>
          </p:cNvPr>
          <p:cNvSpPr>
            <a:spLocks noGrp="1"/>
          </p:cNvSpPr>
          <p:nvPr>
            <p:ph type="title"/>
          </p:nvPr>
        </p:nvSpPr>
        <p:spPr/>
        <p:txBody>
          <a:bodyPr/>
          <a:lstStyle/>
          <a:p>
            <a:r>
              <a:rPr lang="en-GB" dirty="0">
                <a:solidFill>
                  <a:schemeClr val="accent1">
                    <a:lumMod val="75000"/>
                  </a:schemeClr>
                </a:solidFill>
              </a:rPr>
              <a:t>Launching multivitamin" Power Up"</a:t>
            </a:r>
          </a:p>
        </p:txBody>
      </p:sp>
    </p:spTree>
    <p:extLst>
      <p:ext uri="{BB962C8B-B14F-4D97-AF65-F5344CB8AC3E}">
        <p14:creationId xmlns:p14="http://schemas.microsoft.com/office/powerpoint/2010/main" val="3511934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A7A0DD-9E03-16AC-97C2-7B754F88EFAF}"/>
              </a:ext>
            </a:extLst>
          </p:cNvPr>
          <p:cNvSpPr txBox="1"/>
          <p:nvPr/>
        </p:nvSpPr>
        <p:spPr>
          <a:xfrm>
            <a:off x="626853" y="511834"/>
            <a:ext cx="11570898"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accent1">
                    <a:lumMod val="75000"/>
                  </a:schemeClr>
                </a:solidFill>
                <a:latin typeface="Corbel"/>
                <a:cs typeface="Calibri"/>
              </a:rPr>
              <a:t>Project</a:t>
            </a:r>
          </a:p>
          <a:p>
            <a:endParaRPr lang="en-GB" sz="2400" b="1" dirty="0">
              <a:cs typeface="Calibri"/>
            </a:endParaRPr>
          </a:p>
          <a:p>
            <a:r>
              <a:rPr lang="en-GB" sz="2400" b="1" dirty="0">
                <a:ea typeface="+mn-lt"/>
                <a:cs typeface="+mn-lt"/>
              </a:rPr>
              <a:t> </a:t>
            </a:r>
            <a:r>
              <a:rPr lang="en-GB" sz="2400" b="1" dirty="0">
                <a:latin typeface="Corbel"/>
                <a:ea typeface="+mn-lt"/>
                <a:cs typeface="+mn-lt"/>
              </a:rPr>
              <a:t>A project is defined as a “temporary </a:t>
            </a:r>
            <a:r>
              <a:rPr lang="en-GB" sz="2400" b="1" dirty="0" err="1">
                <a:latin typeface="Corbel"/>
                <a:ea typeface="+mn-lt"/>
                <a:cs typeface="+mn-lt"/>
              </a:rPr>
              <a:t>endeavor</a:t>
            </a:r>
            <a:r>
              <a:rPr lang="en-GB" sz="2400" b="1" dirty="0">
                <a:latin typeface="Corbel"/>
                <a:ea typeface="+mn-lt"/>
                <a:cs typeface="+mn-lt"/>
              </a:rPr>
              <a:t> with a beginning and an end and it must be used to create a unique product, service or result ”.PMBOK 3rd edition</a:t>
            </a:r>
          </a:p>
          <a:p>
            <a:endParaRPr lang="en-GB" sz="2400" b="1" dirty="0">
              <a:latin typeface="Corbel"/>
              <a:cs typeface="Calibri"/>
            </a:endParaRPr>
          </a:p>
          <a:p>
            <a:r>
              <a:rPr lang="en-GB" sz="2400" b="1" dirty="0">
                <a:latin typeface="Corbel"/>
                <a:ea typeface="+mn-lt"/>
                <a:cs typeface="+mn-lt"/>
              </a:rPr>
              <a:t>“a project is a set of people and other resources  temporarily assembled to reach a specified objective,  normally with a fixed budget and with a fixed time  period. Projects are generally associated with products or  procedures that are being done for the first time or known procedures that are being altered” (Pinto, 2010)</a:t>
            </a:r>
            <a:endParaRPr lang="en-GB" b="1" dirty="0">
              <a:latin typeface="Corbel"/>
            </a:endParaRPr>
          </a:p>
          <a:p>
            <a:endParaRPr lang="en-GB" sz="2400" dirty="0">
              <a:cs typeface="Calibri"/>
            </a:endParaRPr>
          </a:p>
          <a:p>
            <a:r>
              <a:rPr lang="en-GB" sz="2800" b="1" dirty="0">
                <a:solidFill>
                  <a:schemeClr val="accent1">
                    <a:lumMod val="75000"/>
                  </a:schemeClr>
                </a:solidFill>
                <a:latin typeface="Corbel"/>
                <a:cs typeface="Calibri"/>
              </a:rPr>
              <a:t>Project Scope</a:t>
            </a:r>
            <a:endParaRPr lang="en-GB" sz="2800" b="1" dirty="0">
              <a:solidFill>
                <a:srgbClr val="000000"/>
              </a:solidFill>
              <a:latin typeface="Corbel"/>
              <a:cs typeface="Calibri"/>
            </a:endParaRPr>
          </a:p>
          <a:p>
            <a:endParaRPr lang="en-GB" sz="2400" dirty="0">
              <a:cs typeface="Calibri"/>
            </a:endParaRPr>
          </a:p>
          <a:p>
            <a:pPr marL="342900" indent="-342900">
              <a:buFont typeface="Wingdings"/>
              <a:buChar char="Ø"/>
            </a:pPr>
            <a:r>
              <a:rPr lang="en-GB" sz="2400" b="1" dirty="0">
                <a:latin typeface="Corbel"/>
                <a:ea typeface="+mn-lt"/>
                <a:cs typeface="+mn-lt"/>
              </a:rPr>
              <a:t>The work that must be performed to deliver a product, service, or result with the specified features and functions” (PMI, 2006; 385)</a:t>
            </a:r>
            <a:endParaRPr lang="en-GB" sz="2400" b="1" dirty="0">
              <a:latin typeface="Corbel"/>
              <a:cs typeface="Calibri"/>
            </a:endParaRPr>
          </a:p>
          <a:p>
            <a:endParaRPr lang="en-GB" sz="2400" dirty="0">
              <a:cs typeface="Calibri"/>
            </a:endParaRPr>
          </a:p>
          <a:p>
            <a:endParaRPr lang="en-GB" sz="2400" b="1" dirty="0">
              <a:cs typeface="Calibri"/>
            </a:endParaRPr>
          </a:p>
        </p:txBody>
      </p:sp>
    </p:spTree>
    <p:extLst>
      <p:ext uri="{BB962C8B-B14F-4D97-AF65-F5344CB8AC3E}">
        <p14:creationId xmlns:p14="http://schemas.microsoft.com/office/powerpoint/2010/main" val="131834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ECC7E3-F70B-B16E-5100-2D30F4942B87}"/>
              </a:ext>
            </a:extLst>
          </p:cNvPr>
          <p:cNvSpPr txBox="1"/>
          <p:nvPr/>
        </p:nvSpPr>
        <p:spPr>
          <a:xfrm>
            <a:off x="2007080" y="928778"/>
            <a:ext cx="694138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b="1" dirty="0">
                <a:cs typeface="Calibri"/>
              </a:rPr>
              <a:t>The Generic Project life Cycle </a:t>
            </a:r>
          </a:p>
          <a:p>
            <a:endParaRPr lang="en-GB" dirty="0">
              <a:cs typeface="Calibri"/>
            </a:endParaRPr>
          </a:p>
          <a:p>
            <a:r>
              <a:rPr lang="en-GB" dirty="0">
                <a:cs typeface="Calibri"/>
              </a:rPr>
              <a:t>                                          </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3" name="Oval 2">
            <a:extLst>
              <a:ext uri="{FF2B5EF4-FFF2-40B4-BE49-F238E27FC236}">
                <a16:creationId xmlns:a16="http://schemas.microsoft.com/office/drawing/2014/main" id="{815C017C-1094-9469-CF4B-199D27CBEF5E}"/>
              </a:ext>
            </a:extLst>
          </p:cNvPr>
          <p:cNvSpPr/>
          <p:nvPr/>
        </p:nvSpPr>
        <p:spPr>
          <a:xfrm>
            <a:off x="3538807" y="1763204"/>
            <a:ext cx="2012829" cy="11933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1</a:t>
            </a:r>
          </a:p>
          <a:p>
            <a:pPr algn="ctr"/>
            <a:r>
              <a:rPr lang="en-GB" dirty="0">
                <a:cs typeface="Calibri"/>
              </a:rPr>
              <a:t>Project identification</a:t>
            </a:r>
          </a:p>
        </p:txBody>
      </p:sp>
      <p:cxnSp>
        <p:nvCxnSpPr>
          <p:cNvPr id="5" name="Straight Arrow Connector 4">
            <a:extLst>
              <a:ext uri="{FF2B5EF4-FFF2-40B4-BE49-F238E27FC236}">
                <a16:creationId xmlns:a16="http://schemas.microsoft.com/office/drawing/2014/main" id="{7AD64AD4-9655-A6D1-42D9-4D5206EB9A39}"/>
              </a:ext>
            </a:extLst>
          </p:cNvPr>
          <p:cNvCxnSpPr/>
          <p:nvPr/>
        </p:nvCxnSpPr>
        <p:spPr>
          <a:xfrm>
            <a:off x="5794254" y="2595293"/>
            <a:ext cx="1201947" cy="382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2E3392A4-93F8-6AF3-9CA7-9765DFBE9768}"/>
              </a:ext>
            </a:extLst>
          </p:cNvPr>
          <p:cNvSpPr/>
          <p:nvPr/>
        </p:nvSpPr>
        <p:spPr>
          <a:xfrm>
            <a:off x="6900413" y="2853187"/>
            <a:ext cx="2041583" cy="13658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2</a:t>
            </a:r>
          </a:p>
          <a:p>
            <a:pPr algn="ctr"/>
            <a:r>
              <a:rPr lang="en-GB" dirty="0">
                <a:cs typeface="Calibri"/>
              </a:rPr>
              <a:t>Project design &amp;feasibility</a:t>
            </a:r>
          </a:p>
        </p:txBody>
      </p:sp>
      <p:cxnSp>
        <p:nvCxnSpPr>
          <p:cNvPr id="7" name="Straight Arrow Connector 6">
            <a:extLst>
              <a:ext uri="{FF2B5EF4-FFF2-40B4-BE49-F238E27FC236}">
                <a16:creationId xmlns:a16="http://schemas.microsoft.com/office/drawing/2014/main" id="{00B56296-5EAD-C6CC-25FE-B0D098CCB1AB}"/>
              </a:ext>
            </a:extLst>
          </p:cNvPr>
          <p:cNvCxnSpPr/>
          <p:nvPr/>
        </p:nvCxnSpPr>
        <p:spPr>
          <a:xfrm flipH="1">
            <a:off x="7612632" y="4031232"/>
            <a:ext cx="753373" cy="12307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F4266AB2-A760-4796-5ECF-65AFC323F99B}"/>
              </a:ext>
            </a:extLst>
          </p:cNvPr>
          <p:cNvSpPr/>
          <p:nvPr/>
        </p:nvSpPr>
        <p:spPr>
          <a:xfrm>
            <a:off x="6855484" y="5223654"/>
            <a:ext cx="1926565" cy="12795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3</a:t>
            </a:r>
          </a:p>
          <a:p>
            <a:pPr algn="ctr"/>
            <a:r>
              <a:rPr lang="en-GB" dirty="0">
                <a:cs typeface="Calibri"/>
              </a:rPr>
              <a:t>Project appraisal &amp;approval</a:t>
            </a:r>
          </a:p>
        </p:txBody>
      </p:sp>
      <p:cxnSp>
        <p:nvCxnSpPr>
          <p:cNvPr id="9" name="Straight Arrow Connector 8">
            <a:extLst>
              <a:ext uri="{FF2B5EF4-FFF2-40B4-BE49-F238E27FC236}">
                <a16:creationId xmlns:a16="http://schemas.microsoft.com/office/drawing/2014/main" id="{9DCA270A-DB85-D230-1DFC-7914C5530B9B}"/>
              </a:ext>
            </a:extLst>
          </p:cNvPr>
          <p:cNvCxnSpPr/>
          <p:nvPr/>
        </p:nvCxnSpPr>
        <p:spPr>
          <a:xfrm flipH="1">
            <a:off x="5109174" y="5984755"/>
            <a:ext cx="1774164" cy="661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B277D2B-AC42-3B8A-B133-59654D81CCCE}"/>
              </a:ext>
            </a:extLst>
          </p:cNvPr>
          <p:cNvSpPr txBox="1"/>
          <p:nvPr/>
        </p:nvSpPr>
        <p:spPr>
          <a:xfrm>
            <a:off x="102080" y="4214004"/>
            <a:ext cx="4137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1" name="Oval 10">
            <a:extLst>
              <a:ext uri="{FF2B5EF4-FFF2-40B4-BE49-F238E27FC236}">
                <a16:creationId xmlns:a16="http://schemas.microsoft.com/office/drawing/2014/main" id="{142E5331-5321-D23E-7D1D-E6F9F1753563}"/>
              </a:ext>
            </a:extLst>
          </p:cNvPr>
          <p:cNvSpPr/>
          <p:nvPr/>
        </p:nvSpPr>
        <p:spPr>
          <a:xfrm>
            <a:off x="3215317" y="5364732"/>
            <a:ext cx="1782791" cy="11358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4</a:t>
            </a:r>
          </a:p>
          <a:p>
            <a:pPr algn="ctr"/>
            <a:r>
              <a:rPr lang="en-GB" dirty="0">
                <a:cs typeface="Calibri"/>
              </a:rPr>
              <a:t>Project implementation</a:t>
            </a:r>
          </a:p>
        </p:txBody>
      </p:sp>
      <p:cxnSp>
        <p:nvCxnSpPr>
          <p:cNvPr id="14" name="Straight Arrow Connector 13">
            <a:extLst>
              <a:ext uri="{FF2B5EF4-FFF2-40B4-BE49-F238E27FC236}">
                <a16:creationId xmlns:a16="http://schemas.microsoft.com/office/drawing/2014/main" id="{257B0D4E-1F49-F590-4EB9-015B2EC65E7B}"/>
              </a:ext>
            </a:extLst>
          </p:cNvPr>
          <p:cNvCxnSpPr/>
          <p:nvPr/>
        </p:nvCxnSpPr>
        <p:spPr>
          <a:xfrm flipH="1" flipV="1">
            <a:off x="2142946" y="4522398"/>
            <a:ext cx="1084052" cy="10984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6E11F080-7FE5-64CF-9CAC-7B61EB99F06F}"/>
              </a:ext>
            </a:extLst>
          </p:cNvPr>
          <p:cNvSpPr/>
          <p:nvPr/>
        </p:nvSpPr>
        <p:spPr>
          <a:xfrm>
            <a:off x="1055119" y="3161402"/>
            <a:ext cx="1998451" cy="13083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5</a:t>
            </a:r>
          </a:p>
          <a:p>
            <a:pPr algn="ctr"/>
            <a:r>
              <a:rPr lang="en-GB" dirty="0">
                <a:cs typeface="Calibri"/>
              </a:rPr>
              <a:t>Project evaluation</a:t>
            </a:r>
          </a:p>
        </p:txBody>
      </p:sp>
      <p:cxnSp>
        <p:nvCxnSpPr>
          <p:cNvPr id="16" name="Straight Arrow Connector 15">
            <a:extLst>
              <a:ext uri="{FF2B5EF4-FFF2-40B4-BE49-F238E27FC236}">
                <a16:creationId xmlns:a16="http://schemas.microsoft.com/office/drawing/2014/main" id="{FCD0E9D0-C181-2526-1DF9-E2998753287A}"/>
              </a:ext>
            </a:extLst>
          </p:cNvPr>
          <p:cNvCxnSpPr/>
          <p:nvPr/>
        </p:nvCxnSpPr>
        <p:spPr>
          <a:xfrm flipV="1">
            <a:off x="2204409" y="2622790"/>
            <a:ext cx="1388852" cy="6239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5584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CA4D7B4-086F-A922-9E1D-78E4C1F55547}"/>
              </a:ext>
            </a:extLst>
          </p:cNvPr>
          <p:cNvSpPr>
            <a:spLocks noGrp="1"/>
          </p:cNvSpPr>
          <p:nvPr>
            <p:ph idx="1"/>
          </p:nvPr>
        </p:nvSpPr>
        <p:spPr>
          <a:xfrm>
            <a:off x="547018" y="1152000"/>
            <a:ext cx="11185428" cy="5039250"/>
          </a:xfrm>
        </p:spPr>
        <p:txBody>
          <a:bodyPr vert="horz" lIns="0" tIns="0" rIns="0" bIns="0" rtlCol="0" anchor="t">
            <a:noAutofit/>
          </a:bodyPr>
          <a:lstStyle/>
          <a:p>
            <a:pPr>
              <a:buFont typeface="Wingdings" panose="020B0604020202020204" pitchFamily="34" charset="0"/>
              <a:buChar char="Ø"/>
            </a:pPr>
            <a:r>
              <a:rPr lang="en-GB" sz="2400" b="1" dirty="0">
                <a:latin typeface="Corbel"/>
                <a:cs typeface="Calibri"/>
              </a:rPr>
              <a:t>People who have key interest in the project</a:t>
            </a:r>
          </a:p>
          <a:p>
            <a:pPr>
              <a:buFont typeface="Wingdings" panose="020B0604020202020204" pitchFamily="34" charset="0"/>
              <a:buChar char="Ø"/>
            </a:pPr>
            <a:r>
              <a:rPr lang="en-GB" sz="2400" b="1" dirty="0">
                <a:latin typeface="Corbel"/>
                <a:cs typeface="Calibri"/>
              </a:rPr>
              <a:t>May be broken down into internal and external</a:t>
            </a:r>
          </a:p>
          <a:p>
            <a:pPr>
              <a:buFont typeface="Wingdings" panose="020B0604020202020204" pitchFamily="34" charset="0"/>
              <a:buChar char="Ø"/>
            </a:pPr>
            <a:r>
              <a:rPr lang="en-GB" sz="2400" b="1" dirty="0">
                <a:latin typeface="Corbel"/>
                <a:ea typeface="+mn-lt"/>
                <a:cs typeface="+mn-lt"/>
              </a:rPr>
              <a:t>Normally bring something into the project (finance / opinions / ideas) and expect something in  return</a:t>
            </a:r>
            <a:endParaRPr lang="en-GB" sz="2400" b="1" dirty="0">
              <a:latin typeface="Corbel"/>
              <a:cs typeface="Calibri"/>
            </a:endParaRPr>
          </a:p>
          <a:p>
            <a:pPr>
              <a:buFont typeface="Wingdings" panose="020B0604020202020204" pitchFamily="34" charset="0"/>
              <a:buChar char="Ø"/>
            </a:pPr>
            <a:r>
              <a:rPr lang="en-GB" sz="2400" b="1" dirty="0">
                <a:latin typeface="Corbel"/>
                <a:ea typeface="+mn-lt"/>
                <a:cs typeface="+mn-lt"/>
              </a:rPr>
              <a:t>Need to understand stakeholders </a:t>
            </a:r>
            <a:r>
              <a:rPr lang="en-GB" sz="2400" b="1" u="sng" dirty="0">
                <a:latin typeface="Corbel"/>
                <a:ea typeface="+mn-lt"/>
                <a:cs typeface="+mn-lt"/>
              </a:rPr>
              <a:t>whilst defining</a:t>
            </a:r>
            <a:r>
              <a:rPr lang="en-GB" sz="2400" b="1" dirty="0">
                <a:latin typeface="Corbel"/>
                <a:ea typeface="+mn-lt"/>
                <a:cs typeface="+mn-lt"/>
              </a:rPr>
              <a:t> the  project and during execution (Winstanley, 1999)</a:t>
            </a:r>
            <a:endParaRPr lang="en-GB" sz="2400" b="1" dirty="0">
              <a:latin typeface="Corbel"/>
              <a:cs typeface="Calibri"/>
            </a:endParaRPr>
          </a:p>
          <a:p>
            <a:pPr>
              <a:buFont typeface="Wingdings" panose="020B0604020202020204" pitchFamily="34" charset="0"/>
              <a:buChar char="Ø"/>
            </a:pPr>
            <a:endParaRPr lang="en-GB" sz="2400" b="1" dirty="0">
              <a:latin typeface="Corbel"/>
              <a:cs typeface="Calibri"/>
            </a:endParaRPr>
          </a:p>
          <a:p>
            <a:pPr>
              <a:buFont typeface="Wingdings" panose="020B0604020202020204" pitchFamily="34" charset="0"/>
              <a:buChar char="Ø"/>
            </a:pPr>
            <a:r>
              <a:rPr lang="en-GB" sz="2400" b="1" dirty="0">
                <a:latin typeface="Corbel"/>
                <a:cs typeface="Calibri"/>
              </a:rPr>
              <a:t>Stakeholders involved in this projects are People, </a:t>
            </a:r>
            <a:r>
              <a:rPr lang="en-GB" sz="2400" b="1" dirty="0" err="1">
                <a:latin typeface="Corbel"/>
                <a:cs typeface="Calibri"/>
              </a:rPr>
              <a:t>Employees,FDA</a:t>
            </a:r>
            <a:r>
              <a:rPr lang="en-GB" sz="2400" b="1" dirty="0">
                <a:latin typeface="Corbel"/>
                <a:cs typeface="Calibri"/>
              </a:rPr>
              <a:t>, Doctors, Physician s, Local authorities ,Hospitals, Investors, Suppliers, Vendors</a:t>
            </a:r>
          </a:p>
          <a:p>
            <a:pPr marL="0" indent="0">
              <a:buNone/>
            </a:pPr>
            <a:endParaRPr lang="en-GB" dirty="0">
              <a:cs typeface="Calibri"/>
            </a:endParaRPr>
          </a:p>
          <a:p>
            <a:pPr>
              <a:buFont typeface="Wingdings" panose="020B0604020202020204" pitchFamily="34" charset="0"/>
              <a:buChar char="Ø"/>
            </a:pPr>
            <a:endParaRPr lang="en-GB" dirty="0">
              <a:cs typeface="Calibri"/>
            </a:endParaRPr>
          </a:p>
        </p:txBody>
      </p:sp>
      <p:sp>
        <p:nvSpPr>
          <p:cNvPr id="3" name="Title 2">
            <a:extLst>
              <a:ext uri="{FF2B5EF4-FFF2-40B4-BE49-F238E27FC236}">
                <a16:creationId xmlns:a16="http://schemas.microsoft.com/office/drawing/2014/main" id="{4921B8CF-879B-1588-8B6C-8B24F7AF8F12}"/>
              </a:ext>
            </a:extLst>
          </p:cNvPr>
          <p:cNvSpPr>
            <a:spLocks noGrp="1"/>
          </p:cNvSpPr>
          <p:nvPr>
            <p:ph type="title"/>
          </p:nvPr>
        </p:nvSpPr>
        <p:spPr>
          <a:xfrm>
            <a:off x="475132" y="489509"/>
            <a:ext cx="11329200" cy="432000"/>
          </a:xfrm>
        </p:spPr>
        <p:txBody>
          <a:bodyPr/>
          <a:lstStyle/>
          <a:p>
            <a:r>
              <a:rPr lang="en-GB">
                <a:solidFill>
                  <a:schemeClr val="accent1">
                    <a:lumMod val="75000"/>
                  </a:schemeClr>
                </a:solidFill>
              </a:rPr>
              <a:t>Stakeholders</a:t>
            </a:r>
            <a:br>
              <a:rPr lang="en-GB" dirty="0"/>
            </a:br>
            <a:endParaRPr lang="en-GB"/>
          </a:p>
        </p:txBody>
      </p:sp>
      <p:sp>
        <p:nvSpPr>
          <p:cNvPr id="4" name="Slide Number Placeholder 3">
            <a:extLst>
              <a:ext uri="{FF2B5EF4-FFF2-40B4-BE49-F238E27FC236}">
                <a16:creationId xmlns:a16="http://schemas.microsoft.com/office/drawing/2014/main" id="{0F5F83E3-D0F5-C0DB-4F0D-DFFD624CD078}"/>
              </a:ext>
            </a:extLst>
          </p:cNvPr>
          <p:cNvSpPr>
            <a:spLocks noGrp="1"/>
          </p:cNvSpPr>
          <p:nvPr>
            <p:ph type="sldNum" sz="quarter" idx="11"/>
          </p:nvPr>
        </p:nvSpPr>
        <p:spPr/>
        <p:txBody>
          <a:bodyPr/>
          <a:lstStyle/>
          <a:p>
            <a:pPr algn="ctr"/>
            <a:fld id="{B67B645E-C5E5-4727-B977-D372A0AA71D9}" type="slidenum">
              <a:rPr lang="en-US" noProof="0" smtClean="0"/>
              <a:pPr algn="ctr"/>
              <a:t>6</a:t>
            </a:fld>
            <a:endParaRPr lang="en-US" noProof="0"/>
          </a:p>
        </p:txBody>
      </p:sp>
    </p:spTree>
    <p:extLst>
      <p:ext uri="{BB962C8B-B14F-4D97-AF65-F5344CB8AC3E}">
        <p14:creationId xmlns:p14="http://schemas.microsoft.com/office/powerpoint/2010/main" val="648892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1248905" y="1408824"/>
            <a:ext cx="6533424" cy="720000"/>
          </a:xfrm>
        </p:spPr>
        <p:txBody>
          <a:bodyPr/>
          <a:lstStyle/>
          <a:p>
            <a:r>
              <a:rPr lang="en-US">
                <a:solidFill>
                  <a:schemeClr val="tx1">
                    <a:lumMod val="65000"/>
                    <a:lumOff val="35000"/>
                  </a:schemeClr>
                </a:solidFill>
              </a:rPr>
              <a:t>Stakeholder Analysis</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06369" y="2394700"/>
            <a:ext cx="6274570" cy="2728844"/>
          </a:xfrm>
        </p:spPr>
        <p:txBody>
          <a:bodyPr vert="horz" lIns="0" tIns="0" rIns="0" bIns="0" rtlCol="0" anchor="t">
            <a:noAutofit/>
          </a:bodyPr>
          <a:lstStyle/>
          <a:p>
            <a:r>
              <a:rPr lang="en-US" sz="2400" b="1" dirty="0">
                <a:latin typeface="Corbel"/>
              </a:rPr>
              <a:t>A vital method utilized by successful persons to get support from Stakeholder Analysis. Managing stakeholders may help us succeed with our endeavors.</a:t>
            </a:r>
          </a:p>
          <a:p>
            <a:r>
              <a:rPr lang="en-GB" sz="2400" b="1" dirty="0">
                <a:effectLst/>
                <a:latin typeface="Corbel"/>
                <a:ea typeface="Times New Roman" panose="02020603050405020304" pitchFamily="18" charset="0"/>
              </a:rPr>
              <a:t>Taking care of our stakeholders is especially important in the pharmaceutical industry</a:t>
            </a:r>
            <a:endParaRPr lang="en-US" sz="2400" b="1" dirty="0">
              <a:effectLst/>
              <a:latin typeface="Corbel"/>
              <a:ea typeface="Times New Roman" panose="02020603050405020304" pitchFamily="18" charset="0"/>
            </a:endParaRPr>
          </a:p>
          <a:p>
            <a:r>
              <a:rPr lang="en-GB" sz="2400" b="1" dirty="0">
                <a:effectLst/>
                <a:latin typeface="Corbel"/>
                <a:ea typeface="Times New Roman" panose="02020603050405020304" pitchFamily="18" charset="0"/>
              </a:rPr>
              <a:t>where identifying, extracting, and documenting the project's demands is one of the most difficult parts of the process.</a:t>
            </a:r>
            <a:r>
              <a:rPr lang="en-US" sz="2400" b="1" dirty="0">
                <a:effectLst/>
                <a:latin typeface="Corbel"/>
                <a:ea typeface="Times New Roman" panose="02020603050405020304" pitchFamily="18" charset="0"/>
              </a:rPr>
              <a:t> (Ahuja, 1994)</a:t>
            </a:r>
            <a:endParaRPr lang="en-US" sz="2400" b="1" dirty="0">
              <a:latin typeface="Corbel"/>
            </a:endParaRP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spTree>
    <p:extLst>
      <p:ext uri="{BB962C8B-B14F-4D97-AF65-F5344CB8AC3E}">
        <p14:creationId xmlns:p14="http://schemas.microsoft.com/office/powerpoint/2010/main" val="2122728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5474525" y="1674700"/>
            <a:ext cx="6533424" cy="720000"/>
          </a:xfrm>
        </p:spPr>
        <p:txBody>
          <a:bodyPr/>
          <a:lstStyle/>
          <a:p>
            <a:r>
              <a:rPr lang="en-US"/>
              <a:t>Stakeholder Analysis</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39470" y="1362172"/>
            <a:ext cx="5268156" cy="2066828"/>
          </a:xfrm>
        </p:spPr>
        <p:txBody>
          <a:bodyPr vert="horz" lIns="0" tIns="0" rIns="0" bIns="0" rtlCol="0" anchor="t">
            <a:noAutofit/>
          </a:bodyPr>
          <a:lstStyle/>
          <a:p>
            <a:r>
              <a:rPr lang="en-GB" dirty="0">
                <a:effectLst/>
                <a:latin typeface="Corbel"/>
                <a:ea typeface="Times New Roman" panose="02020603050405020304" pitchFamily="18" charset="0"/>
              </a:rPr>
              <a:t>people who like to gain weights and people have mineral deficiencies</a:t>
            </a:r>
          </a:p>
          <a:p>
            <a:r>
              <a:rPr lang="en-GB" dirty="0">
                <a:effectLst/>
                <a:latin typeface="Corbel"/>
                <a:ea typeface="Times New Roman" panose="02020603050405020304" pitchFamily="18" charset="0"/>
              </a:rPr>
              <a:t>These are the people we have to keep satisfied and keep them close</a:t>
            </a:r>
            <a:endParaRPr lang="en-GB" dirty="0">
              <a:latin typeface="Corbel"/>
              <a:ea typeface="Times New Roman" panose="02020603050405020304" pitchFamily="18" charset="0"/>
            </a:endParaRPr>
          </a:p>
          <a:p>
            <a:r>
              <a:rPr lang="en-GB" dirty="0">
                <a:effectLst/>
                <a:latin typeface="Corbel"/>
                <a:ea typeface="Times New Roman" panose="02020603050405020304" pitchFamily="18" charset="0"/>
              </a:rPr>
              <a:t>we could visit hospitals and try a seminar through which we target</a:t>
            </a:r>
            <a:r>
              <a:rPr lang="en-GB" sz="2400" dirty="0">
                <a:effectLst/>
                <a:latin typeface="Corbel"/>
                <a:ea typeface="Times New Roman" panose="02020603050405020304" pitchFamily="18" charset="0"/>
              </a:rPr>
              <a:t> </a:t>
            </a:r>
            <a:r>
              <a:rPr lang="en-GB" dirty="0">
                <a:effectLst/>
                <a:latin typeface="Corbel"/>
                <a:ea typeface="Times New Roman" panose="02020603050405020304" pitchFamily="18" charset="0"/>
              </a:rPr>
              <a:t>pregnant women</a:t>
            </a: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sp>
        <p:nvSpPr>
          <p:cNvPr id="7" name="TextBox 6">
            <a:extLst>
              <a:ext uri="{FF2B5EF4-FFF2-40B4-BE49-F238E27FC236}">
                <a16:creationId xmlns:a16="http://schemas.microsoft.com/office/drawing/2014/main" id="{2495483C-ABD8-42A2-B379-B59070792502}"/>
              </a:ext>
            </a:extLst>
          </p:cNvPr>
          <p:cNvSpPr txBox="1"/>
          <p:nvPr/>
        </p:nvSpPr>
        <p:spPr>
          <a:xfrm>
            <a:off x="374074" y="594461"/>
            <a:ext cx="6179126" cy="866519"/>
          </a:xfrm>
          <a:prstGeom prst="rect">
            <a:avLst/>
          </a:prstGeom>
          <a:noFill/>
        </p:spPr>
        <p:txBody>
          <a:bodyPr wrap="square" lIns="91440" tIns="45720" rIns="91440" bIns="45720" anchor="t">
            <a:spAutoFit/>
          </a:bodyPr>
          <a:lstStyle/>
          <a:p>
            <a:pPr algn="just">
              <a:lnSpc>
                <a:spcPct val="107000"/>
              </a:lnSpc>
              <a:spcAft>
                <a:spcPts val="800"/>
              </a:spcAft>
            </a:pPr>
            <a:r>
              <a:rPr lang="en-GB" sz="2400" b="1" dirty="0">
                <a:solidFill>
                  <a:schemeClr val="accent1">
                    <a:lumMod val="75000"/>
                  </a:schemeClr>
                </a:solidFill>
                <a:effectLst/>
                <a:latin typeface="Corbel"/>
                <a:ea typeface="Times New Roman" panose="02020603050405020304" pitchFamily="18" charset="0"/>
              </a:rPr>
              <a:t>Gym </a:t>
            </a:r>
            <a:r>
              <a:rPr lang="en-GB" sz="2400" b="1" dirty="0">
                <a:solidFill>
                  <a:schemeClr val="accent1">
                    <a:lumMod val="75000"/>
                  </a:schemeClr>
                </a:solidFill>
                <a:latin typeface="Corbel"/>
                <a:ea typeface="Times New Roman" panose="02020603050405020304" pitchFamily="18" charset="0"/>
              </a:rPr>
              <a:t>F</a:t>
            </a:r>
            <a:r>
              <a:rPr lang="en-GB" sz="2400" b="1" dirty="0">
                <a:solidFill>
                  <a:schemeClr val="accent1">
                    <a:lumMod val="75000"/>
                  </a:schemeClr>
                </a:solidFill>
                <a:effectLst/>
                <a:latin typeface="Corbel"/>
                <a:ea typeface="Times New Roman" panose="02020603050405020304" pitchFamily="18" charset="0"/>
              </a:rPr>
              <a:t>reaks or people with poor nutrition</a:t>
            </a:r>
          </a:p>
          <a:p>
            <a:pPr algn="just">
              <a:lnSpc>
                <a:spcPct val="107000"/>
              </a:lnSpc>
              <a:spcAft>
                <a:spcPts val="800"/>
              </a:spcAft>
            </a:pPr>
            <a:r>
              <a:rPr lang="en-GB" sz="1800" b="1" dirty="0">
                <a:solidFill>
                  <a:srgbClr val="FF0000"/>
                </a:solidFill>
                <a:effectLst/>
                <a:latin typeface="Times New Roman"/>
                <a:ea typeface="Times New Roman" panose="02020603050405020304" pitchFamily="18" charset="0"/>
                <a:cs typeface="Times New Roman"/>
              </a:rPr>
              <a:t>High influence low stake</a:t>
            </a:r>
          </a:p>
        </p:txBody>
      </p:sp>
      <p:sp>
        <p:nvSpPr>
          <p:cNvPr id="9" name="TextBox 8">
            <a:extLst>
              <a:ext uri="{FF2B5EF4-FFF2-40B4-BE49-F238E27FC236}">
                <a16:creationId xmlns:a16="http://schemas.microsoft.com/office/drawing/2014/main" id="{7BED4913-0B59-4E75-A29C-7FE98542D5A7}"/>
              </a:ext>
            </a:extLst>
          </p:cNvPr>
          <p:cNvSpPr txBox="1"/>
          <p:nvPr/>
        </p:nvSpPr>
        <p:spPr>
          <a:xfrm>
            <a:off x="374074" y="3530201"/>
            <a:ext cx="6179126" cy="866519"/>
          </a:xfrm>
          <a:prstGeom prst="rect">
            <a:avLst/>
          </a:prstGeom>
          <a:noFill/>
        </p:spPr>
        <p:txBody>
          <a:bodyPr wrap="square" lIns="91440" tIns="45720" rIns="91440" bIns="45720" anchor="t">
            <a:spAutoFit/>
          </a:bodyPr>
          <a:lstStyle/>
          <a:p>
            <a:pPr algn="just">
              <a:lnSpc>
                <a:spcPct val="107000"/>
              </a:lnSpc>
              <a:spcAft>
                <a:spcPts val="800"/>
              </a:spcAft>
            </a:pPr>
            <a:r>
              <a:rPr lang="en-GB" sz="2400" b="1" dirty="0">
                <a:solidFill>
                  <a:schemeClr val="accent1">
                    <a:lumMod val="75000"/>
                  </a:schemeClr>
                </a:solidFill>
                <a:effectLst/>
                <a:latin typeface="Corbel"/>
                <a:ea typeface="Times New Roman" panose="02020603050405020304" pitchFamily="18" charset="0"/>
                <a:cs typeface="Times New Roman"/>
              </a:rPr>
              <a:t>Government and Doctors</a:t>
            </a:r>
          </a:p>
          <a:p>
            <a:pPr algn="just">
              <a:lnSpc>
                <a:spcPct val="107000"/>
              </a:lnSpc>
              <a:spcAft>
                <a:spcPts val="800"/>
              </a:spcAft>
            </a:pPr>
            <a:r>
              <a:rPr lang="en-GB" sz="1800" b="1" dirty="0">
                <a:solidFill>
                  <a:srgbClr val="FF0000"/>
                </a:solidFill>
                <a:effectLst/>
                <a:latin typeface="Times New Roman"/>
                <a:ea typeface="Times New Roman" panose="02020603050405020304" pitchFamily="18" charset="0"/>
                <a:cs typeface="Times New Roman"/>
              </a:rPr>
              <a:t>High influence High stake</a:t>
            </a:r>
          </a:p>
        </p:txBody>
      </p:sp>
      <p:sp>
        <p:nvSpPr>
          <p:cNvPr id="11" name="Content Placeholder 5">
            <a:extLst>
              <a:ext uri="{FF2B5EF4-FFF2-40B4-BE49-F238E27FC236}">
                <a16:creationId xmlns:a16="http://schemas.microsoft.com/office/drawing/2014/main" id="{D7E8ED73-0817-414A-B0C7-AB020AE613D5}"/>
              </a:ext>
            </a:extLst>
          </p:cNvPr>
          <p:cNvSpPr txBox="1">
            <a:spLocks/>
          </p:cNvSpPr>
          <p:nvPr/>
        </p:nvSpPr>
        <p:spPr>
          <a:xfrm>
            <a:off x="374074" y="4349691"/>
            <a:ext cx="5268156" cy="2066828"/>
          </a:xfrm>
          <a:prstGeom prst="rect">
            <a:avLst/>
          </a:prstGeom>
        </p:spPr>
        <p:txBody>
          <a:bodyPr vert="horz" lIns="0" tIns="0" rIns="0" bIns="0" rtlCol="0" anchor="t">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Times New Roman"/>
                <a:ea typeface="Times New Roman" panose="02020603050405020304" pitchFamily="18" charset="0"/>
                <a:cs typeface="Times New Roman"/>
              </a:rPr>
              <a:t>we have to maintain the confident of government that the drug we provide is effectives and have minimum side effects because no drug is free from side effects</a:t>
            </a:r>
          </a:p>
          <a:p>
            <a:r>
              <a:rPr lang="en-GB" dirty="0">
                <a:effectLst/>
                <a:latin typeface="Times New Roman"/>
                <a:ea typeface="Times New Roman" panose="02020603050405020304" pitchFamily="18" charset="0"/>
                <a:cs typeface="Times New Roman"/>
              </a:rPr>
              <a:t>we have to shows the government that we have maintain every regulatory as per different countries drug policies and regulation</a:t>
            </a:r>
            <a:endParaRPr lang="en-GB" dirty="0">
              <a:latin typeface="Times New Roman"/>
              <a:ea typeface="Times New Roman" panose="02020603050405020304" pitchFamily="18" charset="0"/>
              <a:cs typeface="Times New Roman"/>
            </a:endParaRPr>
          </a:p>
        </p:txBody>
      </p:sp>
    </p:spTree>
    <p:extLst>
      <p:ext uri="{BB962C8B-B14F-4D97-AF65-F5344CB8AC3E}">
        <p14:creationId xmlns:p14="http://schemas.microsoft.com/office/powerpoint/2010/main" val="3558620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5474525" y="1674700"/>
            <a:ext cx="6533424" cy="720000"/>
          </a:xfrm>
        </p:spPr>
        <p:txBody>
          <a:bodyPr/>
          <a:lstStyle/>
          <a:p>
            <a:r>
              <a:rPr lang="en-US"/>
              <a:t>Stakeholder Analysis</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206369" y="1474895"/>
            <a:ext cx="5268156" cy="2066828"/>
          </a:xfrm>
        </p:spPr>
        <p:txBody>
          <a:bodyPr/>
          <a:lstStyle/>
          <a:p>
            <a:r>
              <a:rPr lang="en-US" sz="1800">
                <a:effectLst/>
                <a:latin typeface="Times New Roman" panose="02020603050405020304" pitchFamily="18" charset="0"/>
                <a:ea typeface="Times New Roman" panose="02020603050405020304" pitchFamily="18" charset="0"/>
              </a:rPr>
              <a:t>as a client we have to make sure that our investor keeps financial beneficial from our product because no one want to invest in a business which give them loss.</a:t>
            </a:r>
            <a:endParaRPr lang="en-GB" sz="1800">
              <a:effectLst/>
              <a:latin typeface="Times New Roman" panose="02020603050405020304" pitchFamily="18" charset="0"/>
              <a:ea typeface="Times New Roman" panose="02020603050405020304" pitchFamily="18" charset="0"/>
            </a:endParaRP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sp>
        <p:nvSpPr>
          <p:cNvPr id="7" name="TextBox 6">
            <a:extLst>
              <a:ext uri="{FF2B5EF4-FFF2-40B4-BE49-F238E27FC236}">
                <a16:creationId xmlns:a16="http://schemas.microsoft.com/office/drawing/2014/main" id="{2495483C-ABD8-42A2-B379-B59070792502}"/>
              </a:ext>
            </a:extLst>
          </p:cNvPr>
          <p:cNvSpPr txBox="1"/>
          <p:nvPr/>
        </p:nvSpPr>
        <p:spPr>
          <a:xfrm>
            <a:off x="374074" y="594461"/>
            <a:ext cx="6179126" cy="767711"/>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Investors.</a:t>
            </a:r>
          </a:p>
          <a:p>
            <a:pPr algn="just">
              <a:lnSpc>
                <a:spcPct val="107000"/>
              </a:lnSpc>
              <a:spcAft>
                <a:spcPts val="800"/>
              </a:spcAft>
            </a:pPr>
            <a:r>
              <a:rPr lang="en-GB" b="1">
                <a:solidFill>
                  <a:srgbClr val="FF0000"/>
                </a:solidFill>
                <a:latin typeface="Times New Roman" panose="02020603050405020304" pitchFamily="18" charset="0"/>
                <a:ea typeface="Times New Roman" panose="02020603050405020304" pitchFamily="18" charset="0"/>
              </a:rPr>
              <a:t>Low</a:t>
            </a:r>
            <a:r>
              <a:rPr lang="en-GB" sz="1800" b="1">
                <a:solidFill>
                  <a:srgbClr val="FF0000"/>
                </a:solidFill>
                <a:effectLst/>
                <a:latin typeface="Times New Roman" panose="02020603050405020304" pitchFamily="18" charset="0"/>
                <a:ea typeface="Times New Roman" panose="02020603050405020304" pitchFamily="18" charset="0"/>
              </a:rPr>
              <a:t> influence High stake</a:t>
            </a:r>
          </a:p>
        </p:txBody>
      </p:sp>
      <p:sp>
        <p:nvSpPr>
          <p:cNvPr id="9" name="TextBox 8">
            <a:extLst>
              <a:ext uri="{FF2B5EF4-FFF2-40B4-BE49-F238E27FC236}">
                <a16:creationId xmlns:a16="http://schemas.microsoft.com/office/drawing/2014/main" id="{7BED4913-0B59-4E75-A29C-7FE98542D5A7}"/>
              </a:ext>
            </a:extLst>
          </p:cNvPr>
          <p:cNvSpPr txBox="1"/>
          <p:nvPr/>
        </p:nvSpPr>
        <p:spPr>
          <a:xfrm>
            <a:off x="374074" y="3357672"/>
            <a:ext cx="6179126" cy="767711"/>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Suppliers and Vendors. </a:t>
            </a:r>
          </a:p>
          <a:p>
            <a:pPr algn="just">
              <a:lnSpc>
                <a:spcPct val="107000"/>
              </a:lnSpc>
              <a:spcAft>
                <a:spcPts val="800"/>
              </a:spcAft>
            </a:pPr>
            <a:r>
              <a:rPr lang="en-GB" b="1">
                <a:solidFill>
                  <a:srgbClr val="FF0000"/>
                </a:solidFill>
                <a:latin typeface="Times New Roman" panose="02020603050405020304" pitchFamily="18" charset="0"/>
                <a:ea typeface="Times New Roman" panose="02020603050405020304" pitchFamily="18" charset="0"/>
              </a:rPr>
              <a:t>Low</a:t>
            </a:r>
            <a:r>
              <a:rPr lang="en-GB" sz="1800" b="1">
                <a:solidFill>
                  <a:srgbClr val="FF0000"/>
                </a:solidFill>
                <a:effectLst/>
                <a:latin typeface="Times New Roman" panose="02020603050405020304" pitchFamily="18" charset="0"/>
                <a:ea typeface="Times New Roman" panose="02020603050405020304" pitchFamily="18" charset="0"/>
              </a:rPr>
              <a:t> influence Low stake</a:t>
            </a:r>
          </a:p>
        </p:txBody>
      </p:sp>
      <p:sp>
        <p:nvSpPr>
          <p:cNvPr id="11" name="Content Placeholder 5">
            <a:extLst>
              <a:ext uri="{FF2B5EF4-FFF2-40B4-BE49-F238E27FC236}">
                <a16:creationId xmlns:a16="http://schemas.microsoft.com/office/drawing/2014/main" id="{D7E8ED73-0817-414A-B0C7-AB020AE613D5}"/>
              </a:ext>
            </a:extLst>
          </p:cNvPr>
          <p:cNvSpPr txBox="1">
            <a:spLocks/>
          </p:cNvSpPr>
          <p:nvPr/>
        </p:nvSpPr>
        <p:spPr>
          <a:xfrm>
            <a:off x="374074" y="4349691"/>
            <a:ext cx="5268156" cy="2066828"/>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Times New Roman" panose="02020603050405020304" pitchFamily="18" charset="0"/>
                <a:ea typeface="Times New Roman" panose="02020603050405020304" pitchFamily="18" charset="0"/>
              </a:rPr>
              <a:t>They provide a company's capacity to satisfy customer and shareholder demands by providing resources, supplies, and in many instances, knowledge that does not exist in-house at the company. </a:t>
            </a:r>
            <a:r>
              <a:rPr lang="en-US" sz="1800">
                <a:effectLst/>
                <a:latin typeface="Times New Roman" panose="02020603050405020304" pitchFamily="18" charset="0"/>
                <a:ea typeface="Times New Roman" panose="02020603050405020304" pitchFamily="18" charset="0"/>
              </a:rPr>
              <a:t>(White, 2002)</a:t>
            </a:r>
            <a:endParaRPr lang="en-GB">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19912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p:txBody>
          <a:bodyPr/>
          <a:lstStyle/>
          <a:p>
            <a:r>
              <a:rPr lang="en-US"/>
              <a:t>Stakeholder engagement.</a:t>
            </a:r>
          </a:p>
        </p:txBody>
      </p:sp>
      <p:sp>
        <p:nvSpPr>
          <p:cNvPr id="32" name="Slide Number Placeholder 31">
            <a:extLst>
              <a:ext uri="{FF2B5EF4-FFF2-40B4-BE49-F238E27FC236}">
                <a16:creationId xmlns:a16="http://schemas.microsoft.com/office/drawing/2014/main" id="{E612258B-809C-4937-88CC-45880B3C8264}"/>
              </a:ext>
            </a:extLst>
          </p:cNvPr>
          <p:cNvSpPr>
            <a:spLocks noGrp="1"/>
          </p:cNvSpPr>
          <p:nvPr>
            <p:ph type="sldNum" sz="quarter" idx="52"/>
          </p:nvPr>
        </p:nvSpPr>
        <p:spPr/>
        <p:txBody>
          <a:bodyPr/>
          <a:lstStyle/>
          <a:p>
            <a:fld id="{B67B645E-C5E5-4727-B977-D372A0AA71D9}" type="slidenum">
              <a:rPr lang="en-US" smtClean="0"/>
              <a:pPr/>
              <a:t>10</a:t>
            </a:fld>
            <a:endParaRPr lang="en-US"/>
          </a:p>
        </p:txBody>
      </p:sp>
      <p:sp>
        <p:nvSpPr>
          <p:cNvPr id="4" name="Picture Placeholder 3">
            <a:extLst>
              <a:ext uri="{FF2B5EF4-FFF2-40B4-BE49-F238E27FC236}">
                <a16:creationId xmlns:a16="http://schemas.microsoft.com/office/drawing/2014/main" id="{D296044F-0410-4E01-ABA2-7CACEBB3C4AE}"/>
              </a:ext>
            </a:extLst>
          </p:cNvPr>
          <p:cNvSpPr>
            <a:spLocks noGrp="1"/>
          </p:cNvSpPr>
          <p:nvPr>
            <p:ph type="pic" sz="quarter" idx="41"/>
          </p:nvPr>
        </p:nvSpPr>
        <p:spPr/>
      </p:sp>
      <p:sp>
        <p:nvSpPr>
          <p:cNvPr id="8" name="Picture Placeholder 7">
            <a:extLst>
              <a:ext uri="{FF2B5EF4-FFF2-40B4-BE49-F238E27FC236}">
                <a16:creationId xmlns:a16="http://schemas.microsoft.com/office/drawing/2014/main" id="{C954B123-F32B-4A1D-9507-D19107BDC9E6}"/>
              </a:ext>
            </a:extLst>
          </p:cNvPr>
          <p:cNvSpPr>
            <a:spLocks noGrp="1"/>
          </p:cNvSpPr>
          <p:nvPr>
            <p:ph type="pic" sz="quarter" idx="47"/>
          </p:nvPr>
        </p:nvSpPr>
        <p:spPr/>
      </p:sp>
      <p:sp>
        <p:nvSpPr>
          <p:cNvPr id="22" name="Picture Placeholder 21">
            <a:extLst>
              <a:ext uri="{FF2B5EF4-FFF2-40B4-BE49-F238E27FC236}">
                <a16:creationId xmlns:a16="http://schemas.microsoft.com/office/drawing/2014/main" id="{0389F5DF-1E7A-4FC3-9AED-A2C4F79244D7}"/>
              </a:ext>
            </a:extLst>
          </p:cNvPr>
          <p:cNvSpPr>
            <a:spLocks noGrp="1"/>
          </p:cNvSpPr>
          <p:nvPr>
            <p:ph type="pic" sz="quarter" idx="48"/>
          </p:nvPr>
        </p:nvSpPr>
        <p:spPr/>
      </p:sp>
      <p:sp>
        <p:nvSpPr>
          <p:cNvPr id="28" name="Picture Placeholder 27">
            <a:extLst>
              <a:ext uri="{FF2B5EF4-FFF2-40B4-BE49-F238E27FC236}">
                <a16:creationId xmlns:a16="http://schemas.microsoft.com/office/drawing/2014/main" id="{D9C49F72-9E55-42D6-8D86-B680D80AEE10}"/>
              </a:ext>
            </a:extLst>
          </p:cNvPr>
          <p:cNvSpPr>
            <a:spLocks noGrp="1"/>
          </p:cNvSpPr>
          <p:nvPr>
            <p:ph type="pic" sz="quarter" idx="49"/>
          </p:nvPr>
        </p:nvSpPr>
        <p:spPr/>
      </p:sp>
      <p:sp>
        <p:nvSpPr>
          <p:cNvPr id="35" name="Picture Placeholder 34">
            <a:extLst>
              <a:ext uri="{FF2B5EF4-FFF2-40B4-BE49-F238E27FC236}">
                <a16:creationId xmlns:a16="http://schemas.microsoft.com/office/drawing/2014/main" id="{EECE79C4-58AC-4F74-8635-F80DDFAC1B90}"/>
              </a:ext>
            </a:extLst>
          </p:cNvPr>
          <p:cNvSpPr>
            <a:spLocks noGrp="1"/>
          </p:cNvSpPr>
          <p:nvPr>
            <p:ph type="pic" sz="quarter" idx="50"/>
          </p:nvPr>
        </p:nvSpPr>
        <p:spPr/>
      </p:sp>
      <p:sp>
        <p:nvSpPr>
          <p:cNvPr id="50" name="TextBox 49">
            <a:extLst>
              <a:ext uri="{FF2B5EF4-FFF2-40B4-BE49-F238E27FC236}">
                <a16:creationId xmlns:a16="http://schemas.microsoft.com/office/drawing/2014/main" id="{E9FC779E-1040-4CE6-AB88-F8168D6717E8}"/>
              </a:ext>
            </a:extLst>
          </p:cNvPr>
          <p:cNvSpPr txBox="1"/>
          <p:nvPr/>
        </p:nvSpPr>
        <p:spPr>
          <a:xfrm>
            <a:off x="432000" y="1330241"/>
            <a:ext cx="10734764" cy="646331"/>
          </a:xfrm>
          <a:prstGeom prst="rect">
            <a:avLst/>
          </a:prstGeom>
          <a:noFill/>
        </p:spPr>
        <p:txBody>
          <a:bodyPr wrap="square" lIns="91440" tIns="45720" rIns="91440" bIns="45720" anchor="t">
            <a:spAutoFit/>
          </a:bodyPr>
          <a:lstStyle/>
          <a:p>
            <a:r>
              <a:rPr lang="en-GB" sz="1800" b="1" dirty="0">
                <a:effectLst/>
                <a:latin typeface="Corbel"/>
                <a:ea typeface="Times New Roman" panose="02020603050405020304" pitchFamily="18" charset="0"/>
                <a:cs typeface="Times New Roman"/>
              </a:rPr>
              <a:t>The term "stakeholder engagement" refers to the process through which companies interact with and learn about their stakeholders</a:t>
            </a:r>
            <a:endParaRPr lang="x-none" b="1" dirty="0">
              <a:latin typeface="Corbel"/>
              <a:cs typeface="Times New Roman"/>
            </a:endParaRPr>
          </a:p>
        </p:txBody>
      </p:sp>
      <p:sp>
        <p:nvSpPr>
          <p:cNvPr id="52" name="TextBox 51">
            <a:extLst>
              <a:ext uri="{FF2B5EF4-FFF2-40B4-BE49-F238E27FC236}">
                <a16:creationId xmlns:a16="http://schemas.microsoft.com/office/drawing/2014/main" id="{2B328D2F-F74F-4043-AD68-2593547B192A}"/>
              </a:ext>
            </a:extLst>
          </p:cNvPr>
          <p:cNvSpPr txBox="1"/>
          <p:nvPr/>
        </p:nvSpPr>
        <p:spPr>
          <a:xfrm>
            <a:off x="420655" y="2551745"/>
            <a:ext cx="10413600" cy="923330"/>
          </a:xfrm>
          <a:prstGeom prst="rect">
            <a:avLst/>
          </a:prstGeom>
          <a:noFill/>
        </p:spPr>
        <p:txBody>
          <a:bodyPr wrap="square" lIns="91440" tIns="45720" rIns="91440" bIns="45720" anchor="t">
            <a:spAutoFit/>
          </a:bodyPr>
          <a:lstStyle/>
          <a:p>
            <a:r>
              <a:rPr lang="en-GB" sz="1800" b="1" dirty="0">
                <a:effectLst/>
                <a:latin typeface="Corbel"/>
                <a:ea typeface="Times New Roman" panose="02020603050405020304" pitchFamily="18" charset="0"/>
                <a:cs typeface="Times New Roman"/>
              </a:rPr>
              <a:t>Being familiar with our stakeholders as a pharmaceutical company helps us better understand their needs, their level of involvement, and the impact our plans and actions will have on their goals</a:t>
            </a:r>
            <a:r>
              <a:rPr lang="en-GB" b="1" dirty="0">
                <a:latin typeface="Corbel"/>
                <a:ea typeface="Times New Roman" panose="02020603050405020304" pitchFamily="18" charset="0"/>
                <a:cs typeface="Times New Roman"/>
              </a:rPr>
              <a:t> </a:t>
            </a:r>
            <a:r>
              <a:rPr lang="en-US" sz="1800" b="1" dirty="0">
                <a:effectLst/>
                <a:latin typeface="Corbel"/>
                <a:ea typeface="Times New Roman" panose="02020603050405020304" pitchFamily="18" charset="0"/>
                <a:cs typeface="Times New Roman"/>
              </a:rPr>
              <a:t> (Brotherton, 2008)</a:t>
            </a:r>
            <a:endParaRPr lang="x-none" b="1" dirty="0">
              <a:latin typeface="Corbel"/>
              <a:cs typeface="Times New Roman"/>
            </a:endParaRPr>
          </a:p>
        </p:txBody>
      </p:sp>
      <p:sp>
        <p:nvSpPr>
          <p:cNvPr id="54" name="TextBox 53">
            <a:extLst>
              <a:ext uri="{FF2B5EF4-FFF2-40B4-BE49-F238E27FC236}">
                <a16:creationId xmlns:a16="http://schemas.microsoft.com/office/drawing/2014/main" id="{B9BB83FB-38B9-4693-B584-5BD4183E8EF8}"/>
              </a:ext>
            </a:extLst>
          </p:cNvPr>
          <p:cNvSpPr txBox="1"/>
          <p:nvPr/>
        </p:nvSpPr>
        <p:spPr>
          <a:xfrm>
            <a:off x="431999" y="3941316"/>
            <a:ext cx="10402255" cy="923330"/>
          </a:xfrm>
          <a:prstGeom prst="rect">
            <a:avLst/>
          </a:prstGeom>
          <a:noFill/>
        </p:spPr>
        <p:txBody>
          <a:bodyPr wrap="square" lIns="91440" tIns="45720" rIns="91440" bIns="45720" anchor="t">
            <a:spAutoFit/>
          </a:bodyPr>
          <a:lstStyle/>
          <a:p>
            <a:r>
              <a:rPr lang="en-GB" sz="1800" b="1" dirty="0">
                <a:effectLst/>
                <a:latin typeface="Corbel"/>
                <a:ea typeface="Times New Roman" panose="02020603050405020304" pitchFamily="18" charset="0"/>
              </a:rPr>
              <a:t>Examples of stakeholders include the affected communities and individuals, as well as their formal and informal representatives in local, state, and federal government, lawmakers, religious leaders, civil society organisations, and special interest groups, as well as academics and other companies</a:t>
            </a:r>
            <a:endParaRPr lang="x-none" b="1" dirty="0">
              <a:latin typeface="Corbel"/>
            </a:endParaRPr>
          </a:p>
        </p:txBody>
      </p:sp>
    </p:spTree>
    <p:extLst>
      <p:ext uri="{BB962C8B-B14F-4D97-AF65-F5344CB8AC3E}">
        <p14:creationId xmlns:p14="http://schemas.microsoft.com/office/powerpoint/2010/main" val="27126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14117-89B4-8033-73BE-6E4298353746}"/>
              </a:ext>
            </a:extLst>
          </p:cNvPr>
          <p:cNvSpPr>
            <a:spLocks noGrp="1"/>
          </p:cNvSpPr>
          <p:nvPr>
            <p:ph type="title"/>
          </p:nvPr>
        </p:nvSpPr>
        <p:spPr/>
        <p:txBody>
          <a:bodyPr/>
          <a:lstStyle/>
          <a:p>
            <a:r>
              <a:rPr lang="en-GB"/>
              <a:t>Stakeholders  Analysis</a:t>
            </a:r>
          </a:p>
        </p:txBody>
      </p:sp>
      <p:sp>
        <p:nvSpPr>
          <p:cNvPr id="3" name="Slide Number Placeholder 2">
            <a:extLst>
              <a:ext uri="{FF2B5EF4-FFF2-40B4-BE49-F238E27FC236}">
                <a16:creationId xmlns:a16="http://schemas.microsoft.com/office/drawing/2014/main" id="{3CEF5267-525D-4178-4E60-C2F8BF9DE5E9}"/>
              </a:ext>
            </a:extLst>
          </p:cNvPr>
          <p:cNvSpPr>
            <a:spLocks noGrp="1"/>
          </p:cNvSpPr>
          <p:nvPr>
            <p:ph type="sldNum" sz="quarter" idx="11"/>
          </p:nvPr>
        </p:nvSpPr>
        <p:spPr/>
        <p:txBody>
          <a:bodyPr/>
          <a:lstStyle/>
          <a:p>
            <a:pPr algn="ctr"/>
            <a:fld id="{B67B645E-C5E5-4727-B977-D372A0AA71D9}" type="slidenum">
              <a:rPr lang="en-US" noProof="0" smtClean="0"/>
              <a:pPr algn="ctr"/>
              <a:t>11</a:t>
            </a:fld>
            <a:endParaRPr lang="en-US" noProof="0"/>
          </a:p>
        </p:txBody>
      </p:sp>
      <p:pic>
        <p:nvPicPr>
          <p:cNvPr id="4" name="Picture 4" descr="Table&#10;&#10;Description automatically generated">
            <a:extLst>
              <a:ext uri="{FF2B5EF4-FFF2-40B4-BE49-F238E27FC236}">
                <a16:creationId xmlns:a16="http://schemas.microsoft.com/office/drawing/2014/main" id="{3D7A6FF3-794E-5425-F268-FE80C4F26871}"/>
              </a:ext>
            </a:extLst>
          </p:cNvPr>
          <p:cNvPicPr>
            <a:picLocks noChangeAspect="1"/>
          </p:cNvPicPr>
          <p:nvPr/>
        </p:nvPicPr>
        <p:blipFill>
          <a:blip r:embed="rId2"/>
          <a:stretch>
            <a:fillRect/>
          </a:stretch>
        </p:blipFill>
        <p:spPr>
          <a:xfrm>
            <a:off x="1561382" y="954526"/>
            <a:ext cx="9256141" cy="5466532"/>
          </a:xfrm>
          <a:prstGeom prst="rect">
            <a:avLst/>
          </a:prstGeom>
        </p:spPr>
      </p:pic>
    </p:spTree>
    <p:extLst>
      <p:ext uri="{BB962C8B-B14F-4D97-AF65-F5344CB8AC3E}">
        <p14:creationId xmlns:p14="http://schemas.microsoft.com/office/powerpoint/2010/main" val="248479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p:txBody>
          <a:bodyPr/>
          <a:lstStyle/>
          <a:p>
            <a:r>
              <a:rPr lang="en-US"/>
              <a:t>Work Breakdown Structure.</a:t>
            </a:r>
          </a:p>
        </p:txBody>
      </p:sp>
      <p:sp>
        <p:nvSpPr>
          <p:cNvPr id="32" name="Slide Number Placeholder 31">
            <a:extLst>
              <a:ext uri="{FF2B5EF4-FFF2-40B4-BE49-F238E27FC236}">
                <a16:creationId xmlns:a16="http://schemas.microsoft.com/office/drawing/2014/main" id="{E612258B-809C-4937-88CC-45880B3C8264}"/>
              </a:ext>
            </a:extLst>
          </p:cNvPr>
          <p:cNvSpPr>
            <a:spLocks noGrp="1"/>
          </p:cNvSpPr>
          <p:nvPr>
            <p:ph type="sldNum" sz="quarter" idx="52"/>
          </p:nvPr>
        </p:nvSpPr>
        <p:spPr/>
        <p:txBody>
          <a:bodyPr/>
          <a:lstStyle/>
          <a:p>
            <a:fld id="{B67B645E-C5E5-4727-B977-D372A0AA71D9}" type="slidenum">
              <a:rPr lang="en-US" smtClean="0"/>
              <a:pPr/>
              <a:t>12</a:t>
            </a:fld>
            <a:endParaRPr lang="en-US"/>
          </a:p>
        </p:txBody>
      </p:sp>
      <p:pic>
        <p:nvPicPr>
          <p:cNvPr id="12" name="Picture 11">
            <a:extLst>
              <a:ext uri="{FF2B5EF4-FFF2-40B4-BE49-F238E27FC236}">
                <a16:creationId xmlns:a16="http://schemas.microsoft.com/office/drawing/2014/main" id="{0D97288C-BEE7-4E90-BF21-A7E49F34ADE1}"/>
              </a:ext>
            </a:extLst>
          </p:cNvPr>
          <p:cNvPicPr>
            <a:picLocks noChangeAspect="1"/>
          </p:cNvPicPr>
          <p:nvPr/>
        </p:nvPicPr>
        <p:blipFill>
          <a:blip r:embed="rId3"/>
          <a:stretch>
            <a:fillRect/>
          </a:stretch>
        </p:blipFill>
        <p:spPr>
          <a:xfrm>
            <a:off x="667154" y="1110904"/>
            <a:ext cx="10000846" cy="5315096"/>
          </a:xfrm>
          <a:prstGeom prst="rect">
            <a:avLst/>
          </a:prstGeom>
        </p:spPr>
      </p:pic>
    </p:spTree>
    <p:extLst>
      <p:ext uri="{BB962C8B-B14F-4D97-AF65-F5344CB8AC3E}">
        <p14:creationId xmlns:p14="http://schemas.microsoft.com/office/powerpoint/2010/main" val="1527173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6739793" y="1674700"/>
            <a:ext cx="5268156" cy="720000"/>
          </a:xfrm>
        </p:spPr>
        <p:txBody>
          <a:bodyPr/>
          <a:lstStyle/>
          <a:p>
            <a:r>
              <a:rPr lang="en-US"/>
              <a:t>Work Breakdown Structure.</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184052" y="1187524"/>
            <a:ext cx="5268156" cy="2066828"/>
          </a:xfrm>
        </p:spPr>
        <p:txBody>
          <a:bodyPr/>
          <a:lstStyle/>
          <a:p>
            <a:r>
              <a:rPr lang="en-US" sz="1800">
                <a:effectLst/>
                <a:latin typeface="Times New Roman" panose="02020603050405020304" pitchFamily="18" charset="0"/>
                <a:ea typeface="Times New Roman" panose="02020603050405020304" pitchFamily="18" charset="0"/>
              </a:rPr>
              <a:t>This is where our multivitamins name powerup commence the launch, and the purpose of this step is to define the powerup broadly</a:t>
            </a:r>
          </a:p>
          <a:p>
            <a:r>
              <a:rPr lang="en-GB" sz="1800">
                <a:effectLst/>
                <a:latin typeface="Times New Roman" panose="02020603050405020304" pitchFamily="18" charset="0"/>
                <a:ea typeface="Times New Roman" panose="02020603050405020304" pitchFamily="18" charset="0"/>
              </a:rPr>
              <a:t>we'll need to create a PID that outlines the multivitamins' objectives and evaluation criteria</a:t>
            </a:r>
            <a:endParaRPr lang="en-US">
              <a:latin typeface="Times New Roman" panose="02020603050405020304" pitchFamily="18" charset="0"/>
              <a:ea typeface="Times New Roman" panose="02020603050405020304" pitchFamily="18" charset="0"/>
            </a:endParaRPr>
          </a:p>
          <a:p>
            <a:r>
              <a:rPr lang="en-GB" sz="1800">
                <a:effectLst/>
                <a:latin typeface="Times New Roman" panose="02020603050405020304" pitchFamily="18" charset="0"/>
                <a:ea typeface="Times New Roman" panose="02020603050405020304" pitchFamily="18" charset="0"/>
              </a:rPr>
              <a:t>It's important to include all of the firm's stakeholders, as well as the business case.</a:t>
            </a:r>
            <a:r>
              <a:rPr lang="en-US" sz="1800">
                <a:effectLst/>
                <a:latin typeface="Times New Roman" panose="02020603050405020304" pitchFamily="18" charset="0"/>
                <a:ea typeface="Times New Roman" panose="02020603050405020304" pitchFamily="18" charset="0"/>
              </a:rPr>
              <a:t> (</a:t>
            </a:r>
            <a:r>
              <a:rPr lang="en-US" sz="1800" err="1">
                <a:effectLst/>
                <a:latin typeface="Times New Roman" panose="02020603050405020304" pitchFamily="18" charset="0"/>
                <a:ea typeface="Times New Roman" panose="02020603050405020304" pitchFamily="18" charset="0"/>
              </a:rPr>
              <a:t>Burghate</a:t>
            </a:r>
            <a:r>
              <a:rPr lang="en-US" sz="1800">
                <a:effectLst/>
                <a:latin typeface="Times New Roman" panose="02020603050405020304" pitchFamily="18" charset="0"/>
                <a:ea typeface="Times New Roman" panose="02020603050405020304" pitchFamily="18" charset="0"/>
              </a:rPr>
              <a:t>, 2018)</a:t>
            </a:r>
            <a:endParaRPr lang="en-GB" sz="1800">
              <a:effectLst/>
              <a:latin typeface="Times New Roman" panose="02020603050405020304" pitchFamily="18" charset="0"/>
              <a:ea typeface="Times New Roman" panose="02020603050405020304" pitchFamily="18" charset="0"/>
            </a:endParaRP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sp>
        <p:nvSpPr>
          <p:cNvPr id="7" name="TextBox 6">
            <a:extLst>
              <a:ext uri="{FF2B5EF4-FFF2-40B4-BE49-F238E27FC236}">
                <a16:creationId xmlns:a16="http://schemas.microsoft.com/office/drawing/2014/main" id="{2495483C-ABD8-42A2-B379-B59070792502}"/>
              </a:ext>
            </a:extLst>
          </p:cNvPr>
          <p:cNvSpPr txBox="1"/>
          <p:nvPr/>
        </p:nvSpPr>
        <p:spPr>
          <a:xfrm>
            <a:off x="374074" y="594461"/>
            <a:ext cx="6179126" cy="368755"/>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1.1 INITIATION.</a:t>
            </a:r>
          </a:p>
        </p:txBody>
      </p:sp>
      <p:sp>
        <p:nvSpPr>
          <p:cNvPr id="9" name="TextBox 8">
            <a:extLst>
              <a:ext uri="{FF2B5EF4-FFF2-40B4-BE49-F238E27FC236}">
                <a16:creationId xmlns:a16="http://schemas.microsoft.com/office/drawing/2014/main" id="{7BED4913-0B59-4E75-A29C-7FE98542D5A7}"/>
              </a:ext>
            </a:extLst>
          </p:cNvPr>
          <p:cNvSpPr txBox="1"/>
          <p:nvPr/>
        </p:nvSpPr>
        <p:spPr>
          <a:xfrm>
            <a:off x="374074" y="3357672"/>
            <a:ext cx="6179126" cy="368755"/>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2.1 PLANNING. </a:t>
            </a:r>
          </a:p>
        </p:txBody>
      </p:sp>
      <p:sp>
        <p:nvSpPr>
          <p:cNvPr id="11" name="Content Placeholder 5">
            <a:extLst>
              <a:ext uri="{FF2B5EF4-FFF2-40B4-BE49-F238E27FC236}">
                <a16:creationId xmlns:a16="http://schemas.microsoft.com/office/drawing/2014/main" id="{D7E8ED73-0817-414A-B0C7-AB020AE613D5}"/>
              </a:ext>
            </a:extLst>
          </p:cNvPr>
          <p:cNvSpPr txBox="1">
            <a:spLocks/>
          </p:cNvSpPr>
          <p:nvPr/>
        </p:nvSpPr>
        <p:spPr>
          <a:xfrm>
            <a:off x="184052" y="4054055"/>
            <a:ext cx="5268156" cy="2066828"/>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Times New Roman" panose="02020603050405020304" pitchFamily="18" charset="0"/>
                <a:ea typeface="Times New Roman" panose="02020603050405020304" pitchFamily="18" charset="0"/>
              </a:rPr>
              <a:t>This phase is critical for a successful multivitamin launch since it focuses on creating a plan that everyone can follow</a:t>
            </a:r>
          </a:p>
          <a:p>
            <a:r>
              <a:rPr lang="en-GB" sz="1800">
                <a:effectLst/>
                <a:latin typeface="Times New Roman" panose="02020603050405020304" pitchFamily="18" charset="0"/>
                <a:ea typeface="Times New Roman" panose="02020603050405020304" pitchFamily="18" charset="0"/>
              </a:rPr>
              <a:t>During this phase, a project management plan is developed up and the scope of the multivitamins is clarified</a:t>
            </a:r>
            <a:endParaRPr lang="en-US" sz="1800">
              <a:effectLst/>
              <a:latin typeface="Times New Roman" panose="02020603050405020304" pitchFamily="18" charset="0"/>
              <a:ea typeface="Times New Roman" panose="02020603050405020304" pitchFamily="18" charset="0"/>
            </a:endParaRPr>
          </a:p>
          <a:p>
            <a:r>
              <a:rPr lang="en-GB" sz="1800">
                <a:effectLst/>
                <a:latin typeface="Times New Roman" panose="02020603050405020304" pitchFamily="18" charset="0"/>
                <a:ea typeface="Times New Roman" panose="02020603050405020304" pitchFamily="18" charset="0"/>
              </a:rPr>
              <a:t>All of these factors must be taken into consideration when determining an acceptable budget, timetable, and quality standards</a:t>
            </a:r>
            <a:r>
              <a:rPr lang="en-US" sz="1800">
                <a:effectLst/>
                <a:latin typeface="Times New Roman" panose="02020603050405020304" pitchFamily="18" charset="0"/>
                <a:ea typeface="Times New Roman" panose="02020603050405020304" pitchFamily="18" charset="0"/>
              </a:rPr>
              <a:t> (Hillson, 2003)</a:t>
            </a:r>
            <a:endParaRPr lang="en-GB">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00881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6739793" y="1674700"/>
            <a:ext cx="5268156" cy="720000"/>
          </a:xfrm>
        </p:spPr>
        <p:txBody>
          <a:bodyPr/>
          <a:lstStyle/>
          <a:p>
            <a:r>
              <a:rPr lang="en-US"/>
              <a:t>Work Breakdown Structure.</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184052" y="1187524"/>
            <a:ext cx="5268156" cy="2066828"/>
          </a:xfrm>
        </p:spPr>
        <p:txBody>
          <a:bodyPr/>
          <a:lstStyle/>
          <a:p>
            <a:r>
              <a:rPr lang="en-US" sz="1800">
                <a:effectLst/>
                <a:latin typeface="Times New Roman" panose="02020603050405020304" pitchFamily="18" charset="0"/>
                <a:ea typeface="Times New Roman" panose="02020603050405020304" pitchFamily="18" charset="0"/>
              </a:rPr>
              <a:t>At this point, we expect our sales representatives to deliver. With so many meetings and updates, it may seem that the project has reached its meatiest point during this time period due to the flurry of activity. (Jung, 2004)</a:t>
            </a:r>
            <a:endParaRPr lang="en-GB" sz="1800">
              <a:effectLst/>
              <a:latin typeface="Times New Roman" panose="02020603050405020304" pitchFamily="18" charset="0"/>
              <a:ea typeface="Times New Roman" panose="02020603050405020304" pitchFamily="18" charset="0"/>
            </a:endParaRP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sp>
        <p:nvSpPr>
          <p:cNvPr id="7" name="TextBox 6">
            <a:extLst>
              <a:ext uri="{FF2B5EF4-FFF2-40B4-BE49-F238E27FC236}">
                <a16:creationId xmlns:a16="http://schemas.microsoft.com/office/drawing/2014/main" id="{2495483C-ABD8-42A2-B379-B59070792502}"/>
              </a:ext>
            </a:extLst>
          </p:cNvPr>
          <p:cNvSpPr txBox="1"/>
          <p:nvPr/>
        </p:nvSpPr>
        <p:spPr>
          <a:xfrm>
            <a:off x="374074" y="594461"/>
            <a:ext cx="6179126" cy="368755"/>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3.1 EXECUTION.</a:t>
            </a:r>
          </a:p>
        </p:txBody>
      </p:sp>
      <p:sp>
        <p:nvSpPr>
          <p:cNvPr id="9" name="TextBox 8">
            <a:extLst>
              <a:ext uri="{FF2B5EF4-FFF2-40B4-BE49-F238E27FC236}">
                <a16:creationId xmlns:a16="http://schemas.microsoft.com/office/drawing/2014/main" id="{7BED4913-0B59-4E75-A29C-7FE98542D5A7}"/>
              </a:ext>
            </a:extLst>
          </p:cNvPr>
          <p:cNvSpPr txBox="1"/>
          <p:nvPr/>
        </p:nvSpPr>
        <p:spPr>
          <a:xfrm>
            <a:off x="374074" y="3357672"/>
            <a:ext cx="6179126" cy="368755"/>
          </a:xfrm>
          <a:prstGeom prst="rect">
            <a:avLst/>
          </a:prstGeom>
          <a:noFill/>
        </p:spPr>
        <p:txBody>
          <a:bodyPr wrap="square">
            <a:spAutoFit/>
          </a:bodyPr>
          <a:lstStyle/>
          <a:p>
            <a:pPr algn="just">
              <a:lnSpc>
                <a:spcPct val="107000"/>
              </a:lnSpc>
              <a:spcAft>
                <a:spcPts val="800"/>
              </a:spcAft>
            </a:pPr>
            <a:r>
              <a:rPr lang="en-GB" sz="1800" b="1">
                <a:effectLst/>
                <a:latin typeface="Times New Roman" panose="02020603050405020304" pitchFamily="18" charset="0"/>
                <a:ea typeface="Times New Roman" panose="02020603050405020304" pitchFamily="18" charset="0"/>
              </a:rPr>
              <a:t>4.1 Closing</a:t>
            </a:r>
          </a:p>
        </p:txBody>
      </p:sp>
      <p:sp>
        <p:nvSpPr>
          <p:cNvPr id="11" name="Content Placeholder 5">
            <a:extLst>
              <a:ext uri="{FF2B5EF4-FFF2-40B4-BE49-F238E27FC236}">
                <a16:creationId xmlns:a16="http://schemas.microsoft.com/office/drawing/2014/main" id="{D7E8ED73-0817-414A-B0C7-AB020AE613D5}"/>
              </a:ext>
            </a:extLst>
          </p:cNvPr>
          <p:cNvSpPr txBox="1">
            <a:spLocks/>
          </p:cNvSpPr>
          <p:nvPr/>
        </p:nvSpPr>
        <p:spPr>
          <a:xfrm>
            <a:off x="184052" y="4054055"/>
            <a:ext cx="5268156" cy="2066828"/>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Times New Roman" panose="02020603050405020304" pitchFamily="18" charset="0"/>
                <a:ea typeface="Times New Roman" panose="02020603050405020304" pitchFamily="18" charset="0"/>
              </a:rPr>
              <a:t>Monitor the project's progress (KPIs). In most cases, we </a:t>
            </a:r>
            <a:r>
              <a:rPr lang="en-US" err="1">
                <a:latin typeface="Times New Roman" panose="02020603050405020304" pitchFamily="18" charset="0"/>
                <a:ea typeface="Times New Roman" panose="02020603050405020304" pitchFamily="18" charset="0"/>
              </a:rPr>
              <a:t>utilise</a:t>
            </a:r>
            <a:r>
              <a:rPr lang="en-US">
                <a:latin typeface="Times New Roman" panose="02020603050405020304" pitchFamily="18" charset="0"/>
                <a:ea typeface="Times New Roman" panose="02020603050405020304" pitchFamily="18" charset="0"/>
              </a:rPr>
              <a:t> two to five of these KPIs to evaluate project performance</a:t>
            </a:r>
          </a:p>
          <a:p>
            <a:r>
              <a:rPr lang="x-none" sz="1800">
                <a:effectLst/>
                <a:latin typeface="Times New Roman" panose="02020603050405020304" pitchFamily="18" charset="0"/>
                <a:ea typeface="Times New Roman" panose="02020603050405020304" pitchFamily="18" charset="0"/>
              </a:rPr>
              <a:t>After</a:t>
            </a:r>
            <a:r>
              <a:rPr lang="en-US" sz="1800">
                <a:effectLst/>
                <a:latin typeface="Times New Roman" panose="02020603050405020304" pitchFamily="18" charset="0"/>
                <a:ea typeface="Times New Roman" panose="02020603050405020304" pitchFamily="18" charset="0"/>
              </a:rPr>
              <a:t> product launch </a:t>
            </a:r>
            <a:r>
              <a:rPr lang="x-none" sz="1800">
                <a:effectLst/>
                <a:latin typeface="Times New Roman" panose="02020603050405020304" pitchFamily="18" charset="0"/>
                <a:ea typeface="Times New Roman" panose="02020603050405020304" pitchFamily="18" charset="0"/>
              </a:rPr>
              <a:t>is done, we have a meeting to discuss what went well in the </a:t>
            </a:r>
            <a:r>
              <a:rPr lang="x-none" sz="1800" b="1">
                <a:effectLst/>
                <a:latin typeface="Times New Roman" panose="02020603050405020304" pitchFamily="18" charset="0"/>
                <a:ea typeface="Times New Roman" panose="02020603050405020304" pitchFamily="18" charset="0"/>
              </a:rPr>
              <a:t>powerup</a:t>
            </a:r>
            <a:r>
              <a:rPr lang="x-none" sz="1800">
                <a:effectLst/>
                <a:latin typeface="Times New Roman" panose="02020603050405020304" pitchFamily="18" charset="0"/>
                <a:ea typeface="Times New Roman" panose="02020603050405020304" pitchFamily="18" charset="0"/>
              </a:rPr>
              <a:t> launch</a:t>
            </a:r>
            <a:r>
              <a:rPr lang="en-US" sz="1800">
                <a:effectLst/>
                <a:latin typeface="Times New Roman" panose="02020603050405020304" pitchFamily="18" charset="0"/>
                <a:ea typeface="Times New Roman" panose="02020603050405020304" pitchFamily="18" charset="0"/>
              </a:rPr>
              <a:t>. (Silvius, 2014)</a:t>
            </a:r>
            <a:endParaRPr lang="en-GB">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37040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C58DA8B-28FC-4CA3-A401-2730E0DC0434}"/>
              </a:ext>
            </a:extLst>
          </p:cNvPr>
          <p:cNvSpPr/>
          <p:nvPr/>
        </p:nvSpPr>
        <p:spPr>
          <a:xfrm>
            <a:off x="0" y="0"/>
            <a:ext cx="12192000" cy="6858000"/>
          </a:xfrm>
          <a:prstGeom prst="rect">
            <a:avLst/>
          </a:prstGeom>
          <a:solidFill>
            <a:schemeClr val="bg2"/>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solidFill>
                <a:schemeClr val="lt1"/>
              </a:solidFill>
            </a:endParaRP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850232" y="1267326"/>
            <a:ext cx="10872458" cy="5470357"/>
          </a:xfrm>
          <a:prstGeom prst="rect">
            <a:avLst/>
          </a:prstGeom>
          <a:noFill/>
          <a:ln>
            <a:noFill/>
          </a:ln>
        </p:spPr>
      </p:pic>
      <p:sp>
        <p:nvSpPr>
          <p:cNvPr id="2" name="Title 1"/>
          <p:cNvSpPr>
            <a:spLocks noGrp="1"/>
          </p:cNvSpPr>
          <p:nvPr>
            <p:ph type="ctrTitle"/>
          </p:nvPr>
        </p:nvSpPr>
        <p:spPr/>
        <p:txBody>
          <a:bodyPr/>
          <a:lstStyle/>
          <a:p>
            <a:endParaRPr lang="en-US"/>
          </a:p>
        </p:txBody>
      </p:sp>
    </p:spTree>
    <p:extLst>
      <p:ext uri="{BB962C8B-B14F-4D97-AF65-F5344CB8AC3E}">
        <p14:creationId xmlns:p14="http://schemas.microsoft.com/office/powerpoint/2010/main" val="508615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C58DA8B-28FC-4CA3-A401-2730E0DC0434}"/>
              </a:ext>
            </a:extLst>
          </p:cNvPr>
          <p:cNvSpPr/>
          <p:nvPr/>
        </p:nvSpPr>
        <p:spPr>
          <a:xfrm>
            <a:off x="0" y="0"/>
            <a:ext cx="12192000" cy="6858000"/>
          </a:xfrm>
          <a:prstGeom prst="rect">
            <a:avLst/>
          </a:prstGeom>
          <a:solidFill>
            <a:schemeClr val="bg2"/>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solidFill>
                <a:schemeClr val="lt1"/>
              </a:solidFill>
            </a:endParaRPr>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722954" y="358736"/>
            <a:ext cx="5268156" cy="720000"/>
          </a:xfrm>
        </p:spPr>
        <p:txBody>
          <a:bodyPr/>
          <a:lstStyle/>
          <a:p>
            <a:r>
              <a:rPr lang="en-US">
                <a:solidFill>
                  <a:schemeClr val="tx1"/>
                </a:solidFill>
              </a:rPr>
              <a:t>Gantt Chart.</a:t>
            </a:r>
          </a:p>
        </p:txBody>
      </p:sp>
      <p:sp>
        <p:nvSpPr>
          <p:cNvPr id="8" name="Subtitle 7">
            <a:extLst>
              <a:ext uri="{FF2B5EF4-FFF2-40B4-BE49-F238E27FC236}">
                <a16:creationId xmlns:a16="http://schemas.microsoft.com/office/drawing/2014/main" id="{653C709C-3DBB-40BF-B543-4F83DD111EE3}"/>
              </a:ext>
            </a:extLst>
          </p:cNvPr>
          <p:cNvSpPr>
            <a:spLocks noGrp="1"/>
          </p:cNvSpPr>
          <p:nvPr>
            <p:ph type="subTitle" idx="1"/>
          </p:nvPr>
        </p:nvSpPr>
        <p:spPr/>
        <p:txBody>
          <a:bodyPr/>
          <a:lstStyle/>
          <a:p>
            <a:endParaRPr lang="x-none"/>
          </a:p>
        </p:txBody>
      </p:sp>
      <p:pic>
        <p:nvPicPr>
          <p:cNvPr id="15" name="Picture 14">
            <a:extLst>
              <a:ext uri="{FF2B5EF4-FFF2-40B4-BE49-F238E27FC236}">
                <a16:creationId xmlns:a16="http://schemas.microsoft.com/office/drawing/2014/main" id="{C1E3B90D-9BBC-4411-BEE0-AE4A59570D59}"/>
              </a:ext>
            </a:extLst>
          </p:cNvPr>
          <p:cNvPicPr>
            <a:picLocks noChangeAspect="1"/>
          </p:cNvPicPr>
          <p:nvPr/>
        </p:nvPicPr>
        <p:blipFill>
          <a:blip r:embed="rId3"/>
          <a:stretch>
            <a:fillRect/>
          </a:stretch>
        </p:blipFill>
        <p:spPr>
          <a:xfrm>
            <a:off x="793651" y="1637433"/>
            <a:ext cx="8585876" cy="4802057"/>
          </a:xfrm>
          <a:prstGeom prst="rect">
            <a:avLst/>
          </a:prstGeom>
        </p:spPr>
      </p:pic>
    </p:spTree>
    <p:extLst>
      <p:ext uri="{BB962C8B-B14F-4D97-AF65-F5344CB8AC3E}">
        <p14:creationId xmlns:p14="http://schemas.microsoft.com/office/powerpoint/2010/main" val="3342929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504000" y="0"/>
            <a:ext cx="4793714" cy="2078699"/>
          </a:xfrm>
        </p:spPr>
        <p:txBody>
          <a:bodyPr/>
          <a:lstStyle/>
          <a:p>
            <a:r>
              <a:rPr lang="en-US"/>
              <a:t>Consideration of resources</a:t>
            </a:r>
          </a:p>
        </p:txBody>
      </p:sp>
      <p:sp>
        <p:nvSpPr>
          <p:cNvPr id="3" name="Text Placeholder 2">
            <a:extLst>
              <a:ext uri="{FF2B5EF4-FFF2-40B4-BE49-F238E27FC236}">
                <a16:creationId xmlns:a16="http://schemas.microsoft.com/office/drawing/2014/main" id="{4E130815-DBFE-4A9B-9738-40A4F2E21836}"/>
              </a:ext>
            </a:extLst>
          </p:cNvPr>
          <p:cNvSpPr>
            <a:spLocks noGrp="1"/>
          </p:cNvSpPr>
          <p:nvPr>
            <p:ph type="body" idx="1"/>
          </p:nvPr>
        </p:nvSpPr>
        <p:spPr>
          <a:xfrm>
            <a:off x="301459" y="2583470"/>
            <a:ext cx="4996255" cy="1047600"/>
          </a:xfrm>
        </p:spPr>
        <p:txBody>
          <a:bodyPr/>
          <a:lstStyle/>
          <a:p>
            <a:pPr marL="285750" indent="-285750" algn="just">
              <a:buFont typeface="Arial" panose="020B0604020202020204" pitchFamily="34" charset="0"/>
              <a:buChar char="•"/>
            </a:pPr>
            <a:r>
              <a:rPr lang="en-US" sz="1600"/>
              <a:t>Several activities may use the same resources at the same time, and resources may be in short supply to meet all requests. If there aren't enough resources available</a:t>
            </a:r>
          </a:p>
          <a:p>
            <a:pPr marL="285750" indent="-285750" algn="just">
              <a:buFont typeface="Arial" panose="020B0604020202020204" pitchFamily="34" charset="0"/>
              <a:buChar char="•"/>
            </a:pPr>
            <a:endParaRPr lang="en-US" sz="1600"/>
          </a:p>
          <a:p>
            <a:pPr marL="285750" indent="-285750" algn="just">
              <a:buFont typeface="Arial" panose="020B0604020202020204" pitchFamily="34" charset="0"/>
              <a:buChar char="•"/>
            </a:pPr>
            <a:r>
              <a:rPr lang="x-none" sz="1600"/>
              <a:t>As a result, effectively managing resources allows us to supply powerup and services on time more regularly</a:t>
            </a:r>
            <a:r>
              <a:rPr lang="en-US" sz="1600"/>
              <a:t>/ </a:t>
            </a:r>
            <a:r>
              <a:rPr lang="en-US" sz="1800">
                <a:effectLst/>
                <a:latin typeface="Times New Roman" panose="02020603050405020304" pitchFamily="18" charset="0"/>
                <a:ea typeface="Times New Roman" panose="02020603050405020304" pitchFamily="18" charset="0"/>
              </a:rPr>
              <a:t> (Mustafa, 1991)</a:t>
            </a:r>
            <a:endParaRPr lang="en-US" sz="1600" noProof="1"/>
          </a:p>
        </p:txBody>
      </p:sp>
      <p:pic>
        <p:nvPicPr>
          <p:cNvPr id="3074" name="Picture 2" descr="1000+ Vitamins Pictures | Download Free Images on Unsplash">
            <a:extLst>
              <a:ext uri="{FF2B5EF4-FFF2-40B4-BE49-F238E27FC236}">
                <a16:creationId xmlns:a16="http://schemas.microsoft.com/office/drawing/2014/main" id="{57712CCC-9805-4FF5-9F16-86FF96E624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883" y="694639"/>
            <a:ext cx="5807117" cy="54687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1982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504000" y="0"/>
            <a:ext cx="4793714" cy="2078699"/>
          </a:xfrm>
        </p:spPr>
        <p:txBody>
          <a:bodyPr/>
          <a:lstStyle/>
          <a:p>
            <a:r>
              <a:rPr lang="en-US"/>
              <a:t>Consideration of resources</a:t>
            </a:r>
          </a:p>
        </p:txBody>
      </p:sp>
      <p:pic>
        <p:nvPicPr>
          <p:cNvPr id="3074" name="Picture 2" descr="1000+ Vitamins Pictures | Download Free Images on Unsplash">
            <a:extLst>
              <a:ext uri="{FF2B5EF4-FFF2-40B4-BE49-F238E27FC236}">
                <a16:creationId xmlns:a16="http://schemas.microsoft.com/office/drawing/2014/main" id="{57712CCC-9805-4FF5-9F16-86FF96E624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883" y="694639"/>
            <a:ext cx="5807117" cy="54687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idx="1"/>
          </p:nvPr>
        </p:nvSpPr>
        <p:spPr/>
        <p:txBody>
          <a:bodyPr/>
          <a:lstStyle/>
          <a:p>
            <a:endParaRPr lang="en-US"/>
          </a:p>
        </p:txBody>
      </p:sp>
      <p:graphicFrame>
        <p:nvGraphicFramePr>
          <p:cNvPr id="5" name="Table 4"/>
          <p:cNvGraphicFramePr>
            <a:graphicFrameLocks noGrp="1"/>
          </p:cNvGraphicFramePr>
          <p:nvPr>
            <p:extLst>
              <p:ext uri="{D42A27DB-BD31-4B8C-83A1-F6EECF244321}">
                <p14:modId xmlns:p14="http://schemas.microsoft.com/office/powerpoint/2010/main" val="1557002972"/>
              </p:ext>
            </p:extLst>
          </p:nvPr>
        </p:nvGraphicFramePr>
        <p:xfrm>
          <a:off x="156163" y="2548850"/>
          <a:ext cx="6115848" cy="3967864"/>
        </p:xfrm>
        <a:graphic>
          <a:graphicData uri="http://schemas.openxmlformats.org/drawingml/2006/table">
            <a:tbl>
              <a:tblPr firstRow="1" firstCol="1" bandRow="1">
                <a:tableStyleId>{93296810-A885-4BE3-A3E7-6D5BEEA58F35}</a:tableStyleId>
              </a:tblPr>
              <a:tblGrid>
                <a:gridCol w="3057924">
                  <a:extLst>
                    <a:ext uri="{9D8B030D-6E8A-4147-A177-3AD203B41FA5}">
                      <a16:colId xmlns:a16="http://schemas.microsoft.com/office/drawing/2014/main" val="20000"/>
                    </a:ext>
                  </a:extLst>
                </a:gridCol>
                <a:gridCol w="3057924">
                  <a:extLst>
                    <a:ext uri="{9D8B030D-6E8A-4147-A177-3AD203B41FA5}">
                      <a16:colId xmlns:a16="http://schemas.microsoft.com/office/drawing/2014/main" val="20001"/>
                    </a:ext>
                  </a:extLst>
                </a:gridCol>
              </a:tblGrid>
              <a:tr h="495983">
                <a:tc>
                  <a:txBody>
                    <a:bodyPr/>
                    <a:lstStyle/>
                    <a:p>
                      <a:pPr marL="0" marR="0" algn="just" fontAlgn="base">
                        <a:lnSpc>
                          <a:spcPct val="150000"/>
                        </a:lnSpc>
                        <a:spcBef>
                          <a:spcPts val="0"/>
                        </a:spcBef>
                        <a:spcAft>
                          <a:spcPts val="0"/>
                        </a:spcAft>
                      </a:pPr>
                      <a:r>
                        <a:rPr lang="en-US" sz="1200">
                          <a:effectLst/>
                        </a:rPr>
                        <a:t>Resources</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Estimated Cost</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95983">
                <a:tc>
                  <a:txBody>
                    <a:bodyPr/>
                    <a:lstStyle/>
                    <a:p>
                      <a:pPr marL="0" marR="0" algn="just" fontAlgn="base">
                        <a:lnSpc>
                          <a:spcPct val="150000"/>
                        </a:lnSpc>
                        <a:spcBef>
                          <a:spcPts val="0"/>
                        </a:spcBef>
                        <a:spcAft>
                          <a:spcPts val="0"/>
                        </a:spcAft>
                      </a:pPr>
                      <a:r>
                        <a:rPr lang="en-US" sz="1200">
                          <a:effectLst/>
                        </a:rPr>
                        <a:t>Research and development</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150,000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95983">
                <a:tc>
                  <a:txBody>
                    <a:bodyPr/>
                    <a:lstStyle/>
                    <a:p>
                      <a:pPr marL="0" marR="0" algn="just" fontAlgn="base">
                        <a:lnSpc>
                          <a:spcPct val="150000"/>
                        </a:lnSpc>
                        <a:spcBef>
                          <a:spcPts val="0"/>
                        </a:spcBef>
                        <a:spcAft>
                          <a:spcPts val="0"/>
                        </a:spcAft>
                      </a:pPr>
                      <a:r>
                        <a:rPr lang="en-US" sz="1200">
                          <a:effectLst/>
                        </a:rPr>
                        <a:t>Sampling of medicine on animals</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95,000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95983">
                <a:tc>
                  <a:txBody>
                    <a:bodyPr/>
                    <a:lstStyle/>
                    <a:p>
                      <a:pPr marL="0" marR="0" algn="just" fontAlgn="base">
                        <a:lnSpc>
                          <a:spcPct val="150000"/>
                        </a:lnSpc>
                        <a:spcBef>
                          <a:spcPts val="0"/>
                        </a:spcBef>
                        <a:spcAft>
                          <a:spcPts val="0"/>
                        </a:spcAft>
                      </a:pPr>
                      <a:r>
                        <a:rPr lang="en-US" sz="1200">
                          <a:effectLst/>
                        </a:rPr>
                        <a:t>seminars</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25,000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95983">
                <a:tc>
                  <a:txBody>
                    <a:bodyPr/>
                    <a:lstStyle/>
                    <a:p>
                      <a:pPr marL="0" marR="0" algn="just" fontAlgn="base">
                        <a:lnSpc>
                          <a:spcPct val="150000"/>
                        </a:lnSpc>
                        <a:spcBef>
                          <a:spcPts val="0"/>
                        </a:spcBef>
                        <a:spcAft>
                          <a:spcPts val="0"/>
                        </a:spcAft>
                      </a:pPr>
                      <a:r>
                        <a:rPr lang="en-US" sz="1200">
                          <a:effectLst/>
                        </a:rPr>
                        <a:t>Distribribution of samples</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15,000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95983">
                <a:tc>
                  <a:txBody>
                    <a:bodyPr/>
                    <a:lstStyle/>
                    <a:p>
                      <a:pPr marL="0" marR="0" algn="just" fontAlgn="base">
                        <a:lnSpc>
                          <a:spcPct val="150000"/>
                        </a:lnSpc>
                        <a:spcBef>
                          <a:spcPts val="0"/>
                        </a:spcBef>
                        <a:spcAft>
                          <a:spcPts val="0"/>
                        </a:spcAft>
                      </a:pPr>
                      <a:r>
                        <a:rPr lang="en-US" sz="1200">
                          <a:effectLst/>
                        </a:rPr>
                        <a:t>Marketing</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9,000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95983">
                <a:tc>
                  <a:txBody>
                    <a:bodyPr/>
                    <a:lstStyle/>
                    <a:p>
                      <a:pPr marL="0" marR="0" algn="just" fontAlgn="base">
                        <a:lnSpc>
                          <a:spcPct val="150000"/>
                        </a:lnSpc>
                        <a:spcBef>
                          <a:spcPts val="0"/>
                        </a:spcBef>
                        <a:spcAft>
                          <a:spcPts val="0"/>
                        </a:spcAft>
                      </a:pPr>
                      <a:r>
                        <a:rPr lang="en-US" sz="1200">
                          <a:effectLst/>
                        </a:rPr>
                        <a:t>Raw material procurement</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14,000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95983">
                <a:tc>
                  <a:txBody>
                    <a:bodyPr/>
                    <a:lstStyle/>
                    <a:p>
                      <a:pPr marL="0" marR="0" algn="just" fontAlgn="base">
                        <a:lnSpc>
                          <a:spcPct val="150000"/>
                        </a:lnSpc>
                        <a:spcBef>
                          <a:spcPts val="0"/>
                        </a:spcBef>
                        <a:spcAft>
                          <a:spcPts val="0"/>
                        </a:spcAft>
                      </a:pPr>
                      <a:r>
                        <a:rPr lang="en-US" sz="1200">
                          <a:effectLst/>
                        </a:rPr>
                        <a:t>Labor and Production</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fontAlgn="base">
                        <a:lnSpc>
                          <a:spcPct val="150000"/>
                        </a:lnSpc>
                        <a:spcBef>
                          <a:spcPts val="0"/>
                        </a:spcBef>
                        <a:spcAft>
                          <a:spcPts val="0"/>
                        </a:spcAft>
                      </a:pPr>
                      <a:r>
                        <a:rPr lang="en-US" sz="1200">
                          <a:effectLst/>
                        </a:rPr>
                        <a:t>18,000</a:t>
                      </a:r>
                      <a:endParaRPr lang="en-US"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54713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6598-ABD2-6AB0-6013-BE3BF49AFCC2}"/>
              </a:ext>
            </a:extLst>
          </p:cNvPr>
          <p:cNvSpPr>
            <a:spLocks noGrp="1"/>
          </p:cNvSpPr>
          <p:nvPr>
            <p:ph type="title"/>
          </p:nvPr>
        </p:nvSpPr>
        <p:spPr>
          <a:xfrm>
            <a:off x="432000" y="1280264"/>
            <a:ext cx="10179012" cy="5392188"/>
          </a:xfrm>
        </p:spPr>
        <p:txBody>
          <a:bodyPr/>
          <a:lstStyle/>
          <a:p>
            <a:endParaRPr lang="en-GB"/>
          </a:p>
        </p:txBody>
      </p:sp>
      <p:sp>
        <p:nvSpPr>
          <p:cNvPr id="3" name="Slide Number Placeholder 2">
            <a:extLst>
              <a:ext uri="{FF2B5EF4-FFF2-40B4-BE49-F238E27FC236}">
                <a16:creationId xmlns:a16="http://schemas.microsoft.com/office/drawing/2014/main" id="{6965DB7C-5857-746A-333F-E228F15FC55B}"/>
              </a:ext>
            </a:extLst>
          </p:cNvPr>
          <p:cNvSpPr>
            <a:spLocks noGrp="1"/>
          </p:cNvSpPr>
          <p:nvPr>
            <p:ph type="sldNum" sz="quarter" idx="11"/>
          </p:nvPr>
        </p:nvSpPr>
        <p:spPr/>
        <p:txBody>
          <a:bodyPr/>
          <a:lstStyle/>
          <a:p>
            <a:pPr algn="ctr"/>
            <a:fld id="{B67B645E-C5E5-4727-B977-D372A0AA71D9}" type="slidenum">
              <a:rPr lang="en-US" noProof="0" smtClean="0"/>
              <a:pPr algn="ctr"/>
              <a:t>19</a:t>
            </a:fld>
            <a:endParaRPr lang="en-US" noProof="0"/>
          </a:p>
        </p:txBody>
      </p:sp>
      <p:graphicFrame>
        <p:nvGraphicFramePr>
          <p:cNvPr id="5" name="Table 4">
            <a:extLst>
              <a:ext uri="{FF2B5EF4-FFF2-40B4-BE49-F238E27FC236}">
                <a16:creationId xmlns:a16="http://schemas.microsoft.com/office/drawing/2014/main" id="{B050CE24-37A2-10E1-5494-431D2FA67004}"/>
              </a:ext>
            </a:extLst>
          </p:cNvPr>
          <p:cNvGraphicFramePr>
            <a:graphicFrameLocks noGrp="1"/>
          </p:cNvGraphicFramePr>
          <p:nvPr>
            <p:extLst>
              <p:ext uri="{D42A27DB-BD31-4B8C-83A1-F6EECF244321}">
                <p14:modId xmlns:p14="http://schemas.microsoft.com/office/powerpoint/2010/main" val="2120617418"/>
              </p:ext>
            </p:extLst>
          </p:nvPr>
        </p:nvGraphicFramePr>
        <p:xfrm>
          <a:off x="431320" y="1279584"/>
          <a:ext cx="9869908" cy="5190935"/>
        </p:xfrm>
        <a:graphic>
          <a:graphicData uri="http://schemas.openxmlformats.org/drawingml/2006/table">
            <a:tbl>
              <a:tblPr firstRow="1" bandRow="1">
                <a:tableStyleId>{93296810-A885-4BE3-A3E7-6D5BEEA58F35}</a:tableStyleId>
              </a:tblPr>
              <a:tblGrid>
                <a:gridCol w="3338051">
                  <a:extLst>
                    <a:ext uri="{9D8B030D-6E8A-4147-A177-3AD203B41FA5}">
                      <a16:colId xmlns:a16="http://schemas.microsoft.com/office/drawing/2014/main" val="637642681"/>
                    </a:ext>
                  </a:extLst>
                </a:gridCol>
                <a:gridCol w="1449896">
                  <a:extLst>
                    <a:ext uri="{9D8B030D-6E8A-4147-A177-3AD203B41FA5}">
                      <a16:colId xmlns:a16="http://schemas.microsoft.com/office/drawing/2014/main" val="4184292934"/>
                    </a:ext>
                  </a:extLst>
                </a:gridCol>
                <a:gridCol w="1186279">
                  <a:extLst>
                    <a:ext uri="{9D8B030D-6E8A-4147-A177-3AD203B41FA5}">
                      <a16:colId xmlns:a16="http://schemas.microsoft.com/office/drawing/2014/main" val="4294289411"/>
                    </a:ext>
                  </a:extLst>
                </a:gridCol>
                <a:gridCol w="3895682">
                  <a:extLst>
                    <a:ext uri="{9D8B030D-6E8A-4147-A177-3AD203B41FA5}">
                      <a16:colId xmlns:a16="http://schemas.microsoft.com/office/drawing/2014/main" val="1145160454"/>
                    </a:ext>
                  </a:extLst>
                </a:gridCol>
              </a:tblGrid>
              <a:tr h="403345">
                <a:tc>
                  <a:txBody>
                    <a:bodyPr/>
                    <a:lstStyle/>
                    <a:p>
                      <a:pPr fontAlgn="base"/>
                      <a:r>
                        <a:rPr lang="en-GB" sz="2000" dirty="0">
                          <a:effectLst/>
                        </a:rPr>
                        <a:t>Identified Risk </a:t>
                      </a:r>
                    </a:p>
                  </a:txBody>
                  <a:tcPr anchor="ctr"/>
                </a:tc>
                <a:tc>
                  <a:txBody>
                    <a:bodyPr/>
                    <a:lstStyle/>
                    <a:p>
                      <a:pPr fontAlgn="base"/>
                      <a:r>
                        <a:rPr lang="en-GB" sz="2000" dirty="0">
                          <a:effectLst/>
                        </a:rPr>
                        <a:t>Probability </a:t>
                      </a:r>
                    </a:p>
                  </a:txBody>
                  <a:tcPr anchor="ctr"/>
                </a:tc>
                <a:tc>
                  <a:txBody>
                    <a:bodyPr/>
                    <a:lstStyle/>
                    <a:p>
                      <a:pPr fontAlgn="base"/>
                      <a:r>
                        <a:rPr lang="en-GB" sz="2000" dirty="0">
                          <a:effectLst/>
                        </a:rPr>
                        <a:t>Impact </a:t>
                      </a:r>
                    </a:p>
                  </a:txBody>
                  <a:tcPr anchor="ctr"/>
                </a:tc>
                <a:tc>
                  <a:txBody>
                    <a:bodyPr/>
                    <a:lstStyle/>
                    <a:p>
                      <a:pPr fontAlgn="base"/>
                      <a:r>
                        <a:rPr lang="en-GB" sz="2000" dirty="0">
                          <a:effectLst/>
                        </a:rPr>
                        <a:t>Contingency measures </a:t>
                      </a:r>
                    </a:p>
                  </a:txBody>
                  <a:tcPr anchor="ctr"/>
                </a:tc>
                <a:extLst>
                  <a:ext uri="{0D108BD9-81ED-4DB2-BD59-A6C34878D82A}">
                    <a16:rowId xmlns:a16="http://schemas.microsoft.com/office/drawing/2014/main" val="248994804"/>
                  </a:ext>
                </a:extLst>
              </a:tr>
              <a:tr h="382115">
                <a:tc>
                  <a:txBody>
                    <a:bodyPr/>
                    <a:lstStyle/>
                    <a:p>
                      <a:pPr fontAlgn="base"/>
                      <a:r>
                        <a:rPr lang="en-GB" sz="1800" dirty="0">
                          <a:effectLst/>
                        </a:rPr>
                        <a:t>Lack of financial resources </a:t>
                      </a:r>
                    </a:p>
                  </a:txBody>
                  <a:tcPr anchor="ctr"/>
                </a:tc>
                <a:tc>
                  <a:txBody>
                    <a:bodyPr/>
                    <a:lstStyle/>
                    <a:p>
                      <a:pPr fontAlgn="base"/>
                      <a:r>
                        <a:rPr lang="en-GB" sz="1800" dirty="0">
                          <a:effectLst/>
                        </a:rPr>
                        <a:t>L </a:t>
                      </a:r>
                    </a:p>
                  </a:txBody>
                  <a:tcPr anchor="ctr"/>
                </a:tc>
                <a:tc>
                  <a:txBody>
                    <a:bodyPr/>
                    <a:lstStyle/>
                    <a:p>
                      <a:pPr fontAlgn="base"/>
                      <a:r>
                        <a:rPr lang="en-GB" sz="1800" dirty="0">
                          <a:effectLst/>
                        </a:rPr>
                        <a:t>H </a:t>
                      </a:r>
                    </a:p>
                  </a:txBody>
                  <a:tcPr anchor="ctr"/>
                </a:tc>
                <a:tc>
                  <a:txBody>
                    <a:bodyPr/>
                    <a:lstStyle/>
                    <a:p>
                      <a:pPr fontAlgn="base"/>
                      <a:r>
                        <a:rPr lang="en-GB" sz="1800" dirty="0">
                          <a:effectLst/>
                        </a:rPr>
                        <a:t>Preparing ahead of time for an economic recession </a:t>
                      </a:r>
                    </a:p>
                  </a:txBody>
                  <a:tcPr anchor="ctr"/>
                </a:tc>
                <a:extLst>
                  <a:ext uri="{0D108BD9-81ED-4DB2-BD59-A6C34878D82A}">
                    <a16:rowId xmlns:a16="http://schemas.microsoft.com/office/drawing/2014/main" val="2347716167"/>
                  </a:ext>
                </a:extLst>
              </a:tr>
              <a:tr h="382115">
                <a:tc>
                  <a:txBody>
                    <a:bodyPr/>
                    <a:lstStyle/>
                    <a:p>
                      <a:pPr fontAlgn="base"/>
                      <a:r>
                        <a:rPr lang="en-GB" sz="1800" dirty="0">
                          <a:effectLst/>
                        </a:rPr>
                        <a:t>Medicine having side effect </a:t>
                      </a:r>
                    </a:p>
                  </a:txBody>
                  <a:tcPr anchor="ctr"/>
                </a:tc>
                <a:tc>
                  <a:txBody>
                    <a:bodyPr/>
                    <a:lstStyle/>
                    <a:p>
                      <a:pPr fontAlgn="base"/>
                      <a:r>
                        <a:rPr lang="en-GB" sz="1800" dirty="0">
                          <a:effectLst/>
                        </a:rPr>
                        <a:t>L </a:t>
                      </a:r>
                    </a:p>
                  </a:txBody>
                  <a:tcPr anchor="ctr"/>
                </a:tc>
                <a:tc>
                  <a:txBody>
                    <a:bodyPr/>
                    <a:lstStyle/>
                    <a:p>
                      <a:pPr fontAlgn="base"/>
                      <a:r>
                        <a:rPr lang="en-GB" sz="1800" dirty="0">
                          <a:effectLst/>
                        </a:rPr>
                        <a:t>H </a:t>
                      </a:r>
                    </a:p>
                  </a:txBody>
                  <a:tcPr anchor="ctr"/>
                </a:tc>
                <a:tc>
                  <a:txBody>
                    <a:bodyPr/>
                    <a:lstStyle/>
                    <a:p>
                      <a:pPr fontAlgn="base"/>
                      <a:r>
                        <a:rPr lang="en-GB" sz="1800" dirty="0">
                          <a:effectLst/>
                        </a:rPr>
                        <a:t>Review drugs regularly </a:t>
                      </a:r>
                    </a:p>
                  </a:txBody>
                  <a:tcPr anchor="ctr"/>
                </a:tc>
                <a:extLst>
                  <a:ext uri="{0D108BD9-81ED-4DB2-BD59-A6C34878D82A}">
                    <a16:rowId xmlns:a16="http://schemas.microsoft.com/office/drawing/2014/main" val="2202505854"/>
                  </a:ext>
                </a:extLst>
              </a:tr>
              <a:tr h="658089">
                <a:tc>
                  <a:txBody>
                    <a:bodyPr/>
                    <a:lstStyle/>
                    <a:p>
                      <a:pPr fontAlgn="base"/>
                      <a:r>
                        <a:rPr lang="en-GB" sz="1800" dirty="0">
                          <a:effectLst/>
                        </a:rPr>
                        <a:t>Supply chain issue </a:t>
                      </a:r>
                    </a:p>
                  </a:txBody>
                  <a:tcPr anchor="ctr"/>
                </a:tc>
                <a:tc>
                  <a:txBody>
                    <a:bodyPr/>
                    <a:lstStyle/>
                    <a:p>
                      <a:pPr fontAlgn="base"/>
                      <a:r>
                        <a:rPr lang="en-GB" sz="1800" dirty="0">
                          <a:effectLst/>
                        </a:rPr>
                        <a:t>M </a:t>
                      </a:r>
                    </a:p>
                  </a:txBody>
                  <a:tcPr anchor="ctr"/>
                </a:tc>
                <a:tc>
                  <a:txBody>
                    <a:bodyPr/>
                    <a:lstStyle/>
                    <a:p>
                      <a:pPr fontAlgn="base"/>
                      <a:r>
                        <a:rPr lang="en-GB" sz="1800" dirty="0">
                          <a:effectLst/>
                        </a:rPr>
                        <a:t>H </a:t>
                      </a:r>
                    </a:p>
                  </a:txBody>
                  <a:tcPr anchor="ctr"/>
                </a:tc>
                <a:tc>
                  <a:txBody>
                    <a:bodyPr/>
                    <a:lstStyle/>
                    <a:p>
                      <a:pPr fontAlgn="base"/>
                      <a:r>
                        <a:rPr lang="en-GB" sz="1800" dirty="0">
                          <a:effectLst/>
                        </a:rPr>
                        <a:t>Backup supplier </a:t>
                      </a:r>
                    </a:p>
                    <a:p>
                      <a:pPr fontAlgn="base"/>
                      <a:r>
                        <a:rPr lang="en-GB" sz="1800" dirty="0">
                          <a:effectLst/>
                        </a:rPr>
                        <a:t>Reviewing supply chain risks periodically </a:t>
                      </a:r>
                    </a:p>
                  </a:txBody>
                  <a:tcPr anchor="ctr"/>
                </a:tc>
                <a:extLst>
                  <a:ext uri="{0D108BD9-81ED-4DB2-BD59-A6C34878D82A}">
                    <a16:rowId xmlns:a16="http://schemas.microsoft.com/office/drawing/2014/main" val="1528882374"/>
                  </a:ext>
                </a:extLst>
              </a:tr>
              <a:tr h="891603">
                <a:tc>
                  <a:txBody>
                    <a:bodyPr/>
                    <a:lstStyle/>
                    <a:p>
                      <a:pPr fontAlgn="base"/>
                      <a:r>
                        <a:rPr lang="en-GB" sz="1800" dirty="0">
                          <a:effectLst/>
                        </a:rPr>
                        <a:t>Difficulties managing brand health </a:t>
                      </a:r>
                    </a:p>
                  </a:txBody>
                  <a:tcPr anchor="ctr"/>
                </a:tc>
                <a:tc>
                  <a:txBody>
                    <a:bodyPr/>
                    <a:lstStyle/>
                    <a:p>
                      <a:pPr fontAlgn="base"/>
                      <a:r>
                        <a:rPr lang="en-GB" sz="1800" dirty="0">
                          <a:effectLst/>
                        </a:rPr>
                        <a:t>H </a:t>
                      </a:r>
                    </a:p>
                  </a:txBody>
                  <a:tcPr anchor="ctr"/>
                </a:tc>
                <a:tc>
                  <a:txBody>
                    <a:bodyPr/>
                    <a:lstStyle/>
                    <a:p>
                      <a:pPr fontAlgn="base"/>
                      <a:r>
                        <a:rPr lang="en-GB" sz="1800" dirty="0">
                          <a:effectLst/>
                        </a:rPr>
                        <a:t>M </a:t>
                      </a:r>
                    </a:p>
                  </a:txBody>
                  <a:tcPr anchor="ctr"/>
                </a:tc>
                <a:tc>
                  <a:txBody>
                    <a:bodyPr/>
                    <a:lstStyle/>
                    <a:p>
                      <a:pPr fontAlgn="base"/>
                      <a:r>
                        <a:rPr lang="en-GB" sz="1800" dirty="0">
                          <a:effectLst/>
                        </a:rPr>
                        <a:t>Empower staff </a:t>
                      </a:r>
                    </a:p>
                    <a:p>
                      <a:pPr fontAlgn="base"/>
                      <a:r>
                        <a:rPr lang="en-GB" sz="1800" dirty="0">
                          <a:effectLst/>
                        </a:rPr>
                        <a:t>Analysing customer feedback </a:t>
                      </a:r>
                    </a:p>
                    <a:p>
                      <a:pPr lvl="0">
                        <a:buNone/>
                      </a:pPr>
                      <a:r>
                        <a:rPr lang="en-GB" sz="1800" dirty="0">
                          <a:effectLst/>
                        </a:rPr>
                        <a:t>Pay attention to social listening </a:t>
                      </a:r>
                    </a:p>
                  </a:txBody>
                  <a:tcPr anchor="ctr"/>
                </a:tc>
                <a:extLst>
                  <a:ext uri="{0D108BD9-81ED-4DB2-BD59-A6C34878D82A}">
                    <a16:rowId xmlns:a16="http://schemas.microsoft.com/office/drawing/2014/main" val="615809599"/>
                  </a:ext>
                </a:extLst>
              </a:tr>
              <a:tr h="636859">
                <a:tc>
                  <a:txBody>
                    <a:bodyPr/>
                    <a:lstStyle/>
                    <a:p>
                      <a:pPr fontAlgn="base"/>
                      <a:r>
                        <a:rPr lang="en-GB" sz="1800" dirty="0">
                          <a:effectLst/>
                        </a:rPr>
                        <a:t>Growing competition </a:t>
                      </a:r>
                    </a:p>
                  </a:txBody>
                  <a:tcPr anchor="ctr"/>
                </a:tc>
                <a:tc>
                  <a:txBody>
                    <a:bodyPr/>
                    <a:lstStyle/>
                    <a:p>
                      <a:pPr fontAlgn="base"/>
                      <a:r>
                        <a:rPr lang="en-GB" sz="1800" dirty="0">
                          <a:effectLst/>
                        </a:rPr>
                        <a:t>M </a:t>
                      </a:r>
                    </a:p>
                  </a:txBody>
                  <a:tcPr anchor="ctr"/>
                </a:tc>
                <a:tc>
                  <a:txBody>
                    <a:bodyPr/>
                    <a:lstStyle/>
                    <a:p>
                      <a:pPr fontAlgn="base"/>
                      <a:r>
                        <a:rPr lang="en-GB" sz="1800" dirty="0">
                          <a:effectLst/>
                        </a:rPr>
                        <a:t>M </a:t>
                      </a:r>
                    </a:p>
                  </a:txBody>
                  <a:tcPr anchor="ctr"/>
                </a:tc>
                <a:tc>
                  <a:txBody>
                    <a:bodyPr/>
                    <a:lstStyle/>
                    <a:p>
                      <a:pPr fontAlgn="base"/>
                      <a:r>
                        <a:rPr lang="en-GB" sz="1800" dirty="0">
                          <a:effectLst/>
                        </a:rPr>
                        <a:t>Focus on Quality </a:t>
                      </a:r>
                    </a:p>
                    <a:p>
                      <a:pPr fontAlgn="base"/>
                      <a:r>
                        <a:rPr lang="en-GB" sz="1800" dirty="0">
                          <a:effectLst/>
                        </a:rPr>
                        <a:t>Internal and external analysis </a:t>
                      </a:r>
                    </a:p>
                  </a:txBody>
                  <a:tcPr anchor="ctr"/>
                </a:tc>
                <a:extLst>
                  <a:ext uri="{0D108BD9-81ED-4DB2-BD59-A6C34878D82A}">
                    <a16:rowId xmlns:a16="http://schemas.microsoft.com/office/drawing/2014/main" val="2351972154"/>
                  </a:ext>
                </a:extLst>
              </a:tr>
              <a:tr h="658089">
                <a:tc>
                  <a:txBody>
                    <a:bodyPr/>
                    <a:lstStyle/>
                    <a:p>
                      <a:pPr fontAlgn="base"/>
                      <a:r>
                        <a:rPr lang="en-GB" sz="1800" dirty="0">
                          <a:effectLst/>
                        </a:rPr>
                        <a:t>Low use of multivitamins </a:t>
                      </a:r>
                    </a:p>
                  </a:txBody>
                  <a:tcPr anchor="ctr"/>
                </a:tc>
                <a:tc>
                  <a:txBody>
                    <a:bodyPr/>
                    <a:lstStyle/>
                    <a:p>
                      <a:pPr fontAlgn="base"/>
                      <a:r>
                        <a:rPr lang="en-GB" sz="1800" dirty="0">
                          <a:effectLst/>
                        </a:rPr>
                        <a:t>L </a:t>
                      </a:r>
                    </a:p>
                  </a:txBody>
                  <a:tcPr anchor="ctr"/>
                </a:tc>
                <a:tc>
                  <a:txBody>
                    <a:bodyPr/>
                    <a:lstStyle/>
                    <a:p>
                      <a:pPr fontAlgn="base"/>
                      <a:r>
                        <a:rPr lang="en-GB" sz="1800" dirty="0">
                          <a:effectLst/>
                        </a:rPr>
                        <a:t>H </a:t>
                      </a:r>
                    </a:p>
                  </a:txBody>
                  <a:tcPr anchor="ctr"/>
                </a:tc>
                <a:tc>
                  <a:txBody>
                    <a:bodyPr/>
                    <a:lstStyle/>
                    <a:p>
                      <a:pPr fontAlgn="base"/>
                      <a:r>
                        <a:rPr lang="en-GB" sz="1800" dirty="0">
                          <a:effectLst/>
                        </a:rPr>
                        <a:t>Advertisement using social media </a:t>
                      </a:r>
                    </a:p>
                    <a:p>
                      <a:pPr fontAlgn="base"/>
                      <a:r>
                        <a:rPr lang="en-GB" sz="1800" dirty="0">
                          <a:effectLst/>
                        </a:rPr>
                        <a:t>Arranging seminars on the awareness of multivitamin </a:t>
                      </a:r>
                    </a:p>
                  </a:txBody>
                  <a:tcPr anchor="ctr"/>
                </a:tc>
                <a:extLst>
                  <a:ext uri="{0D108BD9-81ED-4DB2-BD59-A6C34878D82A}">
                    <a16:rowId xmlns:a16="http://schemas.microsoft.com/office/drawing/2014/main" val="919288609"/>
                  </a:ext>
                </a:extLst>
              </a:tr>
              <a:tr h="382115">
                <a:tc>
                  <a:txBody>
                    <a:bodyPr/>
                    <a:lstStyle/>
                    <a:p>
                      <a:pPr fontAlgn="base"/>
                      <a:r>
                        <a:rPr lang="en-GB" sz="1800" dirty="0">
                          <a:effectLst/>
                        </a:rPr>
                        <a:t>Pharmaceautical frauds </a:t>
                      </a:r>
                    </a:p>
                  </a:txBody>
                  <a:tcPr anchor="ctr"/>
                </a:tc>
                <a:tc>
                  <a:txBody>
                    <a:bodyPr/>
                    <a:lstStyle/>
                    <a:p>
                      <a:pPr fontAlgn="base"/>
                      <a:r>
                        <a:rPr lang="en-GB" sz="1800" dirty="0">
                          <a:effectLst/>
                        </a:rPr>
                        <a:t>Very Low </a:t>
                      </a:r>
                    </a:p>
                  </a:txBody>
                  <a:tcPr anchor="ctr"/>
                </a:tc>
                <a:tc>
                  <a:txBody>
                    <a:bodyPr/>
                    <a:lstStyle/>
                    <a:p>
                      <a:pPr fontAlgn="base"/>
                      <a:r>
                        <a:rPr lang="en-GB" sz="1800" dirty="0">
                          <a:effectLst/>
                        </a:rPr>
                        <a:t>H </a:t>
                      </a:r>
                    </a:p>
                  </a:txBody>
                  <a:tcPr anchor="ctr"/>
                </a:tc>
                <a:tc>
                  <a:txBody>
                    <a:bodyPr/>
                    <a:lstStyle/>
                    <a:p>
                      <a:pPr fontAlgn="base"/>
                      <a:r>
                        <a:rPr lang="en-GB" sz="1800" dirty="0">
                          <a:effectLst/>
                        </a:rPr>
                        <a:t>Good procurement practices </a:t>
                      </a:r>
                    </a:p>
                  </a:txBody>
                  <a:tcPr anchor="ctr"/>
                </a:tc>
                <a:extLst>
                  <a:ext uri="{0D108BD9-81ED-4DB2-BD59-A6C34878D82A}">
                    <a16:rowId xmlns:a16="http://schemas.microsoft.com/office/drawing/2014/main" val="1336285362"/>
                  </a:ext>
                </a:extLst>
              </a:tr>
            </a:tbl>
          </a:graphicData>
        </a:graphic>
      </p:graphicFrame>
      <p:sp>
        <p:nvSpPr>
          <p:cNvPr id="6" name="TextBox 5">
            <a:extLst>
              <a:ext uri="{FF2B5EF4-FFF2-40B4-BE49-F238E27FC236}">
                <a16:creationId xmlns:a16="http://schemas.microsoft.com/office/drawing/2014/main" id="{5CC30D2C-A602-FD5E-AA6C-4740F6524EDA}"/>
              </a:ext>
            </a:extLst>
          </p:cNvPr>
          <p:cNvSpPr txBox="1"/>
          <p:nvPr/>
        </p:nvSpPr>
        <p:spPr>
          <a:xfrm>
            <a:off x="4724400" y="3200400"/>
            <a:ext cx="2743200" cy="11541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1100">
              <a:cs typeface="Calibri"/>
            </a:endParaRPr>
          </a:p>
          <a:p>
            <a:pPr algn="just"/>
            <a:endParaRPr lang="en-US" sz="1100">
              <a:cs typeface="Calibri"/>
            </a:endParaRPr>
          </a:p>
          <a:p>
            <a:pPr algn="just"/>
            <a:endParaRPr lang="en-US" sz="1100">
              <a:cs typeface="Calibri"/>
            </a:endParaRPr>
          </a:p>
          <a:p>
            <a:endParaRPr lang="en-US"/>
          </a:p>
          <a:p>
            <a:endParaRPr lang="en-US"/>
          </a:p>
        </p:txBody>
      </p:sp>
      <p:sp>
        <p:nvSpPr>
          <p:cNvPr id="7" name="TextBox 6">
            <a:extLst>
              <a:ext uri="{FF2B5EF4-FFF2-40B4-BE49-F238E27FC236}">
                <a16:creationId xmlns:a16="http://schemas.microsoft.com/office/drawing/2014/main" id="{1CE81D83-BAAB-8D17-0F1B-75BD67B6AC7C}"/>
              </a:ext>
            </a:extLst>
          </p:cNvPr>
          <p:cNvSpPr txBox="1"/>
          <p:nvPr/>
        </p:nvSpPr>
        <p:spPr>
          <a:xfrm>
            <a:off x="928778" y="396815"/>
            <a:ext cx="323203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1">
                    <a:lumMod val="75000"/>
                  </a:schemeClr>
                </a:solidFill>
                <a:cs typeface="Calibri"/>
              </a:rPr>
              <a:t>Risk Assessment</a:t>
            </a:r>
          </a:p>
        </p:txBody>
      </p:sp>
    </p:spTree>
    <p:extLst>
      <p:ext uri="{BB962C8B-B14F-4D97-AF65-F5344CB8AC3E}">
        <p14:creationId xmlns:p14="http://schemas.microsoft.com/office/powerpoint/2010/main" val="178581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2AC071-0624-430C-AEB0-AD3EBFC1CD1D}"/>
              </a:ext>
            </a:extLst>
          </p:cNvPr>
          <p:cNvSpPr>
            <a:spLocks noGrp="1"/>
          </p:cNvSpPr>
          <p:nvPr>
            <p:ph type="ctrTitle"/>
          </p:nvPr>
        </p:nvSpPr>
        <p:spPr>
          <a:xfrm>
            <a:off x="7578276" y="2170948"/>
            <a:ext cx="4245862" cy="1258052"/>
          </a:xfrm>
        </p:spPr>
        <p:txBody>
          <a:bodyPr/>
          <a:lstStyle/>
          <a:p>
            <a:pPr algn="l"/>
            <a:r>
              <a:rPr lang="en-US"/>
              <a:t>A Risk Assessment </a:t>
            </a:r>
          </a:p>
        </p:txBody>
      </p:sp>
      <p:sp>
        <p:nvSpPr>
          <p:cNvPr id="5" name="Content Placeholder 4">
            <a:extLst>
              <a:ext uri="{FF2B5EF4-FFF2-40B4-BE49-F238E27FC236}">
                <a16:creationId xmlns:a16="http://schemas.microsoft.com/office/drawing/2014/main" id="{5F606456-BEB8-424C-8C7C-E9B311D7C337}"/>
              </a:ext>
            </a:extLst>
          </p:cNvPr>
          <p:cNvSpPr>
            <a:spLocks noGrp="1"/>
          </p:cNvSpPr>
          <p:nvPr>
            <p:ph idx="1"/>
          </p:nvPr>
        </p:nvSpPr>
        <p:spPr>
          <a:xfrm>
            <a:off x="7578276" y="3852023"/>
            <a:ext cx="3863221" cy="1415429"/>
          </a:xfrm>
        </p:spPr>
        <p:txBody>
          <a:bodyPr/>
          <a:lstStyle/>
          <a:p>
            <a:pPr marL="342900" indent="-342900" algn="l">
              <a:buFont typeface="Arial" panose="020B0604020202020204" pitchFamily="34" charset="0"/>
              <a:buChar char="•"/>
            </a:pPr>
            <a:r>
              <a:rPr lang="en-US" noProof="1"/>
              <a:t>Common Phases of Risk Assessment</a:t>
            </a:r>
          </a:p>
          <a:p>
            <a:pPr marL="342900" indent="-342900" algn="l">
              <a:buFont typeface="Arial" panose="020B0604020202020204" pitchFamily="34" charset="0"/>
              <a:buChar char="•"/>
            </a:pPr>
            <a:r>
              <a:rPr lang="en-GB"/>
              <a:t>Risk Identification</a:t>
            </a:r>
            <a:endParaRPr lang="en-US" noProof="1"/>
          </a:p>
          <a:p>
            <a:pPr marL="342900" indent="-342900" algn="l">
              <a:buFont typeface="Arial" panose="020B0604020202020204" pitchFamily="34" charset="0"/>
              <a:buChar char="•"/>
            </a:pPr>
            <a:r>
              <a:rPr lang="en-GB"/>
              <a:t>Categorize and Group Duplicates</a:t>
            </a:r>
            <a:endParaRPr lang="x-none"/>
          </a:p>
          <a:p>
            <a:pPr marL="342900" indent="-342900" algn="l">
              <a:buFont typeface="Arial" panose="020B0604020202020204" pitchFamily="34" charset="0"/>
              <a:buChar char="•"/>
            </a:pPr>
            <a:r>
              <a:rPr lang="en-GB"/>
              <a:t>Documentation of Risks</a:t>
            </a:r>
            <a:endParaRPr lang="x-none"/>
          </a:p>
        </p:txBody>
      </p:sp>
      <p:pic>
        <p:nvPicPr>
          <p:cNvPr id="15" name="Picture Placeholder 14">
            <a:extLst>
              <a:ext uri="{FF2B5EF4-FFF2-40B4-BE49-F238E27FC236}">
                <a16:creationId xmlns:a16="http://schemas.microsoft.com/office/drawing/2014/main" id="{C675E008-A5DF-4639-84DF-6071C1580BB4}"/>
              </a:ext>
            </a:extLst>
          </p:cNvPr>
          <p:cNvPicPr>
            <a:picLocks noGrp="1" noChangeAspect="1"/>
          </p:cNvPicPr>
          <p:nvPr>
            <p:ph type="pic" sz="quarter" idx="13"/>
          </p:nvPr>
        </p:nvPicPr>
        <p:blipFill>
          <a:blip r:embed="rId3"/>
          <a:srcRect/>
          <a:stretch/>
        </p:blipFill>
        <p:spPr>
          <a:xfrm>
            <a:off x="-1039091" y="928256"/>
            <a:ext cx="6742979" cy="4339196"/>
          </a:xfrm>
        </p:spPr>
      </p:pic>
    </p:spTree>
    <p:extLst>
      <p:ext uri="{BB962C8B-B14F-4D97-AF65-F5344CB8AC3E}">
        <p14:creationId xmlns:p14="http://schemas.microsoft.com/office/powerpoint/2010/main" val="1344647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76EEC7A-6A7E-4443-9E79-837A7B8C0847}"/>
              </a:ext>
            </a:extLst>
          </p:cNvPr>
          <p:cNvSpPr/>
          <p:nvPr/>
        </p:nvSpPr>
        <p:spPr>
          <a:xfrm>
            <a:off x="0" y="0"/>
            <a:ext cx="12192000" cy="6858000"/>
          </a:xfrm>
          <a:prstGeom prst="rect">
            <a:avLst/>
          </a:prstGeom>
          <a:solidFill>
            <a:schemeClr val="accent1">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solidFill>
                <a:schemeClr val="lt1"/>
              </a:solidFill>
            </a:endParaRPr>
          </a:p>
        </p:txBody>
      </p:sp>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2458924" y="-346842"/>
            <a:ext cx="4793714" cy="2078699"/>
          </a:xfrm>
        </p:spPr>
        <p:txBody>
          <a:bodyPr/>
          <a:lstStyle/>
          <a:p>
            <a:r>
              <a:rPr lang="en-US" dirty="0"/>
              <a:t>Conclusion</a:t>
            </a:r>
          </a:p>
        </p:txBody>
      </p:sp>
      <p:sp>
        <p:nvSpPr>
          <p:cNvPr id="3" name="Text Placeholder 2">
            <a:extLst>
              <a:ext uri="{FF2B5EF4-FFF2-40B4-BE49-F238E27FC236}">
                <a16:creationId xmlns:a16="http://schemas.microsoft.com/office/drawing/2014/main" id="{4E130815-DBFE-4A9B-9738-40A4F2E21836}"/>
              </a:ext>
            </a:extLst>
          </p:cNvPr>
          <p:cNvSpPr>
            <a:spLocks noGrp="1"/>
          </p:cNvSpPr>
          <p:nvPr>
            <p:ph type="body" idx="1"/>
          </p:nvPr>
        </p:nvSpPr>
        <p:spPr>
          <a:xfrm>
            <a:off x="301458" y="2223213"/>
            <a:ext cx="10671341" cy="3499669"/>
          </a:xfrm>
        </p:spPr>
        <p:txBody>
          <a:bodyPr/>
          <a:lstStyle/>
          <a:p>
            <a:pPr marL="285750" indent="-285750" algn="just">
              <a:buFont typeface="Arial" panose="020B0604020202020204" pitchFamily="34" charset="0"/>
              <a:buChar char="•"/>
            </a:pPr>
            <a:r>
              <a:rPr lang="en-US" dirty="0"/>
              <a:t>The assignment concludes the importance of stakeholders in order to launch the new product especially if it related to medical. (Dikmen, 2008)</a:t>
            </a:r>
          </a:p>
          <a:p>
            <a:pPr marL="285750" indent="-285750" algn="just">
              <a:buFont typeface="Arial" panose="020B0604020202020204" pitchFamily="34" charset="0"/>
              <a:buChar char="•"/>
            </a:pPr>
            <a:endParaRPr lang="en-US"/>
          </a:p>
          <a:p>
            <a:pPr marL="285750" indent="-285750" algn="just">
              <a:buFont typeface="Arial" panose="020B0604020202020204" pitchFamily="34" charset="0"/>
              <a:buChar char="•"/>
            </a:pPr>
            <a:r>
              <a:rPr lang="en-US" dirty="0"/>
              <a:t>launching the product required breakdown of work structure and required proper monitoring followed by risk assessment because the last thing a product wants to deal with is risks of any kind. </a:t>
            </a:r>
          </a:p>
          <a:p>
            <a:pPr marL="285750" indent="-285750" algn="just">
              <a:buFont typeface="Arial" panose="020B0604020202020204" pitchFamily="34" charset="0"/>
              <a:buChar char="•"/>
            </a:pPr>
            <a:endParaRPr lang="en-US"/>
          </a:p>
          <a:p>
            <a:pPr marL="285750" indent="-285750" algn="just">
              <a:buFont typeface="Arial" panose="020B0604020202020204" pitchFamily="34" charset="0"/>
              <a:buChar char="•"/>
            </a:pPr>
            <a:r>
              <a:rPr lang="en-US" dirty="0"/>
              <a:t>Products are developed to take use of resources and opportunities, but they also introduce new kinds of issues and dangers into the launch of new product.</a:t>
            </a:r>
          </a:p>
        </p:txBody>
      </p:sp>
    </p:spTree>
    <p:extLst>
      <p:ext uri="{BB962C8B-B14F-4D97-AF65-F5344CB8AC3E}">
        <p14:creationId xmlns:p14="http://schemas.microsoft.com/office/powerpoint/2010/main" val="1246332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02129BF-9CEC-4B06-84CF-E893542AEB6A}"/>
              </a:ext>
            </a:extLst>
          </p:cNvPr>
          <p:cNvSpPr/>
          <p:nvPr/>
        </p:nvSpPr>
        <p:spPr>
          <a:xfrm>
            <a:off x="0" y="0"/>
            <a:ext cx="12192000" cy="6858000"/>
          </a:xfrm>
          <a:prstGeom prst="rect">
            <a:avLst/>
          </a:prstGeom>
          <a:solidFill>
            <a:schemeClr val="accent1">
              <a:lumMod val="75000"/>
            </a:schemeClr>
          </a:soli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solidFill>
                <a:schemeClr val="lt1"/>
              </a:solidFill>
            </a:endParaRPr>
          </a:p>
        </p:txBody>
      </p:sp>
      <p:sp>
        <p:nvSpPr>
          <p:cNvPr id="2" name="Title 1">
            <a:extLst>
              <a:ext uri="{FF2B5EF4-FFF2-40B4-BE49-F238E27FC236}">
                <a16:creationId xmlns:a16="http://schemas.microsoft.com/office/drawing/2014/main" id="{35E9FDA7-DA97-49C7-9F26-555ABEE15929}"/>
              </a:ext>
            </a:extLst>
          </p:cNvPr>
          <p:cNvSpPr>
            <a:spLocks noGrp="1"/>
          </p:cNvSpPr>
          <p:nvPr>
            <p:ph type="title"/>
          </p:nvPr>
        </p:nvSpPr>
        <p:spPr>
          <a:xfrm>
            <a:off x="503774" y="1"/>
            <a:ext cx="4793714" cy="1209012"/>
          </a:xfrm>
        </p:spPr>
        <p:txBody>
          <a:bodyPr/>
          <a:lstStyle/>
          <a:p>
            <a:r>
              <a:rPr lang="en-US"/>
              <a:t>Reference</a:t>
            </a:r>
            <a:endParaRPr lang="x-none"/>
          </a:p>
        </p:txBody>
      </p:sp>
      <p:sp>
        <p:nvSpPr>
          <p:cNvPr id="6" name="Rectangle 1">
            <a:extLst>
              <a:ext uri="{FF2B5EF4-FFF2-40B4-BE49-F238E27FC236}">
                <a16:creationId xmlns:a16="http://schemas.microsoft.com/office/drawing/2014/main" id="{C7D1DE6C-0CF2-4B27-BA8A-ADFCCB0EBFD2}"/>
              </a:ext>
            </a:extLst>
          </p:cNvPr>
          <p:cNvSpPr>
            <a:spLocks noGrp="1" noChangeArrowheads="1"/>
          </p:cNvSpPr>
          <p:nvPr>
            <p:ph type="body" idx="1"/>
          </p:nvPr>
        </p:nvSpPr>
        <p:spPr bwMode="auto">
          <a:xfrm>
            <a:off x="503238" y="1209012"/>
            <a:ext cx="11242072" cy="578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Ahuja, H. N. S. P. D. a. S. M. A., 1994. Project management: techniques in planning and controlling construction projects.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John Wiley &amp; Sons.</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Brotherton, S. A. R. T. F. a. E. S. N., 2008. Applying the work breakdown structure to the project management lifecycle.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PMI Global Congress Proceedings.</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err="1">
                <a:ln>
                  <a:noFill/>
                </a:ln>
                <a:effectLst/>
                <a:latin typeface="Arial" panose="020B0604020202020204" pitchFamily="34" charset="0"/>
                <a:ea typeface="Times New Roman" panose="02020603050405020304" pitchFamily="18" charset="0"/>
              </a:rPr>
              <a:t>Burghate</a:t>
            </a: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 M., 2018. Work breakdown structure: Simplifying project management..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International Journal of Commerce and Management 3.2.</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err="1">
                <a:ln>
                  <a:noFill/>
                </a:ln>
                <a:effectLst/>
                <a:latin typeface="Arial" panose="020B0604020202020204" pitchFamily="34" charset="0"/>
                <a:ea typeface="Times New Roman" panose="02020603050405020304" pitchFamily="18" charset="0"/>
              </a:rPr>
              <a:t>Dikmen</a:t>
            </a: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 I. e. a. ". f. r., 2008. A tool for post-project risk assessment..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Automation in construction.</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Hillson, D., 2003. "Using a risk breakdown structure in project management..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Journal of Facilities management .</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Jung, Y. a. S. W., 2004. Flexible work breakdown structure for integrated cost and schedule control.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journal of construction engineering and management .</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Munns, A. K. a. B. F. B., 1998. The role of project management in achieving project success..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International journal of project management.</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Mustafa, M. A. a. J. F. A.-B., 1991. "Project risk assessment using the analytic hierarchy process..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EEE transactions on engineering management 38.1.</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Silvius, G. R. S. a. S. N., 2014. Consideration of sustainability in projects and project management: An empirical study.".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Sustainable Practices: Concepts, Methodologies, Tools, and Applications. IGI Global,.</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x-none" sz="1800" b="0" i="0" u="none" strike="noStrike" cap="none" normalizeH="0" baseline="0">
                <a:ln>
                  <a:noFill/>
                </a:ln>
                <a:effectLst/>
                <a:latin typeface="Arial" panose="020B0604020202020204" pitchFamily="34" charset="0"/>
                <a:ea typeface="Times New Roman" panose="02020603050405020304" pitchFamily="18" charset="0"/>
              </a:rPr>
              <a:t>White, D. a. J. F., 2002. Current practice in project management—An empirical study.". </a:t>
            </a:r>
            <a:r>
              <a:rPr kumimoji="0" lang="en-GB" altLang="x-none" sz="1800" b="0" i="1" u="none" strike="noStrike" cap="none" normalizeH="0" baseline="0">
                <a:ln>
                  <a:noFill/>
                </a:ln>
                <a:effectLst/>
                <a:latin typeface="Arial" panose="020B0604020202020204" pitchFamily="34" charset="0"/>
                <a:ea typeface="Times New Roman" panose="02020603050405020304" pitchFamily="18" charset="0"/>
              </a:rPr>
              <a:t>International journal of project management 20..</a:t>
            </a:r>
            <a:endParaRPr kumimoji="0" lang="en-GB" altLang="x-none" sz="1600" b="0"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x-none" sz="28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356054960"/>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392B02-48CE-4E37-9DE8-753DC8DEBC01}">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B247F30-5811-40C0-99EC-CF53200590BE}">
  <ds:schemaRefs>
    <ds:schemaRef ds:uri="71af3243-3dd4-4a8d-8c0d-dd76da1f02a5"/>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5E72E99-0076-433E-AD3A-575A11FAB7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spheres pitch deck</Template>
  <Application>Microsoft Office PowerPoint</Application>
  <PresentationFormat>Widescreen</PresentationFormat>
  <Slides>22</Slides>
  <Notes>14</Notes>
  <HiddenSlides>0</HiddenSlides>
  <ScaleCrop>false</ScaleCrop>
  <HeadingPairs>
    <vt:vector size="4" baseType="variant">
      <vt:variant>
        <vt:lpstr>Theme</vt:lpstr>
      </vt:variant>
      <vt:variant>
        <vt:i4>2</vt:i4>
      </vt:variant>
      <vt:variant>
        <vt:lpstr>Slide Titles</vt:lpstr>
      </vt:variant>
      <vt:variant>
        <vt:i4>22</vt:i4>
      </vt:variant>
    </vt:vector>
  </HeadingPairs>
  <TitlesOfParts>
    <vt:vector size="24" baseType="lpstr">
      <vt:lpstr>Office Theme</vt:lpstr>
      <vt:lpstr>office theme</vt:lpstr>
      <vt:lpstr>Managing Projects in the Workplace</vt:lpstr>
      <vt:lpstr>Module :Managing projects in the Organization  </vt:lpstr>
      <vt:lpstr>Launching multivitamin" Power Up"</vt:lpstr>
      <vt:lpstr>PowerPoint Presentation</vt:lpstr>
      <vt:lpstr>PowerPoint Presentation</vt:lpstr>
      <vt:lpstr>Stakeholders </vt:lpstr>
      <vt:lpstr>Stakeholder Analysis</vt:lpstr>
      <vt:lpstr>Stakeholder Analysis</vt:lpstr>
      <vt:lpstr>Stakeholder Analysis</vt:lpstr>
      <vt:lpstr>Stakeholder engagement.</vt:lpstr>
      <vt:lpstr>Stakeholders  Analysis</vt:lpstr>
      <vt:lpstr>Work Breakdown Structure.</vt:lpstr>
      <vt:lpstr>Work Breakdown Structure.</vt:lpstr>
      <vt:lpstr>Work Breakdown Structure.</vt:lpstr>
      <vt:lpstr>PowerPoint Presentation</vt:lpstr>
      <vt:lpstr>Gantt Chart.</vt:lpstr>
      <vt:lpstr>Consideration of resources</vt:lpstr>
      <vt:lpstr>Consideration of resources</vt:lpstr>
      <vt:lpstr>PowerPoint Presentation</vt:lpstr>
      <vt:lpstr>A Risk Assessment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dc:title>
  <dc:creator>Ali Asif</dc:creator>
  <cp:revision>356</cp:revision>
  <dcterms:created xsi:type="dcterms:W3CDTF">2022-02-27T08:38:33Z</dcterms:created>
  <dcterms:modified xsi:type="dcterms:W3CDTF">2022-04-11T22:01:50Z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