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0" r:id="rId5"/>
  </p:sldMasterIdLst>
  <p:notesMasterIdLst>
    <p:notesMasterId r:id="rId20"/>
  </p:notesMasterIdLst>
  <p:sldIdLst>
    <p:sldId id="257" r:id="rId6"/>
    <p:sldId id="266" r:id="rId7"/>
    <p:sldId id="262" r:id="rId8"/>
    <p:sldId id="265" r:id="rId9"/>
    <p:sldId id="264" r:id="rId10"/>
    <p:sldId id="261" r:id="rId11"/>
    <p:sldId id="276" r:id="rId12"/>
    <p:sldId id="277" r:id="rId13"/>
    <p:sldId id="278" r:id="rId14"/>
    <p:sldId id="267" r:id="rId15"/>
    <p:sldId id="259" r:id="rId16"/>
    <p:sldId id="260" r:id="rId17"/>
    <p:sldId id="258" r:id="rId18"/>
    <p:sldId id="26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6FC2"/>
    <a:srgbClr val="D1CDE7"/>
    <a:srgbClr val="9890CA"/>
    <a:srgbClr val="4D9BB3"/>
    <a:srgbClr val="FBF7F5"/>
    <a:srgbClr val="FFFFFF"/>
    <a:srgbClr val="727CA9"/>
    <a:srgbClr val="BDB9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78247" autoAdjust="0"/>
  </p:normalViewPr>
  <p:slideViewPr>
    <p:cSldViewPr snapToGrid="0">
      <p:cViewPr varScale="1">
        <p:scale>
          <a:sx n="86" d="100"/>
          <a:sy n="86" d="100"/>
        </p:scale>
        <p:origin x="14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B5A74-6B33-4201-BC22-A8B22C9F33E2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E61F4-82D9-493B-80B1-F7233F7A10C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Students should be informed that the class is being recorded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Lecturer should explain how students can access the class recordings on Teams.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lecturer/s will introduce</a:t>
            </a:r>
            <a:r>
              <a:rPr lang="en-GB" baseline="0" dirty="0"/>
              <a:t> himself/ herself/ first. Then each student will take the opportunity to introduce themselves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Students are  to keep their phones away</a:t>
            </a:r>
            <a:r>
              <a:rPr lang="en-GB" sz="1200" b="1" dirty="0"/>
              <a:t> and leave the classroom if they need to answer emergency calls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Food  and drinks are not allowed in the classroom </a:t>
            </a:r>
          </a:p>
          <a:p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Always be ready to be “called upon” by your lecturer to answer  questions or give your views</a:t>
            </a:r>
          </a:p>
          <a:p>
            <a:endParaRPr lang="en-GB" b="1" dirty="0"/>
          </a:p>
          <a:p>
            <a:r>
              <a:rPr lang="en-GB" b="1" dirty="0"/>
              <a:t>Students should avoid distraction and any form of interruption during lectures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GB" altLang="en-US"/>
              <a:t>Lecturers should open the  Academic and infoskills Guide on moodle page  and show students how to enrol.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Get the students to prepare their lists and discuss them with </a:t>
            </a:r>
            <a:r>
              <a:rPr lang="en-GB"/>
              <a:t>the class.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Details from overview will be shared on next slide but try to model how to access the Moodle page and where to locate the overview.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https://moodle.uwtsd.ac.uk/course/view.php?id=10663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AE61F4-82D9-493B-80B1-F7233F7A10C4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74228-F7C9-4843-86F7-DFF14284790D}" type="datetimeFigureOut">
              <a:rPr lang="en-GB" smtClean="0"/>
              <a:t>10/05/2025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008BA-CE88-4F41-9F2E-541F89B9B97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moodle.uwtsd.ac.uk/course/view.php?id=10663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moodle.uwtsd.ac.uk/course/view.php?id=10663" TargetMode="Externa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1" cy="6858000"/>
            <a:chOff x="-1" y="0"/>
            <a:chExt cx="12192001" cy="6858000"/>
          </a:xfrm>
        </p:grpSpPr>
        <p:sp>
          <p:nvSpPr>
            <p:cNvPr id="7" name="Rectangle 6"/>
            <p:cNvSpPr/>
            <p:nvPr/>
          </p:nvSpPr>
          <p:spPr>
            <a:xfrm>
              <a:off x="1" y="0"/>
              <a:ext cx="12191999" cy="6858000"/>
            </a:xfrm>
            <a:prstGeom prst="rect">
              <a:avLst/>
            </a:prstGeom>
            <a:solidFill>
              <a:srgbClr val="19068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-1" y="5375177"/>
              <a:ext cx="12191999" cy="148282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" name="Picture 4" descr="Text&#10;&#10;Description automatically generated with low confidence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9586" y="5603359"/>
              <a:ext cx="4698077" cy="939616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5999" y="1872135"/>
            <a:ext cx="4775075" cy="1630907"/>
          </a:xfrm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Introduction to the Module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14337" y="4000800"/>
            <a:ext cx="5613986" cy="886908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 Professional Career Development 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Week 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" y="171449"/>
            <a:ext cx="11898630" cy="4732021"/>
          </a:xfrm>
        </p:spPr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We are recording now</a:t>
            </a:r>
            <a:br>
              <a:rPr lang="en-GB" dirty="0">
                <a:latin typeface="Arial Black" panose="020B0A04020102020204" pitchFamily="34" charset="0"/>
              </a:rPr>
            </a:b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1030" name="Picture 6" descr="Recording Icon Video Recording Camera Filming Movie Production Instant  Download Digital File Clip Art Vector Design Svg, Png, Jpg, Eps, Pdf - Etsy  UK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268" y="422909"/>
            <a:ext cx="5184432" cy="4732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Getting to know each other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225" y="1495687"/>
            <a:ext cx="10515600" cy="3368544"/>
          </a:xfrm>
        </p:spPr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Can you do an ‘elevator pitch’?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1937" y="2122700"/>
            <a:ext cx="5095875" cy="28765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461248" y="2711522"/>
            <a:ext cx="987552" cy="275518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461248" y="2636584"/>
            <a:ext cx="134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27CA9"/>
                </a:solidFill>
              </a:rPr>
              <a:t>LCHS4009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Classroom code of 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225" y="1495687"/>
            <a:ext cx="10515600" cy="33685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4400" dirty="0">
                <a:latin typeface="Algerian" panose="04020705040A02060702" pitchFamily="82" charset="0"/>
              </a:rPr>
              <a:t>BE CONSIDERATE </a:t>
            </a:r>
          </a:p>
          <a:p>
            <a:pPr marL="0" indent="0">
              <a:buNone/>
            </a:pPr>
            <a:r>
              <a:rPr lang="en-GB" sz="6000" b="1" dirty="0"/>
              <a:t>RESPECTFUL </a:t>
            </a:r>
          </a:p>
          <a:p>
            <a:pPr marL="0" indent="0">
              <a:buNone/>
            </a:pPr>
            <a:r>
              <a:rPr lang="en-GB" sz="5400" b="1" dirty="0">
                <a:latin typeface="Arial Black" panose="020B0A04020102020204" pitchFamily="34" charset="0"/>
              </a:rPr>
              <a:t>AND KIND</a:t>
            </a:r>
          </a:p>
        </p:txBody>
      </p:sp>
      <p:sp>
        <p:nvSpPr>
          <p:cNvPr id="4" name="Rectangle 3"/>
          <p:cNvSpPr/>
          <p:nvPr/>
        </p:nvSpPr>
        <p:spPr>
          <a:xfrm>
            <a:off x="8461248" y="2711522"/>
            <a:ext cx="987552" cy="275518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1937" y="2122700"/>
            <a:ext cx="5095875" cy="2876550"/>
          </a:xfrm>
          <a:prstGeom prst="rect">
            <a:avLst/>
          </a:prstGeom>
        </p:spPr>
      </p:pic>
      <p:sp>
        <p:nvSpPr>
          <p:cNvPr id="8" name="Rectangles 7"/>
          <p:cNvSpPr/>
          <p:nvPr/>
        </p:nvSpPr>
        <p:spPr>
          <a:xfrm>
            <a:off x="9328785" y="2722880"/>
            <a:ext cx="120015" cy="263525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altLang="en-US"/>
          </a:p>
        </p:txBody>
      </p:sp>
      <p:sp>
        <p:nvSpPr>
          <p:cNvPr id="10" name="Text Box 9"/>
          <p:cNvSpPr txBox="1"/>
          <p:nvPr/>
        </p:nvSpPr>
        <p:spPr>
          <a:xfrm>
            <a:off x="9227820" y="2618105"/>
            <a:ext cx="32194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000">
                <a:solidFill>
                  <a:srgbClr val="4D9BB3"/>
                </a:solidFill>
              </a:rPr>
              <a:t>9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225" y="1495687"/>
            <a:ext cx="10515600" cy="336854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Welcome to </a:t>
            </a:r>
            <a:r>
              <a:rPr lang="en-GB" b="1" dirty="0"/>
              <a:t>LCHS4009</a:t>
            </a:r>
            <a:r>
              <a:rPr lang="en-GB" dirty="0"/>
              <a:t> Professional Career Development within Health &amp; Social Care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Term 3 Module</a:t>
            </a:r>
          </a:p>
          <a:p>
            <a:r>
              <a:rPr lang="en-GB" dirty="0"/>
              <a:t>20 Credits</a:t>
            </a:r>
          </a:p>
          <a:p>
            <a:r>
              <a:rPr lang="en-GB" dirty="0"/>
              <a:t>10 weeks teaching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937" y="2122700"/>
            <a:ext cx="5095875" cy="287655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461248" y="2711522"/>
            <a:ext cx="987552" cy="275518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461248" y="2636584"/>
            <a:ext cx="1341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27CA9"/>
                </a:solidFill>
              </a:rPr>
              <a:t>LCHS4009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4636"/>
            <a:ext cx="10907598" cy="16033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the module you will complete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components: 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portfolio of activities – due at the end of the module date TBC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6 min presentation – completed in week 7 </a:t>
            </a:r>
          </a:p>
        </p:txBody>
      </p:sp>
      <p:sp>
        <p:nvSpPr>
          <p:cNvPr id="4" name="Rectangle: Rounded Corners 3"/>
          <p:cNvSpPr/>
          <p:nvPr/>
        </p:nvSpPr>
        <p:spPr>
          <a:xfrm>
            <a:off x="642201" y="3231644"/>
            <a:ext cx="10907598" cy="8766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 details of assessments and submission dates will be provided during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week 2. </a:t>
            </a:r>
          </a:p>
        </p:txBody>
      </p:sp>
      <p:sp>
        <p:nvSpPr>
          <p:cNvPr id="5" name="Rectangle: Rounded Corners 4"/>
          <p:cNvSpPr/>
          <p:nvPr/>
        </p:nvSpPr>
        <p:spPr>
          <a:xfrm>
            <a:off x="642201" y="4296046"/>
            <a:ext cx="10907598" cy="8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week will involve activities that contribute towards your assessments – 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attendance and participation is vital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4636"/>
            <a:ext cx="10907598" cy="16033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the module you will complete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components: </a:t>
            </a:r>
          </a:p>
          <a:p>
            <a:pPr lvl="2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portfolio of activities – due at the end of the module date TBC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6 min presentation – completed in week 7</a:t>
            </a:r>
          </a:p>
        </p:txBody>
      </p:sp>
      <p:sp>
        <p:nvSpPr>
          <p:cNvPr id="4" name="Rectangle: Rounded Corners 3"/>
          <p:cNvSpPr/>
          <p:nvPr/>
        </p:nvSpPr>
        <p:spPr>
          <a:xfrm>
            <a:off x="642201" y="3231644"/>
            <a:ext cx="10907598" cy="8766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All details of assessments and submission dates will be provided during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week 2. </a:t>
            </a:r>
          </a:p>
        </p:txBody>
      </p:sp>
      <p:sp>
        <p:nvSpPr>
          <p:cNvPr id="5" name="Rectangle: Rounded Corners 4"/>
          <p:cNvSpPr/>
          <p:nvPr/>
        </p:nvSpPr>
        <p:spPr>
          <a:xfrm>
            <a:off x="642201" y="4296046"/>
            <a:ext cx="10907598" cy="8658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week will involve activities that contribute towards your assessments – 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attendance and participation is vital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ldLvl="0" animBg="1"/>
      <p:bldP spid="5" grpId="0" bldLvl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6" descr="LCHS4009 Online Infoskills Programme (1).pptx - WPS Office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6" t="19863" r="6641" b="8883"/>
          <a:stretch>
            <a:fillRect/>
          </a:stretch>
        </p:blipFill>
        <p:spPr bwMode="auto">
          <a:xfrm>
            <a:off x="635" y="0"/>
            <a:ext cx="12191365" cy="6858000"/>
          </a:xfrm>
          <a:prstGeom prst="rect">
            <a:avLst/>
          </a:prstGeom>
          <a:ln>
            <a:noFill/>
          </a:ln>
        </p:spPr>
      </p:pic>
      <p:pic>
        <p:nvPicPr>
          <p:cNvPr id="6" name="Picture Placeholder 5" descr="A hand holding a tablet"/>
          <p:cNvPicPr>
            <a:picLocks noGrp="1" noChangeAspect="1"/>
          </p:cNvPicPr>
          <p:nvPr>
            <p:ph type="pic" sz="quarter" idx="1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" b="2"/>
          <a:stretch>
            <a:fillRect/>
          </a:stretch>
        </p:blipFill>
        <p:spPr>
          <a:xfrm>
            <a:off x="523875" y="3239770"/>
            <a:ext cx="2568575" cy="215074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s 3"/>
          <p:cNvSpPr/>
          <p:nvPr/>
        </p:nvSpPr>
        <p:spPr>
          <a:xfrm>
            <a:off x="-10160" y="-8890"/>
            <a:ext cx="12202160" cy="6066155"/>
          </a:xfrm>
          <a:prstGeom prst="rect">
            <a:avLst/>
          </a:prstGeom>
          <a:solidFill>
            <a:srgbClr val="D1CDE7"/>
          </a:solidFill>
          <a:ln>
            <a:solidFill>
              <a:srgbClr val="D1CDE7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alt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7465"/>
          </a:xfrm>
          <a:effectLst>
            <a:softEdge rad="12700"/>
          </a:effectLst>
        </p:spPr>
        <p:style>
          <a:lnRef idx="0">
            <a:srgbClr val="FFFFFF"/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Accessing the Library InfoSkills Programme for the First Time</a:t>
            </a:r>
            <a:endParaRPr lang="en-GB" alt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sym typeface="+mn-ea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alt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Check the Guide on Moodle page on how to enrol</a:t>
            </a:r>
          </a:p>
          <a:p>
            <a:pPr marL="0" indent="0">
              <a:buNone/>
            </a:pPr>
            <a:endParaRPr lang="en-GB" altLang="en-US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You are to use the next 2 weeks to complete Unit 1 at home.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After completion of Unit 1, you will be issued an electronic badge of completion.</a:t>
            </a:r>
          </a:p>
          <a:p>
            <a:pPr marL="0" indent="0">
              <a:buNone/>
            </a:pPr>
            <a:endParaRPr lang="en-GB" altLang="en-US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In week 3, your lecturer will follow up with you.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Black" panose="020B0A04020102020204" pitchFamily="34" charset="0"/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84636"/>
            <a:ext cx="10907598" cy="160337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000" dirty="0"/>
              <a:t>In group of 4, prepare a list of topics that you would expect to learn from this module.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Share it with the class and see what others came up with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we learn?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38200" y="1690688"/>
            <a:ext cx="4381500" cy="1047750"/>
          </a:xfrm>
        </p:spPr>
      </p:pic>
      <p:pic>
        <p:nvPicPr>
          <p:cNvPr id="6" name="Picture 5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4662" y="1690688"/>
            <a:ext cx="5095875" cy="28765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38200" y="3128963"/>
            <a:ext cx="48931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LCHS4009 module Moodle page contains the module overview which details what we will cover during the next 10 weeks.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Moodle page also contains relevant files and information that will be used in class.  </a:t>
            </a:r>
          </a:p>
        </p:txBody>
      </p:sp>
      <p:sp>
        <p:nvSpPr>
          <p:cNvPr id="8" name="Rectangle 7"/>
          <p:cNvSpPr/>
          <p:nvPr/>
        </p:nvSpPr>
        <p:spPr>
          <a:xfrm>
            <a:off x="1682496" y="1758560"/>
            <a:ext cx="719328" cy="434177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682496" y="2304288"/>
            <a:ext cx="731520" cy="219456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682496" y="1804214"/>
            <a:ext cx="8168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727CA9"/>
                </a:solidFill>
              </a:rPr>
              <a:t>LCHS4009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82496" y="2298256"/>
            <a:ext cx="8168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727CA9"/>
                </a:solidFill>
              </a:rPr>
              <a:t>LCHS4009</a:t>
            </a:r>
          </a:p>
        </p:txBody>
      </p:sp>
      <p:sp>
        <p:nvSpPr>
          <p:cNvPr id="4" name="Rectangle 3"/>
          <p:cNvSpPr/>
          <p:nvPr/>
        </p:nvSpPr>
        <p:spPr>
          <a:xfrm>
            <a:off x="9156192" y="2298256"/>
            <a:ext cx="60960" cy="225488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046464" y="2226334"/>
            <a:ext cx="140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27CA9"/>
                </a:solidFill>
              </a:rPr>
              <a:t>9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9C501534-5225-28F2-0193-9062C6C3F3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794120"/>
              </p:ext>
            </p:extLst>
          </p:nvPr>
        </p:nvGraphicFramePr>
        <p:xfrm>
          <a:off x="167268" y="0"/>
          <a:ext cx="9701563" cy="54037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8694">
                  <a:extLst>
                    <a:ext uri="{9D8B030D-6E8A-4147-A177-3AD203B41FA5}">
                      <a16:colId xmlns:a16="http://schemas.microsoft.com/office/drawing/2014/main" val="4130621850"/>
                    </a:ext>
                  </a:extLst>
                </a:gridCol>
                <a:gridCol w="7732869">
                  <a:extLst>
                    <a:ext uri="{9D8B030D-6E8A-4147-A177-3AD203B41FA5}">
                      <a16:colId xmlns:a16="http://schemas.microsoft.com/office/drawing/2014/main" val="175576298"/>
                    </a:ext>
                  </a:extLst>
                </a:gridCol>
              </a:tblGrid>
              <a:tr h="3885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/>
                        <a:t>Week </a:t>
                      </a:r>
                    </a:p>
                  </a:txBody>
                  <a:tcPr marL="77799" marR="77799" marT="38899" marB="38899">
                    <a:lnB w="38100" cmpd="sng">
                      <a:noFill/>
                    </a:lnB>
                    <a:solidFill>
                      <a:srgbClr val="3F6FC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/>
                        <a:t>Main Areas covered</a:t>
                      </a:r>
                    </a:p>
                  </a:txBody>
                  <a:tcPr marL="77799" marR="77799" marT="38899" marB="38899">
                    <a:lnB w="38100" cmpd="sng">
                      <a:noFill/>
                    </a:lnB>
                    <a:solidFill>
                      <a:srgbClr val="3F6FC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730101"/>
                  </a:ext>
                </a:extLst>
              </a:tr>
              <a:tr h="33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Week 1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Employment searching, CV &amp; Cover letter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1738979"/>
                  </a:ext>
                </a:extLst>
              </a:tr>
              <a:tr h="6937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Week 2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Job description, personal statement, Job application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Interviewing, Rota, Whistleblowing, induction, mentoring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603143692"/>
                  </a:ext>
                </a:extLst>
              </a:tr>
              <a:tr h="955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Week 3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Understand the skills and knowledge needed for working effectively within health and social care –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 Problem-solving skills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7032396"/>
                  </a:ext>
                </a:extLst>
              </a:tr>
              <a:tr h="33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Week 4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Reflection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28090021"/>
                  </a:ext>
                </a:extLst>
              </a:tr>
              <a:tr h="33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>
                          <a:latin typeface="+mn-lt"/>
                        </a:rPr>
                        <a:t>Week 5</a:t>
                      </a:r>
                      <a:endParaRPr lang="en-GB" sz="1600" b="0" dirty="0">
                        <a:latin typeface="+mn-lt"/>
                      </a:endParaRP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Communication skills,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0455237"/>
                  </a:ext>
                </a:extLst>
              </a:tr>
              <a:tr h="33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>
                          <a:latin typeface="+mn-lt"/>
                        </a:rPr>
                        <a:t>Week 6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Teamworking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54755318"/>
                  </a:ext>
                </a:extLst>
              </a:tr>
              <a:tr h="33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>
                          <a:latin typeface="+mn-lt"/>
                        </a:rPr>
                        <a:t>Week 7</a:t>
                      </a:r>
                      <a:endParaRPr lang="en-GB" sz="1600" b="0" dirty="0">
                        <a:latin typeface="+mn-lt"/>
                      </a:endParaRP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C1 Presentation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0987762"/>
                  </a:ext>
                </a:extLst>
              </a:tr>
              <a:tr h="33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>
                          <a:latin typeface="+mn-lt"/>
                        </a:rPr>
                        <a:t>Week 8</a:t>
                      </a:r>
                      <a:endParaRPr lang="en-GB" sz="1600" b="0" dirty="0">
                        <a:latin typeface="+mn-lt"/>
                      </a:endParaRP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Critical Thinking Skills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96467500"/>
                  </a:ext>
                </a:extLst>
              </a:tr>
              <a:tr h="955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Week 9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Concepts of self-awareness, emotional intelligence and the various approaches to self-assessment and 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learning – SWOT analysis, JOHARI, Personal confidence, Confidence building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1CD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9230050"/>
                  </a:ext>
                </a:extLst>
              </a:tr>
              <a:tr h="33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Week 10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dirty="0">
                          <a:latin typeface="+mn-lt"/>
                        </a:rPr>
                        <a:t>Workshop – Level ending party </a:t>
                      </a:r>
                      <a:r>
                        <a:rPr lang="en-GB" sz="1600" b="0" dirty="0">
                          <a:latin typeface="+mn-lt"/>
                          <a:sym typeface="Wingdings" panose="05000000000000000000" pitchFamily="2" charset="2"/>
                        </a:rPr>
                        <a:t></a:t>
                      </a:r>
                      <a:r>
                        <a:rPr lang="en-GB" sz="1600" b="0" dirty="0">
                          <a:latin typeface="+mn-lt"/>
                        </a:rPr>
                        <a:t> !!!!</a:t>
                      </a:r>
                    </a:p>
                  </a:txBody>
                  <a:tcPr marL="77799" marR="77799" marT="38899" marB="38899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678942630"/>
                  </a:ext>
                </a:extLst>
              </a:tr>
            </a:tbl>
          </a:graphicData>
        </a:graphic>
      </p:graphicFrame>
      <p:sp>
        <p:nvSpPr>
          <p:cNvPr id="33" name="Title 32">
            <a:extLst>
              <a:ext uri="{FF2B5EF4-FFF2-40B4-BE49-F238E27FC236}">
                <a16:creationId xmlns:a16="http://schemas.microsoft.com/office/drawing/2014/main" id="{3219AB42-5754-D5FE-361B-F3A71DC21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9757315" y="1103970"/>
            <a:ext cx="3334215" cy="36512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Term </a:t>
            </a:r>
            <a:br>
              <a:rPr lang="en-GB" b="1" dirty="0"/>
            </a:br>
            <a:r>
              <a:rPr lang="en-GB" b="1" dirty="0"/>
              <a:t>Overview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Visit the Moodle Page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119753" y="4283410"/>
            <a:ext cx="3308368" cy="856481"/>
          </a:xfrm>
        </p:spPr>
      </p:pic>
      <p:pic>
        <p:nvPicPr>
          <p:cNvPr id="7" name="Picture 6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8200" y="1990725"/>
            <a:ext cx="5095875" cy="28765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189045" y="1027906"/>
            <a:ext cx="56115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order to be added to the correct groups for assignment submissions, it is imperative that you each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visit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module Moodle page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during week 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Visit the Moodle page now and complete the short poll activity –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Area of Interest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1.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lecturer will be able to see your responses. </a:t>
            </a:r>
          </a:p>
        </p:txBody>
      </p:sp>
      <p:sp>
        <p:nvSpPr>
          <p:cNvPr id="3" name="Rectangle 2"/>
          <p:cNvSpPr/>
          <p:nvPr/>
        </p:nvSpPr>
        <p:spPr>
          <a:xfrm>
            <a:off x="3986784" y="2584704"/>
            <a:ext cx="97536" cy="219456"/>
          </a:xfrm>
          <a:prstGeom prst="rect">
            <a:avLst/>
          </a:prstGeom>
          <a:solidFill>
            <a:srgbClr val="FBF7F5"/>
          </a:solidFill>
          <a:ln>
            <a:solidFill>
              <a:srgbClr val="FBF7F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02057" y="2521341"/>
            <a:ext cx="341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27CA9"/>
                </a:solidFill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and Short Break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break we will begin our module content.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9cd839b-d2f7-4d79-867e-33235b171cd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56753F8-786B-4154-9490-033073A3CD96}">
  <ds:schemaRefs/>
</ds:datastoreItem>
</file>

<file path=customXml/itemProps2.xml><?xml version="1.0" encoding="utf-8"?>
<ds:datastoreItem xmlns:ds="http://schemas.openxmlformats.org/officeDocument/2006/customXml" ds:itemID="{1EFBA097-36CF-497C-890A-D1A64A783F4E}">
  <ds:schemaRefs/>
</ds:datastoreItem>
</file>

<file path=customXml/itemProps3.xml><?xml version="1.0" encoding="utf-8"?>
<ds:datastoreItem xmlns:ds="http://schemas.openxmlformats.org/officeDocument/2006/customXml" ds:itemID="{64A3C797-31AA-4697-83B9-F6B36EFC93AD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705</Words>
  <Application>Microsoft Office PowerPoint</Application>
  <PresentationFormat>Widescreen</PresentationFormat>
  <Paragraphs>117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Algerian</vt:lpstr>
      <vt:lpstr>Arial</vt:lpstr>
      <vt:lpstr>Arial Black</vt:lpstr>
      <vt:lpstr>Calibri</vt:lpstr>
      <vt:lpstr>Calibri Light</vt:lpstr>
      <vt:lpstr>Office Theme</vt:lpstr>
      <vt:lpstr>1_Office Theme</vt:lpstr>
      <vt:lpstr>Introduction to the Module </vt:lpstr>
      <vt:lpstr>We are recording now </vt:lpstr>
      <vt:lpstr>Getting to know each other</vt:lpstr>
      <vt:lpstr>Classroom code of conduct</vt:lpstr>
      <vt:lpstr>Welcome</vt:lpstr>
      <vt:lpstr>Assessment</vt:lpstr>
      <vt:lpstr>Assessment</vt:lpstr>
      <vt:lpstr>PowerPoint Presentation</vt:lpstr>
      <vt:lpstr>Accessing the Library InfoSkills Programme for the First Time</vt:lpstr>
      <vt:lpstr>Activity</vt:lpstr>
      <vt:lpstr>What will we learn? </vt:lpstr>
      <vt:lpstr>Term  Overview</vt:lpstr>
      <vt:lpstr>Visit the Moodle Page </vt:lpstr>
      <vt:lpstr>Questions and Short Break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Module</dc:title>
  <dc:creator>Rebecca Stewart</dc:creator>
  <cp:lastModifiedBy>Olu Adegbite</cp:lastModifiedBy>
  <cp:revision>46</cp:revision>
  <dcterms:created xsi:type="dcterms:W3CDTF">2023-01-03T10:15:00Z</dcterms:created>
  <dcterms:modified xsi:type="dcterms:W3CDTF">2025-05-10T21:40:33Z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  <property fmtid="{D5CDD505-2E9C-101B-9397-08002B2CF9AE}" pid="3" name="ICV">
    <vt:lpwstr>BF37838209944E1DA52E41C2D11C4F32_13</vt:lpwstr>
  </property>
  <property fmtid="{D5CDD505-2E9C-101B-9397-08002B2CF9AE}" pid="4" name="KSOProductBuildVer">
    <vt:lpwstr>2057-12.2.0.17562</vt:lpwstr>
  </property>
</Properties>
</file>