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010"/>
    <p:restoredTop sz="57516" autoAdjust="0"/>
  </p:normalViewPr>
  <p:slideViewPr>
    <p:cSldViewPr snapToGrid="0">
      <p:cViewPr varScale="1">
        <p:scale>
          <a:sx n="47" d="100"/>
          <a:sy n="47" d="100"/>
        </p:scale>
        <p:origin x="142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_rels/data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3D1AF7-B1BE-486C-896E-DB8E296747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BCC6525-10DD-4BEF-B38E-BE06006D0A22}">
      <dgm:prSet/>
      <dgm:spPr/>
      <dgm:t>
        <a:bodyPr/>
        <a:lstStyle/>
        <a:p>
          <a:r>
            <a:rPr lang="en-US"/>
            <a:t>In response to consumer and social demands for ecologically responsible business practices, the hotel industry is progressively adopting sustainability as a basic tenet into its operations (Ehotelier, 2023). This trend is obvious in an analysis of IHG Hotels. </a:t>
          </a:r>
        </a:p>
      </dgm:t>
    </dgm:pt>
    <dgm:pt modelId="{F2CEABEC-D859-4306-AA6D-0D7151F615D9}" type="parTrans" cxnId="{0E7BEABB-9C59-4AED-8160-9E528722E039}">
      <dgm:prSet/>
      <dgm:spPr/>
      <dgm:t>
        <a:bodyPr/>
        <a:lstStyle/>
        <a:p>
          <a:endParaRPr lang="en-US"/>
        </a:p>
      </dgm:t>
    </dgm:pt>
    <dgm:pt modelId="{EF2C85A8-2892-4D31-95BE-8712A715B6BC}" type="sibTrans" cxnId="{0E7BEABB-9C59-4AED-8160-9E528722E039}">
      <dgm:prSet/>
      <dgm:spPr/>
      <dgm:t>
        <a:bodyPr/>
        <a:lstStyle/>
        <a:p>
          <a:endParaRPr lang="en-US"/>
        </a:p>
      </dgm:t>
    </dgm:pt>
    <dgm:pt modelId="{23BCDFE3-F1D9-43EE-869F-A04C7A3FB9BE}">
      <dgm:prSet/>
      <dgm:spPr/>
      <dgm:t>
        <a:bodyPr/>
        <a:lstStyle/>
        <a:p>
          <a:r>
            <a:rPr lang="en-US"/>
            <a:t>Integrating solar panels and geothermal systems into hotel operations is a forward-thinking technique that aligns with global sustainability goals and appeals to environmentally concerned visitors (EnergyLink, 2021). </a:t>
          </a:r>
        </a:p>
      </dgm:t>
    </dgm:pt>
    <dgm:pt modelId="{9FE9D777-DE25-4C0F-9140-A398509372AA}" type="parTrans" cxnId="{A9AAEA00-446C-43F2-8C73-3F30BD5B22F4}">
      <dgm:prSet/>
      <dgm:spPr/>
      <dgm:t>
        <a:bodyPr/>
        <a:lstStyle/>
        <a:p>
          <a:endParaRPr lang="en-US"/>
        </a:p>
      </dgm:t>
    </dgm:pt>
    <dgm:pt modelId="{5CA7FACE-4170-43AB-B1D0-9A5AFF2D1A49}" type="sibTrans" cxnId="{A9AAEA00-446C-43F2-8C73-3F30BD5B22F4}">
      <dgm:prSet/>
      <dgm:spPr/>
      <dgm:t>
        <a:bodyPr/>
        <a:lstStyle/>
        <a:p>
          <a:endParaRPr lang="en-US"/>
        </a:p>
      </dgm:t>
    </dgm:pt>
    <dgm:pt modelId="{F513881C-8BC7-4F61-A33F-54055F6FDE80}">
      <dgm:prSet/>
      <dgm:spPr/>
      <dgm:t>
        <a:bodyPr/>
        <a:lstStyle/>
        <a:p>
          <a:r>
            <a:rPr lang="en-US"/>
            <a:t>Hotels may effectively reduce their carbon emissions and reliance on fossil fuels by leveraging the solar energy potential of their vast rooftops and abundant sunlight (Maxeon Solar Energies, 2022). </a:t>
          </a:r>
        </a:p>
      </dgm:t>
    </dgm:pt>
    <dgm:pt modelId="{15B1E5CB-17B7-441C-B1CE-A4EA4A0A0BB8}" type="parTrans" cxnId="{0C2EBB2D-4659-43FD-AE0C-4EBF7851FCE5}">
      <dgm:prSet/>
      <dgm:spPr/>
      <dgm:t>
        <a:bodyPr/>
        <a:lstStyle/>
        <a:p>
          <a:endParaRPr lang="en-US"/>
        </a:p>
      </dgm:t>
    </dgm:pt>
    <dgm:pt modelId="{E8A76747-9DB0-4BA7-99FB-BA999F1732B2}" type="sibTrans" cxnId="{0C2EBB2D-4659-43FD-AE0C-4EBF7851FCE5}">
      <dgm:prSet/>
      <dgm:spPr/>
      <dgm:t>
        <a:bodyPr/>
        <a:lstStyle/>
        <a:p>
          <a:endParaRPr lang="en-US"/>
        </a:p>
      </dgm:t>
    </dgm:pt>
    <dgm:pt modelId="{45E61834-CDC7-4A40-8216-F9032FB0335C}">
      <dgm:prSet/>
      <dgm:spPr/>
      <dgm:t>
        <a:bodyPr/>
        <a:lstStyle/>
        <a:p>
          <a:r>
            <a:rPr lang="en-US"/>
            <a:t>Geothermal technologies use the earth's stable underground temperatures to provide effective ventilation and heating, increasing hotels' energy self-sufficiency and efficiency while promoting long-term ecological and financial sustainability (Revfine, 2019).</a:t>
          </a:r>
        </a:p>
      </dgm:t>
    </dgm:pt>
    <dgm:pt modelId="{4AF6961C-39F7-43EA-9EA2-0C12274ADA48}" type="parTrans" cxnId="{7ED4FA97-89DC-44F3-AE41-E3BD7EF4364D}">
      <dgm:prSet/>
      <dgm:spPr/>
      <dgm:t>
        <a:bodyPr/>
        <a:lstStyle/>
        <a:p>
          <a:endParaRPr lang="en-US"/>
        </a:p>
      </dgm:t>
    </dgm:pt>
    <dgm:pt modelId="{3367A8E9-FEC9-4D92-BFAD-77750E94985F}" type="sibTrans" cxnId="{7ED4FA97-89DC-44F3-AE41-E3BD7EF4364D}">
      <dgm:prSet/>
      <dgm:spPr/>
      <dgm:t>
        <a:bodyPr/>
        <a:lstStyle/>
        <a:p>
          <a:endParaRPr lang="en-US"/>
        </a:p>
      </dgm:t>
    </dgm:pt>
    <dgm:pt modelId="{62095BB7-B14A-DA4D-AB9B-2513D1E6002F}" type="pres">
      <dgm:prSet presAssocID="{B13D1AF7-B1BE-486C-896E-DB8E2967471D}" presName="vert0" presStyleCnt="0">
        <dgm:presLayoutVars>
          <dgm:dir/>
          <dgm:animOne val="branch"/>
          <dgm:animLvl val="lvl"/>
        </dgm:presLayoutVars>
      </dgm:prSet>
      <dgm:spPr/>
    </dgm:pt>
    <dgm:pt modelId="{CE7849CE-AF5A-A542-A894-0243F7594943}" type="pres">
      <dgm:prSet presAssocID="{5BCC6525-10DD-4BEF-B38E-BE06006D0A22}" presName="thickLine" presStyleLbl="alignNode1" presStyleIdx="0" presStyleCnt="4"/>
      <dgm:spPr/>
    </dgm:pt>
    <dgm:pt modelId="{B5E5098F-1391-224E-9444-542BFF10B22B}" type="pres">
      <dgm:prSet presAssocID="{5BCC6525-10DD-4BEF-B38E-BE06006D0A22}" presName="horz1" presStyleCnt="0"/>
      <dgm:spPr/>
    </dgm:pt>
    <dgm:pt modelId="{34DF5AEF-F18E-3240-AA05-E73AEBC3CCA4}" type="pres">
      <dgm:prSet presAssocID="{5BCC6525-10DD-4BEF-B38E-BE06006D0A22}" presName="tx1" presStyleLbl="revTx" presStyleIdx="0" presStyleCnt="4"/>
      <dgm:spPr/>
    </dgm:pt>
    <dgm:pt modelId="{BC4F1EE9-F945-6842-9CF5-2C294C80793C}" type="pres">
      <dgm:prSet presAssocID="{5BCC6525-10DD-4BEF-B38E-BE06006D0A22}" presName="vert1" presStyleCnt="0"/>
      <dgm:spPr/>
    </dgm:pt>
    <dgm:pt modelId="{D6D17DF5-E7A3-6D4E-A551-7C8B6BC5DED8}" type="pres">
      <dgm:prSet presAssocID="{23BCDFE3-F1D9-43EE-869F-A04C7A3FB9BE}" presName="thickLine" presStyleLbl="alignNode1" presStyleIdx="1" presStyleCnt="4"/>
      <dgm:spPr/>
    </dgm:pt>
    <dgm:pt modelId="{506635EB-7E30-8F4C-8F74-00D2430DDDDB}" type="pres">
      <dgm:prSet presAssocID="{23BCDFE3-F1D9-43EE-869F-A04C7A3FB9BE}" presName="horz1" presStyleCnt="0"/>
      <dgm:spPr/>
    </dgm:pt>
    <dgm:pt modelId="{152B540B-1465-2740-BDB9-4B1BF43A20F1}" type="pres">
      <dgm:prSet presAssocID="{23BCDFE3-F1D9-43EE-869F-A04C7A3FB9BE}" presName="tx1" presStyleLbl="revTx" presStyleIdx="1" presStyleCnt="4"/>
      <dgm:spPr/>
    </dgm:pt>
    <dgm:pt modelId="{C4AFFA9F-57EA-A647-B899-C7DB9223BCC4}" type="pres">
      <dgm:prSet presAssocID="{23BCDFE3-F1D9-43EE-869F-A04C7A3FB9BE}" presName="vert1" presStyleCnt="0"/>
      <dgm:spPr/>
    </dgm:pt>
    <dgm:pt modelId="{6234B69A-8185-3447-9817-D97593E2E125}" type="pres">
      <dgm:prSet presAssocID="{F513881C-8BC7-4F61-A33F-54055F6FDE80}" presName="thickLine" presStyleLbl="alignNode1" presStyleIdx="2" presStyleCnt="4"/>
      <dgm:spPr/>
    </dgm:pt>
    <dgm:pt modelId="{48E4158E-FA44-BE43-8BA0-696D2846338D}" type="pres">
      <dgm:prSet presAssocID="{F513881C-8BC7-4F61-A33F-54055F6FDE80}" presName="horz1" presStyleCnt="0"/>
      <dgm:spPr/>
    </dgm:pt>
    <dgm:pt modelId="{C91372F9-4395-CB4C-A29D-4AB5D8C5FC34}" type="pres">
      <dgm:prSet presAssocID="{F513881C-8BC7-4F61-A33F-54055F6FDE80}" presName="tx1" presStyleLbl="revTx" presStyleIdx="2" presStyleCnt="4"/>
      <dgm:spPr/>
    </dgm:pt>
    <dgm:pt modelId="{B0F53BF8-A28F-164E-965B-E6C8594D8F71}" type="pres">
      <dgm:prSet presAssocID="{F513881C-8BC7-4F61-A33F-54055F6FDE80}" presName="vert1" presStyleCnt="0"/>
      <dgm:spPr/>
    </dgm:pt>
    <dgm:pt modelId="{BE9B5F9E-6AE1-E943-9943-7C61A5D0494A}" type="pres">
      <dgm:prSet presAssocID="{45E61834-CDC7-4A40-8216-F9032FB0335C}" presName="thickLine" presStyleLbl="alignNode1" presStyleIdx="3" presStyleCnt="4"/>
      <dgm:spPr/>
    </dgm:pt>
    <dgm:pt modelId="{805482E6-EF15-B64D-80F8-2CAFA02F958E}" type="pres">
      <dgm:prSet presAssocID="{45E61834-CDC7-4A40-8216-F9032FB0335C}" presName="horz1" presStyleCnt="0"/>
      <dgm:spPr/>
    </dgm:pt>
    <dgm:pt modelId="{F34AD7EA-B16E-A240-B1BF-3B8888F1FEB2}" type="pres">
      <dgm:prSet presAssocID="{45E61834-CDC7-4A40-8216-F9032FB0335C}" presName="tx1" presStyleLbl="revTx" presStyleIdx="3" presStyleCnt="4"/>
      <dgm:spPr/>
    </dgm:pt>
    <dgm:pt modelId="{05B02285-08B6-6144-B92B-9CA56AA6B670}" type="pres">
      <dgm:prSet presAssocID="{45E61834-CDC7-4A40-8216-F9032FB0335C}" presName="vert1" presStyleCnt="0"/>
      <dgm:spPr/>
    </dgm:pt>
  </dgm:ptLst>
  <dgm:cxnLst>
    <dgm:cxn modelId="{A9AAEA00-446C-43F2-8C73-3F30BD5B22F4}" srcId="{B13D1AF7-B1BE-486C-896E-DB8E2967471D}" destId="{23BCDFE3-F1D9-43EE-869F-A04C7A3FB9BE}" srcOrd="1" destOrd="0" parTransId="{9FE9D777-DE25-4C0F-9140-A398509372AA}" sibTransId="{5CA7FACE-4170-43AB-B1D0-9A5AFF2D1A49}"/>
    <dgm:cxn modelId="{0C2EBB2D-4659-43FD-AE0C-4EBF7851FCE5}" srcId="{B13D1AF7-B1BE-486C-896E-DB8E2967471D}" destId="{F513881C-8BC7-4F61-A33F-54055F6FDE80}" srcOrd="2" destOrd="0" parTransId="{15B1E5CB-17B7-441C-B1CE-A4EA4A0A0BB8}" sibTransId="{E8A76747-9DB0-4BA7-99FB-BA999F1732B2}"/>
    <dgm:cxn modelId="{05A5EF6D-A9FF-924F-8C32-356A73FE5B1D}" type="presOf" srcId="{B13D1AF7-B1BE-486C-896E-DB8E2967471D}" destId="{62095BB7-B14A-DA4D-AB9B-2513D1E6002F}" srcOrd="0" destOrd="0" presId="urn:microsoft.com/office/officeart/2008/layout/LinedList"/>
    <dgm:cxn modelId="{EA61FB54-61F3-8F43-88E4-F3F88FFF5410}" type="presOf" srcId="{5BCC6525-10DD-4BEF-B38E-BE06006D0A22}" destId="{34DF5AEF-F18E-3240-AA05-E73AEBC3CCA4}" srcOrd="0" destOrd="0" presId="urn:microsoft.com/office/officeart/2008/layout/LinedList"/>
    <dgm:cxn modelId="{7ED4FA97-89DC-44F3-AE41-E3BD7EF4364D}" srcId="{B13D1AF7-B1BE-486C-896E-DB8E2967471D}" destId="{45E61834-CDC7-4A40-8216-F9032FB0335C}" srcOrd="3" destOrd="0" parTransId="{4AF6961C-39F7-43EA-9EA2-0C12274ADA48}" sibTransId="{3367A8E9-FEC9-4D92-BFAD-77750E94985F}"/>
    <dgm:cxn modelId="{0E7BEABB-9C59-4AED-8160-9E528722E039}" srcId="{B13D1AF7-B1BE-486C-896E-DB8E2967471D}" destId="{5BCC6525-10DD-4BEF-B38E-BE06006D0A22}" srcOrd="0" destOrd="0" parTransId="{F2CEABEC-D859-4306-AA6D-0D7151F615D9}" sibTransId="{EF2C85A8-2892-4D31-95BE-8712A715B6BC}"/>
    <dgm:cxn modelId="{F99B06DB-2F0D-374C-9859-4242E6B5A35A}" type="presOf" srcId="{23BCDFE3-F1D9-43EE-869F-A04C7A3FB9BE}" destId="{152B540B-1465-2740-BDB9-4B1BF43A20F1}" srcOrd="0" destOrd="0" presId="urn:microsoft.com/office/officeart/2008/layout/LinedList"/>
    <dgm:cxn modelId="{863BC2E3-A0F7-334B-9122-C21391A76432}" type="presOf" srcId="{45E61834-CDC7-4A40-8216-F9032FB0335C}" destId="{F34AD7EA-B16E-A240-B1BF-3B8888F1FEB2}" srcOrd="0" destOrd="0" presId="urn:microsoft.com/office/officeart/2008/layout/LinedList"/>
    <dgm:cxn modelId="{4C9D1DEC-F40A-9940-A160-E67E5E9D4D8E}" type="presOf" srcId="{F513881C-8BC7-4F61-A33F-54055F6FDE80}" destId="{C91372F9-4395-CB4C-A29D-4AB5D8C5FC34}" srcOrd="0" destOrd="0" presId="urn:microsoft.com/office/officeart/2008/layout/LinedList"/>
    <dgm:cxn modelId="{A17C0765-7EF6-2D49-ADC3-8CD150B4D734}" type="presParOf" srcId="{62095BB7-B14A-DA4D-AB9B-2513D1E6002F}" destId="{CE7849CE-AF5A-A542-A894-0243F7594943}" srcOrd="0" destOrd="0" presId="urn:microsoft.com/office/officeart/2008/layout/LinedList"/>
    <dgm:cxn modelId="{34266262-D622-0F4E-9147-CC54AD3AA319}" type="presParOf" srcId="{62095BB7-B14A-DA4D-AB9B-2513D1E6002F}" destId="{B5E5098F-1391-224E-9444-542BFF10B22B}" srcOrd="1" destOrd="0" presId="urn:microsoft.com/office/officeart/2008/layout/LinedList"/>
    <dgm:cxn modelId="{1EA63BDF-FAA5-2146-889E-C24C0FF96320}" type="presParOf" srcId="{B5E5098F-1391-224E-9444-542BFF10B22B}" destId="{34DF5AEF-F18E-3240-AA05-E73AEBC3CCA4}" srcOrd="0" destOrd="0" presId="urn:microsoft.com/office/officeart/2008/layout/LinedList"/>
    <dgm:cxn modelId="{4FFE06B1-089A-BD4F-A9D5-A394C435AE82}" type="presParOf" srcId="{B5E5098F-1391-224E-9444-542BFF10B22B}" destId="{BC4F1EE9-F945-6842-9CF5-2C294C80793C}" srcOrd="1" destOrd="0" presId="urn:microsoft.com/office/officeart/2008/layout/LinedList"/>
    <dgm:cxn modelId="{EDBAD1C3-6EF1-D144-8753-EB8F5AC2A146}" type="presParOf" srcId="{62095BB7-B14A-DA4D-AB9B-2513D1E6002F}" destId="{D6D17DF5-E7A3-6D4E-A551-7C8B6BC5DED8}" srcOrd="2" destOrd="0" presId="urn:microsoft.com/office/officeart/2008/layout/LinedList"/>
    <dgm:cxn modelId="{CE076558-211E-C64C-83C4-6F4BA25A1A65}" type="presParOf" srcId="{62095BB7-B14A-DA4D-AB9B-2513D1E6002F}" destId="{506635EB-7E30-8F4C-8F74-00D2430DDDDB}" srcOrd="3" destOrd="0" presId="urn:microsoft.com/office/officeart/2008/layout/LinedList"/>
    <dgm:cxn modelId="{214BFB7C-DBEC-9948-97B3-CAE698B3AB62}" type="presParOf" srcId="{506635EB-7E30-8F4C-8F74-00D2430DDDDB}" destId="{152B540B-1465-2740-BDB9-4B1BF43A20F1}" srcOrd="0" destOrd="0" presId="urn:microsoft.com/office/officeart/2008/layout/LinedList"/>
    <dgm:cxn modelId="{1E68BE8E-2897-9A48-B721-A2924509CDC4}" type="presParOf" srcId="{506635EB-7E30-8F4C-8F74-00D2430DDDDB}" destId="{C4AFFA9F-57EA-A647-B899-C7DB9223BCC4}" srcOrd="1" destOrd="0" presId="urn:microsoft.com/office/officeart/2008/layout/LinedList"/>
    <dgm:cxn modelId="{6361AA03-F5E0-F246-AA1F-86CFCCE78481}" type="presParOf" srcId="{62095BB7-B14A-DA4D-AB9B-2513D1E6002F}" destId="{6234B69A-8185-3447-9817-D97593E2E125}" srcOrd="4" destOrd="0" presId="urn:microsoft.com/office/officeart/2008/layout/LinedList"/>
    <dgm:cxn modelId="{02F8B8BC-F929-FD48-9BBB-94A310F487B2}" type="presParOf" srcId="{62095BB7-B14A-DA4D-AB9B-2513D1E6002F}" destId="{48E4158E-FA44-BE43-8BA0-696D2846338D}" srcOrd="5" destOrd="0" presId="urn:microsoft.com/office/officeart/2008/layout/LinedList"/>
    <dgm:cxn modelId="{CD0CA58F-A6A3-C84A-93FF-3A87DACA2B69}" type="presParOf" srcId="{48E4158E-FA44-BE43-8BA0-696D2846338D}" destId="{C91372F9-4395-CB4C-A29D-4AB5D8C5FC34}" srcOrd="0" destOrd="0" presId="urn:microsoft.com/office/officeart/2008/layout/LinedList"/>
    <dgm:cxn modelId="{9E7CC0D1-E77A-0C4E-989D-AEB832405E2E}" type="presParOf" srcId="{48E4158E-FA44-BE43-8BA0-696D2846338D}" destId="{B0F53BF8-A28F-164E-965B-E6C8594D8F71}" srcOrd="1" destOrd="0" presId="urn:microsoft.com/office/officeart/2008/layout/LinedList"/>
    <dgm:cxn modelId="{70B2F32A-11CB-484B-AA8B-57046A1CEA35}" type="presParOf" srcId="{62095BB7-B14A-DA4D-AB9B-2513D1E6002F}" destId="{BE9B5F9E-6AE1-E943-9943-7C61A5D0494A}" srcOrd="6" destOrd="0" presId="urn:microsoft.com/office/officeart/2008/layout/LinedList"/>
    <dgm:cxn modelId="{994DE6A7-A4A4-DF43-9B6D-2BF55AA14514}" type="presParOf" srcId="{62095BB7-B14A-DA4D-AB9B-2513D1E6002F}" destId="{805482E6-EF15-B64D-80F8-2CAFA02F958E}" srcOrd="7" destOrd="0" presId="urn:microsoft.com/office/officeart/2008/layout/LinedList"/>
    <dgm:cxn modelId="{58338C9D-699B-6444-96EE-47B467787CC6}" type="presParOf" srcId="{805482E6-EF15-B64D-80F8-2CAFA02F958E}" destId="{F34AD7EA-B16E-A240-B1BF-3B8888F1FEB2}" srcOrd="0" destOrd="0" presId="urn:microsoft.com/office/officeart/2008/layout/LinedList"/>
    <dgm:cxn modelId="{661D051C-C667-8E42-8C86-976B31F24E4D}" type="presParOf" srcId="{805482E6-EF15-B64D-80F8-2CAFA02F958E}" destId="{05B02285-08B6-6144-B92B-9CA56AA6B67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907BDB-7A06-4270-8151-001C93B73EEF}"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35F9308F-0961-4CC8-A23D-4FC601051802}">
      <dgm:prSet/>
      <dgm:spPr/>
      <dgm:t>
        <a:bodyPr/>
        <a:lstStyle/>
        <a:p>
          <a:pPr>
            <a:lnSpc>
              <a:spcPct val="100000"/>
            </a:lnSpc>
          </a:pPr>
          <a:r>
            <a:rPr lang="en-US"/>
            <a:t>Studies suggest that the incorporation of solar panels and geothermal systems in locations with abundant sunlight might potentially lead to a significant decrease in hotel energy costs, up to 50% (Auth, 2020). </a:t>
          </a:r>
        </a:p>
      </dgm:t>
    </dgm:pt>
    <dgm:pt modelId="{B71F2E6E-A11D-410B-BE6C-979ED93FE15C}" type="parTrans" cxnId="{21F31784-2183-4500-9092-92B5DE062943}">
      <dgm:prSet/>
      <dgm:spPr/>
      <dgm:t>
        <a:bodyPr/>
        <a:lstStyle/>
        <a:p>
          <a:endParaRPr lang="en-US"/>
        </a:p>
      </dgm:t>
    </dgm:pt>
    <dgm:pt modelId="{1AA0245C-8861-421C-8C23-AB0CA24FB297}" type="sibTrans" cxnId="{21F31784-2183-4500-9092-92B5DE062943}">
      <dgm:prSet/>
      <dgm:spPr/>
      <dgm:t>
        <a:bodyPr/>
        <a:lstStyle/>
        <a:p>
          <a:endParaRPr lang="en-US"/>
        </a:p>
      </dgm:t>
    </dgm:pt>
    <dgm:pt modelId="{D0F4CE5D-665C-4E9F-A9A5-5A08EAC5C911}">
      <dgm:prSet/>
      <dgm:spPr/>
      <dgm:t>
        <a:bodyPr/>
        <a:lstStyle/>
        <a:p>
          <a:pPr>
            <a:lnSpc>
              <a:spcPct val="100000"/>
            </a:lnSpc>
          </a:pPr>
          <a:r>
            <a:rPr lang="en-US"/>
            <a:t>Government subsidies and tax rebates help to encourage the use of these technologies by reducing the significant initial costs (Honeywell, 2023). </a:t>
          </a:r>
        </a:p>
      </dgm:t>
    </dgm:pt>
    <dgm:pt modelId="{E376FE8C-0ECE-4E62-8D83-5E809578AB1C}" type="parTrans" cxnId="{5B17582C-6479-44F5-99D9-55DE5ACD9C1E}">
      <dgm:prSet/>
      <dgm:spPr/>
      <dgm:t>
        <a:bodyPr/>
        <a:lstStyle/>
        <a:p>
          <a:endParaRPr lang="en-US"/>
        </a:p>
      </dgm:t>
    </dgm:pt>
    <dgm:pt modelId="{B545C0CB-B52E-4686-9E2B-9D23D7DB2628}" type="sibTrans" cxnId="{5B17582C-6479-44F5-99D9-55DE5ACD9C1E}">
      <dgm:prSet/>
      <dgm:spPr/>
      <dgm:t>
        <a:bodyPr/>
        <a:lstStyle/>
        <a:p>
          <a:endParaRPr lang="en-US"/>
        </a:p>
      </dgm:t>
    </dgm:pt>
    <dgm:pt modelId="{2B62F598-F59E-4C88-979C-2D23932D827C}">
      <dgm:prSet/>
      <dgm:spPr/>
      <dgm:t>
        <a:bodyPr/>
        <a:lstStyle/>
        <a:p>
          <a:pPr>
            <a:lnSpc>
              <a:spcPct val="100000"/>
            </a:lnSpc>
          </a:pPr>
          <a:r>
            <a:rPr lang="en-US"/>
            <a:t>Hotel proprietors are sometimes discouraged by the substantial initial expenses connected with environmentally friendly energy solutions. </a:t>
          </a:r>
        </a:p>
      </dgm:t>
    </dgm:pt>
    <dgm:pt modelId="{C5DA2094-52F3-408A-AADB-8F88CE999B72}" type="parTrans" cxnId="{52ACAAAD-62A9-4983-9384-4A24C3766435}">
      <dgm:prSet/>
      <dgm:spPr/>
      <dgm:t>
        <a:bodyPr/>
        <a:lstStyle/>
        <a:p>
          <a:endParaRPr lang="en-US"/>
        </a:p>
      </dgm:t>
    </dgm:pt>
    <dgm:pt modelId="{C8DC13DD-B423-4692-8E8A-1D6F3A2B86AC}" type="sibTrans" cxnId="{52ACAAAD-62A9-4983-9384-4A24C3766435}">
      <dgm:prSet/>
      <dgm:spPr/>
      <dgm:t>
        <a:bodyPr/>
        <a:lstStyle/>
        <a:p>
          <a:endParaRPr lang="en-US"/>
        </a:p>
      </dgm:t>
    </dgm:pt>
    <dgm:pt modelId="{BF4E495C-3CB5-4D0B-83AF-6E5078242B63}">
      <dgm:prSet/>
      <dgm:spPr/>
      <dgm:t>
        <a:bodyPr/>
        <a:lstStyle/>
        <a:p>
          <a:pPr>
            <a:lnSpc>
              <a:spcPct val="100000"/>
            </a:lnSpc>
          </a:pPr>
          <a:r>
            <a:rPr lang="en-US"/>
            <a:t>Geothermal systems exploit the stable temperatures of the earth, require fewer mechanical components, and require less maintenance, hence improving operating efficiency (SEPCO Solar Lighting, 20</a:t>
          </a:r>
        </a:p>
      </dgm:t>
    </dgm:pt>
    <dgm:pt modelId="{A32F885F-C9DE-4791-925E-54829175ADB9}" type="parTrans" cxnId="{FE50C921-C8F6-463E-9FD6-05DD0F3163A1}">
      <dgm:prSet/>
      <dgm:spPr/>
      <dgm:t>
        <a:bodyPr/>
        <a:lstStyle/>
        <a:p>
          <a:endParaRPr lang="en-US"/>
        </a:p>
      </dgm:t>
    </dgm:pt>
    <dgm:pt modelId="{DD51B0B1-592E-4E4D-9A47-08A99103E372}" type="sibTrans" cxnId="{FE50C921-C8F6-463E-9FD6-05DD0F3163A1}">
      <dgm:prSet/>
      <dgm:spPr/>
      <dgm:t>
        <a:bodyPr/>
        <a:lstStyle/>
        <a:p>
          <a:endParaRPr lang="en-US"/>
        </a:p>
      </dgm:t>
    </dgm:pt>
    <dgm:pt modelId="{144441CF-83AE-42BC-93EB-24E05F8CE758}">
      <dgm:prSet/>
      <dgm:spPr/>
      <dgm:t>
        <a:bodyPr/>
        <a:lstStyle/>
        <a:p>
          <a:pPr>
            <a:lnSpc>
              <a:spcPct val="100000"/>
            </a:lnSpc>
          </a:pPr>
          <a:r>
            <a:rPr lang="en-US"/>
            <a:t>These systems offer a practical and long-lasting solution due to their improved durability and reduced maintenance needs.</a:t>
          </a:r>
        </a:p>
      </dgm:t>
    </dgm:pt>
    <dgm:pt modelId="{28138F97-087F-4C0C-BB67-46F3C1104BB4}" type="parTrans" cxnId="{C92F049C-5C4E-4EE5-88EF-D37E235A41BA}">
      <dgm:prSet/>
      <dgm:spPr/>
      <dgm:t>
        <a:bodyPr/>
        <a:lstStyle/>
        <a:p>
          <a:endParaRPr lang="en-US"/>
        </a:p>
      </dgm:t>
    </dgm:pt>
    <dgm:pt modelId="{24E3829B-4077-41E1-9E26-0DA5568D755B}" type="sibTrans" cxnId="{C92F049C-5C4E-4EE5-88EF-D37E235A41BA}">
      <dgm:prSet/>
      <dgm:spPr/>
      <dgm:t>
        <a:bodyPr/>
        <a:lstStyle/>
        <a:p>
          <a:endParaRPr lang="en-US"/>
        </a:p>
      </dgm:t>
    </dgm:pt>
    <dgm:pt modelId="{F0FFF65D-DD5C-49D3-88F8-AA3898BEFD4C}" type="pres">
      <dgm:prSet presAssocID="{9D907BDB-7A06-4270-8151-001C93B73EEF}" presName="root" presStyleCnt="0">
        <dgm:presLayoutVars>
          <dgm:dir/>
          <dgm:resizeHandles val="exact"/>
        </dgm:presLayoutVars>
      </dgm:prSet>
      <dgm:spPr/>
    </dgm:pt>
    <dgm:pt modelId="{C90690DE-157F-4399-AD92-3AB24CE50DEF}" type="pres">
      <dgm:prSet presAssocID="{35F9308F-0961-4CC8-A23D-4FC601051802}" presName="compNode" presStyleCnt="0"/>
      <dgm:spPr/>
    </dgm:pt>
    <dgm:pt modelId="{766D9342-2466-4416-AF43-AA5CBC85096B}" type="pres">
      <dgm:prSet presAssocID="{35F9308F-0961-4CC8-A23D-4FC601051802}" presName="bgRect" presStyleLbl="bgShp" presStyleIdx="0" presStyleCnt="5"/>
      <dgm:spPr/>
    </dgm:pt>
    <dgm:pt modelId="{A9A13E13-9B40-4323-937E-7D0C3EB223A2}" type="pres">
      <dgm:prSet presAssocID="{35F9308F-0961-4CC8-A23D-4FC60105180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0CAC3046-5077-4B8E-832C-E0AFB07EC09D}" type="pres">
      <dgm:prSet presAssocID="{35F9308F-0961-4CC8-A23D-4FC601051802}" presName="spaceRect" presStyleCnt="0"/>
      <dgm:spPr/>
    </dgm:pt>
    <dgm:pt modelId="{4E3EF447-0F28-4E6E-9DDC-5CA57E94F820}" type="pres">
      <dgm:prSet presAssocID="{35F9308F-0961-4CC8-A23D-4FC601051802}" presName="parTx" presStyleLbl="revTx" presStyleIdx="0" presStyleCnt="5">
        <dgm:presLayoutVars>
          <dgm:chMax val="0"/>
          <dgm:chPref val="0"/>
        </dgm:presLayoutVars>
      </dgm:prSet>
      <dgm:spPr/>
    </dgm:pt>
    <dgm:pt modelId="{39464C28-2CCA-483B-917B-8F3785CB2583}" type="pres">
      <dgm:prSet presAssocID="{1AA0245C-8861-421C-8C23-AB0CA24FB297}" presName="sibTrans" presStyleCnt="0"/>
      <dgm:spPr/>
    </dgm:pt>
    <dgm:pt modelId="{6B62FD35-1E50-4598-AB93-783AB1EA186B}" type="pres">
      <dgm:prSet presAssocID="{D0F4CE5D-665C-4E9F-A9A5-5A08EAC5C911}" presName="compNode" presStyleCnt="0"/>
      <dgm:spPr/>
    </dgm:pt>
    <dgm:pt modelId="{433AC42A-B081-44F5-A69E-DC3F291574F2}" type="pres">
      <dgm:prSet presAssocID="{D0F4CE5D-665C-4E9F-A9A5-5A08EAC5C911}" presName="bgRect" presStyleLbl="bgShp" presStyleIdx="1" presStyleCnt="5"/>
      <dgm:spPr/>
    </dgm:pt>
    <dgm:pt modelId="{62894EEC-6AEF-4BC2-879F-90A2B2FE395C}" type="pres">
      <dgm:prSet presAssocID="{D0F4CE5D-665C-4E9F-A9A5-5A08EAC5C91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 with hive"/>
        </a:ext>
      </dgm:extLst>
    </dgm:pt>
    <dgm:pt modelId="{43915D52-AF10-4CAC-A13E-5A597ACB4F92}" type="pres">
      <dgm:prSet presAssocID="{D0F4CE5D-665C-4E9F-A9A5-5A08EAC5C911}" presName="spaceRect" presStyleCnt="0"/>
      <dgm:spPr/>
    </dgm:pt>
    <dgm:pt modelId="{2736121C-6F25-433F-A653-930953BE7A29}" type="pres">
      <dgm:prSet presAssocID="{D0F4CE5D-665C-4E9F-A9A5-5A08EAC5C911}" presName="parTx" presStyleLbl="revTx" presStyleIdx="1" presStyleCnt="5">
        <dgm:presLayoutVars>
          <dgm:chMax val="0"/>
          <dgm:chPref val="0"/>
        </dgm:presLayoutVars>
      </dgm:prSet>
      <dgm:spPr/>
    </dgm:pt>
    <dgm:pt modelId="{9E19B3D1-097B-4D5E-82E8-7F7CEED0F666}" type="pres">
      <dgm:prSet presAssocID="{B545C0CB-B52E-4686-9E2B-9D23D7DB2628}" presName="sibTrans" presStyleCnt="0"/>
      <dgm:spPr/>
    </dgm:pt>
    <dgm:pt modelId="{7DF9EA76-658A-422B-AA57-5C219364CA78}" type="pres">
      <dgm:prSet presAssocID="{2B62F598-F59E-4C88-979C-2D23932D827C}" presName="compNode" presStyleCnt="0"/>
      <dgm:spPr/>
    </dgm:pt>
    <dgm:pt modelId="{136E1CC8-E6EA-4651-B17B-82BD719B9DC9}" type="pres">
      <dgm:prSet presAssocID="{2B62F598-F59E-4C88-979C-2D23932D827C}" presName="bgRect" presStyleLbl="bgShp" presStyleIdx="2" presStyleCnt="5"/>
      <dgm:spPr/>
    </dgm:pt>
    <dgm:pt modelId="{F0A24E5D-AE0D-448C-B477-84A689489BA9}" type="pres">
      <dgm:prSet presAssocID="{2B62F598-F59E-4C88-979C-2D23932D82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 Car"/>
        </a:ext>
      </dgm:extLst>
    </dgm:pt>
    <dgm:pt modelId="{33E9D5D5-363A-43A3-A313-9FB76F4FD027}" type="pres">
      <dgm:prSet presAssocID="{2B62F598-F59E-4C88-979C-2D23932D827C}" presName="spaceRect" presStyleCnt="0"/>
      <dgm:spPr/>
    </dgm:pt>
    <dgm:pt modelId="{582ACF34-0178-4318-9621-C54140A38126}" type="pres">
      <dgm:prSet presAssocID="{2B62F598-F59E-4C88-979C-2D23932D827C}" presName="parTx" presStyleLbl="revTx" presStyleIdx="2" presStyleCnt="5">
        <dgm:presLayoutVars>
          <dgm:chMax val="0"/>
          <dgm:chPref val="0"/>
        </dgm:presLayoutVars>
      </dgm:prSet>
      <dgm:spPr/>
    </dgm:pt>
    <dgm:pt modelId="{8857D1EC-BE7F-4A2A-AF52-B8A972EB1951}" type="pres">
      <dgm:prSet presAssocID="{C8DC13DD-B423-4692-8E8A-1D6F3A2B86AC}" presName="sibTrans" presStyleCnt="0"/>
      <dgm:spPr/>
    </dgm:pt>
    <dgm:pt modelId="{68937A6A-87F8-4C28-AF7F-075FDC223A3E}" type="pres">
      <dgm:prSet presAssocID="{BF4E495C-3CB5-4D0B-83AF-6E5078242B63}" presName="compNode" presStyleCnt="0"/>
      <dgm:spPr/>
    </dgm:pt>
    <dgm:pt modelId="{E8EE39B1-557E-4B32-B4B5-9407B06F6D86}" type="pres">
      <dgm:prSet presAssocID="{BF4E495C-3CB5-4D0B-83AF-6E5078242B63}" presName="bgRect" presStyleLbl="bgShp" presStyleIdx="3" presStyleCnt="5"/>
      <dgm:spPr/>
    </dgm:pt>
    <dgm:pt modelId="{0464B6AC-F538-4DA0-9C46-25A283481856}" type="pres">
      <dgm:prSet presAssocID="{BF4E495C-3CB5-4D0B-83AF-6E5078242B6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
        </a:ext>
      </dgm:extLst>
    </dgm:pt>
    <dgm:pt modelId="{C7F8298F-D545-454C-85F0-39BFD6583CB2}" type="pres">
      <dgm:prSet presAssocID="{BF4E495C-3CB5-4D0B-83AF-6E5078242B63}" presName="spaceRect" presStyleCnt="0"/>
      <dgm:spPr/>
    </dgm:pt>
    <dgm:pt modelId="{B013A8CB-754B-4381-ACBE-A6DF1B337D39}" type="pres">
      <dgm:prSet presAssocID="{BF4E495C-3CB5-4D0B-83AF-6E5078242B63}" presName="parTx" presStyleLbl="revTx" presStyleIdx="3" presStyleCnt="5">
        <dgm:presLayoutVars>
          <dgm:chMax val="0"/>
          <dgm:chPref val="0"/>
        </dgm:presLayoutVars>
      </dgm:prSet>
      <dgm:spPr/>
    </dgm:pt>
    <dgm:pt modelId="{69E83C4F-D40F-4FC6-A1DE-EE6384B3A5C4}" type="pres">
      <dgm:prSet presAssocID="{DD51B0B1-592E-4E4D-9A47-08A99103E372}" presName="sibTrans" presStyleCnt="0"/>
      <dgm:spPr/>
    </dgm:pt>
    <dgm:pt modelId="{79AABB43-E5C9-49E1-86FF-D113A3DD8149}" type="pres">
      <dgm:prSet presAssocID="{144441CF-83AE-42BC-93EB-24E05F8CE758}" presName="compNode" presStyleCnt="0"/>
      <dgm:spPr/>
    </dgm:pt>
    <dgm:pt modelId="{7D324605-326F-405D-99C5-CF080B6B4D3B}" type="pres">
      <dgm:prSet presAssocID="{144441CF-83AE-42BC-93EB-24E05F8CE758}" presName="bgRect" presStyleLbl="bgShp" presStyleIdx="4" presStyleCnt="5"/>
      <dgm:spPr/>
    </dgm:pt>
    <dgm:pt modelId="{3BCFDEC1-41B5-43E6-9BBE-8A0E93D35EB6}" type="pres">
      <dgm:prSet presAssocID="{144441CF-83AE-42BC-93EB-24E05F8CE75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ols"/>
        </a:ext>
      </dgm:extLst>
    </dgm:pt>
    <dgm:pt modelId="{D1C127D1-1C9F-41E8-B27A-2ADC6E7DD3FD}" type="pres">
      <dgm:prSet presAssocID="{144441CF-83AE-42BC-93EB-24E05F8CE758}" presName="spaceRect" presStyleCnt="0"/>
      <dgm:spPr/>
    </dgm:pt>
    <dgm:pt modelId="{775A78A5-93BF-4E12-B5C1-A136C8B22069}" type="pres">
      <dgm:prSet presAssocID="{144441CF-83AE-42BC-93EB-24E05F8CE758}" presName="parTx" presStyleLbl="revTx" presStyleIdx="4" presStyleCnt="5">
        <dgm:presLayoutVars>
          <dgm:chMax val="0"/>
          <dgm:chPref val="0"/>
        </dgm:presLayoutVars>
      </dgm:prSet>
      <dgm:spPr/>
    </dgm:pt>
  </dgm:ptLst>
  <dgm:cxnLst>
    <dgm:cxn modelId="{FE50C921-C8F6-463E-9FD6-05DD0F3163A1}" srcId="{9D907BDB-7A06-4270-8151-001C93B73EEF}" destId="{BF4E495C-3CB5-4D0B-83AF-6E5078242B63}" srcOrd="3" destOrd="0" parTransId="{A32F885F-C9DE-4791-925E-54829175ADB9}" sibTransId="{DD51B0B1-592E-4E4D-9A47-08A99103E372}"/>
    <dgm:cxn modelId="{5B17582C-6479-44F5-99D9-55DE5ACD9C1E}" srcId="{9D907BDB-7A06-4270-8151-001C93B73EEF}" destId="{D0F4CE5D-665C-4E9F-A9A5-5A08EAC5C911}" srcOrd="1" destOrd="0" parTransId="{E376FE8C-0ECE-4E62-8D83-5E809578AB1C}" sibTransId="{B545C0CB-B52E-4686-9E2B-9D23D7DB2628}"/>
    <dgm:cxn modelId="{C07B6E61-9AAC-43F2-BA88-502BECE10C9D}" type="presOf" srcId="{D0F4CE5D-665C-4E9F-A9A5-5A08EAC5C911}" destId="{2736121C-6F25-433F-A653-930953BE7A29}" srcOrd="0" destOrd="0" presId="urn:microsoft.com/office/officeart/2018/2/layout/IconVerticalSolidList"/>
    <dgm:cxn modelId="{44765161-F827-4512-A0D5-C37AF7994A04}" type="presOf" srcId="{35F9308F-0961-4CC8-A23D-4FC601051802}" destId="{4E3EF447-0F28-4E6E-9DDC-5CA57E94F820}" srcOrd="0" destOrd="0" presId="urn:microsoft.com/office/officeart/2018/2/layout/IconVerticalSolidList"/>
    <dgm:cxn modelId="{60B8926E-DBFF-42D6-9E39-47B136FA8EEE}" type="presOf" srcId="{2B62F598-F59E-4C88-979C-2D23932D827C}" destId="{582ACF34-0178-4318-9621-C54140A38126}" srcOrd="0" destOrd="0" presId="urn:microsoft.com/office/officeart/2018/2/layout/IconVerticalSolidList"/>
    <dgm:cxn modelId="{85C34081-50E0-4479-B7BC-D9DE2F684671}" type="presOf" srcId="{BF4E495C-3CB5-4D0B-83AF-6E5078242B63}" destId="{B013A8CB-754B-4381-ACBE-A6DF1B337D39}" srcOrd="0" destOrd="0" presId="urn:microsoft.com/office/officeart/2018/2/layout/IconVerticalSolidList"/>
    <dgm:cxn modelId="{21F31784-2183-4500-9092-92B5DE062943}" srcId="{9D907BDB-7A06-4270-8151-001C93B73EEF}" destId="{35F9308F-0961-4CC8-A23D-4FC601051802}" srcOrd="0" destOrd="0" parTransId="{B71F2E6E-A11D-410B-BE6C-979ED93FE15C}" sibTransId="{1AA0245C-8861-421C-8C23-AB0CA24FB297}"/>
    <dgm:cxn modelId="{92865292-056A-4407-8CE3-CC3E29F9F96B}" type="presOf" srcId="{144441CF-83AE-42BC-93EB-24E05F8CE758}" destId="{775A78A5-93BF-4E12-B5C1-A136C8B22069}" srcOrd="0" destOrd="0" presId="urn:microsoft.com/office/officeart/2018/2/layout/IconVerticalSolidList"/>
    <dgm:cxn modelId="{C92F049C-5C4E-4EE5-88EF-D37E235A41BA}" srcId="{9D907BDB-7A06-4270-8151-001C93B73EEF}" destId="{144441CF-83AE-42BC-93EB-24E05F8CE758}" srcOrd="4" destOrd="0" parTransId="{28138F97-087F-4C0C-BB67-46F3C1104BB4}" sibTransId="{24E3829B-4077-41E1-9E26-0DA5568D755B}"/>
    <dgm:cxn modelId="{52ACAAAD-62A9-4983-9384-4A24C3766435}" srcId="{9D907BDB-7A06-4270-8151-001C93B73EEF}" destId="{2B62F598-F59E-4C88-979C-2D23932D827C}" srcOrd="2" destOrd="0" parTransId="{C5DA2094-52F3-408A-AADB-8F88CE999B72}" sibTransId="{C8DC13DD-B423-4692-8E8A-1D6F3A2B86AC}"/>
    <dgm:cxn modelId="{0BE34EF8-F21C-410C-8CB8-194D47D3BAF2}" type="presOf" srcId="{9D907BDB-7A06-4270-8151-001C93B73EEF}" destId="{F0FFF65D-DD5C-49D3-88F8-AA3898BEFD4C}" srcOrd="0" destOrd="0" presId="urn:microsoft.com/office/officeart/2018/2/layout/IconVerticalSolidList"/>
    <dgm:cxn modelId="{90D77943-4841-4474-945D-15CFE9115253}" type="presParOf" srcId="{F0FFF65D-DD5C-49D3-88F8-AA3898BEFD4C}" destId="{C90690DE-157F-4399-AD92-3AB24CE50DEF}" srcOrd="0" destOrd="0" presId="urn:microsoft.com/office/officeart/2018/2/layout/IconVerticalSolidList"/>
    <dgm:cxn modelId="{A79609F7-04CA-4075-9E72-0BA7A0FBAF53}" type="presParOf" srcId="{C90690DE-157F-4399-AD92-3AB24CE50DEF}" destId="{766D9342-2466-4416-AF43-AA5CBC85096B}" srcOrd="0" destOrd="0" presId="urn:microsoft.com/office/officeart/2018/2/layout/IconVerticalSolidList"/>
    <dgm:cxn modelId="{307504A7-4802-46D8-895E-7CA37C505E52}" type="presParOf" srcId="{C90690DE-157F-4399-AD92-3AB24CE50DEF}" destId="{A9A13E13-9B40-4323-937E-7D0C3EB223A2}" srcOrd="1" destOrd="0" presId="urn:microsoft.com/office/officeart/2018/2/layout/IconVerticalSolidList"/>
    <dgm:cxn modelId="{D5F6F9D6-58A5-4E6F-9166-60D05F398BDC}" type="presParOf" srcId="{C90690DE-157F-4399-AD92-3AB24CE50DEF}" destId="{0CAC3046-5077-4B8E-832C-E0AFB07EC09D}" srcOrd="2" destOrd="0" presId="urn:microsoft.com/office/officeart/2018/2/layout/IconVerticalSolidList"/>
    <dgm:cxn modelId="{D696ABE1-DEAD-4C86-841D-262414A5A7F3}" type="presParOf" srcId="{C90690DE-157F-4399-AD92-3AB24CE50DEF}" destId="{4E3EF447-0F28-4E6E-9DDC-5CA57E94F820}" srcOrd="3" destOrd="0" presId="urn:microsoft.com/office/officeart/2018/2/layout/IconVerticalSolidList"/>
    <dgm:cxn modelId="{CE8C298D-D4EE-4498-AC4B-0C84DEFFD9DE}" type="presParOf" srcId="{F0FFF65D-DD5C-49D3-88F8-AA3898BEFD4C}" destId="{39464C28-2CCA-483B-917B-8F3785CB2583}" srcOrd="1" destOrd="0" presId="urn:microsoft.com/office/officeart/2018/2/layout/IconVerticalSolidList"/>
    <dgm:cxn modelId="{890778D1-70D7-4A70-B570-E30E9965B604}" type="presParOf" srcId="{F0FFF65D-DD5C-49D3-88F8-AA3898BEFD4C}" destId="{6B62FD35-1E50-4598-AB93-783AB1EA186B}" srcOrd="2" destOrd="0" presId="urn:microsoft.com/office/officeart/2018/2/layout/IconVerticalSolidList"/>
    <dgm:cxn modelId="{DE09F415-FCF8-4514-A387-74625CD31EE9}" type="presParOf" srcId="{6B62FD35-1E50-4598-AB93-783AB1EA186B}" destId="{433AC42A-B081-44F5-A69E-DC3F291574F2}" srcOrd="0" destOrd="0" presId="urn:microsoft.com/office/officeart/2018/2/layout/IconVerticalSolidList"/>
    <dgm:cxn modelId="{877A1AD7-3D0F-42B8-BBDA-18C08FB61DF5}" type="presParOf" srcId="{6B62FD35-1E50-4598-AB93-783AB1EA186B}" destId="{62894EEC-6AEF-4BC2-879F-90A2B2FE395C}" srcOrd="1" destOrd="0" presId="urn:microsoft.com/office/officeart/2018/2/layout/IconVerticalSolidList"/>
    <dgm:cxn modelId="{64C229A4-C04C-46D9-8B37-4754409EA648}" type="presParOf" srcId="{6B62FD35-1E50-4598-AB93-783AB1EA186B}" destId="{43915D52-AF10-4CAC-A13E-5A597ACB4F92}" srcOrd="2" destOrd="0" presId="urn:microsoft.com/office/officeart/2018/2/layout/IconVerticalSolidList"/>
    <dgm:cxn modelId="{7F4467E1-BA65-4730-BFDF-BAE0A60E4F11}" type="presParOf" srcId="{6B62FD35-1E50-4598-AB93-783AB1EA186B}" destId="{2736121C-6F25-433F-A653-930953BE7A29}" srcOrd="3" destOrd="0" presId="urn:microsoft.com/office/officeart/2018/2/layout/IconVerticalSolidList"/>
    <dgm:cxn modelId="{071A42A8-8275-45DC-9245-9BE50127D44B}" type="presParOf" srcId="{F0FFF65D-DD5C-49D3-88F8-AA3898BEFD4C}" destId="{9E19B3D1-097B-4D5E-82E8-7F7CEED0F666}" srcOrd="3" destOrd="0" presId="urn:microsoft.com/office/officeart/2018/2/layout/IconVerticalSolidList"/>
    <dgm:cxn modelId="{05C095B3-8DED-40C1-9FF2-9B325494E407}" type="presParOf" srcId="{F0FFF65D-DD5C-49D3-88F8-AA3898BEFD4C}" destId="{7DF9EA76-658A-422B-AA57-5C219364CA78}" srcOrd="4" destOrd="0" presId="urn:microsoft.com/office/officeart/2018/2/layout/IconVerticalSolidList"/>
    <dgm:cxn modelId="{B0B6D8E3-1D55-4FB8-B7F1-37D3044B2D4C}" type="presParOf" srcId="{7DF9EA76-658A-422B-AA57-5C219364CA78}" destId="{136E1CC8-E6EA-4651-B17B-82BD719B9DC9}" srcOrd="0" destOrd="0" presId="urn:microsoft.com/office/officeart/2018/2/layout/IconVerticalSolidList"/>
    <dgm:cxn modelId="{5998A5C8-16AA-47B9-9AAD-866135F29421}" type="presParOf" srcId="{7DF9EA76-658A-422B-AA57-5C219364CA78}" destId="{F0A24E5D-AE0D-448C-B477-84A689489BA9}" srcOrd="1" destOrd="0" presId="urn:microsoft.com/office/officeart/2018/2/layout/IconVerticalSolidList"/>
    <dgm:cxn modelId="{61F661B6-9CDC-495B-8822-85FC37799E34}" type="presParOf" srcId="{7DF9EA76-658A-422B-AA57-5C219364CA78}" destId="{33E9D5D5-363A-43A3-A313-9FB76F4FD027}" srcOrd="2" destOrd="0" presId="urn:microsoft.com/office/officeart/2018/2/layout/IconVerticalSolidList"/>
    <dgm:cxn modelId="{6EC1EABA-2BD5-4DCA-91D1-D237E2194B3E}" type="presParOf" srcId="{7DF9EA76-658A-422B-AA57-5C219364CA78}" destId="{582ACF34-0178-4318-9621-C54140A38126}" srcOrd="3" destOrd="0" presId="urn:microsoft.com/office/officeart/2018/2/layout/IconVerticalSolidList"/>
    <dgm:cxn modelId="{96FACF01-42D3-4791-A52C-9A680C252BA0}" type="presParOf" srcId="{F0FFF65D-DD5C-49D3-88F8-AA3898BEFD4C}" destId="{8857D1EC-BE7F-4A2A-AF52-B8A972EB1951}" srcOrd="5" destOrd="0" presId="urn:microsoft.com/office/officeart/2018/2/layout/IconVerticalSolidList"/>
    <dgm:cxn modelId="{0D53660C-4552-4B33-8470-66A67BE22C27}" type="presParOf" srcId="{F0FFF65D-DD5C-49D3-88F8-AA3898BEFD4C}" destId="{68937A6A-87F8-4C28-AF7F-075FDC223A3E}" srcOrd="6" destOrd="0" presId="urn:microsoft.com/office/officeart/2018/2/layout/IconVerticalSolidList"/>
    <dgm:cxn modelId="{3441C886-D1CC-49E5-84DF-C0E260E6B078}" type="presParOf" srcId="{68937A6A-87F8-4C28-AF7F-075FDC223A3E}" destId="{E8EE39B1-557E-4B32-B4B5-9407B06F6D86}" srcOrd="0" destOrd="0" presId="urn:microsoft.com/office/officeart/2018/2/layout/IconVerticalSolidList"/>
    <dgm:cxn modelId="{476C8C29-CA46-4DB4-B062-78D1BE6AC71B}" type="presParOf" srcId="{68937A6A-87F8-4C28-AF7F-075FDC223A3E}" destId="{0464B6AC-F538-4DA0-9C46-25A283481856}" srcOrd="1" destOrd="0" presId="urn:microsoft.com/office/officeart/2018/2/layout/IconVerticalSolidList"/>
    <dgm:cxn modelId="{7835DAAE-C625-4DD6-AF41-36A9F5952EE4}" type="presParOf" srcId="{68937A6A-87F8-4C28-AF7F-075FDC223A3E}" destId="{C7F8298F-D545-454C-85F0-39BFD6583CB2}" srcOrd="2" destOrd="0" presId="urn:microsoft.com/office/officeart/2018/2/layout/IconVerticalSolidList"/>
    <dgm:cxn modelId="{3DF70FDB-83A4-48B7-A1C7-83E3A38CFF81}" type="presParOf" srcId="{68937A6A-87F8-4C28-AF7F-075FDC223A3E}" destId="{B013A8CB-754B-4381-ACBE-A6DF1B337D39}" srcOrd="3" destOrd="0" presId="urn:microsoft.com/office/officeart/2018/2/layout/IconVerticalSolidList"/>
    <dgm:cxn modelId="{53DC499C-F056-4940-B3E4-8B7BBFEE33F8}" type="presParOf" srcId="{F0FFF65D-DD5C-49D3-88F8-AA3898BEFD4C}" destId="{69E83C4F-D40F-4FC6-A1DE-EE6384B3A5C4}" srcOrd="7" destOrd="0" presId="urn:microsoft.com/office/officeart/2018/2/layout/IconVerticalSolidList"/>
    <dgm:cxn modelId="{8CE15F2B-06CE-4592-9B21-887A5E949ADD}" type="presParOf" srcId="{F0FFF65D-DD5C-49D3-88F8-AA3898BEFD4C}" destId="{79AABB43-E5C9-49E1-86FF-D113A3DD8149}" srcOrd="8" destOrd="0" presId="urn:microsoft.com/office/officeart/2018/2/layout/IconVerticalSolidList"/>
    <dgm:cxn modelId="{D992D0FB-6916-4A04-86EC-48385DA501FC}" type="presParOf" srcId="{79AABB43-E5C9-49E1-86FF-D113A3DD8149}" destId="{7D324605-326F-405D-99C5-CF080B6B4D3B}" srcOrd="0" destOrd="0" presId="urn:microsoft.com/office/officeart/2018/2/layout/IconVerticalSolidList"/>
    <dgm:cxn modelId="{D81792D9-A8F1-40CE-9CB5-865846CFF64E}" type="presParOf" srcId="{79AABB43-E5C9-49E1-86FF-D113A3DD8149}" destId="{3BCFDEC1-41B5-43E6-9BBE-8A0E93D35EB6}" srcOrd="1" destOrd="0" presId="urn:microsoft.com/office/officeart/2018/2/layout/IconVerticalSolidList"/>
    <dgm:cxn modelId="{5CA4D2EC-CAEE-44A2-9307-AB03256B8AE5}" type="presParOf" srcId="{79AABB43-E5C9-49E1-86FF-D113A3DD8149}" destId="{D1C127D1-1C9F-41E8-B27A-2ADC6E7DD3FD}" srcOrd="2" destOrd="0" presId="urn:microsoft.com/office/officeart/2018/2/layout/IconVerticalSolidList"/>
    <dgm:cxn modelId="{79956C55-AEA7-4FD3-A996-DD3B9ADAD149}" type="presParOf" srcId="{79AABB43-E5C9-49E1-86FF-D113A3DD8149}" destId="{775A78A5-93BF-4E12-B5C1-A136C8B220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E77423-4D5D-4079-A52B-4C0FA6AA0DCF}"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939AB6ED-A96C-47B5-BF89-C6A7949892B5}">
      <dgm:prSet/>
      <dgm:spPr/>
      <dgm:t>
        <a:bodyPr/>
        <a:lstStyle/>
        <a:p>
          <a:pPr>
            <a:lnSpc>
              <a:spcPct val="100000"/>
            </a:lnSpc>
          </a:pPr>
          <a:r>
            <a:rPr lang="en-US"/>
            <a:t>Solar and geothermal systems have a positive impact on the appeal of hotels among environmentally conscious customers, according to the Institute for Independent Policy Studies (2023). </a:t>
          </a:r>
        </a:p>
      </dgm:t>
    </dgm:pt>
    <dgm:pt modelId="{091A1F14-82E1-42F6-9A5F-AF7684CD59A9}" type="parTrans" cxnId="{DF67398C-628E-4720-BABE-0E173002E65E}">
      <dgm:prSet/>
      <dgm:spPr/>
      <dgm:t>
        <a:bodyPr/>
        <a:lstStyle/>
        <a:p>
          <a:endParaRPr lang="en-US"/>
        </a:p>
      </dgm:t>
    </dgm:pt>
    <dgm:pt modelId="{AA55E43B-385F-4319-BBB9-1D512A9648C8}" type="sibTrans" cxnId="{DF67398C-628E-4720-BABE-0E173002E65E}">
      <dgm:prSet/>
      <dgm:spPr/>
      <dgm:t>
        <a:bodyPr/>
        <a:lstStyle/>
        <a:p>
          <a:endParaRPr lang="en-US"/>
        </a:p>
      </dgm:t>
    </dgm:pt>
    <dgm:pt modelId="{57E06B9F-0D1C-4B58-AD7C-F49065322806}">
      <dgm:prSet/>
      <dgm:spPr/>
      <dgm:t>
        <a:bodyPr/>
        <a:lstStyle/>
        <a:p>
          <a:pPr>
            <a:lnSpc>
              <a:spcPct val="100000"/>
            </a:lnSpc>
          </a:pPr>
          <a:r>
            <a:rPr lang="en-US"/>
            <a:t>Implementing sustainable practices in hotels enhances client satisfaction and loyalty, which is essential for maintaining a competitive advantage in the hospitality business. </a:t>
          </a:r>
        </a:p>
      </dgm:t>
    </dgm:pt>
    <dgm:pt modelId="{ED14E3AC-CCBA-4C0C-97B6-83D31F7E033E}" type="parTrans" cxnId="{7971F645-2F80-4CEE-A5E4-8FDDB8EB0225}">
      <dgm:prSet/>
      <dgm:spPr/>
      <dgm:t>
        <a:bodyPr/>
        <a:lstStyle/>
        <a:p>
          <a:endParaRPr lang="en-US"/>
        </a:p>
      </dgm:t>
    </dgm:pt>
    <dgm:pt modelId="{359AF681-E3D2-4723-8BBE-3F7C36AED2A6}" type="sibTrans" cxnId="{7971F645-2F80-4CEE-A5E4-8FDDB8EB0225}">
      <dgm:prSet/>
      <dgm:spPr/>
      <dgm:t>
        <a:bodyPr/>
        <a:lstStyle/>
        <a:p>
          <a:endParaRPr lang="en-US"/>
        </a:p>
      </dgm:t>
    </dgm:pt>
    <dgm:pt modelId="{9A00AB4E-EE85-4D49-9F6A-0A25673D496B}">
      <dgm:prSet/>
      <dgm:spPr/>
      <dgm:t>
        <a:bodyPr/>
        <a:lstStyle/>
        <a:p>
          <a:pPr>
            <a:lnSpc>
              <a:spcPct val="100000"/>
            </a:lnSpc>
          </a:pPr>
          <a:r>
            <a:rPr lang="en-US"/>
            <a:t>Properties equipped with renewable energy systems demonstrate elevated market values, which are attractive to astute investors (TUI Group, 2023). </a:t>
          </a:r>
        </a:p>
      </dgm:t>
    </dgm:pt>
    <dgm:pt modelId="{DB466974-9576-4834-8796-A7FDC15B283D}" type="parTrans" cxnId="{EDC9A35A-DAB0-4F27-BB5B-86C162EC7CB2}">
      <dgm:prSet/>
      <dgm:spPr/>
      <dgm:t>
        <a:bodyPr/>
        <a:lstStyle/>
        <a:p>
          <a:endParaRPr lang="en-US"/>
        </a:p>
      </dgm:t>
    </dgm:pt>
    <dgm:pt modelId="{01D73E38-640F-4A7E-B7B4-161B8D0863D1}" type="sibTrans" cxnId="{EDC9A35A-DAB0-4F27-BB5B-86C162EC7CB2}">
      <dgm:prSet/>
      <dgm:spPr/>
      <dgm:t>
        <a:bodyPr/>
        <a:lstStyle/>
        <a:p>
          <a:endParaRPr lang="en-US"/>
        </a:p>
      </dgm:t>
    </dgm:pt>
    <dgm:pt modelId="{B1EDE2B3-E565-41EA-A337-F5010979148E}">
      <dgm:prSet/>
      <dgm:spPr/>
      <dgm:t>
        <a:bodyPr/>
        <a:lstStyle/>
        <a:p>
          <a:pPr>
            <a:lnSpc>
              <a:spcPct val="100000"/>
            </a:lnSpc>
          </a:pPr>
          <a:r>
            <a:rPr lang="en-US"/>
            <a:t>The use of solar and geothermal systems enhances the appeal of a hotel to potential investors. </a:t>
          </a:r>
        </a:p>
      </dgm:t>
    </dgm:pt>
    <dgm:pt modelId="{0022930A-113D-4880-9987-01CD2ED159D8}" type="parTrans" cxnId="{F5AC7071-24CF-42FE-9D98-71CEE4E6D59A}">
      <dgm:prSet/>
      <dgm:spPr/>
      <dgm:t>
        <a:bodyPr/>
        <a:lstStyle/>
        <a:p>
          <a:endParaRPr lang="en-US"/>
        </a:p>
      </dgm:t>
    </dgm:pt>
    <dgm:pt modelId="{BBD08C57-7439-4FD7-9369-2977CF3FE165}" type="sibTrans" cxnId="{F5AC7071-24CF-42FE-9D98-71CEE4E6D59A}">
      <dgm:prSet/>
      <dgm:spPr/>
      <dgm:t>
        <a:bodyPr/>
        <a:lstStyle/>
        <a:p>
          <a:endParaRPr lang="en-US"/>
        </a:p>
      </dgm:t>
    </dgm:pt>
    <dgm:pt modelId="{3DF647B6-DB24-4867-B483-3431F029B865}">
      <dgm:prSet/>
      <dgm:spPr/>
      <dgm:t>
        <a:bodyPr/>
        <a:lstStyle/>
        <a:p>
          <a:pPr>
            <a:lnSpc>
              <a:spcPct val="100000"/>
            </a:lnSpc>
          </a:pPr>
          <a:r>
            <a:rPr lang="en-US"/>
            <a:t>Allocating funds towards renewable technologies results in reduced long-term operational expenses. Investing in renewable energy offers a substantial strategic edge in the fiercely competitive hospitality industry.</a:t>
          </a:r>
        </a:p>
      </dgm:t>
    </dgm:pt>
    <dgm:pt modelId="{5ED0B3DD-B5DE-45E6-9DA4-6661DA4CA211}" type="parTrans" cxnId="{27BCD76F-C37A-459A-82AE-FFD552856BDD}">
      <dgm:prSet/>
      <dgm:spPr/>
      <dgm:t>
        <a:bodyPr/>
        <a:lstStyle/>
        <a:p>
          <a:endParaRPr lang="en-US"/>
        </a:p>
      </dgm:t>
    </dgm:pt>
    <dgm:pt modelId="{B265B1B0-FB7E-4945-98C0-F6711ED1C5AB}" type="sibTrans" cxnId="{27BCD76F-C37A-459A-82AE-FFD552856BDD}">
      <dgm:prSet/>
      <dgm:spPr/>
      <dgm:t>
        <a:bodyPr/>
        <a:lstStyle/>
        <a:p>
          <a:endParaRPr lang="en-US"/>
        </a:p>
      </dgm:t>
    </dgm:pt>
    <dgm:pt modelId="{AA373DB5-5A48-8243-9D40-15B246DB9F6F}" type="pres">
      <dgm:prSet presAssocID="{AAE77423-4D5D-4079-A52B-4C0FA6AA0DCF}" presName="outerComposite" presStyleCnt="0">
        <dgm:presLayoutVars>
          <dgm:chMax val="5"/>
          <dgm:dir/>
          <dgm:resizeHandles val="exact"/>
        </dgm:presLayoutVars>
      </dgm:prSet>
      <dgm:spPr/>
    </dgm:pt>
    <dgm:pt modelId="{FCCBB81B-2AE3-DE47-AD58-C81B9F18643A}" type="pres">
      <dgm:prSet presAssocID="{AAE77423-4D5D-4079-A52B-4C0FA6AA0DCF}" presName="dummyMaxCanvas" presStyleCnt="0">
        <dgm:presLayoutVars/>
      </dgm:prSet>
      <dgm:spPr/>
    </dgm:pt>
    <dgm:pt modelId="{677E7AF7-78F1-604A-A6EF-70F843259677}" type="pres">
      <dgm:prSet presAssocID="{AAE77423-4D5D-4079-A52B-4C0FA6AA0DCF}" presName="FiveNodes_1" presStyleLbl="node1" presStyleIdx="0" presStyleCnt="5">
        <dgm:presLayoutVars>
          <dgm:bulletEnabled val="1"/>
        </dgm:presLayoutVars>
      </dgm:prSet>
      <dgm:spPr/>
    </dgm:pt>
    <dgm:pt modelId="{413F9E69-918B-674C-A3FF-BE5F5B912A0F}" type="pres">
      <dgm:prSet presAssocID="{AAE77423-4D5D-4079-A52B-4C0FA6AA0DCF}" presName="FiveNodes_2" presStyleLbl="node1" presStyleIdx="1" presStyleCnt="5">
        <dgm:presLayoutVars>
          <dgm:bulletEnabled val="1"/>
        </dgm:presLayoutVars>
      </dgm:prSet>
      <dgm:spPr/>
    </dgm:pt>
    <dgm:pt modelId="{6AB735FB-7F6F-084B-A95F-F027FF7C9341}" type="pres">
      <dgm:prSet presAssocID="{AAE77423-4D5D-4079-A52B-4C0FA6AA0DCF}" presName="FiveNodes_3" presStyleLbl="node1" presStyleIdx="2" presStyleCnt="5">
        <dgm:presLayoutVars>
          <dgm:bulletEnabled val="1"/>
        </dgm:presLayoutVars>
      </dgm:prSet>
      <dgm:spPr/>
    </dgm:pt>
    <dgm:pt modelId="{F7E36DFC-3E0B-4243-B71B-EEFCF3FC9C9A}" type="pres">
      <dgm:prSet presAssocID="{AAE77423-4D5D-4079-A52B-4C0FA6AA0DCF}" presName="FiveNodes_4" presStyleLbl="node1" presStyleIdx="3" presStyleCnt="5">
        <dgm:presLayoutVars>
          <dgm:bulletEnabled val="1"/>
        </dgm:presLayoutVars>
      </dgm:prSet>
      <dgm:spPr/>
    </dgm:pt>
    <dgm:pt modelId="{936B0734-1D1E-A54F-9BFC-820F1BFF1C05}" type="pres">
      <dgm:prSet presAssocID="{AAE77423-4D5D-4079-A52B-4C0FA6AA0DCF}" presName="FiveNodes_5" presStyleLbl="node1" presStyleIdx="4" presStyleCnt="5">
        <dgm:presLayoutVars>
          <dgm:bulletEnabled val="1"/>
        </dgm:presLayoutVars>
      </dgm:prSet>
      <dgm:spPr/>
    </dgm:pt>
    <dgm:pt modelId="{78C5FB0B-751B-6542-85CB-1670CA9389BC}" type="pres">
      <dgm:prSet presAssocID="{AAE77423-4D5D-4079-A52B-4C0FA6AA0DCF}" presName="FiveConn_1-2" presStyleLbl="fgAccFollowNode1" presStyleIdx="0" presStyleCnt="4">
        <dgm:presLayoutVars>
          <dgm:bulletEnabled val="1"/>
        </dgm:presLayoutVars>
      </dgm:prSet>
      <dgm:spPr/>
    </dgm:pt>
    <dgm:pt modelId="{198AFB5C-A1D9-2C4E-9654-D11FFA5B3FC3}" type="pres">
      <dgm:prSet presAssocID="{AAE77423-4D5D-4079-A52B-4C0FA6AA0DCF}" presName="FiveConn_2-3" presStyleLbl="fgAccFollowNode1" presStyleIdx="1" presStyleCnt="4">
        <dgm:presLayoutVars>
          <dgm:bulletEnabled val="1"/>
        </dgm:presLayoutVars>
      </dgm:prSet>
      <dgm:spPr/>
    </dgm:pt>
    <dgm:pt modelId="{5BD3222C-E3E6-8946-94BE-EAEC964FB438}" type="pres">
      <dgm:prSet presAssocID="{AAE77423-4D5D-4079-A52B-4C0FA6AA0DCF}" presName="FiveConn_3-4" presStyleLbl="fgAccFollowNode1" presStyleIdx="2" presStyleCnt="4">
        <dgm:presLayoutVars>
          <dgm:bulletEnabled val="1"/>
        </dgm:presLayoutVars>
      </dgm:prSet>
      <dgm:spPr/>
    </dgm:pt>
    <dgm:pt modelId="{BC42756E-0A7C-7F46-950E-39A244E8B921}" type="pres">
      <dgm:prSet presAssocID="{AAE77423-4D5D-4079-A52B-4C0FA6AA0DCF}" presName="FiveConn_4-5" presStyleLbl="fgAccFollowNode1" presStyleIdx="3" presStyleCnt="4">
        <dgm:presLayoutVars>
          <dgm:bulletEnabled val="1"/>
        </dgm:presLayoutVars>
      </dgm:prSet>
      <dgm:spPr/>
    </dgm:pt>
    <dgm:pt modelId="{F1504B5D-6DC0-AE47-9C6A-0F9D9A9B989F}" type="pres">
      <dgm:prSet presAssocID="{AAE77423-4D5D-4079-A52B-4C0FA6AA0DCF}" presName="FiveNodes_1_text" presStyleLbl="node1" presStyleIdx="4" presStyleCnt="5">
        <dgm:presLayoutVars>
          <dgm:bulletEnabled val="1"/>
        </dgm:presLayoutVars>
      </dgm:prSet>
      <dgm:spPr/>
    </dgm:pt>
    <dgm:pt modelId="{2C94C9DD-F0B8-F947-9832-3BC0CD3C6F2A}" type="pres">
      <dgm:prSet presAssocID="{AAE77423-4D5D-4079-A52B-4C0FA6AA0DCF}" presName="FiveNodes_2_text" presStyleLbl="node1" presStyleIdx="4" presStyleCnt="5">
        <dgm:presLayoutVars>
          <dgm:bulletEnabled val="1"/>
        </dgm:presLayoutVars>
      </dgm:prSet>
      <dgm:spPr/>
    </dgm:pt>
    <dgm:pt modelId="{A4E39466-D2CC-9848-9B5F-06681720A841}" type="pres">
      <dgm:prSet presAssocID="{AAE77423-4D5D-4079-A52B-4C0FA6AA0DCF}" presName="FiveNodes_3_text" presStyleLbl="node1" presStyleIdx="4" presStyleCnt="5">
        <dgm:presLayoutVars>
          <dgm:bulletEnabled val="1"/>
        </dgm:presLayoutVars>
      </dgm:prSet>
      <dgm:spPr/>
    </dgm:pt>
    <dgm:pt modelId="{966CB87B-C3C9-9543-A0C8-018AF3422909}" type="pres">
      <dgm:prSet presAssocID="{AAE77423-4D5D-4079-A52B-4C0FA6AA0DCF}" presName="FiveNodes_4_text" presStyleLbl="node1" presStyleIdx="4" presStyleCnt="5">
        <dgm:presLayoutVars>
          <dgm:bulletEnabled val="1"/>
        </dgm:presLayoutVars>
      </dgm:prSet>
      <dgm:spPr/>
    </dgm:pt>
    <dgm:pt modelId="{1F61421D-E2F9-3D49-8C08-BB6B99D2A937}" type="pres">
      <dgm:prSet presAssocID="{AAE77423-4D5D-4079-A52B-4C0FA6AA0DCF}" presName="FiveNodes_5_text" presStyleLbl="node1" presStyleIdx="4" presStyleCnt="5">
        <dgm:presLayoutVars>
          <dgm:bulletEnabled val="1"/>
        </dgm:presLayoutVars>
      </dgm:prSet>
      <dgm:spPr/>
    </dgm:pt>
  </dgm:ptLst>
  <dgm:cxnLst>
    <dgm:cxn modelId="{C756F50B-EFCD-BC4B-B82A-95DC6853F766}" type="presOf" srcId="{BBD08C57-7439-4FD7-9369-2977CF3FE165}" destId="{BC42756E-0A7C-7F46-950E-39A244E8B921}" srcOrd="0" destOrd="0" presId="urn:microsoft.com/office/officeart/2005/8/layout/vProcess5"/>
    <dgm:cxn modelId="{623AF938-4273-574F-BFE1-58608D8B975C}" type="presOf" srcId="{AA55E43B-385F-4319-BBB9-1D512A9648C8}" destId="{78C5FB0B-751B-6542-85CB-1670CA9389BC}" srcOrd="0" destOrd="0" presId="urn:microsoft.com/office/officeart/2005/8/layout/vProcess5"/>
    <dgm:cxn modelId="{4A52D741-1A38-7443-BC41-3CA68FE4B787}" type="presOf" srcId="{3DF647B6-DB24-4867-B483-3431F029B865}" destId="{1F61421D-E2F9-3D49-8C08-BB6B99D2A937}" srcOrd="1" destOrd="0" presId="urn:microsoft.com/office/officeart/2005/8/layout/vProcess5"/>
    <dgm:cxn modelId="{8DF02663-C631-F34A-816D-73087C853BA8}" type="presOf" srcId="{9A00AB4E-EE85-4D49-9F6A-0A25673D496B}" destId="{A4E39466-D2CC-9848-9B5F-06681720A841}" srcOrd="1" destOrd="0" presId="urn:microsoft.com/office/officeart/2005/8/layout/vProcess5"/>
    <dgm:cxn modelId="{7971F645-2F80-4CEE-A5E4-8FDDB8EB0225}" srcId="{AAE77423-4D5D-4079-A52B-4C0FA6AA0DCF}" destId="{57E06B9F-0D1C-4B58-AD7C-F49065322806}" srcOrd="1" destOrd="0" parTransId="{ED14E3AC-CCBA-4C0C-97B6-83D31F7E033E}" sibTransId="{359AF681-E3D2-4723-8BBE-3F7C36AED2A6}"/>
    <dgm:cxn modelId="{0E7AA96A-5B9A-F141-98B6-18116ECBEB53}" type="presOf" srcId="{3DF647B6-DB24-4867-B483-3431F029B865}" destId="{936B0734-1D1E-A54F-9BFC-820F1BFF1C05}" srcOrd="0" destOrd="0" presId="urn:microsoft.com/office/officeart/2005/8/layout/vProcess5"/>
    <dgm:cxn modelId="{6FD2516C-F3F7-DD4F-944A-57A9DE62B918}" type="presOf" srcId="{B1EDE2B3-E565-41EA-A337-F5010979148E}" destId="{966CB87B-C3C9-9543-A0C8-018AF3422909}" srcOrd="1" destOrd="0" presId="urn:microsoft.com/office/officeart/2005/8/layout/vProcess5"/>
    <dgm:cxn modelId="{27BCD76F-C37A-459A-82AE-FFD552856BDD}" srcId="{AAE77423-4D5D-4079-A52B-4C0FA6AA0DCF}" destId="{3DF647B6-DB24-4867-B483-3431F029B865}" srcOrd="4" destOrd="0" parTransId="{5ED0B3DD-B5DE-45E6-9DA4-6661DA4CA211}" sibTransId="{B265B1B0-FB7E-4945-98C0-F6711ED1C5AB}"/>
    <dgm:cxn modelId="{1E493E50-5CE9-AF44-ACD3-F10BD94AAA57}" type="presOf" srcId="{9A00AB4E-EE85-4D49-9F6A-0A25673D496B}" destId="{6AB735FB-7F6F-084B-A95F-F027FF7C9341}" srcOrd="0" destOrd="0" presId="urn:microsoft.com/office/officeart/2005/8/layout/vProcess5"/>
    <dgm:cxn modelId="{F5AC7071-24CF-42FE-9D98-71CEE4E6D59A}" srcId="{AAE77423-4D5D-4079-A52B-4C0FA6AA0DCF}" destId="{B1EDE2B3-E565-41EA-A337-F5010979148E}" srcOrd="3" destOrd="0" parTransId="{0022930A-113D-4880-9987-01CD2ED159D8}" sibTransId="{BBD08C57-7439-4FD7-9369-2977CF3FE165}"/>
    <dgm:cxn modelId="{BFF43D52-5445-5641-A9A0-2D421F1AE6CC}" type="presOf" srcId="{57E06B9F-0D1C-4B58-AD7C-F49065322806}" destId="{413F9E69-918B-674C-A3FF-BE5F5B912A0F}" srcOrd="0" destOrd="0" presId="urn:microsoft.com/office/officeart/2005/8/layout/vProcess5"/>
    <dgm:cxn modelId="{EDC9A35A-DAB0-4F27-BB5B-86C162EC7CB2}" srcId="{AAE77423-4D5D-4079-A52B-4C0FA6AA0DCF}" destId="{9A00AB4E-EE85-4D49-9F6A-0A25673D496B}" srcOrd="2" destOrd="0" parTransId="{DB466974-9576-4834-8796-A7FDC15B283D}" sibTransId="{01D73E38-640F-4A7E-B7B4-161B8D0863D1}"/>
    <dgm:cxn modelId="{ADD1DE7B-3098-0C4D-BE30-CC22B8BB93BA}" type="presOf" srcId="{01D73E38-640F-4A7E-B7B4-161B8D0863D1}" destId="{5BD3222C-E3E6-8946-94BE-EAEC964FB438}" srcOrd="0" destOrd="0" presId="urn:microsoft.com/office/officeart/2005/8/layout/vProcess5"/>
    <dgm:cxn modelId="{B5AE3582-B68F-5643-BBB9-2C60C429B112}" type="presOf" srcId="{AAE77423-4D5D-4079-A52B-4C0FA6AA0DCF}" destId="{AA373DB5-5A48-8243-9D40-15B246DB9F6F}" srcOrd="0" destOrd="0" presId="urn:microsoft.com/office/officeart/2005/8/layout/vProcess5"/>
    <dgm:cxn modelId="{72D59E88-9ED0-D943-9789-43EB6E03B8AE}" type="presOf" srcId="{B1EDE2B3-E565-41EA-A337-F5010979148E}" destId="{F7E36DFC-3E0B-4243-B71B-EEFCF3FC9C9A}" srcOrd="0" destOrd="0" presId="urn:microsoft.com/office/officeart/2005/8/layout/vProcess5"/>
    <dgm:cxn modelId="{DF67398C-628E-4720-BABE-0E173002E65E}" srcId="{AAE77423-4D5D-4079-A52B-4C0FA6AA0DCF}" destId="{939AB6ED-A96C-47B5-BF89-C6A7949892B5}" srcOrd="0" destOrd="0" parTransId="{091A1F14-82E1-42F6-9A5F-AF7684CD59A9}" sibTransId="{AA55E43B-385F-4319-BBB9-1D512A9648C8}"/>
    <dgm:cxn modelId="{ED2BB391-E24D-2B40-B7A9-EE9DE792E064}" type="presOf" srcId="{939AB6ED-A96C-47B5-BF89-C6A7949892B5}" destId="{677E7AF7-78F1-604A-A6EF-70F843259677}" srcOrd="0" destOrd="0" presId="urn:microsoft.com/office/officeart/2005/8/layout/vProcess5"/>
    <dgm:cxn modelId="{B79E0694-648C-9744-BED5-6D2849B67A1E}" type="presOf" srcId="{939AB6ED-A96C-47B5-BF89-C6A7949892B5}" destId="{F1504B5D-6DC0-AE47-9C6A-0F9D9A9B989F}" srcOrd="1" destOrd="0" presId="urn:microsoft.com/office/officeart/2005/8/layout/vProcess5"/>
    <dgm:cxn modelId="{AC7B60C9-C1B2-624D-A8C2-36CEF3AC4A0A}" type="presOf" srcId="{57E06B9F-0D1C-4B58-AD7C-F49065322806}" destId="{2C94C9DD-F0B8-F947-9832-3BC0CD3C6F2A}" srcOrd="1" destOrd="0" presId="urn:microsoft.com/office/officeart/2005/8/layout/vProcess5"/>
    <dgm:cxn modelId="{60DF93F1-ACEF-9B45-8F7F-845E6AE5169C}" type="presOf" srcId="{359AF681-E3D2-4723-8BBE-3F7C36AED2A6}" destId="{198AFB5C-A1D9-2C4E-9654-D11FFA5B3FC3}" srcOrd="0" destOrd="0" presId="urn:microsoft.com/office/officeart/2005/8/layout/vProcess5"/>
    <dgm:cxn modelId="{0A92C1BD-5621-D849-BE0B-BA667AF7F625}" type="presParOf" srcId="{AA373DB5-5A48-8243-9D40-15B246DB9F6F}" destId="{FCCBB81B-2AE3-DE47-AD58-C81B9F18643A}" srcOrd="0" destOrd="0" presId="urn:microsoft.com/office/officeart/2005/8/layout/vProcess5"/>
    <dgm:cxn modelId="{0D6CB735-CB01-AE4F-956A-6A634FA78CF8}" type="presParOf" srcId="{AA373DB5-5A48-8243-9D40-15B246DB9F6F}" destId="{677E7AF7-78F1-604A-A6EF-70F843259677}" srcOrd="1" destOrd="0" presId="urn:microsoft.com/office/officeart/2005/8/layout/vProcess5"/>
    <dgm:cxn modelId="{E8780D85-808A-1844-92ED-E7B0C71D60DA}" type="presParOf" srcId="{AA373DB5-5A48-8243-9D40-15B246DB9F6F}" destId="{413F9E69-918B-674C-A3FF-BE5F5B912A0F}" srcOrd="2" destOrd="0" presId="urn:microsoft.com/office/officeart/2005/8/layout/vProcess5"/>
    <dgm:cxn modelId="{1C7AE5FF-A4F0-304B-879D-A987089D9C75}" type="presParOf" srcId="{AA373DB5-5A48-8243-9D40-15B246DB9F6F}" destId="{6AB735FB-7F6F-084B-A95F-F027FF7C9341}" srcOrd="3" destOrd="0" presId="urn:microsoft.com/office/officeart/2005/8/layout/vProcess5"/>
    <dgm:cxn modelId="{CE60D431-ECB3-944E-84FC-2A617DBA12E8}" type="presParOf" srcId="{AA373DB5-5A48-8243-9D40-15B246DB9F6F}" destId="{F7E36DFC-3E0B-4243-B71B-EEFCF3FC9C9A}" srcOrd="4" destOrd="0" presId="urn:microsoft.com/office/officeart/2005/8/layout/vProcess5"/>
    <dgm:cxn modelId="{ED6744CC-3E57-2B4F-A728-28EE8F2D2CD3}" type="presParOf" srcId="{AA373DB5-5A48-8243-9D40-15B246DB9F6F}" destId="{936B0734-1D1E-A54F-9BFC-820F1BFF1C05}" srcOrd="5" destOrd="0" presId="urn:microsoft.com/office/officeart/2005/8/layout/vProcess5"/>
    <dgm:cxn modelId="{07283786-41FF-2B45-B94D-51F91219F78D}" type="presParOf" srcId="{AA373DB5-5A48-8243-9D40-15B246DB9F6F}" destId="{78C5FB0B-751B-6542-85CB-1670CA9389BC}" srcOrd="6" destOrd="0" presId="urn:microsoft.com/office/officeart/2005/8/layout/vProcess5"/>
    <dgm:cxn modelId="{7B96EE2F-082E-B946-AA23-01C652D7D623}" type="presParOf" srcId="{AA373DB5-5A48-8243-9D40-15B246DB9F6F}" destId="{198AFB5C-A1D9-2C4E-9654-D11FFA5B3FC3}" srcOrd="7" destOrd="0" presId="urn:microsoft.com/office/officeart/2005/8/layout/vProcess5"/>
    <dgm:cxn modelId="{418D44DB-4334-374B-AAD4-51A00D31D293}" type="presParOf" srcId="{AA373DB5-5A48-8243-9D40-15B246DB9F6F}" destId="{5BD3222C-E3E6-8946-94BE-EAEC964FB438}" srcOrd="8" destOrd="0" presId="urn:microsoft.com/office/officeart/2005/8/layout/vProcess5"/>
    <dgm:cxn modelId="{11C8590B-AF90-0B4C-939A-0184E7A92BFE}" type="presParOf" srcId="{AA373DB5-5A48-8243-9D40-15B246DB9F6F}" destId="{BC42756E-0A7C-7F46-950E-39A244E8B921}" srcOrd="9" destOrd="0" presId="urn:microsoft.com/office/officeart/2005/8/layout/vProcess5"/>
    <dgm:cxn modelId="{D023E3F2-6816-FE42-8B7A-F97CC0F7B1F3}" type="presParOf" srcId="{AA373DB5-5A48-8243-9D40-15B246DB9F6F}" destId="{F1504B5D-6DC0-AE47-9C6A-0F9D9A9B989F}" srcOrd="10" destOrd="0" presId="urn:microsoft.com/office/officeart/2005/8/layout/vProcess5"/>
    <dgm:cxn modelId="{954078B0-8F4D-8946-A1AC-2015E70846D9}" type="presParOf" srcId="{AA373DB5-5A48-8243-9D40-15B246DB9F6F}" destId="{2C94C9DD-F0B8-F947-9832-3BC0CD3C6F2A}" srcOrd="11" destOrd="0" presId="urn:microsoft.com/office/officeart/2005/8/layout/vProcess5"/>
    <dgm:cxn modelId="{D3DC8D16-45B5-AA4E-9FF6-689F92A00599}" type="presParOf" srcId="{AA373DB5-5A48-8243-9D40-15B246DB9F6F}" destId="{A4E39466-D2CC-9848-9B5F-06681720A841}" srcOrd="12" destOrd="0" presId="urn:microsoft.com/office/officeart/2005/8/layout/vProcess5"/>
    <dgm:cxn modelId="{09D236C8-D987-CC4E-861F-1B241DFA1922}" type="presParOf" srcId="{AA373DB5-5A48-8243-9D40-15B246DB9F6F}" destId="{966CB87B-C3C9-9543-A0C8-018AF3422909}" srcOrd="13" destOrd="0" presId="urn:microsoft.com/office/officeart/2005/8/layout/vProcess5"/>
    <dgm:cxn modelId="{EE21EC73-EC7B-9C4C-B960-28E775779D29}" type="presParOf" srcId="{AA373DB5-5A48-8243-9D40-15B246DB9F6F}" destId="{1F61421D-E2F9-3D49-8C08-BB6B99D2A937}"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33403F-85C9-474F-A715-C73890652C29}"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F460294-155F-40B9-9EE9-99670A917F43}">
      <dgm:prSet/>
      <dgm:spPr/>
      <dgm:t>
        <a:bodyPr/>
        <a:lstStyle/>
        <a:p>
          <a:r>
            <a:rPr lang="en-US"/>
            <a:t>Ismaili (2023) argues that the incorporation of solar and geothermal systems in hotels not only helps to achieve corporate social responsibility objectives but also greatly enhances brand reputation among environmentally sensitive consumers. </a:t>
          </a:r>
        </a:p>
      </dgm:t>
    </dgm:pt>
    <dgm:pt modelId="{4F8AC0C4-F5EF-4467-B443-EC36DFAB3139}" type="parTrans" cxnId="{42D2D6CA-7580-41FA-BE4E-3A723D081906}">
      <dgm:prSet/>
      <dgm:spPr/>
      <dgm:t>
        <a:bodyPr/>
        <a:lstStyle/>
        <a:p>
          <a:endParaRPr lang="en-US"/>
        </a:p>
      </dgm:t>
    </dgm:pt>
    <dgm:pt modelId="{197C6950-161A-48C4-B65C-D137D541C44D}" type="sibTrans" cxnId="{42D2D6CA-7580-41FA-BE4E-3A723D081906}">
      <dgm:prSet/>
      <dgm:spPr/>
      <dgm:t>
        <a:bodyPr/>
        <a:lstStyle/>
        <a:p>
          <a:endParaRPr lang="en-US"/>
        </a:p>
      </dgm:t>
    </dgm:pt>
    <dgm:pt modelId="{AC002C29-EE2F-4849-905D-CD544C50F0CA}">
      <dgm:prSet/>
      <dgm:spPr/>
      <dgm:t>
        <a:bodyPr/>
        <a:lstStyle/>
        <a:p>
          <a:r>
            <a:rPr lang="en-US"/>
            <a:t>Implementing these renewable technologies improves the public's view of hotels. </a:t>
          </a:r>
        </a:p>
      </dgm:t>
    </dgm:pt>
    <dgm:pt modelId="{79464EA6-329A-4F20-AAA9-D6A5396424F7}" type="parTrans" cxnId="{589EADE8-39DC-4516-85F7-CEA0C5AAA5D4}">
      <dgm:prSet/>
      <dgm:spPr/>
      <dgm:t>
        <a:bodyPr/>
        <a:lstStyle/>
        <a:p>
          <a:endParaRPr lang="en-US"/>
        </a:p>
      </dgm:t>
    </dgm:pt>
    <dgm:pt modelId="{0F33E335-AA7F-4FFF-A688-AE1FD6D01F13}" type="sibTrans" cxnId="{589EADE8-39DC-4516-85F7-CEA0C5AAA5D4}">
      <dgm:prSet/>
      <dgm:spPr/>
      <dgm:t>
        <a:bodyPr/>
        <a:lstStyle/>
        <a:p>
          <a:endParaRPr lang="en-US"/>
        </a:p>
      </dgm:t>
    </dgm:pt>
    <dgm:pt modelId="{DF795DFE-AE80-4DFA-9495-D6F13017CA51}">
      <dgm:prSet/>
      <dgm:spPr/>
      <dgm:t>
        <a:bodyPr/>
        <a:lstStyle/>
        <a:p>
          <a:r>
            <a:rPr lang="en-US"/>
            <a:t>Integrating solar and geothermal systems offers economic advantages by yielding immediate cash benefits through lower energy expenses and enhanced operational effectiveness. </a:t>
          </a:r>
        </a:p>
      </dgm:t>
    </dgm:pt>
    <dgm:pt modelId="{01F797DF-B518-4F14-9E9A-9828B10F10AA}" type="parTrans" cxnId="{2CF2B2D4-0F48-4A84-A7F3-D26CEDCA3156}">
      <dgm:prSet/>
      <dgm:spPr/>
      <dgm:t>
        <a:bodyPr/>
        <a:lstStyle/>
        <a:p>
          <a:endParaRPr lang="en-US"/>
        </a:p>
      </dgm:t>
    </dgm:pt>
    <dgm:pt modelId="{C1E7D344-5FF6-4BEF-BA3A-4716A67904F9}" type="sibTrans" cxnId="{2CF2B2D4-0F48-4A84-A7F3-D26CEDCA3156}">
      <dgm:prSet/>
      <dgm:spPr/>
      <dgm:t>
        <a:bodyPr/>
        <a:lstStyle/>
        <a:p>
          <a:endParaRPr lang="en-US"/>
        </a:p>
      </dgm:t>
    </dgm:pt>
    <dgm:pt modelId="{6DC4F587-1B05-4E81-B4E6-EB81C4CC24CA}">
      <dgm:prSet/>
      <dgm:spPr/>
      <dgm:t>
        <a:bodyPr/>
        <a:lstStyle/>
        <a:p>
          <a:r>
            <a:rPr lang="en-US"/>
            <a:t>Adopting sustainable practices not only brings about indirect advantages such as increased property values and improved brand positioning, but also supports commercial success, which is essential for the expansion and competitiveness of the sector in a rapidly changing market (Academia.edu, 2022).</a:t>
          </a:r>
        </a:p>
      </dgm:t>
    </dgm:pt>
    <dgm:pt modelId="{DD6C31E7-53A8-4CA7-87E8-55C5DDC54056}" type="parTrans" cxnId="{F87C5286-2BB1-44CE-86F6-50727F20BDA5}">
      <dgm:prSet/>
      <dgm:spPr/>
      <dgm:t>
        <a:bodyPr/>
        <a:lstStyle/>
        <a:p>
          <a:endParaRPr lang="en-US"/>
        </a:p>
      </dgm:t>
    </dgm:pt>
    <dgm:pt modelId="{8920E332-7009-4B88-87C1-54DBE8030090}" type="sibTrans" cxnId="{F87C5286-2BB1-44CE-86F6-50727F20BDA5}">
      <dgm:prSet/>
      <dgm:spPr/>
      <dgm:t>
        <a:bodyPr/>
        <a:lstStyle/>
        <a:p>
          <a:endParaRPr lang="en-US"/>
        </a:p>
      </dgm:t>
    </dgm:pt>
    <dgm:pt modelId="{C1959AF1-4E99-4849-99DE-B7E279915499}" type="pres">
      <dgm:prSet presAssocID="{BD33403F-85C9-474F-A715-C73890652C29}" presName="outerComposite" presStyleCnt="0">
        <dgm:presLayoutVars>
          <dgm:chMax val="5"/>
          <dgm:dir/>
          <dgm:resizeHandles val="exact"/>
        </dgm:presLayoutVars>
      </dgm:prSet>
      <dgm:spPr/>
    </dgm:pt>
    <dgm:pt modelId="{12A9BE99-1A1F-A04F-B4EF-3CC2A4196FB4}" type="pres">
      <dgm:prSet presAssocID="{BD33403F-85C9-474F-A715-C73890652C29}" presName="dummyMaxCanvas" presStyleCnt="0">
        <dgm:presLayoutVars/>
      </dgm:prSet>
      <dgm:spPr/>
    </dgm:pt>
    <dgm:pt modelId="{FE0EAB7F-6F39-3D48-9486-AE2B972EAD54}" type="pres">
      <dgm:prSet presAssocID="{BD33403F-85C9-474F-A715-C73890652C29}" presName="FourNodes_1" presStyleLbl="node1" presStyleIdx="0" presStyleCnt="4">
        <dgm:presLayoutVars>
          <dgm:bulletEnabled val="1"/>
        </dgm:presLayoutVars>
      </dgm:prSet>
      <dgm:spPr/>
    </dgm:pt>
    <dgm:pt modelId="{FED416F1-D529-264D-B10F-7BB9B458B631}" type="pres">
      <dgm:prSet presAssocID="{BD33403F-85C9-474F-A715-C73890652C29}" presName="FourNodes_2" presStyleLbl="node1" presStyleIdx="1" presStyleCnt="4">
        <dgm:presLayoutVars>
          <dgm:bulletEnabled val="1"/>
        </dgm:presLayoutVars>
      </dgm:prSet>
      <dgm:spPr/>
    </dgm:pt>
    <dgm:pt modelId="{B736F095-FC48-D042-8227-8AD1EF05CA73}" type="pres">
      <dgm:prSet presAssocID="{BD33403F-85C9-474F-A715-C73890652C29}" presName="FourNodes_3" presStyleLbl="node1" presStyleIdx="2" presStyleCnt="4">
        <dgm:presLayoutVars>
          <dgm:bulletEnabled val="1"/>
        </dgm:presLayoutVars>
      </dgm:prSet>
      <dgm:spPr/>
    </dgm:pt>
    <dgm:pt modelId="{AEBF7BA9-8233-6A41-A023-C1DD79D20912}" type="pres">
      <dgm:prSet presAssocID="{BD33403F-85C9-474F-A715-C73890652C29}" presName="FourNodes_4" presStyleLbl="node1" presStyleIdx="3" presStyleCnt="4">
        <dgm:presLayoutVars>
          <dgm:bulletEnabled val="1"/>
        </dgm:presLayoutVars>
      </dgm:prSet>
      <dgm:spPr/>
    </dgm:pt>
    <dgm:pt modelId="{DCAE5C1A-23A4-B641-B432-5E9E5EA4DD58}" type="pres">
      <dgm:prSet presAssocID="{BD33403F-85C9-474F-A715-C73890652C29}" presName="FourConn_1-2" presStyleLbl="fgAccFollowNode1" presStyleIdx="0" presStyleCnt="3">
        <dgm:presLayoutVars>
          <dgm:bulletEnabled val="1"/>
        </dgm:presLayoutVars>
      </dgm:prSet>
      <dgm:spPr/>
    </dgm:pt>
    <dgm:pt modelId="{2886653B-2A03-774A-9560-E95F06FB999E}" type="pres">
      <dgm:prSet presAssocID="{BD33403F-85C9-474F-A715-C73890652C29}" presName="FourConn_2-3" presStyleLbl="fgAccFollowNode1" presStyleIdx="1" presStyleCnt="3">
        <dgm:presLayoutVars>
          <dgm:bulletEnabled val="1"/>
        </dgm:presLayoutVars>
      </dgm:prSet>
      <dgm:spPr/>
    </dgm:pt>
    <dgm:pt modelId="{E20D7814-ED8A-EA49-89FC-D4F24974F22A}" type="pres">
      <dgm:prSet presAssocID="{BD33403F-85C9-474F-A715-C73890652C29}" presName="FourConn_3-4" presStyleLbl="fgAccFollowNode1" presStyleIdx="2" presStyleCnt="3">
        <dgm:presLayoutVars>
          <dgm:bulletEnabled val="1"/>
        </dgm:presLayoutVars>
      </dgm:prSet>
      <dgm:spPr/>
    </dgm:pt>
    <dgm:pt modelId="{37E33B14-9A29-744D-8D9A-60F19AC48D90}" type="pres">
      <dgm:prSet presAssocID="{BD33403F-85C9-474F-A715-C73890652C29}" presName="FourNodes_1_text" presStyleLbl="node1" presStyleIdx="3" presStyleCnt="4">
        <dgm:presLayoutVars>
          <dgm:bulletEnabled val="1"/>
        </dgm:presLayoutVars>
      </dgm:prSet>
      <dgm:spPr/>
    </dgm:pt>
    <dgm:pt modelId="{692B6B5E-6D5E-504C-BA4F-5BCC76EB5905}" type="pres">
      <dgm:prSet presAssocID="{BD33403F-85C9-474F-A715-C73890652C29}" presName="FourNodes_2_text" presStyleLbl="node1" presStyleIdx="3" presStyleCnt="4">
        <dgm:presLayoutVars>
          <dgm:bulletEnabled val="1"/>
        </dgm:presLayoutVars>
      </dgm:prSet>
      <dgm:spPr/>
    </dgm:pt>
    <dgm:pt modelId="{93CDBEF4-0AA4-C741-B165-0CC479A11168}" type="pres">
      <dgm:prSet presAssocID="{BD33403F-85C9-474F-A715-C73890652C29}" presName="FourNodes_3_text" presStyleLbl="node1" presStyleIdx="3" presStyleCnt="4">
        <dgm:presLayoutVars>
          <dgm:bulletEnabled val="1"/>
        </dgm:presLayoutVars>
      </dgm:prSet>
      <dgm:spPr/>
    </dgm:pt>
    <dgm:pt modelId="{0C36C6FE-7123-CD4A-BC97-AC8783B236FE}" type="pres">
      <dgm:prSet presAssocID="{BD33403F-85C9-474F-A715-C73890652C29}" presName="FourNodes_4_text" presStyleLbl="node1" presStyleIdx="3" presStyleCnt="4">
        <dgm:presLayoutVars>
          <dgm:bulletEnabled val="1"/>
        </dgm:presLayoutVars>
      </dgm:prSet>
      <dgm:spPr/>
    </dgm:pt>
  </dgm:ptLst>
  <dgm:cxnLst>
    <dgm:cxn modelId="{073E3300-A77A-7544-82A2-7DF8C367C926}" type="presOf" srcId="{AC002C29-EE2F-4849-905D-CD544C50F0CA}" destId="{692B6B5E-6D5E-504C-BA4F-5BCC76EB5905}" srcOrd="1" destOrd="0" presId="urn:microsoft.com/office/officeart/2005/8/layout/vProcess5"/>
    <dgm:cxn modelId="{DFF7180A-1968-E245-B78E-4FA18BDE733B}" type="presOf" srcId="{DF795DFE-AE80-4DFA-9495-D6F13017CA51}" destId="{B736F095-FC48-D042-8227-8AD1EF05CA73}" srcOrd="0" destOrd="0" presId="urn:microsoft.com/office/officeart/2005/8/layout/vProcess5"/>
    <dgm:cxn modelId="{1F623E0B-717C-214C-8C34-80369DD735CB}" type="presOf" srcId="{C1E7D344-5FF6-4BEF-BA3A-4716A67904F9}" destId="{E20D7814-ED8A-EA49-89FC-D4F24974F22A}" srcOrd="0" destOrd="0" presId="urn:microsoft.com/office/officeart/2005/8/layout/vProcess5"/>
    <dgm:cxn modelId="{019C3B12-C836-2B42-8F9B-0EBFD2A26934}" type="presOf" srcId="{197C6950-161A-48C4-B65C-D137D541C44D}" destId="{DCAE5C1A-23A4-B641-B432-5E9E5EA4DD58}" srcOrd="0" destOrd="0" presId="urn:microsoft.com/office/officeart/2005/8/layout/vProcess5"/>
    <dgm:cxn modelId="{5E9FF423-87DC-EC42-A56A-83DCB4A9FC6D}" type="presOf" srcId="{1F460294-155F-40B9-9EE9-99670A917F43}" destId="{37E33B14-9A29-744D-8D9A-60F19AC48D90}" srcOrd="1" destOrd="0" presId="urn:microsoft.com/office/officeart/2005/8/layout/vProcess5"/>
    <dgm:cxn modelId="{8B257E30-BB15-5649-93C0-C8A834DC6A95}" type="presOf" srcId="{AC002C29-EE2F-4849-905D-CD544C50F0CA}" destId="{FED416F1-D529-264D-B10F-7BB9B458B631}" srcOrd="0" destOrd="0" presId="urn:microsoft.com/office/officeart/2005/8/layout/vProcess5"/>
    <dgm:cxn modelId="{EA88BE5E-E184-1045-B503-4E8E8B41CCAC}" type="presOf" srcId="{6DC4F587-1B05-4E81-B4E6-EB81C4CC24CA}" destId="{AEBF7BA9-8233-6A41-A023-C1DD79D20912}" srcOrd="0" destOrd="0" presId="urn:microsoft.com/office/officeart/2005/8/layout/vProcess5"/>
    <dgm:cxn modelId="{FF5AD359-605A-4843-BB4B-D6964BC51D02}" type="presOf" srcId="{DF795DFE-AE80-4DFA-9495-D6F13017CA51}" destId="{93CDBEF4-0AA4-C741-B165-0CC479A11168}" srcOrd="1" destOrd="0" presId="urn:microsoft.com/office/officeart/2005/8/layout/vProcess5"/>
    <dgm:cxn modelId="{F87C5286-2BB1-44CE-86F6-50727F20BDA5}" srcId="{BD33403F-85C9-474F-A715-C73890652C29}" destId="{6DC4F587-1B05-4E81-B4E6-EB81C4CC24CA}" srcOrd="3" destOrd="0" parTransId="{DD6C31E7-53A8-4CA7-87E8-55C5DDC54056}" sibTransId="{8920E332-7009-4B88-87C1-54DBE8030090}"/>
    <dgm:cxn modelId="{0F1FB197-161B-904C-BB04-96AC00DB0FE6}" type="presOf" srcId="{6DC4F587-1B05-4E81-B4E6-EB81C4CC24CA}" destId="{0C36C6FE-7123-CD4A-BC97-AC8783B236FE}" srcOrd="1" destOrd="0" presId="urn:microsoft.com/office/officeart/2005/8/layout/vProcess5"/>
    <dgm:cxn modelId="{77698E9B-8B92-A842-8E82-16A39EDAB43F}" type="presOf" srcId="{1F460294-155F-40B9-9EE9-99670A917F43}" destId="{FE0EAB7F-6F39-3D48-9486-AE2B972EAD54}" srcOrd="0" destOrd="0" presId="urn:microsoft.com/office/officeart/2005/8/layout/vProcess5"/>
    <dgm:cxn modelId="{5F4A3CA9-7367-ED47-AFC9-8864C10111CA}" type="presOf" srcId="{0F33E335-AA7F-4FFF-A688-AE1FD6D01F13}" destId="{2886653B-2A03-774A-9560-E95F06FB999E}" srcOrd="0" destOrd="0" presId="urn:microsoft.com/office/officeart/2005/8/layout/vProcess5"/>
    <dgm:cxn modelId="{42D2D6CA-7580-41FA-BE4E-3A723D081906}" srcId="{BD33403F-85C9-474F-A715-C73890652C29}" destId="{1F460294-155F-40B9-9EE9-99670A917F43}" srcOrd="0" destOrd="0" parTransId="{4F8AC0C4-F5EF-4467-B443-EC36DFAB3139}" sibTransId="{197C6950-161A-48C4-B65C-D137D541C44D}"/>
    <dgm:cxn modelId="{2CF2B2D4-0F48-4A84-A7F3-D26CEDCA3156}" srcId="{BD33403F-85C9-474F-A715-C73890652C29}" destId="{DF795DFE-AE80-4DFA-9495-D6F13017CA51}" srcOrd="2" destOrd="0" parTransId="{01F797DF-B518-4F14-9E9A-9828B10F10AA}" sibTransId="{C1E7D344-5FF6-4BEF-BA3A-4716A67904F9}"/>
    <dgm:cxn modelId="{589EADE8-39DC-4516-85F7-CEA0C5AAA5D4}" srcId="{BD33403F-85C9-474F-A715-C73890652C29}" destId="{AC002C29-EE2F-4849-905D-CD544C50F0CA}" srcOrd="1" destOrd="0" parTransId="{79464EA6-329A-4F20-AAA9-D6A5396424F7}" sibTransId="{0F33E335-AA7F-4FFF-A688-AE1FD6D01F13}"/>
    <dgm:cxn modelId="{885BFDF5-1C74-804E-9420-B4BE1710B7A5}" type="presOf" srcId="{BD33403F-85C9-474F-A715-C73890652C29}" destId="{C1959AF1-4E99-4849-99DE-B7E279915499}" srcOrd="0" destOrd="0" presId="urn:microsoft.com/office/officeart/2005/8/layout/vProcess5"/>
    <dgm:cxn modelId="{371EE111-DEDF-724F-A472-67CF3CD5F0B6}" type="presParOf" srcId="{C1959AF1-4E99-4849-99DE-B7E279915499}" destId="{12A9BE99-1A1F-A04F-B4EF-3CC2A4196FB4}" srcOrd="0" destOrd="0" presId="urn:microsoft.com/office/officeart/2005/8/layout/vProcess5"/>
    <dgm:cxn modelId="{6CBE6A84-952A-EB48-889D-8E2BD955C37D}" type="presParOf" srcId="{C1959AF1-4E99-4849-99DE-B7E279915499}" destId="{FE0EAB7F-6F39-3D48-9486-AE2B972EAD54}" srcOrd="1" destOrd="0" presId="urn:microsoft.com/office/officeart/2005/8/layout/vProcess5"/>
    <dgm:cxn modelId="{6E6C3E6F-5865-C54B-9277-CC492F6865F9}" type="presParOf" srcId="{C1959AF1-4E99-4849-99DE-B7E279915499}" destId="{FED416F1-D529-264D-B10F-7BB9B458B631}" srcOrd="2" destOrd="0" presId="urn:microsoft.com/office/officeart/2005/8/layout/vProcess5"/>
    <dgm:cxn modelId="{D8984822-5CE9-3E4D-AEF1-18685BB4A116}" type="presParOf" srcId="{C1959AF1-4E99-4849-99DE-B7E279915499}" destId="{B736F095-FC48-D042-8227-8AD1EF05CA73}" srcOrd="3" destOrd="0" presId="urn:microsoft.com/office/officeart/2005/8/layout/vProcess5"/>
    <dgm:cxn modelId="{27F567B7-D26B-054A-B211-D3727B8A2DFD}" type="presParOf" srcId="{C1959AF1-4E99-4849-99DE-B7E279915499}" destId="{AEBF7BA9-8233-6A41-A023-C1DD79D20912}" srcOrd="4" destOrd="0" presId="urn:microsoft.com/office/officeart/2005/8/layout/vProcess5"/>
    <dgm:cxn modelId="{6FEE375A-3D3A-FF43-A6E4-1C8856E44101}" type="presParOf" srcId="{C1959AF1-4E99-4849-99DE-B7E279915499}" destId="{DCAE5C1A-23A4-B641-B432-5E9E5EA4DD58}" srcOrd="5" destOrd="0" presId="urn:microsoft.com/office/officeart/2005/8/layout/vProcess5"/>
    <dgm:cxn modelId="{412582EB-49FD-4840-8E25-2660440DE10A}" type="presParOf" srcId="{C1959AF1-4E99-4849-99DE-B7E279915499}" destId="{2886653B-2A03-774A-9560-E95F06FB999E}" srcOrd="6" destOrd="0" presId="urn:microsoft.com/office/officeart/2005/8/layout/vProcess5"/>
    <dgm:cxn modelId="{CE055158-FF2B-C949-B396-CAD0A0CD2764}" type="presParOf" srcId="{C1959AF1-4E99-4849-99DE-B7E279915499}" destId="{E20D7814-ED8A-EA49-89FC-D4F24974F22A}" srcOrd="7" destOrd="0" presId="urn:microsoft.com/office/officeart/2005/8/layout/vProcess5"/>
    <dgm:cxn modelId="{B4D643FF-8EAE-C644-8B0C-4E14BC006372}" type="presParOf" srcId="{C1959AF1-4E99-4849-99DE-B7E279915499}" destId="{37E33B14-9A29-744D-8D9A-60F19AC48D90}" srcOrd="8" destOrd="0" presId="urn:microsoft.com/office/officeart/2005/8/layout/vProcess5"/>
    <dgm:cxn modelId="{7FF054B8-BFEB-764F-BE3A-26F792C52C61}" type="presParOf" srcId="{C1959AF1-4E99-4849-99DE-B7E279915499}" destId="{692B6B5E-6D5E-504C-BA4F-5BCC76EB5905}" srcOrd="9" destOrd="0" presId="urn:microsoft.com/office/officeart/2005/8/layout/vProcess5"/>
    <dgm:cxn modelId="{6CBB1A4D-0AA0-2F4B-B08E-68FBA33EAA13}" type="presParOf" srcId="{C1959AF1-4E99-4849-99DE-B7E279915499}" destId="{93CDBEF4-0AA4-C741-B165-0CC479A11168}" srcOrd="10" destOrd="0" presId="urn:microsoft.com/office/officeart/2005/8/layout/vProcess5"/>
    <dgm:cxn modelId="{D7397E1D-1788-A045-8E78-040C7EFB400F}" type="presParOf" srcId="{C1959AF1-4E99-4849-99DE-B7E279915499}" destId="{0C36C6FE-7123-CD4A-BC97-AC8783B236F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115B60-C6B1-49CD-8641-1F2B356FA101}" type="doc">
      <dgm:prSet loTypeId="urn:microsoft.com/office/officeart/2005/8/layout/vList2" loCatId="list" qsTypeId="urn:microsoft.com/office/officeart/2005/8/quickstyle/simple1" qsCatId="simple" csTypeId="urn:microsoft.com/office/officeart/2018/5/colors/Iconchunking_neutralbg_colorful1" csCatId="colorful" phldr="1"/>
      <dgm:spPr/>
      <dgm:t>
        <a:bodyPr/>
        <a:lstStyle/>
        <a:p>
          <a:endParaRPr lang="en-US"/>
        </a:p>
      </dgm:t>
    </dgm:pt>
    <dgm:pt modelId="{41B795A3-9388-482B-90D9-A7E0F68F4C0E}">
      <dgm:prSet/>
      <dgm:spPr/>
      <dgm:t>
        <a:bodyPr/>
        <a:lstStyle/>
        <a:p>
          <a:r>
            <a:rPr lang="en-US"/>
            <a:t>Political: Governments promote the use of renewable energy in hotels by offering incentives like as tax refunds and grants, with the aim of achieving national carbon reduction targets (Green.org, 2024)</a:t>
          </a:r>
        </a:p>
      </dgm:t>
    </dgm:pt>
    <dgm:pt modelId="{9B74F8B3-B980-4A17-BA7F-36F07DA2FA08}" type="parTrans" cxnId="{F02ACBB7-592D-4B4B-8EE2-725004D16ECB}">
      <dgm:prSet/>
      <dgm:spPr/>
      <dgm:t>
        <a:bodyPr/>
        <a:lstStyle/>
        <a:p>
          <a:endParaRPr lang="en-US"/>
        </a:p>
      </dgm:t>
    </dgm:pt>
    <dgm:pt modelId="{C555D9C7-BBDE-4D88-B4E6-E2A10707C4A3}" type="sibTrans" cxnId="{F02ACBB7-592D-4B4B-8EE2-725004D16ECB}">
      <dgm:prSet/>
      <dgm:spPr/>
      <dgm:t>
        <a:bodyPr/>
        <a:lstStyle/>
        <a:p>
          <a:endParaRPr lang="en-US"/>
        </a:p>
      </dgm:t>
    </dgm:pt>
    <dgm:pt modelId="{61143DD3-97DF-4CDB-8AF9-8BDE26B07709}">
      <dgm:prSet/>
      <dgm:spPr/>
      <dgm:t>
        <a:bodyPr/>
        <a:lstStyle/>
        <a:p>
          <a:r>
            <a:rPr lang="en-US"/>
            <a:t>Economical: Implementing solar and geothermal systems reduces hotel expenses in the long run, but necessitates a substantial initial capital outlay. Financial assistance such as green loans plays a vital role in effectively controlling these expenses (Freyr Energy, 2021). </a:t>
          </a:r>
        </a:p>
      </dgm:t>
    </dgm:pt>
    <dgm:pt modelId="{2652202E-3045-4BA8-A30A-4F32F274F6CA}" type="parTrans" cxnId="{CDA9C294-432A-4833-B115-B5711B1BAD3D}">
      <dgm:prSet/>
      <dgm:spPr/>
      <dgm:t>
        <a:bodyPr/>
        <a:lstStyle/>
        <a:p>
          <a:endParaRPr lang="en-US"/>
        </a:p>
      </dgm:t>
    </dgm:pt>
    <dgm:pt modelId="{8F11A962-38C8-4089-9DBE-DB9B955A369B}" type="sibTrans" cxnId="{CDA9C294-432A-4833-B115-B5711B1BAD3D}">
      <dgm:prSet/>
      <dgm:spPr/>
      <dgm:t>
        <a:bodyPr/>
        <a:lstStyle/>
        <a:p>
          <a:endParaRPr lang="en-US"/>
        </a:p>
      </dgm:t>
    </dgm:pt>
    <dgm:pt modelId="{544A662F-5D55-4B36-9777-AEAD54AD48A2}">
      <dgm:prSet/>
      <dgm:spPr/>
      <dgm:t>
        <a:bodyPr/>
        <a:lstStyle/>
        <a:p>
          <a:r>
            <a:rPr lang="en-US"/>
            <a:t>Social: Hotels that adopt sustainable practices are able to attract environmentally concerned travellers, which in turn enhances their reputation and fosters customer loyalty (Energypedia, 2020).</a:t>
          </a:r>
        </a:p>
      </dgm:t>
    </dgm:pt>
    <dgm:pt modelId="{623D409C-DE73-4A86-BD5A-12A6DFBDE2D4}" type="parTrans" cxnId="{40D6E4DC-DF94-4B00-BAB4-01975E98169E}">
      <dgm:prSet/>
      <dgm:spPr/>
      <dgm:t>
        <a:bodyPr/>
        <a:lstStyle/>
        <a:p>
          <a:endParaRPr lang="en-US"/>
        </a:p>
      </dgm:t>
    </dgm:pt>
    <dgm:pt modelId="{F985D3C3-EC6B-4928-9F66-8993EFA161F6}" type="sibTrans" cxnId="{40D6E4DC-DF94-4B00-BAB4-01975E98169E}">
      <dgm:prSet/>
      <dgm:spPr/>
      <dgm:t>
        <a:bodyPr/>
        <a:lstStyle/>
        <a:p>
          <a:endParaRPr lang="en-US"/>
        </a:p>
      </dgm:t>
    </dgm:pt>
    <dgm:pt modelId="{345410D8-8998-CC45-A2B0-E3A0F94D4C70}" type="pres">
      <dgm:prSet presAssocID="{71115B60-C6B1-49CD-8641-1F2B356FA101}" presName="linear" presStyleCnt="0">
        <dgm:presLayoutVars>
          <dgm:animLvl val="lvl"/>
          <dgm:resizeHandles val="exact"/>
        </dgm:presLayoutVars>
      </dgm:prSet>
      <dgm:spPr/>
    </dgm:pt>
    <dgm:pt modelId="{375A5399-103C-A242-91E7-86D0993B7F35}" type="pres">
      <dgm:prSet presAssocID="{41B795A3-9388-482B-90D9-A7E0F68F4C0E}" presName="parentText" presStyleLbl="node1" presStyleIdx="0" presStyleCnt="3">
        <dgm:presLayoutVars>
          <dgm:chMax val="0"/>
          <dgm:bulletEnabled val="1"/>
        </dgm:presLayoutVars>
      </dgm:prSet>
      <dgm:spPr/>
    </dgm:pt>
    <dgm:pt modelId="{B32FF494-A4A6-1741-B563-8827677F5853}" type="pres">
      <dgm:prSet presAssocID="{C555D9C7-BBDE-4D88-B4E6-E2A10707C4A3}" presName="spacer" presStyleCnt="0"/>
      <dgm:spPr/>
    </dgm:pt>
    <dgm:pt modelId="{E411E1FA-9414-4E45-A2CB-9B020A784718}" type="pres">
      <dgm:prSet presAssocID="{61143DD3-97DF-4CDB-8AF9-8BDE26B07709}" presName="parentText" presStyleLbl="node1" presStyleIdx="1" presStyleCnt="3">
        <dgm:presLayoutVars>
          <dgm:chMax val="0"/>
          <dgm:bulletEnabled val="1"/>
        </dgm:presLayoutVars>
      </dgm:prSet>
      <dgm:spPr/>
    </dgm:pt>
    <dgm:pt modelId="{1ED24B99-0F5D-8C4B-970D-0924DF0AEE72}" type="pres">
      <dgm:prSet presAssocID="{8F11A962-38C8-4089-9DBE-DB9B955A369B}" presName="spacer" presStyleCnt="0"/>
      <dgm:spPr/>
    </dgm:pt>
    <dgm:pt modelId="{339B7C3E-0E38-0F48-8D4B-C1F5031E17A6}" type="pres">
      <dgm:prSet presAssocID="{544A662F-5D55-4B36-9777-AEAD54AD48A2}" presName="parentText" presStyleLbl="node1" presStyleIdx="2" presStyleCnt="3">
        <dgm:presLayoutVars>
          <dgm:chMax val="0"/>
          <dgm:bulletEnabled val="1"/>
        </dgm:presLayoutVars>
      </dgm:prSet>
      <dgm:spPr/>
    </dgm:pt>
  </dgm:ptLst>
  <dgm:cxnLst>
    <dgm:cxn modelId="{B2F9FE1F-9016-504A-BDE6-7A689525CA72}" type="presOf" srcId="{544A662F-5D55-4B36-9777-AEAD54AD48A2}" destId="{339B7C3E-0E38-0F48-8D4B-C1F5031E17A6}" srcOrd="0" destOrd="0" presId="urn:microsoft.com/office/officeart/2005/8/layout/vList2"/>
    <dgm:cxn modelId="{DB032D59-60D6-D34D-A0DD-3090DF459C01}" type="presOf" srcId="{71115B60-C6B1-49CD-8641-1F2B356FA101}" destId="{345410D8-8998-CC45-A2B0-E3A0F94D4C70}" srcOrd="0" destOrd="0" presId="urn:microsoft.com/office/officeart/2005/8/layout/vList2"/>
    <dgm:cxn modelId="{CDA9C294-432A-4833-B115-B5711B1BAD3D}" srcId="{71115B60-C6B1-49CD-8641-1F2B356FA101}" destId="{61143DD3-97DF-4CDB-8AF9-8BDE26B07709}" srcOrd="1" destOrd="0" parTransId="{2652202E-3045-4BA8-A30A-4F32F274F6CA}" sibTransId="{8F11A962-38C8-4089-9DBE-DB9B955A369B}"/>
    <dgm:cxn modelId="{D69B6C9A-BAFF-5648-B505-30DDE35BA8D8}" type="presOf" srcId="{61143DD3-97DF-4CDB-8AF9-8BDE26B07709}" destId="{E411E1FA-9414-4E45-A2CB-9B020A784718}" srcOrd="0" destOrd="0" presId="urn:microsoft.com/office/officeart/2005/8/layout/vList2"/>
    <dgm:cxn modelId="{AF055FA7-3DF1-E842-A569-AF45C6664A59}" type="presOf" srcId="{41B795A3-9388-482B-90D9-A7E0F68F4C0E}" destId="{375A5399-103C-A242-91E7-86D0993B7F35}" srcOrd="0" destOrd="0" presId="urn:microsoft.com/office/officeart/2005/8/layout/vList2"/>
    <dgm:cxn modelId="{F02ACBB7-592D-4B4B-8EE2-725004D16ECB}" srcId="{71115B60-C6B1-49CD-8641-1F2B356FA101}" destId="{41B795A3-9388-482B-90D9-A7E0F68F4C0E}" srcOrd="0" destOrd="0" parTransId="{9B74F8B3-B980-4A17-BA7F-36F07DA2FA08}" sibTransId="{C555D9C7-BBDE-4D88-B4E6-E2A10707C4A3}"/>
    <dgm:cxn modelId="{40D6E4DC-DF94-4B00-BAB4-01975E98169E}" srcId="{71115B60-C6B1-49CD-8641-1F2B356FA101}" destId="{544A662F-5D55-4B36-9777-AEAD54AD48A2}" srcOrd="2" destOrd="0" parTransId="{623D409C-DE73-4A86-BD5A-12A6DFBDE2D4}" sibTransId="{F985D3C3-EC6B-4928-9F66-8993EFA161F6}"/>
    <dgm:cxn modelId="{ED297DC6-09DE-A445-B38A-4776006280BD}" type="presParOf" srcId="{345410D8-8998-CC45-A2B0-E3A0F94D4C70}" destId="{375A5399-103C-A242-91E7-86D0993B7F35}" srcOrd="0" destOrd="0" presId="urn:microsoft.com/office/officeart/2005/8/layout/vList2"/>
    <dgm:cxn modelId="{D09DF21A-97B4-F34F-AF72-95D151CC426A}" type="presParOf" srcId="{345410D8-8998-CC45-A2B0-E3A0F94D4C70}" destId="{B32FF494-A4A6-1741-B563-8827677F5853}" srcOrd="1" destOrd="0" presId="urn:microsoft.com/office/officeart/2005/8/layout/vList2"/>
    <dgm:cxn modelId="{8CC2691C-9162-1B49-ABEB-E52F017DBD82}" type="presParOf" srcId="{345410D8-8998-CC45-A2B0-E3A0F94D4C70}" destId="{E411E1FA-9414-4E45-A2CB-9B020A784718}" srcOrd="2" destOrd="0" presId="urn:microsoft.com/office/officeart/2005/8/layout/vList2"/>
    <dgm:cxn modelId="{558AB324-8597-DD4F-81DF-9196824290A8}" type="presParOf" srcId="{345410D8-8998-CC45-A2B0-E3A0F94D4C70}" destId="{1ED24B99-0F5D-8C4B-970D-0924DF0AEE72}" srcOrd="3" destOrd="0" presId="urn:microsoft.com/office/officeart/2005/8/layout/vList2"/>
    <dgm:cxn modelId="{38C65342-AE41-5F43-A30D-163F924B5FEE}" type="presParOf" srcId="{345410D8-8998-CC45-A2B0-E3A0F94D4C70}" destId="{339B7C3E-0E38-0F48-8D4B-C1F5031E17A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377F3E-FE61-4FB4-B240-C54BC1E350B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9EFA17-EA64-4D9A-84DA-3EAAFB4AC9E6}">
      <dgm:prSet/>
      <dgm:spPr/>
      <dgm:t>
        <a:bodyPr/>
        <a:lstStyle/>
        <a:p>
          <a:r>
            <a:rPr lang="en-US"/>
            <a:t>Technological: Recent technological advancements have significantly improved the effectiveness of solar and geothermal systems in hotels, demonstrating their practicality and potential for substantial profits, as highlighted by Sistine Solar (2019). </a:t>
          </a:r>
        </a:p>
      </dgm:t>
    </dgm:pt>
    <dgm:pt modelId="{6095AC3D-1619-4738-B7C1-91E77CE1CE08}" type="parTrans" cxnId="{EEC0B5DB-4753-4BC7-AF0E-1DE6A89B2360}">
      <dgm:prSet/>
      <dgm:spPr/>
      <dgm:t>
        <a:bodyPr/>
        <a:lstStyle/>
        <a:p>
          <a:endParaRPr lang="en-US"/>
        </a:p>
      </dgm:t>
    </dgm:pt>
    <dgm:pt modelId="{9EFC75B1-FCEC-405E-A16E-CEB5DD79F0BE}" type="sibTrans" cxnId="{EEC0B5DB-4753-4BC7-AF0E-1DE6A89B2360}">
      <dgm:prSet/>
      <dgm:spPr/>
      <dgm:t>
        <a:bodyPr/>
        <a:lstStyle/>
        <a:p>
          <a:endParaRPr lang="en-US"/>
        </a:p>
      </dgm:t>
    </dgm:pt>
    <dgm:pt modelId="{D6F51285-5708-4171-97D3-62F541995721}">
      <dgm:prSet/>
      <dgm:spPr/>
      <dgm:t>
        <a:bodyPr/>
        <a:lstStyle/>
        <a:p>
          <a:r>
            <a:rPr lang="en-US"/>
            <a:t>Environmental: The implementation of solar and geothermal technologies in hotels has the potential to greatly diminish carbon emissions, enhance local air quality, and align with endeavours to conserve the environment (Ornate Solar, 2023). </a:t>
          </a:r>
        </a:p>
      </dgm:t>
    </dgm:pt>
    <dgm:pt modelId="{E0DD1223-1B4C-4558-8E38-8490C7F61EF4}" type="parTrans" cxnId="{61B6C3B6-1F55-4049-8512-BA82BBBA2155}">
      <dgm:prSet/>
      <dgm:spPr/>
      <dgm:t>
        <a:bodyPr/>
        <a:lstStyle/>
        <a:p>
          <a:endParaRPr lang="en-US"/>
        </a:p>
      </dgm:t>
    </dgm:pt>
    <dgm:pt modelId="{E9E03271-685C-4E45-8906-98118A098A01}" type="sibTrans" cxnId="{61B6C3B6-1F55-4049-8512-BA82BBBA2155}">
      <dgm:prSet/>
      <dgm:spPr/>
      <dgm:t>
        <a:bodyPr/>
        <a:lstStyle/>
        <a:p>
          <a:endParaRPr lang="en-US"/>
        </a:p>
      </dgm:t>
    </dgm:pt>
    <dgm:pt modelId="{B8F5CEBE-0063-4DA1-B80E-AF889F6FB37B}">
      <dgm:prSet/>
      <dgm:spPr/>
      <dgm:t>
        <a:bodyPr/>
        <a:lstStyle/>
        <a:p>
          <a:r>
            <a:rPr lang="en-US"/>
            <a:t>Legal: Legal regulations promote the adoption of renewable technologies in hotels to adhere to sustainability criteria and prevent penalties, highlighting the significance of compliance in the hospitality sector (Genus Innovation, 2022).</a:t>
          </a:r>
        </a:p>
      </dgm:t>
    </dgm:pt>
    <dgm:pt modelId="{C0E1A627-C521-47C8-913C-1DD1B93D5B70}" type="parTrans" cxnId="{6472BA8E-D337-42D3-A731-E360E1792096}">
      <dgm:prSet/>
      <dgm:spPr/>
      <dgm:t>
        <a:bodyPr/>
        <a:lstStyle/>
        <a:p>
          <a:endParaRPr lang="en-US"/>
        </a:p>
      </dgm:t>
    </dgm:pt>
    <dgm:pt modelId="{63FAF67F-2DBE-4646-B386-6A4699AD7FD2}" type="sibTrans" cxnId="{6472BA8E-D337-42D3-A731-E360E1792096}">
      <dgm:prSet/>
      <dgm:spPr/>
      <dgm:t>
        <a:bodyPr/>
        <a:lstStyle/>
        <a:p>
          <a:endParaRPr lang="en-US"/>
        </a:p>
      </dgm:t>
    </dgm:pt>
    <dgm:pt modelId="{661BF5A3-A849-4347-A52C-59E4090C2F55}" type="pres">
      <dgm:prSet presAssocID="{B2377F3E-FE61-4FB4-B240-C54BC1E350B4}" presName="linear" presStyleCnt="0">
        <dgm:presLayoutVars>
          <dgm:animLvl val="lvl"/>
          <dgm:resizeHandles val="exact"/>
        </dgm:presLayoutVars>
      </dgm:prSet>
      <dgm:spPr/>
    </dgm:pt>
    <dgm:pt modelId="{EAD2E8DC-ED92-464F-B336-2170A60EB298}" type="pres">
      <dgm:prSet presAssocID="{C29EFA17-EA64-4D9A-84DA-3EAAFB4AC9E6}" presName="parentText" presStyleLbl="node1" presStyleIdx="0" presStyleCnt="3">
        <dgm:presLayoutVars>
          <dgm:chMax val="0"/>
          <dgm:bulletEnabled val="1"/>
        </dgm:presLayoutVars>
      </dgm:prSet>
      <dgm:spPr/>
    </dgm:pt>
    <dgm:pt modelId="{5F4A0FED-D0D4-1444-AE3F-61B3A519E91C}" type="pres">
      <dgm:prSet presAssocID="{9EFC75B1-FCEC-405E-A16E-CEB5DD79F0BE}" presName="spacer" presStyleCnt="0"/>
      <dgm:spPr/>
    </dgm:pt>
    <dgm:pt modelId="{50B859F3-8A3C-994C-9391-5965F1BBE33A}" type="pres">
      <dgm:prSet presAssocID="{D6F51285-5708-4171-97D3-62F541995721}" presName="parentText" presStyleLbl="node1" presStyleIdx="1" presStyleCnt="3">
        <dgm:presLayoutVars>
          <dgm:chMax val="0"/>
          <dgm:bulletEnabled val="1"/>
        </dgm:presLayoutVars>
      </dgm:prSet>
      <dgm:spPr/>
    </dgm:pt>
    <dgm:pt modelId="{5DF8612D-3ED7-304E-9F9B-F50BC441E21B}" type="pres">
      <dgm:prSet presAssocID="{E9E03271-685C-4E45-8906-98118A098A01}" presName="spacer" presStyleCnt="0"/>
      <dgm:spPr/>
    </dgm:pt>
    <dgm:pt modelId="{E240EF32-4EE3-D145-B382-44F6ACF75A7C}" type="pres">
      <dgm:prSet presAssocID="{B8F5CEBE-0063-4DA1-B80E-AF889F6FB37B}" presName="parentText" presStyleLbl="node1" presStyleIdx="2" presStyleCnt="3">
        <dgm:presLayoutVars>
          <dgm:chMax val="0"/>
          <dgm:bulletEnabled val="1"/>
        </dgm:presLayoutVars>
      </dgm:prSet>
      <dgm:spPr/>
    </dgm:pt>
  </dgm:ptLst>
  <dgm:cxnLst>
    <dgm:cxn modelId="{889D4604-A05A-DF48-AD66-AA25B1432F71}" type="presOf" srcId="{B8F5CEBE-0063-4DA1-B80E-AF889F6FB37B}" destId="{E240EF32-4EE3-D145-B382-44F6ACF75A7C}" srcOrd="0" destOrd="0" presId="urn:microsoft.com/office/officeart/2005/8/layout/vList2"/>
    <dgm:cxn modelId="{5D74700D-C5F2-AF42-B4CE-82E5094CE582}" type="presOf" srcId="{D6F51285-5708-4171-97D3-62F541995721}" destId="{50B859F3-8A3C-994C-9391-5965F1BBE33A}" srcOrd="0" destOrd="0" presId="urn:microsoft.com/office/officeart/2005/8/layout/vList2"/>
    <dgm:cxn modelId="{F961127F-6AE7-B24B-A2CE-D515A48B02FF}" type="presOf" srcId="{C29EFA17-EA64-4D9A-84DA-3EAAFB4AC9E6}" destId="{EAD2E8DC-ED92-464F-B336-2170A60EB298}" srcOrd="0" destOrd="0" presId="urn:microsoft.com/office/officeart/2005/8/layout/vList2"/>
    <dgm:cxn modelId="{6472BA8E-D337-42D3-A731-E360E1792096}" srcId="{B2377F3E-FE61-4FB4-B240-C54BC1E350B4}" destId="{B8F5CEBE-0063-4DA1-B80E-AF889F6FB37B}" srcOrd="2" destOrd="0" parTransId="{C0E1A627-C521-47C8-913C-1DD1B93D5B70}" sibTransId="{63FAF67F-2DBE-4646-B386-6A4699AD7FD2}"/>
    <dgm:cxn modelId="{C05CA79F-5F87-574D-AF4E-5C90FD274893}" type="presOf" srcId="{B2377F3E-FE61-4FB4-B240-C54BC1E350B4}" destId="{661BF5A3-A849-4347-A52C-59E4090C2F55}" srcOrd="0" destOrd="0" presId="urn:microsoft.com/office/officeart/2005/8/layout/vList2"/>
    <dgm:cxn modelId="{61B6C3B6-1F55-4049-8512-BA82BBBA2155}" srcId="{B2377F3E-FE61-4FB4-B240-C54BC1E350B4}" destId="{D6F51285-5708-4171-97D3-62F541995721}" srcOrd="1" destOrd="0" parTransId="{E0DD1223-1B4C-4558-8E38-8490C7F61EF4}" sibTransId="{E9E03271-685C-4E45-8906-98118A098A01}"/>
    <dgm:cxn modelId="{EEC0B5DB-4753-4BC7-AF0E-1DE6A89B2360}" srcId="{B2377F3E-FE61-4FB4-B240-C54BC1E350B4}" destId="{C29EFA17-EA64-4D9A-84DA-3EAAFB4AC9E6}" srcOrd="0" destOrd="0" parTransId="{6095AC3D-1619-4738-B7C1-91E77CE1CE08}" sibTransId="{9EFC75B1-FCEC-405E-A16E-CEB5DD79F0BE}"/>
    <dgm:cxn modelId="{45BBDF3A-B00D-264B-9C6D-B47B474D1436}" type="presParOf" srcId="{661BF5A3-A849-4347-A52C-59E4090C2F55}" destId="{EAD2E8DC-ED92-464F-B336-2170A60EB298}" srcOrd="0" destOrd="0" presId="urn:microsoft.com/office/officeart/2005/8/layout/vList2"/>
    <dgm:cxn modelId="{FC9C0D2F-62D1-8C46-A4DB-F37EE3F9A96D}" type="presParOf" srcId="{661BF5A3-A849-4347-A52C-59E4090C2F55}" destId="{5F4A0FED-D0D4-1444-AE3F-61B3A519E91C}" srcOrd="1" destOrd="0" presId="urn:microsoft.com/office/officeart/2005/8/layout/vList2"/>
    <dgm:cxn modelId="{57A905C7-3483-7B4E-8241-52FD4567D47A}" type="presParOf" srcId="{661BF5A3-A849-4347-A52C-59E4090C2F55}" destId="{50B859F3-8A3C-994C-9391-5965F1BBE33A}" srcOrd="2" destOrd="0" presId="urn:microsoft.com/office/officeart/2005/8/layout/vList2"/>
    <dgm:cxn modelId="{DBC34779-C117-7349-8259-1E047920335A}" type="presParOf" srcId="{661BF5A3-A849-4347-A52C-59E4090C2F55}" destId="{5DF8612D-3ED7-304E-9F9B-F50BC441E21B}" srcOrd="3" destOrd="0" presId="urn:microsoft.com/office/officeart/2005/8/layout/vList2"/>
    <dgm:cxn modelId="{34BB64FD-7FF3-4E4B-BECD-D6D455FE00EC}" type="presParOf" srcId="{661BF5A3-A849-4347-A52C-59E4090C2F55}" destId="{E240EF32-4EE3-D145-B382-44F6ACF75A7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AFEB53-8E90-4089-91C1-612059773D6D}"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1E987A48-1F1F-4F84-991B-34FA55EA94F4}">
      <dgm:prSet/>
      <dgm:spPr/>
      <dgm:t>
        <a:bodyPr/>
        <a:lstStyle/>
        <a:p>
          <a:r>
            <a:rPr lang="en-US"/>
            <a:t>Hotels ought to establish collaborations with renewable energy providers in order to facilitate the implementation of solar and geothermal systems through leasing or power purchase agreements, thereby eliminating initial expenses (U.S. Department of Energy, 2020). </a:t>
          </a:r>
        </a:p>
      </dgm:t>
    </dgm:pt>
    <dgm:pt modelId="{B8FF84EF-8FF4-47BA-8D40-CD25B096FE9E}" type="parTrans" cxnId="{FA48A21F-F7B7-4DEA-A8FA-D6000F8DC830}">
      <dgm:prSet/>
      <dgm:spPr/>
      <dgm:t>
        <a:bodyPr/>
        <a:lstStyle/>
        <a:p>
          <a:endParaRPr lang="en-US"/>
        </a:p>
      </dgm:t>
    </dgm:pt>
    <dgm:pt modelId="{032E3B17-562F-4AAF-94CE-40F49E9C3A26}" type="sibTrans" cxnId="{FA48A21F-F7B7-4DEA-A8FA-D6000F8DC830}">
      <dgm:prSet/>
      <dgm:spPr/>
      <dgm:t>
        <a:bodyPr/>
        <a:lstStyle/>
        <a:p>
          <a:endParaRPr lang="en-US"/>
        </a:p>
      </dgm:t>
    </dgm:pt>
    <dgm:pt modelId="{09AC503E-FC3E-46A0-8491-C9B41229B727}">
      <dgm:prSet/>
      <dgm:spPr/>
      <dgm:t>
        <a:bodyPr/>
        <a:lstStyle/>
        <a:p>
          <a:r>
            <a:rPr lang="en-US"/>
            <a:t>These collaborations enable hotels to be invoiced for their energy consumption at prices that are cheaper than those of conventional power sources, hence accelerating the adoption of technology (S&amp;P Global, 2021). </a:t>
          </a:r>
        </a:p>
      </dgm:t>
    </dgm:pt>
    <dgm:pt modelId="{8928BDC8-F7C4-4068-9885-E0A2A254A9C0}" type="parTrans" cxnId="{2DB68902-45E0-4CDF-AE33-AA432405A61F}">
      <dgm:prSet/>
      <dgm:spPr/>
      <dgm:t>
        <a:bodyPr/>
        <a:lstStyle/>
        <a:p>
          <a:endParaRPr lang="en-US"/>
        </a:p>
      </dgm:t>
    </dgm:pt>
    <dgm:pt modelId="{8E94D2A4-0897-4CDD-9B82-FCF90466A54E}" type="sibTrans" cxnId="{2DB68902-45E0-4CDF-AE33-AA432405A61F}">
      <dgm:prSet/>
      <dgm:spPr/>
      <dgm:t>
        <a:bodyPr/>
        <a:lstStyle/>
        <a:p>
          <a:endParaRPr lang="en-US"/>
        </a:p>
      </dgm:t>
    </dgm:pt>
    <dgm:pt modelId="{922FCC98-A571-4391-8642-F615A85C0D47}">
      <dgm:prSet/>
      <dgm:spPr/>
      <dgm:t>
        <a:bodyPr/>
        <a:lstStyle/>
        <a:p>
          <a:r>
            <a:rPr lang="en-US"/>
            <a:t>Adopting a uniform environmental performance monitoring system throughout the sector could effectively monitor and improve energy conservation and financial savings derived from renewable technologies (Cendor sector, 2020). </a:t>
          </a:r>
        </a:p>
      </dgm:t>
    </dgm:pt>
    <dgm:pt modelId="{BEC81332-3ACC-4869-AA9A-2E11D5798880}" type="parTrans" cxnId="{CFA4483F-C4C4-45C6-8E81-899396403225}">
      <dgm:prSet/>
      <dgm:spPr/>
      <dgm:t>
        <a:bodyPr/>
        <a:lstStyle/>
        <a:p>
          <a:endParaRPr lang="en-US"/>
        </a:p>
      </dgm:t>
    </dgm:pt>
    <dgm:pt modelId="{19EABF38-8BA5-451C-B9EE-F6395B0207D8}" type="sibTrans" cxnId="{CFA4483F-C4C4-45C6-8E81-899396403225}">
      <dgm:prSet/>
      <dgm:spPr/>
      <dgm:t>
        <a:bodyPr/>
        <a:lstStyle/>
        <a:p>
          <a:endParaRPr lang="en-US"/>
        </a:p>
      </dgm:t>
    </dgm:pt>
    <dgm:pt modelId="{AF69FA8E-3DCF-497B-8AC4-E7630F034016}">
      <dgm:prSet/>
      <dgm:spPr/>
      <dgm:t>
        <a:bodyPr/>
        <a:lstStyle/>
        <a:p>
          <a:r>
            <a:rPr lang="en-US"/>
            <a:t>This method sets up standards for evaluating the efficiency of renewable technology and encourages the exchange of data to comprehend the enduring advantages (Cendor Industry, 2020). </a:t>
          </a:r>
        </a:p>
      </dgm:t>
    </dgm:pt>
    <dgm:pt modelId="{AEF09566-6EE4-4918-B640-DEB0A5882EE8}" type="parTrans" cxnId="{74220593-2558-4075-A1DE-F71C8EE0B34F}">
      <dgm:prSet/>
      <dgm:spPr/>
      <dgm:t>
        <a:bodyPr/>
        <a:lstStyle/>
        <a:p>
          <a:endParaRPr lang="en-US"/>
        </a:p>
      </dgm:t>
    </dgm:pt>
    <dgm:pt modelId="{E441A48B-C507-42E9-B586-42C7E3A96EBA}" type="sibTrans" cxnId="{74220593-2558-4075-A1DE-F71C8EE0B34F}">
      <dgm:prSet/>
      <dgm:spPr/>
      <dgm:t>
        <a:bodyPr/>
        <a:lstStyle/>
        <a:p>
          <a:endParaRPr lang="en-US"/>
        </a:p>
      </dgm:t>
    </dgm:pt>
    <dgm:pt modelId="{4E989699-EC31-4DF7-B172-9A9AB522DAD3}">
      <dgm:prSet/>
      <dgm:spPr/>
      <dgm:t>
        <a:bodyPr/>
        <a:lstStyle/>
        <a:p>
          <a:r>
            <a:rPr lang="en-US"/>
            <a:t>Continual education and training for hotel management and staff are essential in order to stay updated with innovations in renewable energy and maximise system operations (Arka360, 2019). </a:t>
          </a:r>
        </a:p>
      </dgm:t>
    </dgm:pt>
    <dgm:pt modelId="{B2084172-18DD-4B24-BAA0-A3774310481C}" type="parTrans" cxnId="{BA1B3B33-D9C9-4ED3-9653-90AEEC3CAE7D}">
      <dgm:prSet/>
      <dgm:spPr/>
      <dgm:t>
        <a:bodyPr/>
        <a:lstStyle/>
        <a:p>
          <a:endParaRPr lang="en-US"/>
        </a:p>
      </dgm:t>
    </dgm:pt>
    <dgm:pt modelId="{6394E85C-08A1-42A2-871E-61AABDFDB8CC}" type="sibTrans" cxnId="{BA1B3B33-D9C9-4ED3-9653-90AEEC3CAE7D}">
      <dgm:prSet/>
      <dgm:spPr/>
      <dgm:t>
        <a:bodyPr/>
        <a:lstStyle/>
        <a:p>
          <a:endParaRPr lang="en-US"/>
        </a:p>
      </dgm:t>
    </dgm:pt>
    <dgm:pt modelId="{EEDC03B1-2878-4BCD-A59F-D2AF1C0628F1}">
      <dgm:prSet/>
      <dgm:spPr/>
      <dgm:t>
        <a:bodyPr/>
        <a:lstStyle/>
        <a:p>
          <a:r>
            <a:rPr lang="en-US"/>
            <a:t>Consistent training guarantees that hotel operations are in accordance with sustainability standards and that renewable systems are effectively maintained (Arka360, 2019). </a:t>
          </a:r>
        </a:p>
      </dgm:t>
    </dgm:pt>
    <dgm:pt modelId="{D53F5821-D9EF-4851-BD9F-C3BF00C677BB}" type="parTrans" cxnId="{FF3CDA01-E166-4C63-97BF-415E64E259DF}">
      <dgm:prSet/>
      <dgm:spPr/>
      <dgm:t>
        <a:bodyPr/>
        <a:lstStyle/>
        <a:p>
          <a:endParaRPr lang="en-US"/>
        </a:p>
      </dgm:t>
    </dgm:pt>
    <dgm:pt modelId="{475BFDD1-8A7F-48B8-B21C-BD6FDA452F03}" type="sibTrans" cxnId="{FF3CDA01-E166-4C63-97BF-415E64E259DF}">
      <dgm:prSet/>
      <dgm:spPr/>
      <dgm:t>
        <a:bodyPr/>
        <a:lstStyle/>
        <a:p>
          <a:endParaRPr lang="en-US"/>
        </a:p>
      </dgm:t>
    </dgm:pt>
    <dgm:pt modelId="{22D4B803-78C8-4A33-9E4B-C3BA1652DF9E}">
      <dgm:prSet/>
      <dgm:spPr/>
      <dgm:t>
        <a:bodyPr/>
        <a:lstStyle/>
        <a:p>
          <a:r>
            <a:rPr lang="en-US"/>
            <a:t>Hotels can diminish their ecological footprint, allure environmentally concerned consumers, and improve their market position by implementing extensive sustainability initiatives, such as using renewable energy sources (Arka360, 2019).</a:t>
          </a:r>
        </a:p>
      </dgm:t>
    </dgm:pt>
    <dgm:pt modelId="{8B34A38E-B62E-433C-9693-21601EF4A25C}" type="parTrans" cxnId="{3921E966-95BF-4FFC-B102-7C5BDE232828}">
      <dgm:prSet/>
      <dgm:spPr/>
      <dgm:t>
        <a:bodyPr/>
        <a:lstStyle/>
        <a:p>
          <a:endParaRPr lang="en-US"/>
        </a:p>
      </dgm:t>
    </dgm:pt>
    <dgm:pt modelId="{FF1F5E26-FF8C-4F73-BC90-3BD107586A1F}" type="sibTrans" cxnId="{3921E966-95BF-4FFC-B102-7C5BDE232828}">
      <dgm:prSet/>
      <dgm:spPr/>
      <dgm:t>
        <a:bodyPr/>
        <a:lstStyle/>
        <a:p>
          <a:endParaRPr lang="en-US"/>
        </a:p>
      </dgm:t>
    </dgm:pt>
    <dgm:pt modelId="{E30E2554-1495-0F4A-95A8-44F099D6CA3F}" type="pres">
      <dgm:prSet presAssocID="{B6AFEB53-8E90-4089-91C1-612059773D6D}" presName="diagram" presStyleCnt="0">
        <dgm:presLayoutVars>
          <dgm:dir/>
          <dgm:resizeHandles val="exact"/>
        </dgm:presLayoutVars>
      </dgm:prSet>
      <dgm:spPr/>
    </dgm:pt>
    <dgm:pt modelId="{267BE372-CCD8-394D-A4DB-C7AA9DD60D2D}" type="pres">
      <dgm:prSet presAssocID="{1E987A48-1F1F-4F84-991B-34FA55EA94F4}" presName="node" presStyleLbl="node1" presStyleIdx="0" presStyleCnt="7">
        <dgm:presLayoutVars>
          <dgm:bulletEnabled val="1"/>
        </dgm:presLayoutVars>
      </dgm:prSet>
      <dgm:spPr/>
    </dgm:pt>
    <dgm:pt modelId="{51C72CA0-D40D-4546-86BF-D0BEC885289F}" type="pres">
      <dgm:prSet presAssocID="{032E3B17-562F-4AAF-94CE-40F49E9C3A26}" presName="sibTrans" presStyleCnt="0"/>
      <dgm:spPr/>
    </dgm:pt>
    <dgm:pt modelId="{BD850528-419E-874A-9083-544858B2E6D4}" type="pres">
      <dgm:prSet presAssocID="{09AC503E-FC3E-46A0-8491-C9B41229B727}" presName="node" presStyleLbl="node1" presStyleIdx="1" presStyleCnt="7">
        <dgm:presLayoutVars>
          <dgm:bulletEnabled val="1"/>
        </dgm:presLayoutVars>
      </dgm:prSet>
      <dgm:spPr/>
    </dgm:pt>
    <dgm:pt modelId="{967E6257-A50B-0749-ACB4-EE0DEE14C7B2}" type="pres">
      <dgm:prSet presAssocID="{8E94D2A4-0897-4CDD-9B82-FCF90466A54E}" presName="sibTrans" presStyleCnt="0"/>
      <dgm:spPr/>
    </dgm:pt>
    <dgm:pt modelId="{D5B9D4B9-ED1B-8E42-B61A-6642AFCA3722}" type="pres">
      <dgm:prSet presAssocID="{922FCC98-A571-4391-8642-F615A85C0D47}" presName="node" presStyleLbl="node1" presStyleIdx="2" presStyleCnt="7">
        <dgm:presLayoutVars>
          <dgm:bulletEnabled val="1"/>
        </dgm:presLayoutVars>
      </dgm:prSet>
      <dgm:spPr/>
    </dgm:pt>
    <dgm:pt modelId="{9C221B7E-62B7-2C46-8E1D-54BB5B89A080}" type="pres">
      <dgm:prSet presAssocID="{19EABF38-8BA5-451C-B9EE-F6395B0207D8}" presName="sibTrans" presStyleCnt="0"/>
      <dgm:spPr/>
    </dgm:pt>
    <dgm:pt modelId="{E32EA5AE-B7C9-9E4B-87E8-CEED4E00DE20}" type="pres">
      <dgm:prSet presAssocID="{AF69FA8E-3DCF-497B-8AC4-E7630F034016}" presName="node" presStyleLbl="node1" presStyleIdx="3" presStyleCnt="7">
        <dgm:presLayoutVars>
          <dgm:bulletEnabled val="1"/>
        </dgm:presLayoutVars>
      </dgm:prSet>
      <dgm:spPr/>
    </dgm:pt>
    <dgm:pt modelId="{F6B20D79-14D4-404B-98F0-D382B81CACF7}" type="pres">
      <dgm:prSet presAssocID="{E441A48B-C507-42E9-B586-42C7E3A96EBA}" presName="sibTrans" presStyleCnt="0"/>
      <dgm:spPr/>
    </dgm:pt>
    <dgm:pt modelId="{9852238E-849D-A043-AA30-23212977FBD3}" type="pres">
      <dgm:prSet presAssocID="{4E989699-EC31-4DF7-B172-9A9AB522DAD3}" presName="node" presStyleLbl="node1" presStyleIdx="4" presStyleCnt="7">
        <dgm:presLayoutVars>
          <dgm:bulletEnabled val="1"/>
        </dgm:presLayoutVars>
      </dgm:prSet>
      <dgm:spPr/>
    </dgm:pt>
    <dgm:pt modelId="{88C86E55-7B61-2D4F-B5D6-4E4FF21BAA61}" type="pres">
      <dgm:prSet presAssocID="{6394E85C-08A1-42A2-871E-61AABDFDB8CC}" presName="sibTrans" presStyleCnt="0"/>
      <dgm:spPr/>
    </dgm:pt>
    <dgm:pt modelId="{9BB74C0A-C13B-184A-B1EC-B87CB8AFA87A}" type="pres">
      <dgm:prSet presAssocID="{EEDC03B1-2878-4BCD-A59F-D2AF1C0628F1}" presName="node" presStyleLbl="node1" presStyleIdx="5" presStyleCnt="7">
        <dgm:presLayoutVars>
          <dgm:bulletEnabled val="1"/>
        </dgm:presLayoutVars>
      </dgm:prSet>
      <dgm:spPr/>
    </dgm:pt>
    <dgm:pt modelId="{939B04D5-2C25-B04A-B6BD-55E4BE64429A}" type="pres">
      <dgm:prSet presAssocID="{475BFDD1-8A7F-48B8-B21C-BD6FDA452F03}" presName="sibTrans" presStyleCnt="0"/>
      <dgm:spPr/>
    </dgm:pt>
    <dgm:pt modelId="{1FE3C2F1-BD4E-9F45-9A55-4D53D01B69BC}" type="pres">
      <dgm:prSet presAssocID="{22D4B803-78C8-4A33-9E4B-C3BA1652DF9E}" presName="node" presStyleLbl="node1" presStyleIdx="6" presStyleCnt="7">
        <dgm:presLayoutVars>
          <dgm:bulletEnabled val="1"/>
        </dgm:presLayoutVars>
      </dgm:prSet>
      <dgm:spPr/>
    </dgm:pt>
  </dgm:ptLst>
  <dgm:cxnLst>
    <dgm:cxn modelId="{FF3CDA01-E166-4C63-97BF-415E64E259DF}" srcId="{B6AFEB53-8E90-4089-91C1-612059773D6D}" destId="{EEDC03B1-2878-4BCD-A59F-D2AF1C0628F1}" srcOrd="5" destOrd="0" parTransId="{D53F5821-D9EF-4851-BD9F-C3BF00C677BB}" sibTransId="{475BFDD1-8A7F-48B8-B21C-BD6FDA452F03}"/>
    <dgm:cxn modelId="{2DB68902-45E0-4CDF-AE33-AA432405A61F}" srcId="{B6AFEB53-8E90-4089-91C1-612059773D6D}" destId="{09AC503E-FC3E-46A0-8491-C9B41229B727}" srcOrd="1" destOrd="0" parTransId="{8928BDC8-F7C4-4068-9885-E0A2A254A9C0}" sibTransId="{8E94D2A4-0897-4CDD-9B82-FCF90466A54E}"/>
    <dgm:cxn modelId="{7ECDFB05-AAB6-324F-A2EC-D1C3EB4EA823}" type="presOf" srcId="{1E987A48-1F1F-4F84-991B-34FA55EA94F4}" destId="{267BE372-CCD8-394D-A4DB-C7AA9DD60D2D}" srcOrd="0" destOrd="0" presId="urn:microsoft.com/office/officeart/2005/8/layout/default"/>
    <dgm:cxn modelId="{D1D6D110-28B0-2E4B-8AA2-A9C5E5D67885}" type="presOf" srcId="{09AC503E-FC3E-46A0-8491-C9B41229B727}" destId="{BD850528-419E-874A-9083-544858B2E6D4}" srcOrd="0" destOrd="0" presId="urn:microsoft.com/office/officeart/2005/8/layout/default"/>
    <dgm:cxn modelId="{FA48A21F-F7B7-4DEA-A8FA-D6000F8DC830}" srcId="{B6AFEB53-8E90-4089-91C1-612059773D6D}" destId="{1E987A48-1F1F-4F84-991B-34FA55EA94F4}" srcOrd="0" destOrd="0" parTransId="{B8FF84EF-8FF4-47BA-8D40-CD25B096FE9E}" sibTransId="{032E3B17-562F-4AAF-94CE-40F49E9C3A26}"/>
    <dgm:cxn modelId="{5161252F-9614-D440-B49E-07674320EC44}" type="presOf" srcId="{922FCC98-A571-4391-8642-F615A85C0D47}" destId="{D5B9D4B9-ED1B-8E42-B61A-6642AFCA3722}" srcOrd="0" destOrd="0" presId="urn:microsoft.com/office/officeart/2005/8/layout/default"/>
    <dgm:cxn modelId="{E0A08A32-CE5D-C247-85A6-132EA7181978}" type="presOf" srcId="{4E989699-EC31-4DF7-B172-9A9AB522DAD3}" destId="{9852238E-849D-A043-AA30-23212977FBD3}" srcOrd="0" destOrd="0" presId="urn:microsoft.com/office/officeart/2005/8/layout/default"/>
    <dgm:cxn modelId="{BA1B3B33-D9C9-4ED3-9653-90AEEC3CAE7D}" srcId="{B6AFEB53-8E90-4089-91C1-612059773D6D}" destId="{4E989699-EC31-4DF7-B172-9A9AB522DAD3}" srcOrd="4" destOrd="0" parTransId="{B2084172-18DD-4B24-BAA0-A3774310481C}" sibTransId="{6394E85C-08A1-42A2-871E-61AABDFDB8CC}"/>
    <dgm:cxn modelId="{3268CC3C-41B5-F045-AF9A-5EE8E95A3804}" type="presOf" srcId="{22D4B803-78C8-4A33-9E4B-C3BA1652DF9E}" destId="{1FE3C2F1-BD4E-9F45-9A55-4D53D01B69BC}" srcOrd="0" destOrd="0" presId="urn:microsoft.com/office/officeart/2005/8/layout/default"/>
    <dgm:cxn modelId="{CFA4483F-C4C4-45C6-8E81-899396403225}" srcId="{B6AFEB53-8E90-4089-91C1-612059773D6D}" destId="{922FCC98-A571-4391-8642-F615A85C0D47}" srcOrd="2" destOrd="0" parTransId="{BEC81332-3ACC-4869-AA9A-2E11D5798880}" sibTransId="{19EABF38-8BA5-451C-B9EE-F6395B0207D8}"/>
    <dgm:cxn modelId="{3921E966-95BF-4FFC-B102-7C5BDE232828}" srcId="{B6AFEB53-8E90-4089-91C1-612059773D6D}" destId="{22D4B803-78C8-4A33-9E4B-C3BA1652DF9E}" srcOrd="6" destOrd="0" parTransId="{8B34A38E-B62E-433C-9693-21601EF4A25C}" sibTransId="{FF1F5E26-FF8C-4F73-BC90-3BD107586A1F}"/>
    <dgm:cxn modelId="{F079AC67-2674-734B-B003-9120CF43BCC0}" type="presOf" srcId="{AF69FA8E-3DCF-497B-8AC4-E7630F034016}" destId="{E32EA5AE-B7C9-9E4B-87E8-CEED4E00DE20}" srcOrd="0" destOrd="0" presId="urn:microsoft.com/office/officeart/2005/8/layout/default"/>
    <dgm:cxn modelId="{74220593-2558-4075-A1DE-F71C8EE0B34F}" srcId="{B6AFEB53-8E90-4089-91C1-612059773D6D}" destId="{AF69FA8E-3DCF-497B-8AC4-E7630F034016}" srcOrd="3" destOrd="0" parTransId="{AEF09566-6EE4-4918-B640-DEB0A5882EE8}" sibTransId="{E441A48B-C507-42E9-B586-42C7E3A96EBA}"/>
    <dgm:cxn modelId="{69718BC2-EA61-7741-9CFC-90FAA269F52C}" type="presOf" srcId="{EEDC03B1-2878-4BCD-A59F-D2AF1C0628F1}" destId="{9BB74C0A-C13B-184A-B1EC-B87CB8AFA87A}" srcOrd="0" destOrd="0" presId="urn:microsoft.com/office/officeart/2005/8/layout/default"/>
    <dgm:cxn modelId="{1F3107C6-45C9-EE47-8B85-4A918D5B0D36}" type="presOf" srcId="{B6AFEB53-8E90-4089-91C1-612059773D6D}" destId="{E30E2554-1495-0F4A-95A8-44F099D6CA3F}" srcOrd="0" destOrd="0" presId="urn:microsoft.com/office/officeart/2005/8/layout/default"/>
    <dgm:cxn modelId="{EA275600-7814-B64A-A3EE-9565A2753C9D}" type="presParOf" srcId="{E30E2554-1495-0F4A-95A8-44F099D6CA3F}" destId="{267BE372-CCD8-394D-A4DB-C7AA9DD60D2D}" srcOrd="0" destOrd="0" presId="urn:microsoft.com/office/officeart/2005/8/layout/default"/>
    <dgm:cxn modelId="{660A2BA0-33EB-914C-A11E-1609A7396D69}" type="presParOf" srcId="{E30E2554-1495-0F4A-95A8-44F099D6CA3F}" destId="{51C72CA0-D40D-4546-86BF-D0BEC885289F}" srcOrd="1" destOrd="0" presId="urn:microsoft.com/office/officeart/2005/8/layout/default"/>
    <dgm:cxn modelId="{2D5125C0-4038-B24B-A5CC-D5C4A4FC2887}" type="presParOf" srcId="{E30E2554-1495-0F4A-95A8-44F099D6CA3F}" destId="{BD850528-419E-874A-9083-544858B2E6D4}" srcOrd="2" destOrd="0" presId="urn:microsoft.com/office/officeart/2005/8/layout/default"/>
    <dgm:cxn modelId="{044AFA2E-2836-134C-91B3-90B303E8F43C}" type="presParOf" srcId="{E30E2554-1495-0F4A-95A8-44F099D6CA3F}" destId="{967E6257-A50B-0749-ACB4-EE0DEE14C7B2}" srcOrd="3" destOrd="0" presId="urn:microsoft.com/office/officeart/2005/8/layout/default"/>
    <dgm:cxn modelId="{6153113F-4D32-BA46-BB48-11C9F446D1E3}" type="presParOf" srcId="{E30E2554-1495-0F4A-95A8-44F099D6CA3F}" destId="{D5B9D4B9-ED1B-8E42-B61A-6642AFCA3722}" srcOrd="4" destOrd="0" presId="urn:microsoft.com/office/officeart/2005/8/layout/default"/>
    <dgm:cxn modelId="{DF435FB8-AB8B-7A4F-9A9F-E7B3E49651ED}" type="presParOf" srcId="{E30E2554-1495-0F4A-95A8-44F099D6CA3F}" destId="{9C221B7E-62B7-2C46-8E1D-54BB5B89A080}" srcOrd="5" destOrd="0" presId="urn:microsoft.com/office/officeart/2005/8/layout/default"/>
    <dgm:cxn modelId="{FF6EE746-B58D-7A47-BF89-E37C195D4851}" type="presParOf" srcId="{E30E2554-1495-0F4A-95A8-44F099D6CA3F}" destId="{E32EA5AE-B7C9-9E4B-87E8-CEED4E00DE20}" srcOrd="6" destOrd="0" presId="urn:microsoft.com/office/officeart/2005/8/layout/default"/>
    <dgm:cxn modelId="{862D66D3-88CC-8145-A755-C1D3AA738656}" type="presParOf" srcId="{E30E2554-1495-0F4A-95A8-44F099D6CA3F}" destId="{F6B20D79-14D4-404B-98F0-D382B81CACF7}" srcOrd="7" destOrd="0" presId="urn:microsoft.com/office/officeart/2005/8/layout/default"/>
    <dgm:cxn modelId="{3027197D-2ABA-0F41-9195-3931EA881FF4}" type="presParOf" srcId="{E30E2554-1495-0F4A-95A8-44F099D6CA3F}" destId="{9852238E-849D-A043-AA30-23212977FBD3}" srcOrd="8" destOrd="0" presId="urn:microsoft.com/office/officeart/2005/8/layout/default"/>
    <dgm:cxn modelId="{DF2F41B4-6518-6149-8476-58EC28320700}" type="presParOf" srcId="{E30E2554-1495-0F4A-95A8-44F099D6CA3F}" destId="{88C86E55-7B61-2D4F-B5D6-4E4FF21BAA61}" srcOrd="9" destOrd="0" presId="urn:microsoft.com/office/officeart/2005/8/layout/default"/>
    <dgm:cxn modelId="{6129B056-BF95-D240-80E3-AF5EDC734414}" type="presParOf" srcId="{E30E2554-1495-0F4A-95A8-44F099D6CA3F}" destId="{9BB74C0A-C13B-184A-B1EC-B87CB8AFA87A}" srcOrd="10" destOrd="0" presId="urn:microsoft.com/office/officeart/2005/8/layout/default"/>
    <dgm:cxn modelId="{09A10867-EF29-0C43-BD6A-190E8FD1485F}" type="presParOf" srcId="{E30E2554-1495-0F4A-95A8-44F099D6CA3F}" destId="{939B04D5-2C25-B04A-B6BD-55E4BE64429A}" srcOrd="11" destOrd="0" presId="urn:microsoft.com/office/officeart/2005/8/layout/default"/>
    <dgm:cxn modelId="{F11DA78F-6543-E244-B749-EDCC25208D4D}" type="presParOf" srcId="{E30E2554-1495-0F4A-95A8-44F099D6CA3F}" destId="{1FE3C2F1-BD4E-9F45-9A55-4D53D01B69B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461DEDA-F8CB-4269-9A4C-BBF6B0B51E5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10A6100-D760-4842-A9DE-779B14CDDF7A}">
      <dgm:prSet/>
      <dgm:spPr/>
      <dgm:t>
        <a:bodyPr/>
        <a:lstStyle/>
        <a:p>
          <a:r>
            <a:rPr lang="en-US"/>
            <a:t>Hotels can achieve substantial cost reductions and improve sustainability by implementing solar panels and geothermal systems. </a:t>
          </a:r>
        </a:p>
      </dgm:t>
    </dgm:pt>
    <dgm:pt modelId="{811C6B7A-F196-439B-869F-FCD3E31602B1}" type="parTrans" cxnId="{D13CB6DD-8622-40D7-B6DC-09B3DD6957A6}">
      <dgm:prSet/>
      <dgm:spPr/>
      <dgm:t>
        <a:bodyPr/>
        <a:lstStyle/>
        <a:p>
          <a:endParaRPr lang="en-US"/>
        </a:p>
      </dgm:t>
    </dgm:pt>
    <dgm:pt modelId="{A3C0C257-CC46-4329-9272-93D967E6FCBC}" type="sibTrans" cxnId="{D13CB6DD-8622-40D7-B6DC-09B3DD6957A6}">
      <dgm:prSet/>
      <dgm:spPr/>
      <dgm:t>
        <a:bodyPr/>
        <a:lstStyle/>
        <a:p>
          <a:endParaRPr lang="en-US"/>
        </a:p>
      </dgm:t>
    </dgm:pt>
    <dgm:pt modelId="{83F08C75-8F20-4B1C-ABFD-56D1EDCB0F10}">
      <dgm:prSet/>
      <dgm:spPr/>
      <dgm:t>
        <a:bodyPr/>
        <a:lstStyle/>
        <a:p>
          <a:r>
            <a:rPr lang="en-US"/>
            <a:t>Participating in policy formation helps ensure the acquisition of advantageous government incentives, enhancing the economic feasibility of renewable energy projects. </a:t>
          </a:r>
        </a:p>
      </dgm:t>
    </dgm:pt>
    <dgm:pt modelId="{133303BC-7467-4FB0-B2F2-D92F0DB92D75}" type="parTrans" cxnId="{A2B9DDDF-9CFA-44B8-BF16-4F1C084276BC}">
      <dgm:prSet/>
      <dgm:spPr/>
      <dgm:t>
        <a:bodyPr/>
        <a:lstStyle/>
        <a:p>
          <a:endParaRPr lang="en-US"/>
        </a:p>
      </dgm:t>
    </dgm:pt>
    <dgm:pt modelId="{36A60BB9-684F-400E-A9A9-0044B91F9DA1}" type="sibTrans" cxnId="{A2B9DDDF-9CFA-44B8-BF16-4F1C084276BC}">
      <dgm:prSet/>
      <dgm:spPr/>
      <dgm:t>
        <a:bodyPr/>
        <a:lstStyle/>
        <a:p>
          <a:endParaRPr lang="en-US"/>
        </a:p>
      </dgm:t>
    </dgm:pt>
    <dgm:pt modelId="{53349939-7E96-4151-849A-1208CC1BB447}">
      <dgm:prSet/>
      <dgm:spPr/>
      <dgm:t>
        <a:bodyPr/>
        <a:lstStyle/>
        <a:p>
          <a:r>
            <a:rPr lang="en-US"/>
            <a:t>Additionally, implementing standardised environmental performance monitoring throughout the industry yields vital data for more informed decision-making. Implementing ongoing education and training programmes for hotel staff regarding renewable technologies. </a:t>
          </a:r>
        </a:p>
      </dgm:t>
    </dgm:pt>
    <dgm:pt modelId="{228492B1-11FC-427C-9A9C-2DC31C5C29EB}" type="parTrans" cxnId="{52E11E4A-8CE9-495A-BC32-96109A091E1B}">
      <dgm:prSet/>
      <dgm:spPr/>
      <dgm:t>
        <a:bodyPr/>
        <a:lstStyle/>
        <a:p>
          <a:endParaRPr lang="en-US"/>
        </a:p>
      </dgm:t>
    </dgm:pt>
    <dgm:pt modelId="{D4BEFC1D-44A3-4782-BCCF-CA03A30AE0F8}" type="sibTrans" cxnId="{52E11E4A-8CE9-495A-BC32-96109A091E1B}">
      <dgm:prSet/>
      <dgm:spPr/>
      <dgm:t>
        <a:bodyPr/>
        <a:lstStyle/>
        <a:p>
          <a:endParaRPr lang="en-US"/>
        </a:p>
      </dgm:t>
    </dgm:pt>
    <dgm:pt modelId="{1824B680-D52B-984D-9D78-CE3364669640}" type="pres">
      <dgm:prSet presAssocID="{2461DEDA-F8CB-4269-9A4C-BBF6B0B51E5F}" presName="linear" presStyleCnt="0">
        <dgm:presLayoutVars>
          <dgm:animLvl val="lvl"/>
          <dgm:resizeHandles val="exact"/>
        </dgm:presLayoutVars>
      </dgm:prSet>
      <dgm:spPr/>
    </dgm:pt>
    <dgm:pt modelId="{580D443E-D818-D64D-8152-A6D4FFF8CE0C}" type="pres">
      <dgm:prSet presAssocID="{110A6100-D760-4842-A9DE-779B14CDDF7A}" presName="parentText" presStyleLbl="node1" presStyleIdx="0" presStyleCnt="3">
        <dgm:presLayoutVars>
          <dgm:chMax val="0"/>
          <dgm:bulletEnabled val="1"/>
        </dgm:presLayoutVars>
      </dgm:prSet>
      <dgm:spPr/>
    </dgm:pt>
    <dgm:pt modelId="{62CCAAC5-5798-254A-8D72-EBECAFB7A0C2}" type="pres">
      <dgm:prSet presAssocID="{A3C0C257-CC46-4329-9272-93D967E6FCBC}" presName="spacer" presStyleCnt="0"/>
      <dgm:spPr/>
    </dgm:pt>
    <dgm:pt modelId="{D65D0CFF-1AF2-BC4F-9D84-8ABB5247BA8E}" type="pres">
      <dgm:prSet presAssocID="{83F08C75-8F20-4B1C-ABFD-56D1EDCB0F10}" presName="parentText" presStyleLbl="node1" presStyleIdx="1" presStyleCnt="3">
        <dgm:presLayoutVars>
          <dgm:chMax val="0"/>
          <dgm:bulletEnabled val="1"/>
        </dgm:presLayoutVars>
      </dgm:prSet>
      <dgm:spPr/>
    </dgm:pt>
    <dgm:pt modelId="{98FD854A-8279-EC41-9081-294916150723}" type="pres">
      <dgm:prSet presAssocID="{36A60BB9-684F-400E-A9A9-0044B91F9DA1}" presName="spacer" presStyleCnt="0"/>
      <dgm:spPr/>
    </dgm:pt>
    <dgm:pt modelId="{4C163350-FB2C-DA4C-9BC2-B387A18BF217}" type="pres">
      <dgm:prSet presAssocID="{53349939-7E96-4151-849A-1208CC1BB447}" presName="parentText" presStyleLbl="node1" presStyleIdx="2" presStyleCnt="3">
        <dgm:presLayoutVars>
          <dgm:chMax val="0"/>
          <dgm:bulletEnabled val="1"/>
        </dgm:presLayoutVars>
      </dgm:prSet>
      <dgm:spPr/>
    </dgm:pt>
  </dgm:ptLst>
  <dgm:cxnLst>
    <dgm:cxn modelId="{8E802A44-43BA-9B44-AC1F-E6F372CFD061}" type="presOf" srcId="{2461DEDA-F8CB-4269-9A4C-BBF6B0B51E5F}" destId="{1824B680-D52B-984D-9D78-CE3364669640}" srcOrd="0" destOrd="0" presId="urn:microsoft.com/office/officeart/2005/8/layout/vList2"/>
    <dgm:cxn modelId="{D782E449-FF07-E246-83BC-318BBB4ECBA4}" type="presOf" srcId="{53349939-7E96-4151-849A-1208CC1BB447}" destId="{4C163350-FB2C-DA4C-9BC2-B387A18BF217}" srcOrd="0" destOrd="0" presId="urn:microsoft.com/office/officeart/2005/8/layout/vList2"/>
    <dgm:cxn modelId="{52E11E4A-8CE9-495A-BC32-96109A091E1B}" srcId="{2461DEDA-F8CB-4269-9A4C-BBF6B0B51E5F}" destId="{53349939-7E96-4151-849A-1208CC1BB447}" srcOrd="2" destOrd="0" parTransId="{228492B1-11FC-427C-9A9C-2DC31C5C29EB}" sibTransId="{D4BEFC1D-44A3-4782-BCCF-CA03A30AE0F8}"/>
    <dgm:cxn modelId="{65D2AB95-AF4F-7A49-BE66-240452819A29}" type="presOf" srcId="{83F08C75-8F20-4B1C-ABFD-56D1EDCB0F10}" destId="{D65D0CFF-1AF2-BC4F-9D84-8ABB5247BA8E}" srcOrd="0" destOrd="0" presId="urn:microsoft.com/office/officeart/2005/8/layout/vList2"/>
    <dgm:cxn modelId="{44AC1F99-95C2-364F-BBBD-84F92AD7D788}" type="presOf" srcId="{110A6100-D760-4842-A9DE-779B14CDDF7A}" destId="{580D443E-D818-D64D-8152-A6D4FFF8CE0C}" srcOrd="0" destOrd="0" presId="urn:microsoft.com/office/officeart/2005/8/layout/vList2"/>
    <dgm:cxn modelId="{D13CB6DD-8622-40D7-B6DC-09B3DD6957A6}" srcId="{2461DEDA-F8CB-4269-9A4C-BBF6B0B51E5F}" destId="{110A6100-D760-4842-A9DE-779B14CDDF7A}" srcOrd="0" destOrd="0" parTransId="{811C6B7A-F196-439B-869F-FCD3E31602B1}" sibTransId="{A3C0C257-CC46-4329-9272-93D967E6FCBC}"/>
    <dgm:cxn modelId="{A2B9DDDF-9CFA-44B8-BF16-4F1C084276BC}" srcId="{2461DEDA-F8CB-4269-9A4C-BBF6B0B51E5F}" destId="{83F08C75-8F20-4B1C-ABFD-56D1EDCB0F10}" srcOrd="1" destOrd="0" parTransId="{133303BC-7467-4FB0-B2F2-D92F0DB92D75}" sibTransId="{36A60BB9-684F-400E-A9A9-0044B91F9DA1}"/>
    <dgm:cxn modelId="{B3558D2E-9C79-114E-99C9-4291D0E5F8BF}" type="presParOf" srcId="{1824B680-D52B-984D-9D78-CE3364669640}" destId="{580D443E-D818-D64D-8152-A6D4FFF8CE0C}" srcOrd="0" destOrd="0" presId="urn:microsoft.com/office/officeart/2005/8/layout/vList2"/>
    <dgm:cxn modelId="{BFEF1D45-B2FF-684E-B5B1-EE718BFF7915}" type="presParOf" srcId="{1824B680-D52B-984D-9D78-CE3364669640}" destId="{62CCAAC5-5798-254A-8D72-EBECAFB7A0C2}" srcOrd="1" destOrd="0" presId="urn:microsoft.com/office/officeart/2005/8/layout/vList2"/>
    <dgm:cxn modelId="{67EDB2ED-5803-0442-9D7B-AED3A76422CF}" type="presParOf" srcId="{1824B680-D52B-984D-9D78-CE3364669640}" destId="{D65D0CFF-1AF2-BC4F-9D84-8ABB5247BA8E}" srcOrd="2" destOrd="0" presId="urn:microsoft.com/office/officeart/2005/8/layout/vList2"/>
    <dgm:cxn modelId="{F450D3CD-9068-3043-9A93-05F2094D2880}" type="presParOf" srcId="{1824B680-D52B-984D-9D78-CE3364669640}" destId="{98FD854A-8279-EC41-9081-294916150723}" srcOrd="3" destOrd="0" presId="urn:microsoft.com/office/officeart/2005/8/layout/vList2"/>
    <dgm:cxn modelId="{C27E2FFC-7CD6-D940-9FD9-A2EF1DD97D47}" type="presParOf" srcId="{1824B680-D52B-984D-9D78-CE3364669640}" destId="{4C163350-FB2C-DA4C-9BC2-B387A18BF21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849CE-AF5A-A542-A894-0243F7594943}">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DF5AEF-F18E-3240-AA05-E73AEBC3CCA4}">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 response to consumer and social demands for ecologically responsible business practices, the hotel industry is progressively adopting sustainability as a basic tenet into its operations (Ehotelier, 2023). This trend is obvious in an analysis of IHG Hotels. </a:t>
          </a:r>
        </a:p>
      </dsp:txBody>
      <dsp:txXfrm>
        <a:off x="0" y="0"/>
        <a:ext cx="6373813" cy="1439862"/>
      </dsp:txXfrm>
    </dsp:sp>
    <dsp:sp modelId="{D6D17DF5-E7A3-6D4E-A551-7C8B6BC5DED8}">
      <dsp:nvSpPr>
        <dsp:cNvPr id="0" name=""/>
        <dsp:cNvSpPr/>
      </dsp:nvSpPr>
      <dsp:spPr>
        <a:xfrm>
          <a:off x="0" y="1439862"/>
          <a:ext cx="6373813" cy="0"/>
        </a:xfrm>
        <a:prstGeom prst="line">
          <a:avLst/>
        </a:prstGeom>
        <a:solidFill>
          <a:schemeClr val="accent2">
            <a:hueOff val="-502029"/>
            <a:satOff val="-75"/>
            <a:lumOff val="2353"/>
            <a:alphaOff val="0"/>
          </a:schemeClr>
        </a:solidFill>
        <a:ln w="12700" cap="flat" cmpd="sng" algn="ctr">
          <a:solidFill>
            <a:schemeClr val="accent2">
              <a:hueOff val="-502029"/>
              <a:satOff val="-75"/>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2B540B-1465-2740-BDB9-4B1BF43A20F1}">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Integrating solar panels and geothermal systems into hotel operations is a forward-thinking technique that aligns with global sustainability goals and appeals to environmentally concerned visitors (EnergyLink, 2021). </a:t>
          </a:r>
        </a:p>
      </dsp:txBody>
      <dsp:txXfrm>
        <a:off x="0" y="1439862"/>
        <a:ext cx="6373813" cy="1439862"/>
      </dsp:txXfrm>
    </dsp:sp>
    <dsp:sp modelId="{6234B69A-8185-3447-9817-D97593E2E125}">
      <dsp:nvSpPr>
        <dsp:cNvPr id="0" name=""/>
        <dsp:cNvSpPr/>
      </dsp:nvSpPr>
      <dsp:spPr>
        <a:xfrm>
          <a:off x="0" y="2879725"/>
          <a:ext cx="6373813" cy="0"/>
        </a:xfrm>
        <a:prstGeom prst="line">
          <a:avLst/>
        </a:prstGeom>
        <a:solidFill>
          <a:schemeClr val="accent2">
            <a:hueOff val="-1004058"/>
            <a:satOff val="-149"/>
            <a:lumOff val="4705"/>
            <a:alphaOff val="0"/>
          </a:schemeClr>
        </a:solidFill>
        <a:ln w="12700" cap="flat" cmpd="sng" algn="ctr">
          <a:solidFill>
            <a:schemeClr val="accent2">
              <a:hueOff val="-1004058"/>
              <a:satOff val="-14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1372F9-4395-CB4C-A29D-4AB5D8C5FC34}">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Hotels may effectively reduce their carbon emissions and reliance on fossil fuels by leveraging the solar energy potential of their vast rooftops and abundant sunlight (Maxeon Solar Energies, 2022). </a:t>
          </a:r>
        </a:p>
      </dsp:txBody>
      <dsp:txXfrm>
        <a:off x="0" y="2879724"/>
        <a:ext cx="6373813" cy="1439862"/>
      </dsp:txXfrm>
    </dsp:sp>
    <dsp:sp modelId="{BE9B5F9E-6AE1-E943-9943-7C61A5D0494A}">
      <dsp:nvSpPr>
        <dsp:cNvPr id="0" name=""/>
        <dsp:cNvSpPr/>
      </dsp:nvSpPr>
      <dsp:spPr>
        <a:xfrm>
          <a:off x="0" y="4319587"/>
          <a:ext cx="6373813" cy="0"/>
        </a:xfrm>
        <a:prstGeom prst="line">
          <a:avLst/>
        </a:prstGeom>
        <a:solidFill>
          <a:schemeClr val="accent2">
            <a:hueOff val="-1506086"/>
            <a:satOff val="-224"/>
            <a:lumOff val="7058"/>
            <a:alphaOff val="0"/>
          </a:schemeClr>
        </a:solidFill>
        <a:ln w="12700" cap="flat" cmpd="sng" algn="ctr">
          <a:solidFill>
            <a:schemeClr val="accent2">
              <a:hueOff val="-1506086"/>
              <a:satOff val="-224"/>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4AD7EA-B16E-A240-B1BF-3B8888F1FEB2}">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Geothermal technologies use the earth's stable underground temperatures to provide effective ventilation and heating, increasing hotels' energy self-sufficiency and efficiency while promoting long-term ecological and financial sustainability (Revfine, 2019).</a:t>
          </a:r>
        </a:p>
      </dsp:txBody>
      <dsp:txXfrm>
        <a:off x="0" y="4319587"/>
        <a:ext cx="6373813" cy="1439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D9342-2466-4416-AF43-AA5CBC85096B}">
      <dsp:nvSpPr>
        <dsp:cNvPr id="0" name=""/>
        <dsp:cNvSpPr/>
      </dsp:nvSpPr>
      <dsp:spPr>
        <a:xfrm>
          <a:off x="0" y="7307"/>
          <a:ext cx="6373813" cy="8280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13E13-9B40-4323-937E-7D0C3EB223A2}">
      <dsp:nvSpPr>
        <dsp:cNvPr id="0" name=""/>
        <dsp:cNvSpPr/>
      </dsp:nvSpPr>
      <dsp:spPr>
        <a:xfrm>
          <a:off x="250495" y="193626"/>
          <a:ext cx="455891" cy="4554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3EF447-0F28-4E6E-9DDC-5CA57E94F820}">
      <dsp:nvSpPr>
        <dsp:cNvPr id="0" name=""/>
        <dsp:cNvSpPr/>
      </dsp:nvSpPr>
      <dsp:spPr>
        <a:xfrm>
          <a:off x="956882" y="7307"/>
          <a:ext cx="5345208" cy="957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333" tIns="101333" rIns="101333" bIns="101333" numCol="1" spcCol="1270" anchor="ctr" anchorCtr="0">
          <a:noAutofit/>
        </a:bodyPr>
        <a:lstStyle/>
        <a:p>
          <a:pPr marL="0" lvl="0" indent="0" algn="l" defTabSz="622300">
            <a:lnSpc>
              <a:spcPct val="100000"/>
            </a:lnSpc>
            <a:spcBef>
              <a:spcPct val="0"/>
            </a:spcBef>
            <a:spcAft>
              <a:spcPct val="35000"/>
            </a:spcAft>
            <a:buNone/>
          </a:pPr>
          <a:r>
            <a:rPr lang="en-US" sz="1400" kern="1200"/>
            <a:t>Studies suggest that the incorporation of solar panels and geothermal systems in locations with abundant sunlight might potentially lead to a significant decrease in hotel energy costs, up to 50% (Auth, 2020). </a:t>
          </a:r>
        </a:p>
      </dsp:txBody>
      <dsp:txXfrm>
        <a:off x="956882" y="7307"/>
        <a:ext cx="5345208" cy="957472"/>
      </dsp:txXfrm>
    </dsp:sp>
    <dsp:sp modelId="{433AC42A-B081-44F5-A69E-DC3F291574F2}">
      <dsp:nvSpPr>
        <dsp:cNvPr id="0" name=""/>
        <dsp:cNvSpPr/>
      </dsp:nvSpPr>
      <dsp:spPr>
        <a:xfrm>
          <a:off x="0" y="1204148"/>
          <a:ext cx="6373813" cy="8280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94EEC-6AEF-4BC2-879F-90A2B2FE395C}">
      <dsp:nvSpPr>
        <dsp:cNvPr id="0" name=""/>
        <dsp:cNvSpPr/>
      </dsp:nvSpPr>
      <dsp:spPr>
        <a:xfrm>
          <a:off x="250495" y="1390467"/>
          <a:ext cx="455891" cy="4554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36121C-6F25-433F-A653-930953BE7A29}">
      <dsp:nvSpPr>
        <dsp:cNvPr id="0" name=""/>
        <dsp:cNvSpPr/>
      </dsp:nvSpPr>
      <dsp:spPr>
        <a:xfrm>
          <a:off x="956882" y="1204148"/>
          <a:ext cx="5345208" cy="957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333" tIns="101333" rIns="101333" bIns="101333" numCol="1" spcCol="1270" anchor="ctr" anchorCtr="0">
          <a:noAutofit/>
        </a:bodyPr>
        <a:lstStyle/>
        <a:p>
          <a:pPr marL="0" lvl="0" indent="0" algn="l" defTabSz="622300">
            <a:lnSpc>
              <a:spcPct val="100000"/>
            </a:lnSpc>
            <a:spcBef>
              <a:spcPct val="0"/>
            </a:spcBef>
            <a:spcAft>
              <a:spcPct val="35000"/>
            </a:spcAft>
            <a:buNone/>
          </a:pPr>
          <a:r>
            <a:rPr lang="en-US" sz="1400" kern="1200"/>
            <a:t>Government subsidies and tax rebates help to encourage the use of these technologies by reducing the significant initial costs (Honeywell, 2023). </a:t>
          </a:r>
        </a:p>
      </dsp:txBody>
      <dsp:txXfrm>
        <a:off x="956882" y="1204148"/>
        <a:ext cx="5345208" cy="957472"/>
      </dsp:txXfrm>
    </dsp:sp>
    <dsp:sp modelId="{136E1CC8-E6EA-4651-B17B-82BD719B9DC9}">
      <dsp:nvSpPr>
        <dsp:cNvPr id="0" name=""/>
        <dsp:cNvSpPr/>
      </dsp:nvSpPr>
      <dsp:spPr>
        <a:xfrm>
          <a:off x="0" y="2400988"/>
          <a:ext cx="6373813" cy="8280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A24E5D-AE0D-448C-B477-84A689489BA9}">
      <dsp:nvSpPr>
        <dsp:cNvPr id="0" name=""/>
        <dsp:cNvSpPr/>
      </dsp:nvSpPr>
      <dsp:spPr>
        <a:xfrm>
          <a:off x="250495" y="2587307"/>
          <a:ext cx="455891" cy="4554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2ACF34-0178-4318-9621-C54140A38126}">
      <dsp:nvSpPr>
        <dsp:cNvPr id="0" name=""/>
        <dsp:cNvSpPr/>
      </dsp:nvSpPr>
      <dsp:spPr>
        <a:xfrm>
          <a:off x="956882" y="2400988"/>
          <a:ext cx="5345208" cy="957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333" tIns="101333" rIns="101333" bIns="101333" numCol="1" spcCol="1270" anchor="ctr" anchorCtr="0">
          <a:noAutofit/>
        </a:bodyPr>
        <a:lstStyle/>
        <a:p>
          <a:pPr marL="0" lvl="0" indent="0" algn="l" defTabSz="622300">
            <a:lnSpc>
              <a:spcPct val="100000"/>
            </a:lnSpc>
            <a:spcBef>
              <a:spcPct val="0"/>
            </a:spcBef>
            <a:spcAft>
              <a:spcPct val="35000"/>
            </a:spcAft>
            <a:buNone/>
          </a:pPr>
          <a:r>
            <a:rPr lang="en-US" sz="1400" kern="1200"/>
            <a:t>Hotel proprietors are sometimes discouraged by the substantial initial expenses connected with environmentally friendly energy solutions. </a:t>
          </a:r>
        </a:p>
      </dsp:txBody>
      <dsp:txXfrm>
        <a:off x="956882" y="2400988"/>
        <a:ext cx="5345208" cy="957472"/>
      </dsp:txXfrm>
    </dsp:sp>
    <dsp:sp modelId="{E8EE39B1-557E-4B32-B4B5-9407B06F6D86}">
      <dsp:nvSpPr>
        <dsp:cNvPr id="0" name=""/>
        <dsp:cNvSpPr/>
      </dsp:nvSpPr>
      <dsp:spPr>
        <a:xfrm>
          <a:off x="0" y="3597829"/>
          <a:ext cx="6373813" cy="8280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64B6AC-F538-4DA0-9C46-25A283481856}">
      <dsp:nvSpPr>
        <dsp:cNvPr id="0" name=""/>
        <dsp:cNvSpPr/>
      </dsp:nvSpPr>
      <dsp:spPr>
        <a:xfrm>
          <a:off x="250495" y="3784148"/>
          <a:ext cx="455891" cy="4554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13A8CB-754B-4381-ACBE-A6DF1B337D39}">
      <dsp:nvSpPr>
        <dsp:cNvPr id="0" name=""/>
        <dsp:cNvSpPr/>
      </dsp:nvSpPr>
      <dsp:spPr>
        <a:xfrm>
          <a:off x="956882" y="3597829"/>
          <a:ext cx="5345208" cy="957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333" tIns="101333" rIns="101333" bIns="101333" numCol="1" spcCol="1270" anchor="ctr" anchorCtr="0">
          <a:noAutofit/>
        </a:bodyPr>
        <a:lstStyle/>
        <a:p>
          <a:pPr marL="0" lvl="0" indent="0" algn="l" defTabSz="622300">
            <a:lnSpc>
              <a:spcPct val="100000"/>
            </a:lnSpc>
            <a:spcBef>
              <a:spcPct val="0"/>
            </a:spcBef>
            <a:spcAft>
              <a:spcPct val="35000"/>
            </a:spcAft>
            <a:buNone/>
          </a:pPr>
          <a:r>
            <a:rPr lang="en-US" sz="1400" kern="1200"/>
            <a:t>Geothermal systems exploit the stable temperatures of the earth, require fewer mechanical components, and require less maintenance, hence improving operating efficiency (SEPCO Solar Lighting, 20</a:t>
          </a:r>
        </a:p>
      </dsp:txBody>
      <dsp:txXfrm>
        <a:off x="956882" y="3597829"/>
        <a:ext cx="5345208" cy="957472"/>
      </dsp:txXfrm>
    </dsp:sp>
    <dsp:sp modelId="{7D324605-326F-405D-99C5-CF080B6B4D3B}">
      <dsp:nvSpPr>
        <dsp:cNvPr id="0" name=""/>
        <dsp:cNvSpPr/>
      </dsp:nvSpPr>
      <dsp:spPr>
        <a:xfrm>
          <a:off x="0" y="4794670"/>
          <a:ext cx="6373813" cy="8280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FDEC1-41B5-43E6-9BBE-8A0E93D35EB6}">
      <dsp:nvSpPr>
        <dsp:cNvPr id="0" name=""/>
        <dsp:cNvSpPr/>
      </dsp:nvSpPr>
      <dsp:spPr>
        <a:xfrm>
          <a:off x="250495" y="4980989"/>
          <a:ext cx="455891" cy="4554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5A78A5-93BF-4E12-B5C1-A136C8B22069}">
      <dsp:nvSpPr>
        <dsp:cNvPr id="0" name=""/>
        <dsp:cNvSpPr/>
      </dsp:nvSpPr>
      <dsp:spPr>
        <a:xfrm>
          <a:off x="956882" y="4794670"/>
          <a:ext cx="5345208" cy="957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333" tIns="101333" rIns="101333" bIns="101333" numCol="1" spcCol="1270" anchor="ctr" anchorCtr="0">
          <a:noAutofit/>
        </a:bodyPr>
        <a:lstStyle/>
        <a:p>
          <a:pPr marL="0" lvl="0" indent="0" algn="l" defTabSz="622300">
            <a:lnSpc>
              <a:spcPct val="100000"/>
            </a:lnSpc>
            <a:spcBef>
              <a:spcPct val="0"/>
            </a:spcBef>
            <a:spcAft>
              <a:spcPct val="35000"/>
            </a:spcAft>
            <a:buNone/>
          </a:pPr>
          <a:r>
            <a:rPr lang="en-US" sz="1400" kern="1200"/>
            <a:t>These systems offer a practical and long-lasting solution due to their improved durability and reduced maintenance needs.</a:t>
          </a:r>
        </a:p>
      </dsp:txBody>
      <dsp:txXfrm>
        <a:off x="956882" y="4794670"/>
        <a:ext cx="5345208" cy="9574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E7AF7-78F1-604A-A6EF-70F843259677}">
      <dsp:nvSpPr>
        <dsp:cNvPr id="0" name=""/>
        <dsp:cNvSpPr/>
      </dsp:nvSpPr>
      <dsp:spPr>
        <a:xfrm>
          <a:off x="0" y="0"/>
          <a:ext cx="8539512" cy="6243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a:t>Solar and geothermal systems have a positive impact on the appeal of hotels among environmentally conscious customers, according to the Institute for Independent Policy Studies (2023). </a:t>
          </a:r>
        </a:p>
      </dsp:txBody>
      <dsp:txXfrm>
        <a:off x="18287" y="18287"/>
        <a:ext cx="7792724" cy="587790"/>
      </dsp:txXfrm>
    </dsp:sp>
    <dsp:sp modelId="{413F9E69-918B-674C-A3FF-BE5F5B912A0F}">
      <dsp:nvSpPr>
        <dsp:cNvPr id="0" name=""/>
        <dsp:cNvSpPr/>
      </dsp:nvSpPr>
      <dsp:spPr>
        <a:xfrm>
          <a:off x="637690" y="711081"/>
          <a:ext cx="8539512" cy="62436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a:t>Implementing sustainable practices in hotels enhances client satisfaction and loyalty, which is essential for maintaining a competitive advantage in the hospitality business. </a:t>
          </a:r>
        </a:p>
      </dsp:txBody>
      <dsp:txXfrm>
        <a:off x="655977" y="729368"/>
        <a:ext cx="7459410" cy="587790"/>
      </dsp:txXfrm>
    </dsp:sp>
    <dsp:sp modelId="{6AB735FB-7F6F-084B-A95F-F027FF7C9341}">
      <dsp:nvSpPr>
        <dsp:cNvPr id="0" name=""/>
        <dsp:cNvSpPr/>
      </dsp:nvSpPr>
      <dsp:spPr>
        <a:xfrm>
          <a:off x="1275381" y="1422162"/>
          <a:ext cx="8539512" cy="6243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a:t>Properties equipped with renewable energy systems demonstrate elevated market values, which are attractive to astute investors (TUI Group, 2023). </a:t>
          </a:r>
        </a:p>
      </dsp:txBody>
      <dsp:txXfrm>
        <a:off x="1293668" y="1440449"/>
        <a:ext cx="7459410" cy="587790"/>
      </dsp:txXfrm>
    </dsp:sp>
    <dsp:sp modelId="{F7E36DFC-3E0B-4243-B71B-EEFCF3FC9C9A}">
      <dsp:nvSpPr>
        <dsp:cNvPr id="0" name=""/>
        <dsp:cNvSpPr/>
      </dsp:nvSpPr>
      <dsp:spPr>
        <a:xfrm>
          <a:off x="1913072" y="2133244"/>
          <a:ext cx="8539512" cy="6243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a:t>The use of solar and geothermal systems enhances the appeal of a hotel to potential investors. </a:t>
          </a:r>
        </a:p>
      </dsp:txBody>
      <dsp:txXfrm>
        <a:off x="1931359" y="2151531"/>
        <a:ext cx="7459410" cy="587790"/>
      </dsp:txXfrm>
    </dsp:sp>
    <dsp:sp modelId="{936B0734-1D1E-A54F-9BFC-820F1BFF1C05}">
      <dsp:nvSpPr>
        <dsp:cNvPr id="0" name=""/>
        <dsp:cNvSpPr/>
      </dsp:nvSpPr>
      <dsp:spPr>
        <a:xfrm>
          <a:off x="2550763" y="2844325"/>
          <a:ext cx="8539512" cy="62436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a:t>Allocating funds towards renewable technologies results in reduced long-term operational expenses. Investing in renewable energy offers a substantial strategic edge in the fiercely competitive hospitality industry.</a:t>
          </a:r>
        </a:p>
      </dsp:txBody>
      <dsp:txXfrm>
        <a:off x="2569050" y="2862612"/>
        <a:ext cx="7459410" cy="587790"/>
      </dsp:txXfrm>
    </dsp:sp>
    <dsp:sp modelId="{78C5FB0B-751B-6542-85CB-1670CA9389BC}">
      <dsp:nvSpPr>
        <dsp:cNvPr id="0" name=""/>
        <dsp:cNvSpPr/>
      </dsp:nvSpPr>
      <dsp:spPr>
        <a:xfrm>
          <a:off x="8133675" y="456132"/>
          <a:ext cx="405836" cy="4058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24988" y="456132"/>
        <a:ext cx="223210" cy="305392"/>
      </dsp:txXfrm>
    </dsp:sp>
    <dsp:sp modelId="{198AFB5C-A1D9-2C4E-9654-D11FFA5B3FC3}">
      <dsp:nvSpPr>
        <dsp:cNvPr id="0" name=""/>
        <dsp:cNvSpPr/>
      </dsp:nvSpPr>
      <dsp:spPr>
        <a:xfrm>
          <a:off x="8771366" y="1167214"/>
          <a:ext cx="405836" cy="4058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862679" y="1167214"/>
        <a:ext cx="223210" cy="305392"/>
      </dsp:txXfrm>
    </dsp:sp>
    <dsp:sp modelId="{5BD3222C-E3E6-8946-94BE-EAEC964FB438}">
      <dsp:nvSpPr>
        <dsp:cNvPr id="0" name=""/>
        <dsp:cNvSpPr/>
      </dsp:nvSpPr>
      <dsp:spPr>
        <a:xfrm>
          <a:off x="9409057" y="1867889"/>
          <a:ext cx="405836" cy="4058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500370" y="1867889"/>
        <a:ext cx="223210" cy="305392"/>
      </dsp:txXfrm>
    </dsp:sp>
    <dsp:sp modelId="{BC42756E-0A7C-7F46-950E-39A244E8B921}">
      <dsp:nvSpPr>
        <dsp:cNvPr id="0" name=""/>
        <dsp:cNvSpPr/>
      </dsp:nvSpPr>
      <dsp:spPr>
        <a:xfrm>
          <a:off x="10046748" y="2585908"/>
          <a:ext cx="405836" cy="40583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0138061" y="2585908"/>
        <a:ext cx="223210" cy="3053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EAB7F-6F39-3D48-9486-AE2B972EAD54}">
      <dsp:nvSpPr>
        <dsp:cNvPr id="0" name=""/>
        <dsp:cNvSpPr/>
      </dsp:nvSpPr>
      <dsp:spPr>
        <a:xfrm>
          <a:off x="0" y="0"/>
          <a:ext cx="5099051" cy="126707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Ismaili (2023) argues that the incorporation of solar and geothermal systems in hotels not only helps to achieve corporate social responsibility objectives but also greatly enhances brand reputation among environmentally sensitive consumers. </a:t>
          </a:r>
        </a:p>
      </dsp:txBody>
      <dsp:txXfrm>
        <a:off x="37111" y="37111"/>
        <a:ext cx="3624706" cy="1192857"/>
      </dsp:txXfrm>
    </dsp:sp>
    <dsp:sp modelId="{FED416F1-D529-264D-B10F-7BB9B458B631}">
      <dsp:nvSpPr>
        <dsp:cNvPr id="0" name=""/>
        <dsp:cNvSpPr/>
      </dsp:nvSpPr>
      <dsp:spPr>
        <a:xfrm>
          <a:off x="427045" y="1497457"/>
          <a:ext cx="5099051" cy="1267079"/>
        </a:xfrm>
        <a:prstGeom prst="roundRect">
          <a:avLst>
            <a:gd name="adj" fmla="val 10000"/>
          </a:avLst>
        </a:prstGeom>
        <a:solidFill>
          <a:schemeClr val="accent2">
            <a:hueOff val="-502029"/>
            <a:satOff val="-7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Implementing these renewable technologies improves the public's view of hotels. </a:t>
          </a:r>
        </a:p>
      </dsp:txBody>
      <dsp:txXfrm>
        <a:off x="464156" y="1534568"/>
        <a:ext cx="3774182" cy="1192857"/>
      </dsp:txXfrm>
    </dsp:sp>
    <dsp:sp modelId="{B736F095-FC48-D042-8227-8AD1EF05CA73}">
      <dsp:nvSpPr>
        <dsp:cNvPr id="0" name=""/>
        <dsp:cNvSpPr/>
      </dsp:nvSpPr>
      <dsp:spPr>
        <a:xfrm>
          <a:off x="847717" y="2994914"/>
          <a:ext cx="5099051" cy="1267079"/>
        </a:xfrm>
        <a:prstGeom prst="roundRect">
          <a:avLst>
            <a:gd name="adj" fmla="val 10000"/>
          </a:avLst>
        </a:prstGeom>
        <a:solidFill>
          <a:schemeClr val="accent2">
            <a:hueOff val="-1004058"/>
            <a:satOff val="-1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Integrating solar and geothermal systems offers economic advantages by yielding immediate cash benefits through lower energy expenses and enhanced operational effectiveness. </a:t>
          </a:r>
        </a:p>
      </dsp:txBody>
      <dsp:txXfrm>
        <a:off x="884828" y="3032025"/>
        <a:ext cx="3780556" cy="1192856"/>
      </dsp:txXfrm>
    </dsp:sp>
    <dsp:sp modelId="{AEBF7BA9-8233-6A41-A023-C1DD79D20912}">
      <dsp:nvSpPr>
        <dsp:cNvPr id="0" name=""/>
        <dsp:cNvSpPr/>
      </dsp:nvSpPr>
      <dsp:spPr>
        <a:xfrm>
          <a:off x="1274762" y="4492371"/>
          <a:ext cx="5099051" cy="1267079"/>
        </a:xfrm>
        <a:prstGeom prst="roundRect">
          <a:avLst>
            <a:gd name="adj" fmla="val 10000"/>
          </a:avLst>
        </a:prstGeom>
        <a:solidFill>
          <a:schemeClr val="accent2">
            <a:hueOff val="-1506086"/>
            <a:satOff val="-224"/>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Adopting sustainable practices not only brings about indirect advantages such as increased property values and improved brand positioning, but also supports commercial success, which is essential for the expansion and competitiveness of the sector in a rapidly changing market (Academia.edu, 2022).</a:t>
          </a:r>
        </a:p>
      </dsp:txBody>
      <dsp:txXfrm>
        <a:off x="1311873" y="4529482"/>
        <a:ext cx="3774182" cy="1192856"/>
      </dsp:txXfrm>
    </dsp:sp>
    <dsp:sp modelId="{DCAE5C1A-23A4-B641-B432-5E9E5EA4DD58}">
      <dsp:nvSpPr>
        <dsp:cNvPr id="0" name=""/>
        <dsp:cNvSpPr/>
      </dsp:nvSpPr>
      <dsp:spPr>
        <a:xfrm>
          <a:off x="4275449" y="970467"/>
          <a:ext cx="823601" cy="82360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60759" y="970467"/>
        <a:ext cx="452981" cy="619760"/>
      </dsp:txXfrm>
    </dsp:sp>
    <dsp:sp modelId="{2886653B-2A03-774A-9560-E95F06FB999E}">
      <dsp:nvSpPr>
        <dsp:cNvPr id="0" name=""/>
        <dsp:cNvSpPr/>
      </dsp:nvSpPr>
      <dsp:spPr>
        <a:xfrm>
          <a:off x="4702495" y="2467924"/>
          <a:ext cx="823601" cy="823601"/>
        </a:xfrm>
        <a:prstGeom prst="downArrow">
          <a:avLst>
            <a:gd name="adj1" fmla="val 55000"/>
            <a:gd name="adj2" fmla="val 45000"/>
          </a:avLst>
        </a:prstGeom>
        <a:solidFill>
          <a:schemeClr val="accent2">
            <a:tint val="40000"/>
            <a:alpha val="90000"/>
            <a:hueOff val="-740143"/>
            <a:satOff val="1115"/>
            <a:lumOff val="771"/>
            <a:alphaOff val="0"/>
          </a:schemeClr>
        </a:solidFill>
        <a:ln w="12700" cap="flat" cmpd="sng" algn="ctr">
          <a:solidFill>
            <a:schemeClr val="accent2">
              <a:tint val="40000"/>
              <a:alpha val="90000"/>
              <a:hueOff val="-740143"/>
              <a:satOff val="1115"/>
              <a:lumOff val="7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87805" y="2467924"/>
        <a:ext cx="452981" cy="619760"/>
      </dsp:txXfrm>
    </dsp:sp>
    <dsp:sp modelId="{E20D7814-ED8A-EA49-89FC-D4F24974F22A}">
      <dsp:nvSpPr>
        <dsp:cNvPr id="0" name=""/>
        <dsp:cNvSpPr/>
      </dsp:nvSpPr>
      <dsp:spPr>
        <a:xfrm>
          <a:off x="5123167" y="3965381"/>
          <a:ext cx="823601" cy="823601"/>
        </a:xfrm>
        <a:prstGeom prst="downArrow">
          <a:avLst>
            <a:gd name="adj1" fmla="val 55000"/>
            <a:gd name="adj2" fmla="val 45000"/>
          </a:avLst>
        </a:prstGeom>
        <a:solidFill>
          <a:schemeClr val="accent2">
            <a:tint val="40000"/>
            <a:alpha val="90000"/>
            <a:hueOff val="-1480285"/>
            <a:satOff val="2230"/>
            <a:lumOff val="1542"/>
            <a:alphaOff val="0"/>
          </a:schemeClr>
        </a:solidFill>
        <a:ln w="12700" cap="flat" cmpd="sng" algn="ctr">
          <a:solidFill>
            <a:schemeClr val="accent2">
              <a:tint val="40000"/>
              <a:alpha val="90000"/>
              <a:hueOff val="-1480285"/>
              <a:satOff val="2230"/>
              <a:lumOff val="15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08477" y="3965381"/>
        <a:ext cx="452981" cy="6197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A5399-103C-A242-91E7-86D0993B7F35}">
      <dsp:nvSpPr>
        <dsp:cNvPr id="0" name=""/>
        <dsp:cNvSpPr/>
      </dsp:nvSpPr>
      <dsp:spPr>
        <a:xfrm>
          <a:off x="0" y="517866"/>
          <a:ext cx="6373813" cy="1540012"/>
        </a:xfrm>
        <a:prstGeom prst="round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Political: Governments promote the use of renewable energy in hotels by offering incentives like as tax refunds and grants, with the aim of achieving national carbon reduction targets (Green.org, 2024)</a:t>
          </a:r>
        </a:p>
      </dsp:txBody>
      <dsp:txXfrm>
        <a:off x="75177" y="593043"/>
        <a:ext cx="6223459" cy="1389658"/>
      </dsp:txXfrm>
    </dsp:sp>
    <dsp:sp modelId="{E411E1FA-9414-4E45-A2CB-9B020A784718}">
      <dsp:nvSpPr>
        <dsp:cNvPr id="0" name=""/>
        <dsp:cNvSpPr/>
      </dsp:nvSpPr>
      <dsp:spPr>
        <a:xfrm>
          <a:off x="0" y="2109718"/>
          <a:ext cx="6373813" cy="1540012"/>
        </a:xfrm>
        <a:prstGeom prst="roundRect">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Economical: Implementing solar and geothermal systems reduces hotel expenses in the long run, but necessitates a substantial initial capital outlay. Financial assistance such as green loans plays a vital role in effectively controlling these expenses (Freyr Energy, 2021). </a:t>
          </a:r>
        </a:p>
      </dsp:txBody>
      <dsp:txXfrm>
        <a:off x="75177" y="2184895"/>
        <a:ext cx="6223459" cy="1389658"/>
      </dsp:txXfrm>
    </dsp:sp>
    <dsp:sp modelId="{339B7C3E-0E38-0F48-8D4B-C1F5031E17A6}">
      <dsp:nvSpPr>
        <dsp:cNvPr id="0" name=""/>
        <dsp:cNvSpPr/>
      </dsp:nvSpPr>
      <dsp:spPr>
        <a:xfrm>
          <a:off x="0" y="3701571"/>
          <a:ext cx="6373813" cy="1540012"/>
        </a:xfrm>
        <a:prstGeom prst="round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Social: Hotels that adopt sustainable practices are able to attract environmentally concerned travellers, which in turn enhances their reputation and fosters customer loyalty (Energypedia, 2020).</a:t>
          </a:r>
        </a:p>
      </dsp:txBody>
      <dsp:txXfrm>
        <a:off x="75177" y="3776748"/>
        <a:ext cx="6223459" cy="13896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2E8DC-ED92-464F-B336-2170A60EB298}">
      <dsp:nvSpPr>
        <dsp:cNvPr id="0" name=""/>
        <dsp:cNvSpPr/>
      </dsp:nvSpPr>
      <dsp:spPr>
        <a:xfrm>
          <a:off x="0" y="357474"/>
          <a:ext cx="6373813" cy="16450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Technological: Recent technological advancements have significantly improved the effectiveness of solar and geothermal systems in hotels, demonstrating their practicality and potential for substantial profits, as highlighted by Sistine Solar (2019). </a:t>
          </a:r>
        </a:p>
      </dsp:txBody>
      <dsp:txXfrm>
        <a:off x="80303" y="437777"/>
        <a:ext cx="6213207" cy="1484414"/>
      </dsp:txXfrm>
    </dsp:sp>
    <dsp:sp modelId="{50B859F3-8A3C-994C-9391-5965F1BBE33A}">
      <dsp:nvSpPr>
        <dsp:cNvPr id="0" name=""/>
        <dsp:cNvSpPr/>
      </dsp:nvSpPr>
      <dsp:spPr>
        <a:xfrm>
          <a:off x="0" y="2057215"/>
          <a:ext cx="6373813" cy="1645020"/>
        </a:xfrm>
        <a:prstGeom prst="roundRect">
          <a:avLst/>
        </a:prstGeom>
        <a:solidFill>
          <a:schemeClr val="accent2">
            <a:hueOff val="-753043"/>
            <a:satOff val="-112"/>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Environmental: The implementation of solar and geothermal technologies in hotels has the potential to greatly diminish carbon emissions, enhance local air quality, and align with endeavours to conserve the environment (Ornate Solar, 2023). </a:t>
          </a:r>
        </a:p>
      </dsp:txBody>
      <dsp:txXfrm>
        <a:off x="80303" y="2137518"/>
        <a:ext cx="6213207" cy="1484414"/>
      </dsp:txXfrm>
    </dsp:sp>
    <dsp:sp modelId="{E240EF32-4EE3-D145-B382-44F6ACF75A7C}">
      <dsp:nvSpPr>
        <dsp:cNvPr id="0" name=""/>
        <dsp:cNvSpPr/>
      </dsp:nvSpPr>
      <dsp:spPr>
        <a:xfrm>
          <a:off x="0" y="3756955"/>
          <a:ext cx="6373813" cy="1645020"/>
        </a:xfrm>
        <a:prstGeom prst="roundRect">
          <a:avLst/>
        </a:prstGeom>
        <a:solidFill>
          <a:schemeClr val="accent2">
            <a:hueOff val="-1506086"/>
            <a:satOff val="-224"/>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Legal: Legal regulations promote the adoption of renewable technologies in hotels to adhere to sustainability criteria and prevent penalties, highlighting the significance of compliance in the hospitality sector (Genus Innovation, 2022).</a:t>
          </a:r>
        </a:p>
      </dsp:txBody>
      <dsp:txXfrm>
        <a:off x="80303" y="3837258"/>
        <a:ext cx="6213207" cy="14844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BE372-CCD8-394D-A4DB-C7AA9DD60D2D}">
      <dsp:nvSpPr>
        <dsp:cNvPr id="0" name=""/>
        <dsp:cNvSpPr/>
      </dsp:nvSpPr>
      <dsp:spPr>
        <a:xfrm>
          <a:off x="948447" y="1705"/>
          <a:ext cx="2131866" cy="12791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Hotels ought to establish collaborations with renewable energy providers in order to facilitate the implementation of solar and geothermal systems through leasing or power purchase agreements, thereby eliminating initial expenses (U.S. Department of Energy, 2020). </a:t>
          </a:r>
        </a:p>
      </dsp:txBody>
      <dsp:txXfrm>
        <a:off x="948447" y="1705"/>
        <a:ext cx="2131866" cy="1279119"/>
      </dsp:txXfrm>
    </dsp:sp>
    <dsp:sp modelId="{BD850528-419E-874A-9083-544858B2E6D4}">
      <dsp:nvSpPr>
        <dsp:cNvPr id="0" name=""/>
        <dsp:cNvSpPr/>
      </dsp:nvSpPr>
      <dsp:spPr>
        <a:xfrm>
          <a:off x="3293500" y="1705"/>
          <a:ext cx="2131866" cy="1279119"/>
        </a:xfrm>
        <a:prstGeom prst="rect">
          <a:avLst/>
        </a:prstGeom>
        <a:solidFill>
          <a:schemeClr val="accent2">
            <a:hueOff val="-251014"/>
            <a:satOff val="-37"/>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These collaborations enable hotels to be invoiced for their energy consumption at prices that are cheaper than those of conventional power sources, hence accelerating the adoption of technology (S&amp;P Global, 2021). </a:t>
          </a:r>
        </a:p>
      </dsp:txBody>
      <dsp:txXfrm>
        <a:off x="3293500" y="1705"/>
        <a:ext cx="2131866" cy="1279119"/>
      </dsp:txXfrm>
    </dsp:sp>
    <dsp:sp modelId="{D5B9D4B9-ED1B-8E42-B61A-6642AFCA3722}">
      <dsp:nvSpPr>
        <dsp:cNvPr id="0" name=""/>
        <dsp:cNvSpPr/>
      </dsp:nvSpPr>
      <dsp:spPr>
        <a:xfrm>
          <a:off x="948447" y="1494011"/>
          <a:ext cx="2131866" cy="1279119"/>
        </a:xfrm>
        <a:prstGeom prst="rect">
          <a:avLst/>
        </a:prstGeom>
        <a:solidFill>
          <a:schemeClr val="accent2">
            <a:hueOff val="-502029"/>
            <a:satOff val="-7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Adopting a uniform environmental performance monitoring system throughout the sector could effectively monitor and improve energy conservation and financial savings derived from renewable technologies (Cendor sector, 2020). </a:t>
          </a:r>
        </a:p>
      </dsp:txBody>
      <dsp:txXfrm>
        <a:off x="948447" y="1494011"/>
        <a:ext cx="2131866" cy="1279119"/>
      </dsp:txXfrm>
    </dsp:sp>
    <dsp:sp modelId="{E32EA5AE-B7C9-9E4B-87E8-CEED4E00DE20}">
      <dsp:nvSpPr>
        <dsp:cNvPr id="0" name=""/>
        <dsp:cNvSpPr/>
      </dsp:nvSpPr>
      <dsp:spPr>
        <a:xfrm>
          <a:off x="3293500" y="1494011"/>
          <a:ext cx="2131866" cy="1279119"/>
        </a:xfrm>
        <a:prstGeom prst="rect">
          <a:avLst/>
        </a:prstGeom>
        <a:solidFill>
          <a:schemeClr val="accent2">
            <a:hueOff val="-753043"/>
            <a:satOff val="-112"/>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This method sets up standards for evaluating the efficiency of renewable technology and encourages the exchange of data to comprehend the enduring advantages (Cendor Industry, 2020). </a:t>
          </a:r>
        </a:p>
      </dsp:txBody>
      <dsp:txXfrm>
        <a:off x="3293500" y="1494011"/>
        <a:ext cx="2131866" cy="1279119"/>
      </dsp:txXfrm>
    </dsp:sp>
    <dsp:sp modelId="{9852238E-849D-A043-AA30-23212977FBD3}">
      <dsp:nvSpPr>
        <dsp:cNvPr id="0" name=""/>
        <dsp:cNvSpPr/>
      </dsp:nvSpPr>
      <dsp:spPr>
        <a:xfrm>
          <a:off x="948447" y="2986318"/>
          <a:ext cx="2131866" cy="1279119"/>
        </a:xfrm>
        <a:prstGeom prst="rect">
          <a:avLst/>
        </a:prstGeom>
        <a:solidFill>
          <a:schemeClr val="accent2">
            <a:hueOff val="-1004058"/>
            <a:satOff val="-1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Continual education and training for hotel management and staff are essential in order to stay updated with innovations in renewable energy and maximise system operations (Arka360, 2019). </a:t>
          </a:r>
        </a:p>
      </dsp:txBody>
      <dsp:txXfrm>
        <a:off x="948447" y="2986318"/>
        <a:ext cx="2131866" cy="1279119"/>
      </dsp:txXfrm>
    </dsp:sp>
    <dsp:sp modelId="{9BB74C0A-C13B-184A-B1EC-B87CB8AFA87A}">
      <dsp:nvSpPr>
        <dsp:cNvPr id="0" name=""/>
        <dsp:cNvSpPr/>
      </dsp:nvSpPr>
      <dsp:spPr>
        <a:xfrm>
          <a:off x="3293500" y="2986318"/>
          <a:ext cx="2131866" cy="1279119"/>
        </a:xfrm>
        <a:prstGeom prst="rect">
          <a:avLst/>
        </a:prstGeom>
        <a:solidFill>
          <a:schemeClr val="accent2">
            <a:hueOff val="-1255072"/>
            <a:satOff val="-187"/>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Consistent training guarantees that hotel operations are in accordance with sustainability standards and that renewable systems are effectively maintained (Arka360, 2019). </a:t>
          </a:r>
        </a:p>
      </dsp:txBody>
      <dsp:txXfrm>
        <a:off x="3293500" y="2986318"/>
        <a:ext cx="2131866" cy="1279119"/>
      </dsp:txXfrm>
    </dsp:sp>
    <dsp:sp modelId="{1FE3C2F1-BD4E-9F45-9A55-4D53D01B69BC}">
      <dsp:nvSpPr>
        <dsp:cNvPr id="0" name=""/>
        <dsp:cNvSpPr/>
      </dsp:nvSpPr>
      <dsp:spPr>
        <a:xfrm>
          <a:off x="2120973" y="4478624"/>
          <a:ext cx="2131866" cy="1279119"/>
        </a:xfrm>
        <a:prstGeom prst="rect">
          <a:avLst/>
        </a:prstGeom>
        <a:solidFill>
          <a:schemeClr val="accent2">
            <a:hueOff val="-1506086"/>
            <a:satOff val="-224"/>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Hotels can diminish their ecological footprint, allure environmentally concerned consumers, and improve their market position by implementing extensive sustainability initiatives, such as using renewable energy sources (Arka360, 2019).</a:t>
          </a:r>
        </a:p>
      </dsp:txBody>
      <dsp:txXfrm>
        <a:off x="2120973" y="4478624"/>
        <a:ext cx="2131866" cy="12791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D443E-D818-D64D-8152-A6D4FFF8CE0C}">
      <dsp:nvSpPr>
        <dsp:cNvPr id="0" name=""/>
        <dsp:cNvSpPr/>
      </dsp:nvSpPr>
      <dsp:spPr>
        <a:xfrm>
          <a:off x="0" y="93313"/>
          <a:ext cx="6373813" cy="182304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Hotels can achieve substantial cost reductions and improve sustainability by implementing solar panels and geothermal systems. </a:t>
          </a:r>
        </a:p>
      </dsp:txBody>
      <dsp:txXfrm>
        <a:off x="88994" y="182307"/>
        <a:ext cx="6195825" cy="1645059"/>
      </dsp:txXfrm>
    </dsp:sp>
    <dsp:sp modelId="{D65D0CFF-1AF2-BC4F-9D84-8ABB5247BA8E}">
      <dsp:nvSpPr>
        <dsp:cNvPr id="0" name=""/>
        <dsp:cNvSpPr/>
      </dsp:nvSpPr>
      <dsp:spPr>
        <a:xfrm>
          <a:off x="0" y="1968201"/>
          <a:ext cx="6373813" cy="1823047"/>
        </a:xfrm>
        <a:prstGeom prst="roundRect">
          <a:avLst/>
        </a:prstGeom>
        <a:solidFill>
          <a:schemeClr val="accent5">
            <a:hueOff val="-729452"/>
            <a:satOff val="-7231"/>
            <a:lumOff val="-5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Participating in policy formation helps ensure the acquisition of advantageous government incentives, enhancing the economic feasibility of renewable energy projects. </a:t>
          </a:r>
        </a:p>
      </dsp:txBody>
      <dsp:txXfrm>
        <a:off x="88994" y="2057195"/>
        <a:ext cx="6195825" cy="1645059"/>
      </dsp:txXfrm>
    </dsp:sp>
    <dsp:sp modelId="{4C163350-FB2C-DA4C-9BC2-B387A18BF217}">
      <dsp:nvSpPr>
        <dsp:cNvPr id="0" name=""/>
        <dsp:cNvSpPr/>
      </dsp:nvSpPr>
      <dsp:spPr>
        <a:xfrm>
          <a:off x="0" y="3843088"/>
          <a:ext cx="6373813" cy="1823047"/>
        </a:xfrm>
        <a:prstGeom prst="roundRect">
          <a:avLst/>
        </a:prstGeom>
        <a:solidFill>
          <a:schemeClr val="accent5">
            <a:hueOff val="-1458904"/>
            <a:satOff val="-14462"/>
            <a:lumOff val="-1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Additionally, implementing standardised environmental performance monitoring throughout the industry yields vital data for more informed decision-making. Implementing ongoing education and training programmes for hotel staff regarding renewable technologies. </a:t>
          </a:r>
        </a:p>
      </dsp:txBody>
      <dsp:txXfrm>
        <a:off x="88994" y="3932082"/>
        <a:ext cx="6195825" cy="16450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47F099-338B-472B-A1C0-4A88CA9F7BE8}" type="datetimeFigureOut">
              <a:rPr lang="en-GB" smtClean="0"/>
              <a:t>29/05/2024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092B7F-F9D4-4C43-A85E-A0DBFB636790}" type="slidenum">
              <a:rPr lang="en-GB" smtClean="0"/>
              <a:t>‹#›</a:t>
            </a:fld>
            <a:endParaRPr lang="en-GB"/>
          </a:p>
        </p:txBody>
      </p:sp>
    </p:spTree>
    <p:extLst>
      <p:ext uri="{BB962C8B-B14F-4D97-AF65-F5344CB8AC3E}">
        <p14:creationId xmlns:p14="http://schemas.microsoft.com/office/powerpoint/2010/main" val="2635144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a:t>
            </a:r>
          </a:p>
          <a:p>
            <a:r>
              <a:rPr lang="en-GB" dirty="0"/>
              <a:t>Contemporary Themes in the Hotel and Hospitality Sector </a:t>
            </a:r>
          </a:p>
          <a:p>
            <a:endParaRPr lang="en-GB" dirty="0"/>
          </a:p>
          <a:p>
            <a:r>
              <a:rPr lang="en-GB" dirty="0"/>
              <a:t>Student’s Name: </a:t>
            </a:r>
          </a:p>
          <a:p>
            <a:r>
              <a:rPr lang="en-GB" dirty="0"/>
              <a:t>Student’s ID: </a:t>
            </a:r>
          </a:p>
          <a:p>
            <a:r>
              <a:rPr lang="en-GB" dirty="0"/>
              <a:t>Lecturer’s Name:</a:t>
            </a:r>
          </a:p>
          <a:p>
            <a:endParaRPr lang="en-GB" dirty="0"/>
          </a:p>
          <a:p>
            <a:r>
              <a:rPr lang="en-GB" dirty="0"/>
              <a:t>Sustainability - Solar panels and geothermal systems to power operations</a:t>
            </a:r>
          </a:p>
          <a:p>
            <a:endParaRPr lang="en-GB" dirty="0"/>
          </a:p>
          <a:p>
            <a:r>
              <a:rPr lang="en-GB" dirty="0"/>
              <a:t>Slide 2: </a:t>
            </a:r>
          </a:p>
          <a:p>
            <a:r>
              <a:rPr lang="en-GB" dirty="0"/>
              <a:t>Introduction</a:t>
            </a:r>
          </a:p>
          <a:p>
            <a:endParaRPr lang="en-GB" dirty="0"/>
          </a:p>
          <a:p>
            <a:r>
              <a:rPr lang="en-GB" dirty="0"/>
              <a:t>The hotel industry, exemplified by IHG Hotels, is increasingly adopting sustainability as a core principle, driven by growing demands for eco-friendly practices. Innovations like solar panels and geothermal systems align with global sustainability goals, attracting eco-conscious tourists and enhancing the sector's appeal. Solar energy reduces hotels' carbon footprints and reliance on fossil fuels, while geothermal technology leverages earth's temperatures for efficient heating and cooling. These technologies not only support environmental sustainability but also offer significant economic benefits and energy independence for hotels.</a:t>
            </a:r>
          </a:p>
          <a:p>
            <a:endParaRPr lang="en-GB" dirty="0"/>
          </a:p>
          <a:p>
            <a:endParaRPr lang="en-GB" dirty="0"/>
          </a:p>
          <a:p>
            <a:r>
              <a:rPr lang="en-GB" dirty="0"/>
              <a:t>Slide 3: </a:t>
            </a:r>
          </a:p>
          <a:p>
            <a:r>
              <a:rPr lang="en-GB" dirty="0"/>
              <a:t>Literature Overview</a:t>
            </a:r>
          </a:p>
          <a:p>
            <a:endParaRPr lang="en-GB" dirty="0"/>
          </a:p>
          <a:p>
            <a:r>
              <a:rPr lang="en-GB" dirty="0"/>
              <a:t>Recent literature underscores the significant economic benefits of integrating solar panels and geothermal systems within the hotel industry, notably reducing energy costs by up to 50% in areas with abundant sunlight. These renewable technologies are further encouraged through government subsidies and tax incentives, aimed at offsetting the substantial upfront costs. However, the initial investment required can deter hotel owners from adopting these systems. Geothermal technology, in particular, offers operational efficiency by using stable underground temperatures, resulting in lower maintenance needs and enhanced equipment longevity, thereby presenting a viable, sustainable long-term energy solution for the hospitality sector.</a:t>
            </a:r>
          </a:p>
          <a:p>
            <a:endParaRPr lang="en-GB" dirty="0"/>
          </a:p>
          <a:p>
            <a:endParaRPr lang="en-GB" dirty="0"/>
          </a:p>
          <a:p>
            <a:endParaRPr lang="en-GB" dirty="0"/>
          </a:p>
          <a:p>
            <a:r>
              <a:rPr lang="en-GB" dirty="0"/>
              <a:t>Slide 4: </a:t>
            </a:r>
          </a:p>
          <a:p>
            <a:r>
              <a:rPr lang="en-GB" dirty="0"/>
              <a:t>Literature Overview </a:t>
            </a:r>
          </a:p>
          <a:p>
            <a:endParaRPr lang="en-GB" dirty="0"/>
          </a:p>
          <a:p>
            <a:r>
              <a:rPr lang="en-GB" dirty="0"/>
              <a:t>Recent literature highlights the growing appeal of solar and geothermal systems in hotels, particularly among eco-conscious </a:t>
            </a:r>
            <a:r>
              <a:rPr lang="en-GB" dirty="0" err="1"/>
              <a:t>travelers</a:t>
            </a:r>
            <a:r>
              <a:rPr lang="en-GB" dirty="0"/>
              <a:t>. These sustainable technologies not only enhance customer satisfaction and loyalty but also significantly improve a hotel's competitive edge in the hospitality industry. Additionally, properties equipped with these systems have been shown to possess higher market values and are increasingly attractive to investors. The adoption of renewable energy solutions contributes to substantial reductions in operational costs and offers long-lasting financial benefits. Ultimately, investing in renewable technologies emerges as a strategic advantage, aligning with both environmental goals and business profitability in the hospitality sector.</a:t>
            </a:r>
          </a:p>
          <a:p>
            <a:endParaRPr lang="en-GB" dirty="0"/>
          </a:p>
          <a:p>
            <a:r>
              <a:rPr lang="en-GB" dirty="0"/>
              <a:t>Slide 5: </a:t>
            </a:r>
          </a:p>
          <a:p>
            <a:r>
              <a:rPr lang="en-GB" dirty="0"/>
              <a:t>Literature  Overview </a:t>
            </a:r>
          </a:p>
          <a:p>
            <a:endParaRPr lang="en-GB" dirty="0"/>
          </a:p>
          <a:p>
            <a:r>
              <a:rPr lang="en-GB" dirty="0"/>
              <a:t>The literature suggests that hotels implementing solar and geothermal energy systems not only </a:t>
            </a:r>
            <a:r>
              <a:rPr lang="en-GB" dirty="0" err="1"/>
              <a:t>fulfill</a:t>
            </a:r>
            <a:r>
              <a:rPr lang="en-GB" dirty="0"/>
              <a:t> corporate social responsibility objectives but also significantly enhance their brand reputation among consumers prioritizing sustainability. This strategic integration of renewable technologies boosts public perception and aligns with economic viability, delivering immediate financial benefits such as reduced energy costs and increased operational efficiencies. Moreover, the adoption of these practices indirectly raises property values and improves brand positioning. Embracing sustainable practices is crucial for the sustained growth and competitiveness of the hospitality industry, ensuring it thrives in an evolving market environment.</a:t>
            </a:r>
          </a:p>
          <a:p>
            <a:endParaRPr lang="en-GB" dirty="0"/>
          </a:p>
          <a:p>
            <a:r>
              <a:rPr lang="en-GB" dirty="0"/>
              <a:t>Slide 6: </a:t>
            </a:r>
          </a:p>
          <a:p>
            <a:r>
              <a:rPr lang="en-GB" dirty="0"/>
              <a:t>PESTEL Analysis</a:t>
            </a:r>
          </a:p>
          <a:p>
            <a:endParaRPr lang="en-GB" dirty="0"/>
          </a:p>
          <a:p>
            <a:r>
              <a:rPr lang="en-GB" dirty="0"/>
              <a:t>Governments globally are actively promoting renewable energy in hotels through incentives such as tax refunds and grants, aiming to align with national carbon reduction goals. Economically, while solar and geothermal systems significantly reduce long-term costs, they require substantial upfront investments. Financial supports like green loans are crucial to manage these costs effectively. Socially, the increasing consumer preference for environmental responsibility is pushing hotels to adopt sustainable practices, enhancing their reputation and fostering customer loyalty among environmentally conscious </a:t>
            </a:r>
            <a:r>
              <a:rPr lang="en-GB" dirty="0" err="1"/>
              <a:t>travelers</a:t>
            </a:r>
            <a:r>
              <a:rPr lang="en-GB" dirty="0"/>
              <a:t>.</a:t>
            </a:r>
          </a:p>
          <a:p>
            <a:endParaRPr lang="en-GB" dirty="0"/>
          </a:p>
          <a:p>
            <a:r>
              <a:rPr lang="en-GB" dirty="0"/>
              <a:t>Slide 7: </a:t>
            </a:r>
          </a:p>
          <a:p>
            <a:r>
              <a:rPr lang="en-GB" dirty="0"/>
              <a:t>PESTLE Analysis </a:t>
            </a:r>
          </a:p>
          <a:p>
            <a:endParaRPr lang="en-GB" dirty="0"/>
          </a:p>
          <a:p>
            <a:r>
              <a:rPr lang="en-GB" dirty="0"/>
              <a:t>Recent technological advancements have significantly enhanced the efficiency and integration of solar and geothermal systems, making them increasingly viable and cost-effective for the hotel industry. These systems not only offer substantial returns on investment but also reduce hotels' carbon footprints by decreasing reliance on fossil fuels. This alignment with environmental conservation goals improves local air quality. Legally, the adoption of such systems is becoming crucial due to stricter environmental regulations that mandate sustainability practices and penalize non-compliance, emphasizing the importance of legal adherence in operational decisions within the hospitality sector.</a:t>
            </a:r>
          </a:p>
          <a:p>
            <a:endParaRPr lang="en-GB" dirty="0"/>
          </a:p>
          <a:p>
            <a:r>
              <a:rPr lang="en-GB" dirty="0"/>
              <a:t>Slide 8: </a:t>
            </a:r>
          </a:p>
          <a:p>
            <a:r>
              <a:rPr lang="en-GB" dirty="0"/>
              <a:t>Responses of the Hotel Industry – IHG Case Study</a:t>
            </a:r>
          </a:p>
          <a:p>
            <a:endParaRPr lang="en-GB" dirty="0"/>
          </a:p>
          <a:p>
            <a:r>
              <a:rPr lang="en-GB" dirty="0"/>
              <a:t>IHG Hotels &amp; Resorts has embraced renewable energy by integrating solar panels and advanced geothermal systems into its properties, demonstrating a strong commitment to sustainability. The Crowne Plaza Alice Springs </a:t>
            </a:r>
            <a:r>
              <a:rPr lang="en-GB" dirty="0" err="1"/>
              <a:t>Lasseters</a:t>
            </a:r>
            <a:r>
              <a:rPr lang="en-GB" dirty="0"/>
              <a:t> in Australia features a substantial solar PV system, significantly reducing energy costs and carbon emissions. However, the adoption of solar technology comes with high initial costs and the risk of becoming outdated due to rapidly advancing technology. Furthermore, the Even Hotel in Brooklyn, New York, utilizes an efficient geothermal system to provide stable temperature control, showcasing substantial energy and cost savings. However, the dependency of geothermal energy on specific geographic conditions limits its widespread application across all IHG properties.</a:t>
            </a:r>
          </a:p>
          <a:p>
            <a:endParaRPr lang="en-GB" dirty="0"/>
          </a:p>
          <a:p>
            <a:r>
              <a:rPr lang="en-GB" dirty="0"/>
              <a:t>Slide 9: </a:t>
            </a:r>
          </a:p>
          <a:p>
            <a:r>
              <a:rPr lang="en-GB" dirty="0"/>
              <a:t>Future policy and Management Options </a:t>
            </a:r>
          </a:p>
          <a:p>
            <a:endParaRPr lang="en-GB" dirty="0"/>
          </a:p>
          <a:p>
            <a:r>
              <a:rPr lang="en-GB" dirty="0"/>
              <a:t>To optimize the integration of renewable energy, the hotel industry is encouraged to form partnerships with energy providers. This allows hotels to install solar and geothermal systems through lease or power purchase agreements without upfront capital expenses, being billed for energy at lower rates than traditional sources. Implementing a standardized environmental performance monitoring system could profoundly impact energy conservation and financial savings by providing metrics to assess the effectiveness of these technologies. Moreover, ongoing education and training for hotel staff on renewable energy advancements are crucial for maintaining system efficiency and aligning operations with sustainability principles. By adopting comprehensive sustainability strategies that include renewable energy, water conservation, and eco-friendly procurement, hotels can significantly reduce their environmental impact, attract eco-conscious guests, and improve their market standing and financial performance.</a:t>
            </a:r>
          </a:p>
          <a:p>
            <a:endParaRPr lang="en-GB" dirty="0"/>
          </a:p>
          <a:p>
            <a:r>
              <a:rPr lang="en-GB" dirty="0"/>
              <a:t>Slide 10: </a:t>
            </a:r>
          </a:p>
          <a:p>
            <a:r>
              <a:rPr lang="en-GB" dirty="0"/>
              <a:t>Conclusion </a:t>
            </a:r>
          </a:p>
          <a:p>
            <a:endParaRPr lang="en-GB" dirty="0"/>
          </a:p>
          <a:p>
            <a:r>
              <a:rPr lang="en-GB" dirty="0"/>
              <a:t>Hotels can enhance sustainability and reduce costs by adopting solar and geothermal systems, using financial strategies such as leases or power purchase agreements to mitigate initial expenses. Engaging in policy development can attract </a:t>
            </a:r>
            <a:r>
              <a:rPr lang="en-GB" dirty="0" err="1"/>
              <a:t>favorable</a:t>
            </a:r>
            <a:r>
              <a:rPr lang="en-GB" dirty="0"/>
              <a:t> government incentives, making renewable projects more viable. Additionally, implementing environmental monitoring and continuous staff training, alongside broader initiatives like water conservation and waste reduction, reinforces the industry's commitment to environmental responsibility and appeals to eco-conscious consumers.</a:t>
            </a:r>
          </a:p>
          <a:p>
            <a:endParaRPr lang="en-GB" dirty="0"/>
          </a:p>
          <a:p>
            <a:r>
              <a:rPr lang="en-GB" dirty="0"/>
              <a:t>Slide 12: </a:t>
            </a:r>
          </a:p>
          <a:p>
            <a:r>
              <a:rPr lang="en-GB" dirty="0"/>
              <a:t>References </a:t>
            </a:r>
          </a:p>
          <a:p>
            <a:endParaRPr lang="en-GB" dirty="0"/>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1</a:t>
            </a:fld>
            <a:endParaRPr lang="en-GB"/>
          </a:p>
        </p:txBody>
      </p:sp>
    </p:spTree>
    <p:extLst>
      <p:ext uri="{BB962C8B-B14F-4D97-AF65-F5344CB8AC3E}">
        <p14:creationId xmlns:p14="http://schemas.microsoft.com/office/powerpoint/2010/main" val="1409299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a:t>
            </a:r>
          </a:p>
          <a:p>
            <a:r>
              <a:rPr lang="en-GB" dirty="0"/>
              <a:t>Contemporary Themes in the Hotel and Hospitality Sector </a:t>
            </a:r>
          </a:p>
          <a:p>
            <a:endParaRPr lang="en-GB" dirty="0"/>
          </a:p>
          <a:p>
            <a:r>
              <a:rPr lang="en-GB" dirty="0"/>
              <a:t>Student’s Name: </a:t>
            </a:r>
          </a:p>
          <a:p>
            <a:r>
              <a:rPr lang="en-GB" dirty="0"/>
              <a:t>Student’s ID: </a:t>
            </a:r>
          </a:p>
          <a:p>
            <a:r>
              <a:rPr lang="en-GB" dirty="0"/>
              <a:t>Lecturer’s Name:</a:t>
            </a:r>
          </a:p>
          <a:p>
            <a:endParaRPr lang="en-GB" dirty="0"/>
          </a:p>
          <a:p>
            <a:r>
              <a:rPr lang="en-GB" dirty="0"/>
              <a:t>Sustainability - Solar panels and geothermal systems to power operations</a:t>
            </a:r>
          </a:p>
          <a:p>
            <a:endParaRPr lang="en-GB" dirty="0"/>
          </a:p>
          <a:p>
            <a:r>
              <a:rPr lang="en-GB" dirty="0"/>
              <a:t>Slide 2: </a:t>
            </a:r>
          </a:p>
          <a:p>
            <a:r>
              <a:rPr lang="en-GB" dirty="0"/>
              <a:t>Introduction</a:t>
            </a:r>
          </a:p>
          <a:p>
            <a:endParaRPr lang="en-GB" dirty="0"/>
          </a:p>
          <a:p>
            <a:r>
              <a:rPr lang="en-GB" dirty="0"/>
              <a:t>The hotel industry, exemplified by IHG Hotels, is increasingly adopting sustainability as a core principle, driven by growing demands for eco-friendly practices. Innovations like solar panels and geothermal systems align with global sustainability goals, attracting eco-conscious tourists and enhancing the sector's appeal. Solar energy reduces hotels' carbon footprints and reliance on fossil fuels, while geothermal technology leverages earth's temperatures for efficient heating and cooling. These technologies not only support environmental sustainability but also offer significant economic benefits and energy independence for hotels.</a:t>
            </a:r>
          </a:p>
          <a:p>
            <a:endParaRPr lang="en-GB" dirty="0"/>
          </a:p>
          <a:p>
            <a:endParaRPr lang="en-GB" dirty="0"/>
          </a:p>
          <a:p>
            <a:endParaRPr lang="en-GB" dirty="0"/>
          </a:p>
          <a:p>
            <a:endParaRPr lang="en-GB" dirty="0"/>
          </a:p>
          <a:p>
            <a:endParaRPr lang="en-GB" dirty="0"/>
          </a:p>
          <a:p>
            <a:endParaRPr lang="en-GB" dirty="0"/>
          </a:p>
          <a:p>
            <a:r>
              <a:rPr lang="en-GB" dirty="0"/>
              <a:t>Slide 12: </a:t>
            </a:r>
          </a:p>
          <a:p>
            <a:r>
              <a:rPr lang="en-GB" dirty="0"/>
              <a:t>References </a:t>
            </a:r>
          </a:p>
          <a:p>
            <a:endParaRPr lang="en-GB" dirty="0"/>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2</a:t>
            </a:fld>
            <a:endParaRPr lang="en-GB"/>
          </a:p>
        </p:txBody>
      </p:sp>
    </p:spTree>
    <p:extLst>
      <p:ext uri="{BB962C8B-B14F-4D97-AF65-F5344CB8AC3E}">
        <p14:creationId xmlns:p14="http://schemas.microsoft.com/office/powerpoint/2010/main" val="1874027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3: </a:t>
            </a:r>
          </a:p>
          <a:p>
            <a:r>
              <a:rPr lang="en-GB" dirty="0"/>
              <a:t>Literature Overview</a:t>
            </a:r>
          </a:p>
          <a:p>
            <a:endParaRPr lang="en-GB" dirty="0"/>
          </a:p>
          <a:p>
            <a:r>
              <a:rPr lang="en-GB" dirty="0"/>
              <a:t>Recent literature underscores the significant economic benefits of integrating solar panels and geothermal systems within the hotel industry, notably reducing energy costs by up to 50% in areas with abundant sunlight. These renewable technologies are further encouraged through government subsidies and tax incentives, aimed at offsetting the substantial upfront costs. However, the initial investment required can deter hotel owners from adopting these systems. Geothermal technology, in particular, offers operational efficiency by using stable underground temperatures, resulting in lower maintenance needs and enhanced equipment longevity, thereby presenting a viable, sustainable long-term energy solution for the hospitality sector.</a:t>
            </a:r>
          </a:p>
          <a:p>
            <a:endParaRPr lang="en-GB" dirty="0"/>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3</a:t>
            </a:fld>
            <a:endParaRPr lang="en-GB"/>
          </a:p>
        </p:txBody>
      </p:sp>
    </p:spTree>
    <p:extLst>
      <p:ext uri="{BB962C8B-B14F-4D97-AF65-F5344CB8AC3E}">
        <p14:creationId xmlns:p14="http://schemas.microsoft.com/office/powerpoint/2010/main" val="1910830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4: </a:t>
            </a:r>
          </a:p>
          <a:p>
            <a:r>
              <a:rPr lang="en-GB" dirty="0"/>
              <a:t>Literature Overview </a:t>
            </a:r>
          </a:p>
          <a:p>
            <a:endParaRPr lang="en-GB" dirty="0"/>
          </a:p>
          <a:p>
            <a:r>
              <a:rPr lang="en-GB" dirty="0"/>
              <a:t>Recent literature highlights the growing appeal of solar and geothermal systems in hotels, particularly among eco-conscious </a:t>
            </a:r>
            <a:r>
              <a:rPr lang="en-GB" dirty="0" err="1"/>
              <a:t>travelers</a:t>
            </a:r>
            <a:r>
              <a:rPr lang="en-GB" dirty="0"/>
              <a:t>. These sustainable technologies not only enhance customer satisfaction and loyalty but also significantly improve a hotel's competitive edge in the hospitality industry. Additionally, properties equipped with these systems have been shown to possess higher market values and are increasingly attractive to investors. The adoption of renewable energy solutions contributes to substantial reductions in operational costs and offers long-lasting financial benefits. Ultimately, investing in renewable technologies emerges as a strategic advantage, aligning with both environmental goals and business profitability in the hospitality sector.</a:t>
            </a:r>
          </a:p>
          <a:p>
            <a:endParaRPr lang="en-GB" dirty="0"/>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4</a:t>
            </a:fld>
            <a:endParaRPr lang="en-GB"/>
          </a:p>
        </p:txBody>
      </p:sp>
    </p:spTree>
    <p:extLst>
      <p:ext uri="{BB962C8B-B14F-4D97-AF65-F5344CB8AC3E}">
        <p14:creationId xmlns:p14="http://schemas.microsoft.com/office/powerpoint/2010/main" val="2493522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5: </a:t>
            </a:r>
          </a:p>
          <a:p>
            <a:r>
              <a:rPr lang="en-GB" dirty="0"/>
              <a:t>Literature  Overview </a:t>
            </a:r>
          </a:p>
          <a:p>
            <a:endParaRPr lang="en-GB" dirty="0"/>
          </a:p>
          <a:p>
            <a:r>
              <a:rPr lang="en-GB" dirty="0"/>
              <a:t>The literature suggests that hotels implementing solar and geothermal energy systems not only </a:t>
            </a:r>
            <a:r>
              <a:rPr lang="en-GB" dirty="0" err="1"/>
              <a:t>fulfill</a:t>
            </a:r>
            <a:r>
              <a:rPr lang="en-GB" dirty="0"/>
              <a:t> corporate social responsibility objectives but also significantly enhance their brand reputation among consumers prioritizing sustainability. This strategic integration of renewable technologies boosts public perception and aligns with economic viability, delivering immediate financial benefits such as reduced energy costs and increased operational efficiencies. Moreover, the adoption of these practices indirectly raises property values and improves brand positioning. Embracing sustainable practices is crucial for the sustained growth and competitiveness of the hospitality industry, ensuring it thrives in an evolving market environment.</a:t>
            </a:r>
          </a:p>
          <a:p>
            <a:endParaRPr lang="en-GB" dirty="0"/>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5</a:t>
            </a:fld>
            <a:endParaRPr lang="en-GB"/>
          </a:p>
        </p:txBody>
      </p:sp>
    </p:spTree>
    <p:extLst>
      <p:ext uri="{BB962C8B-B14F-4D97-AF65-F5344CB8AC3E}">
        <p14:creationId xmlns:p14="http://schemas.microsoft.com/office/powerpoint/2010/main" val="690406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6: </a:t>
            </a:r>
          </a:p>
          <a:p>
            <a:r>
              <a:rPr lang="en-GB" dirty="0"/>
              <a:t>PESTEL Analysis</a:t>
            </a:r>
          </a:p>
          <a:p>
            <a:endParaRPr lang="en-GB" dirty="0"/>
          </a:p>
          <a:p>
            <a:r>
              <a:rPr lang="en-GB" dirty="0"/>
              <a:t>Governments globally are actively promoting renewable energy in hotels through incentives such as tax refunds and grants, aiming to align with national carbon reduction goals. Economically, while solar and geothermal systems significantly reduce long-term costs, they require substantial upfront investments. Financial supports like green loans are crucial to manage these costs effectively. Socially, the increasing consumer preference for environmental responsibility is pushing hotels to adopt sustainable practices, enhancing their reputation and fostering customer loyalty among environmentally conscious </a:t>
            </a:r>
            <a:r>
              <a:rPr lang="en-GB" dirty="0" err="1"/>
              <a:t>travelers</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6</a:t>
            </a:fld>
            <a:endParaRPr lang="en-GB"/>
          </a:p>
        </p:txBody>
      </p:sp>
    </p:spTree>
    <p:extLst>
      <p:ext uri="{BB962C8B-B14F-4D97-AF65-F5344CB8AC3E}">
        <p14:creationId xmlns:p14="http://schemas.microsoft.com/office/powerpoint/2010/main" val="636593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Slide 7: </a:t>
            </a:r>
          </a:p>
          <a:p>
            <a:r>
              <a:rPr lang="en-GB" dirty="0"/>
              <a:t>PESTLE Analysis </a:t>
            </a:r>
          </a:p>
          <a:p>
            <a:endParaRPr lang="en-GB" dirty="0"/>
          </a:p>
          <a:p>
            <a:r>
              <a:rPr lang="en-GB" dirty="0"/>
              <a:t>Recent technological advancements have significantly enhanced the efficiency and integration of solar and geothermal systems, making them increasingly viable and cost-effective for the hotel industry. These systems not only offer substantial returns on investment but also reduce hotels' carbon footprints by decreasing reliance on fossil fuels. This alignment with environmental conservation goals improves local air quality. Legally, the adoption of such systems is becoming crucial due to stricter environmental regulations that mandate sustainability practices and penalize non-compliance, emphasizing the importance of legal adherence in operational decisions within the hospitality . sector</a:t>
            </a:r>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7</a:t>
            </a:fld>
            <a:endParaRPr lang="en-GB"/>
          </a:p>
        </p:txBody>
      </p:sp>
    </p:spTree>
    <p:extLst>
      <p:ext uri="{BB962C8B-B14F-4D97-AF65-F5344CB8AC3E}">
        <p14:creationId xmlns:p14="http://schemas.microsoft.com/office/powerpoint/2010/main" val="3850750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8: </a:t>
            </a:r>
          </a:p>
          <a:p>
            <a:r>
              <a:rPr lang="en-GB" dirty="0"/>
              <a:t>Responses of the Hotel Industry – IHG Case Study</a:t>
            </a:r>
          </a:p>
          <a:p>
            <a:endParaRPr lang="en-GB" dirty="0"/>
          </a:p>
          <a:p>
            <a:r>
              <a:rPr lang="en-GB" dirty="0"/>
              <a:t>IHG Hotels &amp; Resorts has embraced renewable energy by integrating solar panels and advanced geothermal systems into its properties, demonstrating a strong commitment to sustainability. The Crowne Plaza Alice Springs </a:t>
            </a:r>
            <a:r>
              <a:rPr lang="en-GB" dirty="0" err="1"/>
              <a:t>Lasseters</a:t>
            </a:r>
            <a:r>
              <a:rPr lang="en-GB" dirty="0"/>
              <a:t> in Australia features a substantial solar PV system, significantly reducing energy costs and carbon emissions. However, the adoption of solar technology comes with high initial costs and the risk of becoming outdated due to rapidly advancing technology. Furthermore, the Even Hotel in Brooklyn, New York, utilizes an efficient geothermal system to provide stable temperature control, showcasing substantial energy and cost savings. However, the dependency of geothermal energy on specific geographic conditions limits its widespread application across all IHG properties.</a:t>
            </a:r>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8</a:t>
            </a:fld>
            <a:endParaRPr lang="en-GB"/>
          </a:p>
        </p:txBody>
      </p:sp>
    </p:spTree>
    <p:extLst>
      <p:ext uri="{BB962C8B-B14F-4D97-AF65-F5344CB8AC3E}">
        <p14:creationId xmlns:p14="http://schemas.microsoft.com/office/powerpoint/2010/main" val="2227483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9: </a:t>
            </a:r>
          </a:p>
          <a:p>
            <a:r>
              <a:rPr lang="en-GB" dirty="0"/>
              <a:t>Future policy and Management Options </a:t>
            </a:r>
          </a:p>
          <a:p>
            <a:endParaRPr lang="en-GB" dirty="0"/>
          </a:p>
          <a:p>
            <a:r>
              <a:rPr lang="en-GB" dirty="0"/>
              <a:t>To optimize the integration of renewable energy, the hotel industry is encouraged to form partnerships with energy providers. This allows hotels to install solar and geothermal systems through lease or power purchase agreements without upfront capital expenses, being billed for energy at lower rates than traditional sources. Implementing a standardized environmental performance monitoring system could profoundly impact energy conservation and financial savings by providing metrics to assess the effectiveness of these technologies. Moreover, ongoing education and training for hotel staff on renewable energy advancements are crucial for maintaining system efficiency and aligning operations with sustainability principles. By adopting comprehensive sustainability strategies that include renewable energy, water conservation, and eco-friendly procurement, hotels can significantly reduce their environmental impact, attract eco-conscious guests, and improve their market standing and financial performance.</a:t>
            </a:r>
          </a:p>
          <a:p>
            <a:endParaRPr lang="en-GB" dirty="0"/>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9</a:t>
            </a:fld>
            <a:endParaRPr lang="en-GB"/>
          </a:p>
        </p:txBody>
      </p:sp>
    </p:spTree>
    <p:extLst>
      <p:ext uri="{BB962C8B-B14F-4D97-AF65-F5344CB8AC3E}">
        <p14:creationId xmlns:p14="http://schemas.microsoft.com/office/powerpoint/2010/main" val="2995305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10: </a:t>
            </a:r>
          </a:p>
          <a:p>
            <a:r>
              <a:rPr lang="en-GB" dirty="0"/>
              <a:t>Conclusion </a:t>
            </a:r>
          </a:p>
          <a:p>
            <a:endParaRPr lang="en-GB" dirty="0"/>
          </a:p>
          <a:p>
            <a:r>
              <a:rPr lang="en-GB" dirty="0"/>
              <a:t>Hotels can enhance sustainability and reduce costs by adopting solar and geothermal systems, using financial strategies such as leases or power purchase agreements to mitigate initial expenses. Engaging in policy development can attract </a:t>
            </a:r>
            <a:r>
              <a:rPr lang="en-GB" dirty="0" err="1"/>
              <a:t>favorable</a:t>
            </a:r>
            <a:r>
              <a:rPr lang="en-GB" dirty="0"/>
              <a:t> government incentives, making renewable projects more viable. Additionally, implementing environmental monitoring and continuous staff training, alongside broader initiatives like water conservation and waste reduction, reinforces the industry's commitment to environmental responsibility and appeals to eco-conscious consumers.</a:t>
            </a:r>
          </a:p>
          <a:p>
            <a:endParaRPr lang="en-GB" dirty="0"/>
          </a:p>
          <a:p>
            <a:endParaRPr lang="en-GB" dirty="0"/>
          </a:p>
        </p:txBody>
      </p:sp>
      <p:sp>
        <p:nvSpPr>
          <p:cNvPr id="4" name="Slide Number Placeholder 3"/>
          <p:cNvSpPr>
            <a:spLocks noGrp="1"/>
          </p:cNvSpPr>
          <p:nvPr>
            <p:ph type="sldNum" sz="quarter" idx="5"/>
          </p:nvPr>
        </p:nvSpPr>
        <p:spPr/>
        <p:txBody>
          <a:bodyPr/>
          <a:lstStyle/>
          <a:p>
            <a:fld id="{84092B7F-F9D4-4C43-A85E-A0DBFB636790}" type="slidenum">
              <a:rPr lang="en-GB" smtClean="0"/>
              <a:t>10</a:t>
            </a:fld>
            <a:endParaRPr lang="en-GB"/>
          </a:p>
        </p:txBody>
      </p:sp>
    </p:spTree>
    <p:extLst>
      <p:ext uri="{BB962C8B-B14F-4D97-AF65-F5344CB8AC3E}">
        <p14:creationId xmlns:p14="http://schemas.microsoft.com/office/powerpoint/2010/main" val="2164322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Wednesday, May 29, 2024</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079126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Wednesday, May 29, 2024</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4801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Wednesday, May 29, 2024</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21990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Wednesday, May 29, 2024</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56288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Wednesday, May 29, 2024</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188167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Wednesday, May 29, 2024</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463837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Wednesday, May 29, 2024</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88394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Wednesday, May 29, 2024</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52489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Wednesday, May 29, 2024</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56580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Wednesday, May 29, 2024</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40369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Wednesday, May 29, 2024</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6200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Wednesday, May 29, 2024</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977633933"/>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1" r:id="rId6"/>
    <p:sldLayoutId id="2147483742" r:id="rId7"/>
    <p:sldLayoutId id="2147483743" r:id="rId8"/>
    <p:sldLayoutId id="2147483744" r:id="rId9"/>
    <p:sldLayoutId id="2147483745" r:id="rId10"/>
    <p:sldLayoutId id="2147483746"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8.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8.xml" /><Relationship Id="rId1" Type="http://schemas.openxmlformats.org/officeDocument/2006/relationships/slideLayout" Target="../slideLayouts/slideLayout2.xml" /><Relationship Id="rId5" Type="http://schemas.openxmlformats.org/officeDocument/2006/relationships/hyperlink" Target="https://creativecommons.org/licenses/by-nc-nd/3.0/" TargetMode="External" /><Relationship Id="rId4" Type="http://schemas.openxmlformats.org/officeDocument/2006/relationships/hyperlink" Target="https://www.uscreditcardguide.com/ihg-rewards-club-zhoujijiudianjituanyouyuehuichanglvkejihuajianjie2018zhiqian/" TargetMode="Externa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0" name="Freeform: Shape 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Shape 1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15" name="Rectangle 1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CE0B5-BE25-2271-5CF9-04DA98896C84}"/>
              </a:ext>
            </a:extLst>
          </p:cNvPr>
          <p:cNvSpPr>
            <a:spLocks noGrp="1"/>
          </p:cNvSpPr>
          <p:nvPr>
            <p:ph type="ctrTitle"/>
          </p:nvPr>
        </p:nvSpPr>
        <p:spPr>
          <a:xfrm>
            <a:off x="550863" y="549275"/>
            <a:ext cx="4500562" cy="1562959"/>
          </a:xfrm>
        </p:spPr>
        <p:txBody>
          <a:bodyPr vert="horz" wrap="square" lIns="0" tIns="0" rIns="0" bIns="0" rtlCol="0" anchor="t" anchorCtr="0">
            <a:normAutofit/>
          </a:bodyPr>
          <a:lstStyle/>
          <a:p>
            <a:pPr>
              <a:lnSpc>
                <a:spcPct val="90000"/>
              </a:lnSpc>
            </a:pPr>
            <a:r>
              <a:rPr lang="en-US" sz="1900" kern="1200" dirty="0">
                <a:solidFill>
                  <a:schemeClr val="tx1"/>
                </a:solidFill>
                <a:latin typeface="+mj-lt"/>
                <a:ea typeface="+mj-ea"/>
                <a:cs typeface="+mj-cs"/>
              </a:rPr>
              <a:t>Sustainability - Solar panels and geothermal systems to power operations</a:t>
            </a:r>
            <a:br>
              <a:rPr lang="en-US" sz="1900" kern="1200" dirty="0">
                <a:solidFill>
                  <a:schemeClr val="tx1"/>
                </a:solidFill>
                <a:latin typeface="+mj-lt"/>
                <a:ea typeface="+mj-ea"/>
                <a:cs typeface="+mj-cs"/>
              </a:rPr>
            </a:br>
            <a:r>
              <a:rPr lang="en-US" sz="1900" kern="1200" dirty="0">
                <a:solidFill>
                  <a:schemeClr val="tx1"/>
                </a:solidFill>
                <a:latin typeface="+mj-lt"/>
                <a:ea typeface="+mj-ea"/>
                <a:cs typeface="+mj-cs"/>
              </a:rPr>
              <a:t>Contemporary Themes in the Hotel and Hospitality Sector </a:t>
            </a:r>
            <a:br>
              <a:rPr lang="en-US" sz="1900" kern="1200" dirty="0">
                <a:solidFill>
                  <a:schemeClr val="tx1"/>
                </a:solidFill>
                <a:latin typeface="+mj-lt"/>
                <a:ea typeface="+mj-ea"/>
                <a:cs typeface="+mj-cs"/>
              </a:rPr>
            </a:br>
            <a:endParaRPr lang="en-US" sz="1900" kern="1200" dirty="0">
              <a:solidFill>
                <a:schemeClr val="tx1"/>
              </a:solidFill>
              <a:latin typeface="+mj-lt"/>
              <a:ea typeface="+mj-ea"/>
              <a:cs typeface="+mj-cs"/>
            </a:endParaRPr>
          </a:p>
        </p:txBody>
      </p:sp>
      <p:sp>
        <p:nvSpPr>
          <p:cNvPr id="17" name="Freeform: Shape 16">
            <a:extLst>
              <a:ext uri="{FF2B5EF4-FFF2-40B4-BE49-F238E27FC236}">
                <a16:creationId xmlns:a16="http://schemas.microsoft.com/office/drawing/2014/main" id="{DE950493-A53F-4D4C-9157-A238C4B2A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5000"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Subtitle 2">
            <a:extLst>
              <a:ext uri="{FF2B5EF4-FFF2-40B4-BE49-F238E27FC236}">
                <a16:creationId xmlns:a16="http://schemas.microsoft.com/office/drawing/2014/main" id="{B366564F-3FE3-465E-5494-56F99286E66B}"/>
              </a:ext>
            </a:extLst>
          </p:cNvPr>
          <p:cNvSpPr>
            <a:spLocks noGrp="1"/>
          </p:cNvSpPr>
          <p:nvPr>
            <p:ph type="subTitle" idx="1"/>
          </p:nvPr>
        </p:nvSpPr>
        <p:spPr>
          <a:xfrm>
            <a:off x="5267325" y="549275"/>
            <a:ext cx="6373813" cy="1562959"/>
          </a:xfrm>
        </p:spPr>
        <p:txBody>
          <a:bodyPr vert="horz" wrap="square" lIns="0" tIns="0" rIns="0" bIns="0" rtlCol="0" anchor="t">
            <a:normAutofit/>
          </a:bodyPr>
          <a:lstStyle/>
          <a:p>
            <a:pPr indent="-228600">
              <a:buFont typeface="Arial" panose="020B0604020202020204" pitchFamily="34" charset="0"/>
              <a:buChar char="•"/>
            </a:pPr>
            <a:r>
              <a:rPr lang="en-US" sz="1200" dirty="0">
                <a:solidFill>
                  <a:schemeClr val="tx1">
                    <a:alpha val="60000"/>
                  </a:schemeClr>
                </a:solidFill>
              </a:rPr>
              <a:t> </a:t>
            </a:r>
            <a:r>
              <a:rPr lang="en-GB" sz="1200">
                <a:solidFill>
                  <a:schemeClr val="tx1">
                    <a:alpha val="60000"/>
                  </a:schemeClr>
                </a:solidFill>
              </a:rPr>
              <a:t>BMIH6001</a:t>
            </a:r>
            <a:endParaRPr lang="en-US" sz="1200" dirty="0">
              <a:solidFill>
                <a:schemeClr val="tx1">
                  <a:alpha val="60000"/>
                </a:schemeClr>
              </a:solidFill>
            </a:endParaRPr>
          </a:p>
          <a:p>
            <a:pPr indent="-228600">
              <a:buFont typeface="Arial" panose="020B0604020202020204" pitchFamily="34" charset="0"/>
              <a:buChar char="•"/>
            </a:pPr>
            <a:r>
              <a:rPr lang="en-US" sz="1200" dirty="0">
                <a:solidFill>
                  <a:schemeClr val="tx1">
                    <a:alpha val="60000"/>
                  </a:schemeClr>
                </a:solidFill>
              </a:rPr>
              <a:t>Student’s Name: Klio Simon</a:t>
            </a:r>
          </a:p>
          <a:p>
            <a:pPr indent="-228600">
              <a:buFont typeface="Arial" panose="020B0604020202020204" pitchFamily="34" charset="0"/>
              <a:buChar char="•"/>
            </a:pPr>
            <a:r>
              <a:rPr lang="en-US" sz="1200" dirty="0">
                <a:solidFill>
                  <a:schemeClr val="tx1">
                    <a:alpha val="60000"/>
                  </a:schemeClr>
                </a:solidFill>
              </a:rPr>
              <a:t>Student’s ID: 1914921</a:t>
            </a:r>
          </a:p>
          <a:p>
            <a:pPr indent="-228600">
              <a:buFont typeface="Arial" panose="020B0604020202020204" pitchFamily="34" charset="0"/>
              <a:buChar char="•"/>
            </a:pPr>
            <a:r>
              <a:rPr lang="en-US" sz="1200" dirty="0">
                <a:solidFill>
                  <a:schemeClr val="tx1">
                    <a:alpha val="60000"/>
                  </a:schemeClr>
                </a:solidFill>
              </a:rPr>
              <a:t>Lecturer’s Name: Natalie </a:t>
            </a:r>
            <a:r>
              <a:rPr lang="en-US" sz="1200" dirty="0" err="1">
                <a:solidFill>
                  <a:schemeClr val="tx1">
                    <a:alpha val="60000"/>
                  </a:schemeClr>
                </a:solidFill>
              </a:rPr>
              <a:t>Brailsford</a:t>
            </a:r>
            <a:endParaRPr lang="en-US" sz="1200" dirty="0">
              <a:solidFill>
                <a:schemeClr val="tx1">
                  <a:alpha val="60000"/>
                </a:schemeClr>
              </a:solidFill>
            </a:endParaRPr>
          </a:p>
          <a:p>
            <a:pPr indent="-228600">
              <a:buFont typeface="Arial" panose="020B0604020202020204" pitchFamily="34" charset="0"/>
              <a:buChar char="•"/>
            </a:pPr>
            <a:endParaRPr lang="en-US" sz="1200" dirty="0">
              <a:solidFill>
                <a:schemeClr val="tx1">
                  <a:alpha val="60000"/>
                </a:schemeClr>
              </a:solidFill>
            </a:endParaRPr>
          </a:p>
        </p:txBody>
      </p:sp>
      <p:pic>
        <p:nvPicPr>
          <p:cNvPr id="4" name="Picture 3">
            <a:extLst>
              <a:ext uri="{FF2B5EF4-FFF2-40B4-BE49-F238E27FC236}">
                <a16:creationId xmlns:a16="http://schemas.microsoft.com/office/drawing/2014/main" id="{7E769E20-7BFE-FFC0-C928-8C40137BC358}"/>
              </a:ext>
            </a:extLst>
          </p:cNvPr>
          <p:cNvPicPr>
            <a:picLocks noChangeAspect="1"/>
          </p:cNvPicPr>
          <p:nvPr/>
        </p:nvPicPr>
        <p:blipFill rotWithShape="1">
          <a:blip r:embed="rId3"/>
          <a:srcRect t="8120" b="16645"/>
          <a:stretch/>
        </p:blipFill>
        <p:spPr>
          <a:xfrm>
            <a:off x="20" y="2661510"/>
            <a:ext cx="12191980" cy="4196491"/>
          </a:xfrm>
          <a:custGeom>
            <a:avLst/>
            <a:gdLst/>
            <a:ahLst/>
            <a:cxnLst/>
            <a:rect l="l" t="t" r="r" b="b"/>
            <a:pathLst>
              <a:path w="12192000" h="4196491">
                <a:moveTo>
                  <a:pt x="0" y="0"/>
                </a:moveTo>
                <a:lnTo>
                  <a:pt x="12192000" y="0"/>
                </a:lnTo>
                <a:lnTo>
                  <a:pt x="12192000" y="4196491"/>
                </a:lnTo>
                <a:lnTo>
                  <a:pt x="0" y="4196491"/>
                </a:lnTo>
                <a:close/>
              </a:path>
            </a:pathLst>
          </a:custGeom>
        </p:spPr>
      </p:pic>
      <p:grpSp>
        <p:nvGrpSpPr>
          <p:cNvPr id="19" name="Group 18">
            <a:extLst>
              <a:ext uri="{FF2B5EF4-FFF2-40B4-BE49-F238E27FC236}">
                <a16:creationId xmlns:a16="http://schemas.microsoft.com/office/drawing/2014/main" id="{FF1EAF9B-8869-450E-98BF-FD6EA6564B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6428" y="1748729"/>
            <a:ext cx="1262947" cy="1335600"/>
            <a:chOff x="2678417" y="2427951"/>
            <a:chExt cx="1262947" cy="1335600"/>
          </a:xfrm>
        </p:grpSpPr>
        <p:sp>
          <p:nvSpPr>
            <p:cNvPr id="20" name="Freeform: Shape 19">
              <a:extLst>
                <a:ext uri="{FF2B5EF4-FFF2-40B4-BE49-F238E27FC236}">
                  <a16:creationId xmlns:a16="http://schemas.microsoft.com/office/drawing/2014/main" id="{8111FAA4-0B90-446B-9555-B7A9CB2C913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A88E536E-9DE6-4085-9258-450A10AD09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3" name="Rectangle 22">
            <a:extLst>
              <a:ext uri="{FF2B5EF4-FFF2-40B4-BE49-F238E27FC236}">
                <a16:creationId xmlns:a16="http://schemas.microsoft.com/office/drawing/2014/main" id="{D20AE261-8977-4583-A036-88CC1CE1A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0536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3B2B8-EB6C-D28B-E046-F5719CB91168}"/>
              </a:ext>
            </a:extLst>
          </p:cNvPr>
          <p:cNvSpPr>
            <a:spLocks noGrp="1"/>
          </p:cNvSpPr>
          <p:nvPr>
            <p:ph type="title"/>
          </p:nvPr>
        </p:nvSpPr>
        <p:spPr>
          <a:xfrm>
            <a:off x="550863" y="549275"/>
            <a:ext cx="3565525" cy="5543549"/>
          </a:xfrm>
        </p:spPr>
        <p:txBody>
          <a:bodyPr wrap="square" anchor="ctr">
            <a:normAutofit/>
          </a:bodyPr>
          <a:lstStyle/>
          <a:p>
            <a:r>
              <a:rPr lang="en-RO" kern="100">
                <a:effectLst/>
                <a:latin typeface="Aptos" panose="020B0004020202020204" pitchFamily="34" charset="0"/>
                <a:ea typeface="PMingLiU" panose="02020500000000000000" pitchFamily="18" charset="-120"/>
                <a:cs typeface="Times New Roman" panose="02020603050405020304" pitchFamily="18" charset="0"/>
              </a:rPr>
              <a:t>Introduction</a:t>
            </a:r>
            <a:br>
              <a:rPr lang="en-RO" kern="100">
                <a:effectLst/>
                <a:latin typeface="Aptos" panose="020B0004020202020204" pitchFamily="34" charset="0"/>
                <a:ea typeface="PMingLiU" panose="02020500000000000000" pitchFamily="18" charset="-120"/>
                <a:cs typeface="Times New Roman" panose="02020603050405020304" pitchFamily="18" charset="0"/>
              </a:rPr>
            </a:br>
            <a:endParaRPr lang="en-RO" dirty="0"/>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7B089E-C62E-FF07-0E12-50DF00F5524F}"/>
              </a:ext>
            </a:extLst>
          </p:cNvPr>
          <p:cNvGraphicFramePr>
            <a:graphicFrameLocks noGrp="1"/>
          </p:cNvGraphicFramePr>
          <p:nvPr>
            <p:ph idx="1"/>
            <p:extLst>
              <p:ext uri="{D42A27DB-BD31-4B8C-83A1-F6EECF244321}">
                <p14:modId xmlns:p14="http://schemas.microsoft.com/office/powerpoint/2010/main" val="1072203959"/>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1798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90C54-94EE-46F3-3D1A-54B546891CA5}"/>
              </a:ext>
            </a:extLst>
          </p:cNvPr>
          <p:cNvSpPr>
            <a:spLocks noGrp="1"/>
          </p:cNvSpPr>
          <p:nvPr>
            <p:ph type="title"/>
          </p:nvPr>
        </p:nvSpPr>
        <p:spPr>
          <a:xfrm>
            <a:off x="550863" y="1520825"/>
            <a:ext cx="4535487" cy="3779838"/>
          </a:xfrm>
        </p:spPr>
        <p:txBody>
          <a:bodyPr anchor="ctr">
            <a:normAutofit/>
          </a:bodyPr>
          <a:lstStyle/>
          <a:p>
            <a:pPr>
              <a:spcAft>
                <a:spcPts val="800"/>
              </a:spcAft>
            </a:pPr>
            <a:r>
              <a:rPr lang="en-RO" sz="6400" kern="100">
                <a:effectLst/>
                <a:latin typeface="Aptos" panose="020B0004020202020204" pitchFamily="34" charset="0"/>
                <a:ea typeface="PMingLiU" panose="02020500000000000000" pitchFamily="18" charset="-120"/>
                <a:cs typeface="Times New Roman" panose="02020603050405020304" pitchFamily="18" charset="0"/>
              </a:rPr>
              <a:t>Literature Overview</a:t>
            </a:r>
          </a:p>
        </p:txBody>
      </p:sp>
      <p:graphicFrame>
        <p:nvGraphicFramePr>
          <p:cNvPr id="5" name="Content Placeholder 2">
            <a:extLst>
              <a:ext uri="{FF2B5EF4-FFF2-40B4-BE49-F238E27FC236}">
                <a16:creationId xmlns:a16="http://schemas.microsoft.com/office/drawing/2014/main" id="{FCA5540D-B330-94D3-3D3A-6E11D377D3AE}"/>
              </a:ext>
            </a:extLst>
          </p:cNvPr>
          <p:cNvGraphicFramePr>
            <a:graphicFrameLocks noGrp="1"/>
          </p:cNvGraphicFramePr>
          <p:nvPr>
            <p:ph idx="1"/>
            <p:extLst>
              <p:ext uri="{D42A27DB-BD31-4B8C-83A1-F6EECF244321}">
                <p14:modId xmlns:p14="http://schemas.microsoft.com/office/powerpoint/2010/main" val="1134774837"/>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5201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E78A-9ED3-1EBE-C680-68B58EDCC3E0}"/>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RO" sz="3400" kern="100">
                <a:effectLst/>
                <a:latin typeface="Aptos" panose="020B0004020202020204" pitchFamily="34" charset="0"/>
                <a:ea typeface="PMingLiU" panose="02020500000000000000" pitchFamily="18" charset="-120"/>
                <a:cs typeface="Times New Roman" panose="02020603050405020304" pitchFamily="18" charset="0"/>
              </a:rPr>
              <a:t>Literature Overview </a:t>
            </a:r>
            <a:br>
              <a:rPr lang="en-RO" sz="3400" kern="100">
                <a:effectLst/>
                <a:latin typeface="Aptos" panose="020B0004020202020204" pitchFamily="34" charset="0"/>
                <a:ea typeface="PMingLiU" panose="02020500000000000000" pitchFamily="18" charset="-120"/>
                <a:cs typeface="Times New Roman" panose="02020603050405020304" pitchFamily="18" charset="0"/>
              </a:rPr>
            </a:br>
            <a:endParaRPr lang="en-RO" sz="3400"/>
          </a:p>
        </p:txBody>
      </p:sp>
      <p:sp>
        <p:nvSpPr>
          <p:cNvPr id="18" name="Rectangle 17">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0C8965D-D5BF-8012-6278-582C94C14159}"/>
              </a:ext>
            </a:extLst>
          </p:cNvPr>
          <p:cNvGraphicFramePr>
            <a:graphicFrameLocks noGrp="1"/>
          </p:cNvGraphicFramePr>
          <p:nvPr>
            <p:ph idx="1"/>
            <p:extLst>
              <p:ext uri="{D42A27DB-BD31-4B8C-83A1-F6EECF244321}">
                <p14:modId xmlns:p14="http://schemas.microsoft.com/office/powerpoint/2010/main" val="398241783"/>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6265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1FA87-4C53-DF4A-0003-9AC535653199}"/>
              </a:ext>
            </a:extLst>
          </p:cNvPr>
          <p:cNvSpPr>
            <a:spLocks noGrp="1"/>
          </p:cNvSpPr>
          <p:nvPr>
            <p:ph type="title"/>
          </p:nvPr>
        </p:nvSpPr>
        <p:spPr>
          <a:xfrm>
            <a:off x="8075613" y="549275"/>
            <a:ext cx="3565525" cy="5759450"/>
          </a:xfrm>
        </p:spPr>
        <p:txBody>
          <a:bodyPr wrap="square" anchor="ctr">
            <a:normAutofit/>
          </a:bodyPr>
          <a:lstStyle/>
          <a:p>
            <a:r>
              <a:rPr lang="en-RO" kern="100">
                <a:effectLst/>
                <a:latin typeface="Aptos" panose="020B0004020202020204" pitchFamily="34" charset="0"/>
                <a:ea typeface="PMingLiU" panose="02020500000000000000" pitchFamily="18" charset="-120"/>
                <a:cs typeface="Times New Roman" panose="02020603050405020304" pitchFamily="18" charset="0"/>
              </a:rPr>
              <a:t>Literature  Overview </a:t>
            </a:r>
            <a:br>
              <a:rPr lang="en-RO" kern="100">
                <a:effectLst/>
                <a:latin typeface="Aptos" panose="020B0004020202020204" pitchFamily="34" charset="0"/>
                <a:ea typeface="PMingLiU" panose="02020500000000000000" pitchFamily="18" charset="-120"/>
                <a:cs typeface="Times New Roman" panose="02020603050405020304" pitchFamily="18" charset="0"/>
              </a:rPr>
            </a:br>
            <a:endParaRPr lang="en-RO" dirty="0"/>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76E4AEC-3A01-18CF-339F-DAD35493CD02}"/>
              </a:ext>
            </a:extLst>
          </p:cNvPr>
          <p:cNvGraphicFramePr>
            <a:graphicFrameLocks noGrp="1"/>
          </p:cNvGraphicFramePr>
          <p:nvPr>
            <p:ph idx="1"/>
            <p:extLst>
              <p:ext uri="{D42A27DB-BD31-4B8C-83A1-F6EECF244321}">
                <p14:modId xmlns:p14="http://schemas.microsoft.com/office/powerpoint/2010/main" val="3223448847"/>
              </p:ext>
            </p:extLst>
          </p:nvPr>
        </p:nvGraphicFramePr>
        <p:xfrm>
          <a:off x="560704"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1418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3FF70-608F-6A3A-F694-6C060EF380E9}"/>
              </a:ext>
            </a:extLst>
          </p:cNvPr>
          <p:cNvSpPr>
            <a:spLocks noGrp="1"/>
          </p:cNvSpPr>
          <p:nvPr>
            <p:ph type="title"/>
          </p:nvPr>
        </p:nvSpPr>
        <p:spPr>
          <a:xfrm>
            <a:off x="550863" y="549275"/>
            <a:ext cx="3565525" cy="5543549"/>
          </a:xfrm>
        </p:spPr>
        <p:txBody>
          <a:bodyPr wrap="square" anchor="ctr">
            <a:normAutofit/>
          </a:bodyPr>
          <a:lstStyle/>
          <a:p>
            <a:r>
              <a:rPr lang="en-RO" kern="100">
                <a:effectLst/>
                <a:latin typeface="Aptos" panose="020B0004020202020204" pitchFamily="34" charset="0"/>
                <a:ea typeface="PMingLiU" panose="02020500000000000000" pitchFamily="18" charset="-120"/>
                <a:cs typeface="Times New Roman" panose="02020603050405020304" pitchFamily="18" charset="0"/>
              </a:rPr>
              <a:t>PESTEL Analysis</a:t>
            </a:r>
            <a:br>
              <a:rPr lang="en-RO" kern="100">
                <a:effectLst/>
                <a:latin typeface="Aptos" panose="020B0004020202020204" pitchFamily="34" charset="0"/>
                <a:ea typeface="PMingLiU" panose="02020500000000000000" pitchFamily="18" charset="-120"/>
                <a:cs typeface="Times New Roman" panose="02020603050405020304" pitchFamily="18" charset="0"/>
              </a:rPr>
            </a:br>
            <a:endParaRPr lang="en-RO" dirty="0"/>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D307A91-5FED-F784-0992-BE9CBEDE5130}"/>
              </a:ext>
            </a:extLst>
          </p:cNvPr>
          <p:cNvGraphicFramePr>
            <a:graphicFrameLocks noGrp="1"/>
          </p:cNvGraphicFramePr>
          <p:nvPr>
            <p:ph idx="1"/>
            <p:extLst>
              <p:ext uri="{D42A27DB-BD31-4B8C-83A1-F6EECF244321}">
                <p14:modId xmlns:p14="http://schemas.microsoft.com/office/powerpoint/2010/main" val="348125768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862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6BE92-42C0-908F-B156-B3E3961DB7AD}"/>
              </a:ext>
            </a:extLst>
          </p:cNvPr>
          <p:cNvSpPr>
            <a:spLocks noGrp="1"/>
          </p:cNvSpPr>
          <p:nvPr>
            <p:ph type="title"/>
          </p:nvPr>
        </p:nvSpPr>
        <p:spPr>
          <a:xfrm>
            <a:off x="550863" y="549275"/>
            <a:ext cx="3565525" cy="5543549"/>
          </a:xfrm>
        </p:spPr>
        <p:txBody>
          <a:bodyPr wrap="square" anchor="ctr">
            <a:normAutofit/>
          </a:bodyPr>
          <a:lstStyle/>
          <a:p>
            <a:r>
              <a:rPr lang="en-RO" kern="100">
                <a:effectLst/>
                <a:latin typeface="Aptos" panose="020B0004020202020204" pitchFamily="34" charset="0"/>
                <a:ea typeface="PMingLiU" panose="02020500000000000000" pitchFamily="18" charset="-120"/>
                <a:cs typeface="Times New Roman" panose="02020603050405020304" pitchFamily="18" charset="0"/>
              </a:rPr>
              <a:t>PESTLE Analysis </a:t>
            </a:r>
            <a:br>
              <a:rPr lang="en-RO" kern="100">
                <a:effectLst/>
                <a:latin typeface="Aptos" panose="020B0004020202020204" pitchFamily="34" charset="0"/>
                <a:ea typeface="PMingLiU" panose="02020500000000000000" pitchFamily="18" charset="-120"/>
                <a:cs typeface="Times New Roman" panose="02020603050405020304" pitchFamily="18" charset="0"/>
              </a:rPr>
            </a:br>
            <a:endParaRPr lang="en-RO" dirty="0"/>
          </a:p>
        </p:txBody>
      </p:sp>
      <p:sp>
        <p:nvSpPr>
          <p:cNvPr id="18" name="Rectangle 17">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B58051-03A7-CD0D-204F-B16152A79D2E}"/>
              </a:ext>
            </a:extLst>
          </p:cNvPr>
          <p:cNvGraphicFramePr>
            <a:graphicFrameLocks noGrp="1"/>
          </p:cNvGraphicFramePr>
          <p:nvPr>
            <p:ph idx="1"/>
            <p:extLst>
              <p:ext uri="{D42A27DB-BD31-4B8C-83A1-F6EECF244321}">
                <p14:modId xmlns:p14="http://schemas.microsoft.com/office/powerpoint/2010/main" val="146828658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2397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C72AB9-8A4E-208C-3062-EE798DB12B33}"/>
              </a:ext>
            </a:extLst>
          </p:cNvPr>
          <p:cNvSpPr>
            <a:spLocks noGrp="1"/>
          </p:cNvSpPr>
          <p:nvPr>
            <p:ph type="title"/>
          </p:nvPr>
        </p:nvSpPr>
        <p:spPr>
          <a:xfrm>
            <a:off x="550862" y="580363"/>
            <a:ext cx="5437188" cy="1333055"/>
          </a:xfrm>
        </p:spPr>
        <p:txBody>
          <a:bodyPr wrap="square" anchor="t">
            <a:normAutofit/>
          </a:bodyPr>
          <a:lstStyle/>
          <a:p>
            <a:pPr>
              <a:lnSpc>
                <a:spcPct val="90000"/>
              </a:lnSpc>
            </a:pPr>
            <a:r>
              <a:rPr lang="en-RO" sz="3000" kern="100">
                <a:effectLst/>
                <a:latin typeface="Aptos" panose="020B0004020202020204" pitchFamily="34" charset="0"/>
                <a:ea typeface="PMingLiU" panose="02020500000000000000" pitchFamily="18" charset="-120"/>
                <a:cs typeface="Times New Roman" panose="02020603050405020304" pitchFamily="18" charset="0"/>
              </a:rPr>
              <a:t>Responses of the Hotel Industry – IHG Case Study</a:t>
            </a:r>
            <a:br>
              <a:rPr lang="en-RO" sz="3000" kern="100">
                <a:effectLst/>
                <a:latin typeface="Aptos" panose="020B0004020202020204" pitchFamily="34" charset="0"/>
                <a:ea typeface="PMingLiU" panose="02020500000000000000" pitchFamily="18" charset="-120"/>
                <a:cs typeface="Times New Roman" panose="02020603050405020304" pitchFamily="18" charset="0"/>
              </a:rPr>
            </a:br>
            <a:endParaRPr lang="en-RO" sz="3000"/>
          </a:p>
        </p:txBody>
      </p:sp>
      <p:grpSp>
        <p:nvGrpSpPr>
          <p:cNvPr id="30" name="Group 29">
            <a:extLst>
              <a:ext uri="{FF2B5EF4-FFF2-40B4-BE49-F238E27FC236}">
                <a16:creationId xmlns:a16="http://schemas.microsoft.com/office/drawing/2014/main" id="{11F8F457-0192-4F9A-9EEF-D784521F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02932" y="412017"/>
            <a:ext cx="667800" cy="631474"/>
            <a:chOff x="8069541" y="1262702"/>
            <a:chExt cx="667800" cy="631474"/>
          </a:xfrm>
        </p:grpSpPr>
        <p:sp>
          <p:nvSpPr>
            <p:cNvPr id="38" name="Freeform: Shape 30">
              <a:extLst>
                <a:ext uri="{FF2B5EF4-FFF2-40B4-BE49-F238E27FC236}">
                  <a16:creationId xmlns:a16="http://schemas.microsoft.com/office/drawing/2014/main" id="{811A27EA-330C-4F31-9051-19CBAE9788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786FC59F-EC76-4A7A-AF75-507FBE3B5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6" name="Picture 5" descr="A logo of a hotel&#10;&#10;Description automatically generated">
            <a:extLst>
              <a:ext uri="{FF2B5EF4-FFF2-40B4-BE49-F238E27FC236}">
                <a16:creationId xmlns:a16="http://schemas.microsoft.com/office/drawing/2014/main" id="{CA809A6C-40C7-F52B-393D-D1FD643D529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545" r="16315"/>
          <a:stretch/>
        </p:blipFill>
        <p:spPr>
          <a:xfrm>
            <a:off x="550863" y="2530474"/>
            <a:ext cx="5773738" cy="3779838"/>
          </a:xfrm>
          <a:custGeom>
            <a:avLst/>
            <a:gdLst/>
            <a:ahLst/>
            <a:cxnLst/>
            <a:rect l="l" t="t" r="r" b="b"/>
            <a:pathLst>
              <a:path w="5773738" h="3779838">
                <a:moveTo>
                  <a:pt x="0" y="0"/>
                </a:moveTo>
                <a:lnTo>
                  <a:pt x="5773738" y="0"/>
                </a:lnTo>
                <a:lnTo>
                  <a:pt x="5773738" y="3779838"/>
                </a:lnTo>
                <a:lnTo>
                  <a:pt x="0" y="3779838"/>
                </a:lnTo>
                <a:close/>
              </a:path>
            </a:pathLst>
          </a:custGeom>
        </p:spPr>
      </p:pic>
      <p:sp>
        <p:nvSpPr>
          <p:cNvPr id="23" name="Content Placeholder 2">
            <a:extLst>
              <a:ext uri="{FF2B5EF4-FFF2-40B4-BE49-F238E27FC236}">
                <a16:creationId xmlns:a16="http://schemas.microsoft.com/office/drawing/2014/main" id="{DBC71A07-1A7E-E2F5-011F-9B7CFA8BBEE6}"/>
              </a:ext>
            </a:extLst>
          </p:cNvPr>
          <p:cNvSpPr>
            <a:spLocks noGrp="1"/>
          </p:cNvSpPr>
          <p:nvPr>
            <p:ph idx="1"/>
          </p:nvPr>
        </p:nvSpPr>
        <p:spPr>
          <a:xfrm>
            <a:off x="7140575" y="1520825"/>
            <a:ext cx="4500562" cy="4572000"/>
          </a:xfrm>
        </p:spPr>
        <p:txBody>
          <a:bodyPr anchor="t">
            <a:normAutofit/>
          </a:bodyPr>
          <a:lstStyle/>
          <a:p>
            <a:pPr>
              <a:lnSpc>
                <a:spcPct val="100000"/>
              </a:lnSpc>
              <a:spcAft>
                <a:spcPts val="800"/>
              </a:spcAft>
            </a:pPr>
            <a:r>
              <a:rPr lang="en-RO" sz="1100" kern="100">
                <a:effectLst/>
                <a:latin typeface="Aptos" panose="020B0004020202020204" pitchFamily="34" charset="0"/>
                <a:ea typeface="PMingLiU" panose="02020500000000000000" pitchFamily="18" charset="-120"/>
                <a:cs typeface="Times New Roman" panose="02020603050405020304" pitchFamily="18" charset="0"/>
              </a:rPr>
              <a:t>IHG Hotels &amp; Resorts has implemented solar panels as part of its sustainability efforts (IHG Hotels &amp; Resorts, 2023). </a:t>
            </a:r>
          </a:p>
          <a:p>
            <a:pPr>
              <a:lnSpc>
                <a:spcPct val="100000"/>
              </a:lnSpc>
              <a:spcAft>
                <a:spcPts val="800"/>
              </a:spcAft>
            </a:pPr>
            <a:r>
              <a:rPr lang="en-RO" sz="1100" kern="100">
                <a:effectLst/>
                <a:latin typeface="Aptos" panose="020B0004020202020204" pitchFamily="34" charset="0"/>
                <a:ea typeface="PMingLiU" panose="02020500000000000000" pitchFamily="18" charset="-120"/>
                <a:cs typeface="Times New Roman" panose="02020603050405020304" pitchFamily="18" charset="0"/>
              </a:rPr>
              <a:t>The Crowne Plaza Alice Springs Lasseters in Australia has implemented a substantial solar photovoltaic (PV) system, resulting in a substantial reduction in energy expenses and carbon emissions (IG Hotels &amp; Resorts, 2023). </a:t>
            </a:r>
          </a:p>
          <a:p>
            <a:pPr>
              <a:lnSpc>
                <a:spcPct val="100000"/>
              </a:lnSpc>
              <a:spcAft>
                <a:spcPts val="800"/>
              </a:spcAft>
            </a:pPr>
            <a:r>
              <a:rPr lang="en-RO" sz="1100" kern="100">
                <a:effectLst/>
                <a:latin typeface="Aptos" panose="020B0004020202020204" pitchFamily="34" charset="0"/>
                <a:ea typeface="PMingLiU" panose="02020500000000000000" pitchFamily="18" charset="-120"/>
                <a:cs typeface="Times New Roman" panose="02020603050405020304" pitchFamily="18" charset="0"/>
              </a:rPr>
              <a:t>The possible disadvantages of adopting solar technology include the initial high cost and the risk of technological obsolescence (Fenice Energy, 2023). </a:t>
            </a:r>
          </a:p>
          <a:p>
            <a:pPr>
              <a:lnSpc>
                <a:spcPct val="100000"/>
              </a:lnSpc>
              <a:spcAft>
                <a:spcPts val="800"/>
              </a:spcAft>
            </a:pPr>
            <a:r>
              <a:rPr lang="en-RO" sz="1100" kern="100">
                <a:effectLst/>
                <a:latin typeface="Aptos" panose="020B0004020202020204" pitchFamily="34" charset="0"/>
                <a:ea typeface="PMingLiU" panose="02020500000000000000" pitchFamily="18" charset="-120"/>
                <a:cs typeface="Times New Roman" panose="02020603050405020304" pitchFamily="18" charset="0"/>
              </a:rPr>
              <a:t>IHG is making progress in the field of geothermal energy, specifically in sites that are suitable for its implementation, such as the Even Hotel in Brooklyn, New York (Hotel Technology News, 2024). </a:t>
            </a:r>
          </a:p>
          <a:p>
            <a:pPr>
              <a:lnSpc>
                <a:spcPct val="100000"/>
              </a:lnSpc>
              <a:spcAft>
                <a:spcPts val="800"/>
              </a:spcAft>
            </a:pPr>
            <a:r>
              <a:rPr lang="en-RO" sz="1100" kern="100">
                <a:effectLst/>
                <a:latin typeface="Aptos" panose="020B0004020202020204" pitchFamily="34" charset="0"/>
                <a:ea typeface="PMingLiU" panose="02020500000000000000" pitchFamily="18" charset="-120"/>
                <a:cs typeface="Times New Roman" panose="02020603050405020304" pitchFamily="18" charset="0"/>
              </a:rPr>
              <a:t>The Even Hotel utilises a geothermal system that ensures consistent and effective temperature regulation, resulting in reduced energy consumption and operational expenses (Hotel Technology News, 2024). </a:t>
            </a:r>
          </a:p>
          <a:p>
            <a:pPr>
              <a:lnSpc>
                <a:spcPct val="100000"/>
              </a:lnSpc>
              <a:spcAft>
                <a:spcPts val="800"/>
              </a:spcAft>
            </a:pPr>
            <a:r>
              <a:rPr lang="en-RO" sz="1100" kern="100">
                <a:effectLst/>
                <a:latin typeface="Aptos" panose="020B0004020202020204" pitchFamily="34" charset="0"/>
                <a:ea typeface="PMingLiU" panose="02020500000000000000" pitchFamily="18" charset="-120"/>
                <a:cs typeface="Times New Roman" panose="02020603050405020304" pitchFamily="18" charset="0"/>
              </a:rPr>
              <a:t>The widespread use of geothermal energy across all IHG assets is limited due to its reliance on certain geographic circumstances (Solar Tech, 2022).</a:t>
            </a:r>
          </a:p>
          <a:p>
            <a:pPr>
              <a:lnSpc>
                <a:spcPct val="100000"/>
              </a:lnSpc>
            </a:pPr>
            <a:endParaRPr lang="en-RO" sz="1100"/>
          </a:p>
        </p:txBody>
      </p:sp>
      <p:sp>
        <p:nvSpPr>
          <p:cNvPr id="40" name="Freeform: Shape 33">
            <a:extLst>
              <a:ext uri="{FF2B5EF4-FFF2-40B4-BE49-F238E27FC236}">
                <a16:creationId xmlns:a16="http://schemas.microsoft.com/office/drawing/2014/main" id="{3E6AA126-9DDC-4FBE-AEE6-8D0E982B0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2295" y="6121100"/>
            <a:ext cx="1080000" cy="736900"/>
          </a:xfrm>
          <a:custGeom>
            <a:avLst/>
            <a:gdLst>
              <a:gd name="connsiteX0" fmla="*/ 540000 w 1080000"/>
              <a:gd name="connsiteY0" fmla="*/ 0 h 736900"/>
              <a:gd name="connsiteX1" fmla="*/ 1080000 w 1080000"/>
              <a:gd name="connsiteY1" fmla="*/ 540000 h 736900"/>
              <a:gd name="connsiteX2" fmla="*/ 1069029 w 1080000"/>
              <a:gd name="connsiteY2" fmla="*/ 648829 h 736900"/>
              <a:gd name="connsiteX3" fmla="*/ 1041691 w 1080000"/>
              <a:gd name="connsiteY3" fmla="*/ 736900 h 736900"/>
              <a:gd name="connsiteX4" fmla="*/ 38310 w 1080000"/>
              <a:gd name="connsiteY4" fmla="*/ 736900 h 736900"/>
              <a:gd name="connsiteX5" fmla="*/ 10971 w 1080000"/>
              <a:gd name="connsiteY5" fmla="*/ 648829 h 736900"/>
              <a:gd name="connsiteX6" fmla="*/ 0 w 1080000"/>
              <a:gd name="connsiteY6" fmla="*/ 540000 h 736900"/>
              <a:gd name="connsiteX7" fmla="*/ 540000 w 1080000"/>
              <a:gd name="connsiteY7" fmla="*/ 0 h 73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0000" h="736900">
                <a:moveTo>
                  <a:pt x="540000" y="0"/>
                </a:moveTo>
                <a:cubicBezTo>
                  <a:pt x="838234" y="0"/>
                  <a:pt x="1080000" y="241766"/>
                  <a:pt x="1080000" y="540000"/>
                </a:cubicBezTo>
                <a:cubicBezTo>
                  <a:pt x="1080000" y="577280"/>
                  <a:pt x="1076223" y="613676"/>
                  <a:pt x="1069029" y="648829"/>
                </a:cubicBezTo>
                <a:lnTo>
                  <a:pt x="1041691" y="736900"/>
                </a:lnTo>
                <a:lnTo>
                  <a:pt x="38310" y="736900"/>
                </a:lnTo>
                <a:lnTo>
                  <a:pt x="10971" y="648829"/>
                </a:lnTo>
                <a:cubicBezTo>
                  <a:pt x="3778" y="613676"/>
                  <a:pt x="0" y="577280"/>
                  <a:pt x="0" y="540000"/>
                </a:cubicBezTo>
                <a:cubicBezTo>
                  <a:pt x="0" y="241766"/>
                  <a:pt x="241766" y="0"/>
                  <a:pt x="540000"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76200" dir="192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xtBox 7">
            <a:extLst>
              <a:ext uri="{FF2B5EF4-FFF2-40B4-BE49-F238E27FC236}">
                <a16:creationId xmlns:a16="http://schemas.microsoft.com/office/drawing/2014/main" id="{753B09E9-A966-C209-AE59-90D0BBBD00FF}"/>
              </a:ext>
            </a:extLst>
          </p:cNvPr>
          <p:cNvSpPr txBox="1"/>
          <p:nvPr/>
        </p:nvSpPr>
        <p:spPr>
          <a:xfrm>
            <a:off x="9400851" y="6657945"/>
            <a:ext cx="2791149" cy="200055"/>
          </a:xfrm>
          <a:prstGeom prst="rect">
            <a:avLst/>
          </a:prstGeom>
          <a:solidFill>
            <a:srgbClr val="000000"/>
          </a:solidFill>
        </p:spPr>
        <p:txBody>
          <a:bodyPr wrap="none" rtlCol="0">
            <a:spAutoFit/>
          </a:bodyPr>
          <a:lstStyle/>
          <a:p>
            <a:pPr algn="r">
              <a:spcAft>
                <a:spcPts val="600"/>
              </a:spcAft>
            </a:pPr>
            <a:r>
              <a:rPr lang="en-RO" sz="700">
                <a:solidFill>
                  <a:srgbClr val="FFFFFF"/>
                </a:solidFill>
                <a:hlinkClick r:id="rId4" tooltip="https://www.uscreditcardguide.com/ihg-rewards-club-zhoujijiudianjituanyouyuehuichanglvkejihuajianjie2018zhiqian/">
                  <a:extLst>
                    <a:ext uri="{A12FA001-AC4F-418D-AE19-62706E023703}">
                      <ahyp:hlinkClr xmlns:ahyp="http://schemas.microsoft.com/office/drawing/2018/hyperlinkcolor" val="tx"/>
                    </a:ext>
                  </a:extLst>
                </a:hlinkClick>
              </a:rPr>
              <a:t>This Photo</a:t>
            </a:r>
            <a:r>
              <a:rPr lang="en-RO" sz="700">
                <a:solidFill>
                  <a:srgbClr val="FFFFFF"/>
                </a:solidFill>
              </a:rPr>
              <a:t> by Unknown Author is licensed under </a:t>
            </a:r>
            <a:r>
              <a:rPr lang="en-RO"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RO" sz="700">
              <a:solidFill>
                <a:srgbClr val="FFFFFF"/>
              </a:solidFill>
            </a:endParaRPr>
          </a:p>
        </p:txBody>
      </p:sp>
    </p:spTree>
    <p:extLst>
      <p:ext uri="{BB962C8B-B14F-4D97-AF65-F5344CB8AC3E}">
        <p14:creationId xmlns:p14="http://schemas.microsoft.com/office/powerpoint/2010/main" val="1960522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964D1-A3F3-C171-71F6-23BA390DEA94}"/>
              </a:ext>
            </a:extLst>
          </p:cNvPr>
          <p:cNvSpPr>
            <a:spLocks noGrp="1"/>
          </p:cNvSpPr>
          <p:nvPr>
            <p:ph type="title"/>
          </p:nvPr>
        </p:nvSpPr>
        <p:spPr>
          <a:xfrm>
            <a:off x="550863" y="549275"/>
            <a:ext cx="3565525" cy="5543549"/>
          </a:xfrm>
        </p:spPr>
        <p:txBody>
          <a:bodyPr wrap="square" anchor="ctr">
            <a:normAutofit/>
          </a:bodyPr>
          <a:lstStyle/>
          <a:p>
            <a:r>
              <a:rPr lang="en-RO" kern="100">
                <a:effectLst/>
                <a:latin typeface="Aptos" panose="020B0004020202020204" pitchFamily="34" charset="0"/>
                <a:ea typeface="PMingLiU" panose="02020500000000000000" pitchFamily="18" charset="-120"/>
                <a:cs typeface="Times New Roman" panose="02020603050405020304" pitchFamily="18" charset="0"/>
              </a:rPr>
              <a:t>Future policy and Management Options </a:t>
            </a:r>
            <a:br>
              <a:rPr lang="en-RO" kern="100">
                <a:effectLst/>
                <a:latin typeface="Aptos" panose="020B0004020202020204" pitchFamily="34" charset="0"/>
                <a:ea typeface="PMingLiU" panose="02020500000000000000" pitchFamily="18" charset="-120"/>
                <a:cs typeface="Times New Roman" panose="02020603050405020304" pitchFamily="18" charset="0"/>
              </a:rPr>
            </a:br>
            <a:endParaRPr lang="en-RO" dirty="0"/>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122FF35-2BC4-2331-AF20-02E1D15C7FE2}"/>
              </a:ext>
            </a:extLst>
          </p:cNvPr>
          <p:cNvGraphicFramePr>
            <a:graphicFrameLocks noGrp="1"/>
          </p:cNvGraphicFramePr>
          <p:nvPr>
            <p:ph idx="1"/>
            <p:extLst>
              <p:ext uri="{D42A27DB-BD31-4B8C-83A1-F6EECF244321}">
                <p14:modId xmlns:p14="http://schemas.microsoft.com/office/powerpoint/2010/main" val="239532544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2913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2E795-D974-FD91-3CF9-5433D1795C69}"/>
              </a:ext>
            </a:extLst>
          </p:cNvPr>
          <p:cNvSpPr>
            <a:spLocks noGrp="1"/>
          </p:cNvSpPr>
          <p:nvPr>
            <p:ph type="title"/>
          </p:nvPr>
        </p:nvSpPr>
        <p:spPr>
          <a:xfrm>
            <a:off x="550863" y="1520825"/>
            <a:ext cx="4535487" cy="3779838"/>
          </a:xfrm>
        </p:spPr>
        <p:txBody>
          <a:bodyPr anchor="ctr">
            <a:normAutofit/>
          </a:bodyPr>
          <a:lstStyle/>
          <a:p>
            <a:r>
              <a:rPr lang="en-RO" sz="6400" kern="100">
                <a:effectLst/>
                <a:latin typeface="Aptos" panose="020B0004020202020204" pitchFamily="34" charset="0"/>
                <a:ea typeface="PMingLiU" panose="02020500000000000000" pitchFamily="18" charset="-120"/>
                <a:cs typeface="Times New Roman" panose="02020603050405020304" pitchFamily="18" charset="0"/>
              </a:rPr>
              <a:t>Conclusion </a:t>
            </a:r>
            <a:br>
              <a:rPr lang="en-RO" sz="6400" kern="100">
                <a:effectLst/>
                <a:latin typeface="Aptos" panose="020B0004020202020204" pitchFamily="34" charset="0"/>
                <a:ea typeface="PMingLiU" panose="02020500000000000000" pitchFamily="18" charset="-120"/>
                <a:cs typeface="Times New Roman" panose="02020603050405020304" pitchFamily="18" charset="0"/>
              </a:rPr>
            </a:br>
            <a:endParaRPr lang="en-RO" sz="6400"/>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6A73C365-C4AA-5A07-5887-092B1D383B2F}"/>
              </a:ext>
            </a:extLst>
          </p:cNvPr>
          <p:cNvGraphicFramePr>
            <a:graphicFrameLocks noGrp="1"/>
          </p:cNvGraphicFramePr>
          <p:nvPr>
            <p:ph idx="1"/>
            <p:extLst>
              <p:ext uri="{D42A27DB-BD31-4B8C-83A1-F6EECF244321}">
                <p14:modId xmlns:p14="http://schemas.microsoft.com/office/powerpoint/2010/main" val="44438004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5099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0A4AE-17C6-5B28-43C6-15D5014347F6}"/>
              </a:ext>
            </a:extLst>
          </p:cNvPr>
          <p:cNvSpPr>
            <a:spLocks noGrp="1"/>
          </p:cNvSpPr>
          <p:nvPr>
            <p:ph type="title"/>
          </p:nvPr>
        </p:nvSpPr>
        <p:spPr/>
        <p:txBody>
          <a:bodyPr/>
          <a:lstStyle/>
          <a:p>
            <a:r>
              <a:rPr lang="en-RO" sz="1800" kern="100" dirty="0">
                <a:effectLst/>
                <a:latin typeface="Aptos" panose="020B0004020202020204" pitchFamily="34" charset="0"/>
                <a:ea typeface="PMingLiU" panose="02020500000000000000" pitchFamily="18" charset="-120"/>
                <a:cs typeface="Times New Roman" panose="02020603050405020304" pitchFamily="18" charset="0"/>
              </a:rPr>
              <a:t>References </a:t>
            </a:r>
            <a:br>
              <a:rPr lang="en-RO" sz="1800" kern="100" dirty="0">
                <a:effectLst/>
                <a:latin typeface="Aptos" panose="020B0004020202020204" pitchFamily="34" charset="0"/>
                <a:ea typeface="PMingLiU" panose="02020500000000000000" pitchFamily="18" charset="-120"/>
                <a:cs typeface="Times New Roman" panose="02020603050405020304" pitchFamily="18" charset="0"/>
              </a:rPr>
            </a:br>
            <a:endParaRPr lang="en-RO" dirty="0"/>
          </a:p>
        </p:txBody>
      </p:sp>
      <p:sp>
        <p:nvSpPr>
          <p:cNvPr id="3" name="Content Placeholder 2">
            <a:extLst>
              <a:ext uri="{FF2B5EF4-FFF2-40B4-BE49-F238E27FC236}">
                <a16:creationId xmlns:a16="http://schemas.microsoft.com/office/drawing/2014/main" id="{435689B9-6FB1-BCAC-D3AB-37B878694438}"/>
              </a:ext>
            </a:extLst>
          </p:cNvPr>
          <p:cNvSpPr>
            <a:spLocks noGrp="1"/>
          </p:cNvSpPr>
          <p:nvPr>
            <p:ph idx="1"/>
          </p:nvPr>
        </p:nvSpPr>
        <p:spPr>
          <a:xfrm>
            <a:off x="550864" y="997101"/>
            <a:ext cx="11090274" cy="3979625"/>
          </a:xfrm>
        </p:spPr>
        <p:txBody>
          <a:bodyPr numCol="3">
            <a:normAutofit fontScale="25000" lnSpcReduction="20000"/>
          </a:bodyPr>
          <a:lstStyle/>
          <a:p>
            <a:r>
              <a:rPr lang="en-GB" dirty="0" err="1"/>
              <a:t>Academia.edu</a:t>
            </a:r>
            <a:r>
              <a:rPr lang="en-GB" dirty="0"/>
              <a:t> (2022) HOTRES: renewable energies in the hotels. An extensive technical tool for the hotel industry. Available at: https://</a:t>
            </a:r>
            <a:r>
              <a:rPr lang="en-GB" dirty="0" err="1"/>
              <a:t>www.academia.edu</a:t>
            </a:r>
            <a:r>
              <a:rPr lang="en-GB" dirty="0"/>
              <a:t>/3530471/HOTRES_renewable_energies_in_the_hotels_An_extensive_technical_tool_for_the_hotel_industry  (Accessed: 05 May 2024).</a:t>
            </a:r>
          </a:p>
          <a:p>
            <a:r>
              <a:rPr lang="en-GB" dirty="0"/>
              <a:t>Arka360 (2019) Solar energy: Sustainable tourism. Available at: https://arka360.com/</a:t>
            </a:r>
            <a:r>
              <a:rPr lang="en-GB" dirty="0" err="1"/>
              <a:t>ros</a:t>
            </a:r>
            <a:r>
              <a:rPr lang="en-GB" dirty="0"/>
              <a:t>/solar-energy-sustainable-tourism/amp/  (Accessed: 05 May 2024).</a:t>
            </a:r>
          </a:p>
          <a:p>
            <a:r>
              <a:rPr lang="en-GB" dirty="0"/>
              <a:t>Auth, J. A. (2020) A Framework for applying Renewable Energy in Floating Hotels: A case of Egypt. Available at: https://</a:t>
            </a:r>
            <a:r>
              <a:rPr lang="en-GB" dirty="0" err="1"/>
              <a:t>jaauth.journals.ekb.eg</a:t>
            </a:r>
            <a:r>
              <a:rPr lang="en-GB" dirty="0"/>
              <a:t>/article_112600_8832c4382e6b35243c0538b409e31701.pdf  (Accessed: 05 May 2024). </a:t>
            </a:r>
          </a:p>
          <a:p>
            <a:r>
              <a:rPr lang="en-GB" dirty="0" err="1"/>
              <a:t>Cendor</a:t>
            </a:r>
            <a:r>
              <a:rPr lang="en-GB" dirty="0"/>
              <a:t> Industry (2020) 5 reasons why hotels should switch to solar energy. Available at: https://</a:t>
            </a:r>
            <a:r>
              <a:rPr lang="en-GB" dirty="0" err="1"/>
              <a:t>www.cendorindustry.com</a:t>
            </a:r>
            <a:r>
              <a:rPr lang="en-GB" dirty="0"/>
              <a:t>/blogs/5-reasons-why-hotels-should-switch--to-solar-energy/32  (Accessed: 05 May 2024).</a:t>
            </a:r>
          </a:p>
          <a:p>
            <a:r>
              <a:rPr lang="en-GB" dirty="0" err="1"/>
              <a:t>Ehotelier</a:t>
            </a:r>
            <a:r>
              <a:rPr lang="en-GB" dirty="0"/>
              <a:t> (2023) Implementing renewable energy in hotels. Available at: https://</a:t>
            </a:r>
            <a:r>
              <a:rPr lang="en-GB" dirty="0" err="1"/>
              <a:t>insights.ehotelier.com</a:t>
            </a:r>
            <a:r>
              <a:rPr lang="en-GB" dirty="0"/>
              <a:t>/insights/2023/04/17/implementing-renewable-energy-in-hotels/  (Accessed: 05 May 2024).</a:t>
            </a:r>
          </a:p>
          <a:p>
            <a:r>
              <a:rPr lang="en-GB" dirty="0"/>
              <a:t>Energy5 (2022) Green hotels embracing solar power for a sustainable future. Available at: https://energy5.com/green-hotels-embracing-solar-power-for-a-sustainable-future  (Accessed: 05 May 2024).</a:t>
            </a:r>
          </a:p>
          <a:p>
            <a:r>
              <a:rPr lang="en-GB" dirty="0" err="1"/>
              <a:t>EnergyLink</a:t>
            </a:r>
            <a:r>
              <a:rPr lang="en-GB" dirty="0"/>
              <a:t> (2021) 6 ways hotels can take advantage of renewable energy. Available at: https://</a:t>
            </a:r>
            <a:r>
              <a:rPr lang="en-GB" dirty="0" err="1"/>
              <a:t>goenergylink.com</a:t>
            </a:r>
            <a:r>
              <a:rPr lang="en-GB" dirty="0"/>
              <a:t>/blog/6-ways-hotels-can-take-advantage-of-renewable-energy/  (Accessed: 05 May 2024).</a:t>
            </a:r>
          </a:p>
          <a:p>
            <a:r>
              <a:rPr lang="en-GB" dirty="0" err="1"/>
              <a:t>Energypedia</a:t>
            </a:r>
            <a:r>
              <a:rPr lang="en-GB" dirty="0"/>
              <a:t> (2020) What are the benefits of investing in solar energy for hotels? Available at: https://</a:t>
            </a:r>
            <a:r>
              <a:rPr lang="en-GB" dirty="0" err="1"/>
              <a:t>energypedia.info</a:t>
            </a:r>
            <a:r>
              <a:rPr lang="en-GB" dirty="0"/>
              <a:t>/wiki/What_Are_the_Benefits_of_Investing_in_Solar_Energy_for_Hotels%3F  (Accessed: 05 May 2024).</a:t>
            </a:r>
          </a:p>
          <a:p>
            <a:r>
              <a:rPr lang="en-GB" dirty="0" err="1"/>
              <a:t>Fenice</a:t>
            </a:r>
            <a:r>
              <a:rPr lang="en-GB" dirty="0"/>
              <a:t> Energy (2023) The case for hotels and resorts embracing solar energy. Available at: https://</a:t>
            </a:r>
            <a:r>
              <a:rPr lang="en-GB" dirty="0" err="1"/>
              <a:t>feniceenergy.com</a:t>
            </a:r>
            <a:r>
              <a:rPr lang="en-GB" dirty="0"/>
              <a:t>/the-case-for-hotels-and-resorts-embracing-solar-energy/  (Accessed: 05 May 2024).</a:t>
            </a:r>
          </a:p>
          <a:p>
            <a:r>
              <a:rPr lang="en-GB" dirty="0"/>
              <a:t>Freyr Energy (2021) 5 reasons why hotels should switch to solar energy. Available at: https://</a:t>
            </a:r>
            <a:r>
              <a:rPr lang="en-GB" dirty="0" err="1"/>
              <a:t>freyrenergy.com</a:t>
            </a:r>
            <a:r>
              <a:rPr lang="en-GB" dirty="0"/>
              <a:t>/5-reasons-why-hotels-should-switch-to-solar-energy/  (Accessed: 05 May 2024).</a:t>
            </a:r>
          </a:p>
          <a:p>
            <a:r>
              <a:rPr lang="en-GB" dirty="0"/>
              <a:t>Genus Innovation (2022) Solar energy for hotels. Available at: https://</a:t>
            </a:r>
            <a:r>
              <a:rPr lang="en-GB" dirty="0" err="1"/>
              <a:t>www.genusinnovation.com</a:t>
            </a:r>
            <a:r>
              <a:rPr lang="en-GB" dirty="0"/>
              <a:t>/blogs/solar-energy-hotels  (Accessed: 05 May 2024).</a:t>
            </a:r>
          </a:p>
          <a:p>
            <a:r>
              <a:rPr lang="en-GB" dirty="0" err="1"/>
              <a:t>Green.org</a:t>
            </a:r>
            <a:r>
              <a:rPr lang="en-GB" dirty="0"/>
              <a:t> (2024) Solar energy in the hospitality industry. Available at: https://</a:t>
            </a:r>
            <a:r>
              <a:rPr lang="en-GB" dirty="0" err="1"/>
              <a:t>green.org</a:t>
            </a:r>
            <a:r>
              <a:rPr lang="en-GB" dirty="0"/>
              <a:t>/2024/01/30/solar-energy-in-the-hospitality-industry/amp/  (Accessed: 05 May 2024).</a:t>
            </a:r>
          </a:p>
          <a:p>
            <a:r>
              <a:rPr lang="en-GB" dirty="0"/>
              <a:t>Honeywell (2023) HFO facts. Available at: https://</a:t>
            </a:r>
            <a:r>
              <a:rPr lang="en-GB" dirty="0" err="1"/>
              <a:t>advancedmaterials.honeywell.com</a:t>
            </a:r>
            <a:r>
              <a:rPr lang="en-GB" dirty="0"/>
              <a:t>/be/</a:t>
            </a:r>
            <a:r>
              <a:rPr lang="en-GB" dirty="0" err="1"/>
              <a:t>en</a:t>
            </a:r>
            <a:r>
              <a:rPr lang="en-GB" dirty="0"/>
              <a:t>/</a:t>
            </a:r>
            <a:r>
              <a:rPr lang="en-GB" dirty="0" err="1"/>
              <a:t>hfo-facts?utm_source</a:t>
            </a:r>
            <a:r>
              <a:rPr lang="en-GB" dirty="0"/>
              <a:t>=</a:t>
            </a:r>
            <a:r>
              <a:rPr lang="en-GB" dirty="0" err="1"/>
              <a:t>google&amp;utm_medium</a:t>
            </a:r>
            <a:r>
              <a:rPr lang="en-GB" dirty="0"/>
              <a:t>=</a:t>
            </a:r>
            <a:r>
              <a:rPr lang="en-GB" dirty="0" err="1"/>
              <a:t>cpc&amp;utm_campaign</a:t>
            </a:r>
            <a:r>
              <a:rPr lang="en-GB" dirty="0"/>
              <a:t>=23-pmt-am-fp-eu-keeprepoweringeu-7012E000001dKtiQAE&amp;utm_content=</a:t>
            </a:r>
            <a:r>
              <a:rPr lang="en-GB" dirty="0" err="1"/>
              <a:t>hp&amp;gad_source</a:t>
            </a:r>
            <a:r>
              <a:rPr lang="en-GB" dirty="0"/>
              <a:t>=1&amp;gclid=CjwKCAjw0YGyBhByEiwAQmBEWvyICIyJ95mDPa1Ro5wergjfKs4kswPLxLnoGqxj47_MnIl1ioU6fRoCO0sQAvD_BwE  (Accessed: 05 May 2024).</a:t>
            </a:r>
          </a:p>
          <a:p>
            <a:r>
              <a:rPr lang="en-GB" dirty="0"/>
              <a:t>Hotel Dive (2023) IHG Hotels community solar offering. Available at: https://</a:t>
            </a:r>
            <a:r>
              <a:rPr lang="en-GB" dirty="0" err="1"/>
              <a:t>www.hoteldive.com</a:t>
            </a:r>
            <a:r>
              <a:rPr lang="en-GB" dirty="0"/>
              <a:t>/news/</a:t>
            </a:r>
            <a:r>
              <a:rPr lang="en-GB" dirty="0" err="1"/>
              <a:t>ihg</a:t>
            </a:r>
            <a:r>
              <a:rPr lang="en-GB" dirty="0"/>
              <a:t>-hotels-community-solar-offering/651786/  (Accessed: 05 May 2024).</a:t>
            </a:r>
          </a:p>
          <a:p>
            <a:r>
              <a:rPr lang="en-GB" dirty="0"/>
              <a:t>Hotel Technology News (2024) While more hotels are turning to green technology for sustainable operations, the industry still has a long way to go. Available at: https://</a:t>
            </a:r>
            <a:r>
              <a:rPr lang="en-GB" dirty="0" err="1"/>
              <a:t>hoteltechnologynews.com</a:t>
            </a:r>
            <a:r>
              <a:rPr lang="en-GB" dirty="0"/>
              <a:t>/2024/04/while-more-hotels-are-turning-to-green-technology-for-sustainable-operations-the-industry-still-has-a-long-way-to-go/  (Accessed: 05 May 2024).</a:t>
            </a:r>
          </a:p>
          <a:p>
            <a:r>
              <a:rPr lang="en-GB" dirty="0"/>
              <a:t>IHG Hotels and Resorts (2022) IHG signs agreement at Expo Real with Solutions4Hotels. Available at: https://</a:t>
            </a:r>
            <a:r>
              <a:rPr lang="en-GB" dirty="0" err="1"/>
              <a:t>www.ihgplc.com</a:t>
            </a:r>
            <a:r>
              <a:rPr lang="en-GB" dirty="0"/>
              <a:t>/</a:t>
            </a:r>
            <a:r>
              <a:rPr lang="en-GB" dirty="0" err="1"/>
              <a:t>en</a:t>
            </a:r>
            <a:r>
              <a:rPr lang="en-GB" dirty="0"/>
              <a:t>/news-and-media/news-releases/2022/ihg-signs-agreement-at-expo-real-with-solutions4hotels  (Accessed: 05 May 2024).</a:t>
            </a:r>
          </a:p>
          <a:p>
            <a:r>
              <a:rPr lang="en-GB" dirty="0"/>
              <a:t>IHG Hotels and Resorts (2023) IHG Hotels and Resorts provides community solar offering for hotel owners. Available at: https://</a:t>
            </a:r>
            <a:r>
              <a:rPr lang="en-GB" dirty="0" err="1"/>
              <a:t>www.ihgplc.com</a:t>
            </a:r>
            <a:r>
              <a:rPr lang="en-GB" dirty="0"/>
              <a:t>/</a:t>
            </a:r>
            <a:r>
              <a:rPr lang="en-GB" dirty="0" err="1"/>
              <a:t>en</a:t>
            </a:r>
            <a:r>
              <a:rPr lang="en-GB" dirty="0"/>
              <a:t>/news-and-media/news-releases/2023/ihg-hotels-and-resorts-provides-community-solar-offering-for-hotel-owners#:~:text=IHG%20is%20the%20first%20hotel,built%20near%20a%20hotel's%20community  (Accessed: 05 May 2024).</a:t>
            </a:r>
          </a:p>
          <a:p>
            <a:r>
              <a:rPr lang="en-GB" dirty="0"/>
              <a:t>Institute for Independent Policy Studies (2023) The rise of renewable energy in hospitality. Available at: https://</a:t>
            </a:r>
            <a:r>
              <a:rPr lang="en-GB" dirty="0" err="1"/>
              <a:t>iips.com.pk</a:t>
            </a:r>
            <a:r>
              <a:rPr lang="en-GB" dirty="0"/>
              <a:t>/the-rise-of-renewable-energy-in-hospitality/  (Accessed: 05 May 2024).</a:t>
            </a:r>
          </a:p>
          <a:p>
            <a:r>
              <a:rPr lang="en-GB" dirty="0"/>
              <a:t>Ismaili, M. (2023) The effectiveness of the use of solar panels in hotels of Durres area, International Journal of Business, Technology and Entrepreneurship [Online]. Available at: https://</a:t>
            </a:r>
            <a:r>
              <a:rPr lang="en-GB" dirty="0" err="1"/>
              <a:t>knowledgecenter.ubt-uni.net</a:t>
            </a:r>
            <a:r>
              <a:rPr lang="en-GB" dirty="0"/>
              <a:t>/</a:t>
            </a:r>
            <a:r>
              <a:rPr lang="en-GB" dirty="0" err="1"/>
              <a:t>cgi</a:t>
            </a:r>
            <a:r>
              <a:rPr lang="en-GB" dirty="0"/>
              <a:t>/</a:t>
            </a:r>
            <a:r>
              <a:rPr lang="en-GB" dirty="0" err="1"/>
              <a:t>viewcontent.cgi?article</a:t>
            </a:r>
            <a:r>
              <a:rPr lang="en-GB" dirty="0"/>
              <a:t>=1061&amp;context=</a:t>
            </a:r>
            <a:r>
              <a:rPr lang="en-GB" dirty="0" err="1"/>
              <a:t>ijbte</a:t>
            </a:r>
            <a:r>
              <a:rPr lang="en-GB" dirty="0"/>
              <a:t>  (Accessed: 05 May 2024)</a:t>
            </a:r>
          </a:p>
          <a:p>
            <a:r>
              <a:rPr lang="en-GB" dirty="0" err="1"/>
              <a:t>Maxeon</a:t>
            </a:r>
            <a:r>
              <a:rPr lang="en-GB" dirty="0"/>
              <a:t> Solar Technologies (2022) Innovative solar technology - </a:t>
            </a:r>
            <a:r>
              <a:rPr lang="en-GB" dirty="0" err="1"/>
              <a:t>Slottsholmen</a:t>
            </a:r>
            <a:r>
              <a:rPr lang="en-GB" dirty="0"/>
              <a:t> floating hotel. Available at: https://</a:t>
            </a:r>
            <a:r>
              <a:rPr lang="en-GB" dirty="0" err="1"/>
              <a:t>sunpower.maxeon.com</a:t>
            </a:r>
            <a:r>
              <a:rPr lang="en-GB" dirty="0"/>
              <a:t>/int/case-study/innovative-solar-technology-</a:t>
            </a:r>
            <a:r>
              <a:rPr lang="en-GB" dirty="0" err="1"/>
              <a:t>slottsholmen</a:t>
            </a:r>
            <a:r>
              <a:rPr lang="en-GB" dirty="0"/>
              <a:t>-floating-hotel  (Accessed: 05 May 2024).</a:t>
            </a:r>
          </a:p>
          <a:p>
            <a:r>
              <a:rPr lang="en-GB" dirty="0"/>
              <a:t>Ornate Solar (2023) 5 reasons why hotels should opt for solar energy. Available at: https://</a:t>
            </a:r>
            <a:r>
              <a:rPr lang="en-GB" dirty="0" err="1"/>
              <a:t>ornatesolar.com</a:t>
            </a:r>
            <a:r>
              <a:rPr lang="en-GB" dirty="0"/>
              <a:t>/blog/5-reasons-why-hotels-should-opt-for-solar-energy  (Accessed: 05 May 2024).</a:t>
            </a:r>
          </a:p>
          <a:p>
            <a:r>
              <a:rPr lang="en-GB" dirty="0" err="1"/>
              <a:t>Premo</a:t>
            </a:r>
            <a:r>
              <a:rPr lang="en-GB" dirty="0"/>
              <a:t> Solar (2021) Benefits of solar power for the hospitality sector. Available at: https://</a:t>
            </a:r>
            <a:r>
              <a:rPr lang="en-GB" dirty="0" err="1"/>
              <a:t>premosolar.com</a:t>
            </a:r>
            <a:r>
              <a:rPr lang="en-GB" dirty="0"/>
              <a:t>/blog/benefits-of-solar-power-for-the-hospitality-sector/  (Accessed: 05 May 2024).</a:t>
            </a:r>
          </a:p>
          <a:p>
            <a:r>
              <a:rPr lang="en-GB" dirty="0"/>
              <a:t>Revfine (2019) Hotel energy management: Tips to reduce energy use in hotels. Available at: https://</a:t>
            </a:r>
            <a:r>
              <a:rPr lang="en-GB" dirty="0" err="1"/>
              <a:t>www.revfine.com</a:t>
            </a:r>
            <a:r>
              <a:rPr lang="en-GB" dirty="0"/>
              <a:t>/hotel-energy/  (Accessed: 05 May 2024).</a:t>
            </a:r>
          </a:p>
          <a:p>
            <a:r>
              <a:rPr lang="en-GB" dirty="0"/>
              <a:t>S&amp;P Global (2021) Energy transition service. Available at: https://</a:t>
            </a:r>
            <a:r>
              <a:rPr lang="en-GB" dirty="0" err="1"/>
              <a:t>www.spglobal.com</a:t>
            </a:r>
            <a:r>
              <a:rPr lang="en-GB" dirty="0"/>
              <a:t>/</a:t>
            </a:r>
            <a:r>
              <a:rPr lang="en-GB" dirty="0" err="1"/>
              <a:t>commodityinsights</a:t>
            </a:r>
            <a:r>
              <a:rPr lang="en-GB" dirty="0"/>
              <a:t>/</a:t>
            </a:r>
            <a:r>
              <a:rPr lang="en-GB" dirty="0" err="1"/>
              <a:t>en</a:t>
            </a:r>
            <a:r>
              <a:rPr lang="en-GB" dirty="0"/>
              <a:t>/</a:t>
            </a:r>
            <a:r>
              <a:rPr lang="en-GB" dirty="0" err="1"/>
              <a:t>energy-transition-service?utm_source</a:t>
            </a:r>
            <a:r>
              <a:rPr lang="en-GB" dirty="0"/>
              <a:t>=</a:t>
            </a:r>
            <a:r>
              <a:rPr lang="en-GB" dirty="0" err="1"/>
              <a:t>google&amp;utm_medium</a:t>
            </a:r>
            <a:r>
              <a:rPr lang="en-GB" dirty="0"/>
              <a:t>=</a:t>
            </a:r>
            <a:r>
              <a:rPr lang="en-GB" dirty="0" err="1"/>
              <a:t>cpc&amp;utm_content</a:t>
            </a:r>
            <a:r>
              <a:rPr lang="en-GB" dirty="0"/>
              <a:t>=emea_energytransition_alwayson_googlesearch_2023&amp;utm_term=</a:t>
            </a:r>
            <a:r>
              <a:rPr lang="en-GB" dirty="0" err="1"/>
              <a:t>programs&amp;utm_campaign</a:t>
            </a:r>
            <a:r>
              <a:rPr lang="en-GB" dirty="0"/>
              <a:t>=2023customermarketing-emea_etxsell&amp;gbraid=0AAAAADz9Xd7Ev4Cbkjb3GwqWDLjJuqbkW&amp;gclid=CjwKCAjw0YGyBhByEiwAQmBEWheoHAIprCFa_MMY_l_mEUm4ENV2YNSULIv_Pie1ynUdumFqJU4ywxoCOaUQAvD_BwE  (Accessed: 05 May 2024).</a:t>
            </a:r>
          </a:p>
          <a:p>
            <a:r>
              <a:rPr lang="en-GB" dirty="0"/>
              <a:t>SEPCO Solar Lighting (2020) Renewable energy is everywhere: Hotels leading the way. Available at: https://</a:t>
            </a:r>
            <a:r>
              <a:rPr lang="en-GB" dirty="0" err="1"/>
              <a:t>www.sepco-solarlighting.com</a:t>
            </a:r>
            <a:r>
              <a:rPr lang="en-GB" dirty="0"/>
              <a:t>/blog/renewable-energy-is-everywhere-hotels-leading-the-way  (Accessed: 05 May 2024).</a:t>
            </a:r>
          </a:p>
          <a:p>
            <a:r>
              <a:rPr lang="en-GB" dirty="0"/>
              <a:t>Sistine Solar (2019) Solar for hotels and resorts. Available at: https://</a:t>
            </a:r>
            <a:r>
              <a:rPr lang="en-GB" dirty="0" err="1"/>
              <a:t>sistinesolar.com</a:t>
            </a:r>
            <a:r>
              <a:rPr lang="en-GB" dirty="0"/>
              <a:t>/solar-for-hotels-and-resorts/  (Accessed: 05 May 2024).</a:t>
            </a:r>
          </a:p>
          <a:p>
            <a:r>
              <a:rPr lang="en-GB" dirty="0"/>
              <a:t>Solar Feeds (2021) Hotels embrace solar across the world. Available at: https://</a:t>
            </a:r>
            <a:r>
              <a:rPr lang="en-GB" dirty="0" err="1"/>
              <a:t>www.solarfeeds.com</a:t>
            </a:r>
            <a:r>
              <a:rPr lang="en-GB" dirty="0"/>
              <a:t>/mag/hotels-embrace-solar-across-the-world/  (Accessed: 05 May 2024).</a:t>
            </a:r>
          </a:p>
          <a:p>
            <a:r>
              <a:rPr lang="en-GB" dirty="0"/>
              <a:t>Sustainability Beat (2023) IHG Hotel Resorts. Available at: https://</a:t>
            </a:r>
            <a:r>
              <a:rPr lang="en-GB" dirty="0" err="1"/>
              <a:t>www.sustainability-beat.co.uk</a:t>
            </a:r>
            <a:r>
              <a:rPr lang="en-GB" dirty="0"/>
              <a:t>/2023/08/04/</a:t>
            </a:r>
            <a:r>
              <a:rPr lang="en-GB" dirty="0" err="1"/>
              <a:t>ihg</a:t>
            </a:r>
            <a:r>
              <a:rPr lang="en-GB" dirty="0"/>
              <a:t>-hotel-resorts/  (Accessed: 05 May 2024).</a:t>
            </a:r>
          </a:p>
          <a:p>
            <a:r>
              <a:rPr lang="en-GB" dirty="0"/>
              <a:t>Tech Solar (2022) Advantages of solar energy in hotels. Available at: https://</a:t>
            </a:r>
            <a:r>
              <a:rPr lang="en-GB" dirty="0" err="1"/>
              <a:t>techsolar.org</a:t>
            </a:r>
            <a:r>
              <a:rPr lang="en-GB" dirty="0"/>
              <a:t>/blog/advantages-of-solar-energy-in-hotels  (Accessed: 05 May 2024).</a:t>
            </a:r>
          </a:p>
          <a:p>
            <a:r>
              <a:rPr lang="en-GB" dirty="0"/>
              <a:t>TUI Group (2023) Green Building Guidelines - TUI Hotels and Resorts. Available at: https://</a:t>
            </a:r>
            <a:r>
              <a:rPr lang="en-GB" dirty="0" err="1"/>
              <a:t>www.tuigroup.com</a:t>
            </a:r>
            <a:r>
              <a:rPr lang="en-GB" dirty="0"/>
              <a:t>/</a:t>
            </a:r>
            <a:r>
              <a:rPr lang="en-GB" dirty="0" err="1"/>
              <a:t>damfiles</a:t>
            </a:r>
            <a:r>
              <a:rPr lang="en-GB" dirty="0"/>
              <a:t>/default/tuigroup-15/</a:t>
            </a:r>
            <a:r>
              <a:rPr lang="en-GB" dirty="0" err="1"/>
              <a:t>en</a:t>
            </a:r>
            <a:r>
              <a:rPr lang="en-GB" dirty="0"/>
              <a:t>/media/pdf-files-press-</a:t>
            </a:r>
            <a:r>
              <a:rPr lang="en-GB" dirty="0" err="1"/>
              <a:t>relaeses</a:t>
            </a:r>
            <a:r>
              <a:rPr lang="en-GB" dirty="0"/>
              <a:t>/2023-05-12-reducing-emissions-strengthening-sustainability/Green-Building-Guidelines---TUI-Hotels-and-Resorts.pdf-d619a6b2bed08abb2d63fd9ef12484ac.pdf  (Accessed: 05 May 2024).</a:t>
            </a:r>
          </a:p>
          <a:p>
            <a:r>
              <a:rPr lang="en-GB" dirty="0"/>
              <a:t>U.S. Department of Energy (2020) Incorporate solar PV in your hotels. Available at: https://</a:t>
            </a:r>
            <a:r>
              <a:rPr lang="en-GB" dirty="0" err="1"/>
              <a:t>betterbuildingssolutioncenter.energy.gov</a:t>
            </a:r>
            <a:r>
              <a:rPr lang="en-GB" dirty="0"/>
              <a:t>/solutions-at-a-glance/incorporate-solar-</a:t>
            </a:r>
            <a:r>
              <a:rPr lang="en-GB" dirty="0" err="1"/>
              <a:t>pv</a:t>
            </a:r>
            <a:r>
              <a:rPr lang="en-GB" dirty="0"/>
              <a:t>-your-hotels  (Accessed: 05 May 2024).</a:t>
            </a:r>
          </a:p>
          <a:p>
            <a:r>
              <a:rPr lang="en-GB" dirty="0"/>
              <a:t>U.S. Department of Energy (2021) IHG Hotels &amp; Resorts Holiday Inn Express Atlanta Airport. Available at: https://</a:t>
            </a:r>
            <a:r>
              <a:rPr lang="en-GB" dirty="0" err="1"/>
              <a:t>betterbuildingssolutioncenter.energy.gov</a:t>
            </a:r>
            <a:r>
              <a:rPr lang="en-GB" dirty="0"/>
              <a:t>/showcase-projects/</a:t>
            </a:r>
            <a:r>
              <a:rPr lang="en-GB" dirty="0" err="1"/>
              <a:t>ihg</a:t>
            </a:r>
            <a:r>
              <a:rPr lang="en-GB" dirty="0"/>
              <a:t>-hotels-resorts-holiday-inn-express-</a:t>
            </a:r>
            <a:r>
              <a:rPr lang="en-GB" dirty="0" err="1"/>
              <a:t>atlanta</a:t>
            </a:r>
            <a:r>
              <a:rPr lang="en-GB" dirty="0"/>
              <a:t>-airport  (Accessed: 05 May 2024).</a:t>
            </a:r>
          </a:p>
          <a:p>
            <a:endParaRPr lang="en-RO" dirty="0"/>
          </a:p>
        </p:txBody>
      </p:sp>
    </p:spTree>
    <p:extLst>
      <p:ext uri="{BB962C8B-B14F-4D97-AF65-F5344CB8AC3E}">
        <p14:creationId xmlns:p14="http://schemas.microsoft.com/office/powerpoint/2010/main" val="964231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3DFloatVTI">
  <a:themeElements>
    <a:clrScheme name="AnalogousFromLightSeedLeftStep">
      <a:dk1>
        <a:srgbClr val="000000"/>
      </a:dk1>
      <a:lt1>
        <a:srgbClr val="FFFFFF"/>
      </a:lt1>
      <a:dk2>
        <a:srgbClr val="243241"/>
      </a:dk2>
      <a:lt2>
        <a:srgbClr val="E2E8E3"/>
      </a:lt2>
      <a:accent1>
        <a:srgbClr val="DA82CB"/>
      </a:accent1>
      <a:accent2>
        <a:srgbClr val="B866D2"/>
      </a:accent2>
      <a:accent3>
        <a:srgbClr val="A082DA"/>
      </a:accent3>
      <a:accent4>
        <a:srgbClr val="666FD2"/>
      </a:accent4>
      <a:accent5>
        <a:srgbClr val="77A7D7"/>
      </a:accent5>
      <a:accent6>
        <a:srgbClr val="59AFB8"/>
      </a:accent6>
      <a:hlink>
        <a:srgbClr val="568E60"/>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TotalTime>
  <Words>4704</Words>
  <Application>Microsoft Office PowerPoint</Application>
  <PresentationFormat>Szélesvásznú</PresentationFormat>
  <Paragraphs>210</Paragraphs>
  <Slides>11</Slides>
  <Notes>10</Notes>
  <HiddenSlides>0</HiddenSlides>
  <MMClips>0</MMClips>
  <ScaleCrop>false</ScaleCrop>
  <HeadingPairs>
    <vt:vector size="4" baseType="variant">
      <vt:variant>
        <vt:lpstr>Téma</vt:lpstr>
      </vt:variant>
      <vt:variant>
        <vt:i4>1</vt:i4>
      </vt:variant>
      <vt:variant>
        <vt:lpstr>Diacímek</vt:lpstr>
      </vt:variant>
      <vt:variant>
        <vt:i4>11</vt:i4>
      </vt:variant>
    </vt:vector>
  </HeadingPairs>
  <TitlesOfParts>
    <vt:vector size="12" baseType="lpstr">
      <vt:lpstr>3DFloatVTI</vt:lpstr>
      <vt:lpstr>Sustainability - Solar panels and geothermal systems to power operations Contemporary Themes in the Hotel and Hospitality Sector  </vt:lpstr>
      <vt:lpstr>Introduction </vt:lpstr>
      <vt:lpstr>Literature Overview</vt:lpstr>
      <vt:lpstr>Literature Overview  </vt:lpstr>
      <vt:lpstr>Literature  Overview  </vt:lpstr>
      <vt:lpstr>PESTEL Analysis </vt:lpstr>
      <vt:lpstr>PESTLE Analysis  </vt:lpstr>
      <vt:lpstr>Responses of the Hotel Industry – IHG Case Study </vt:lpstr>
      <vt:lpstr>Future policy and Management Options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 Solar panels and geothermal systems to power operations Contemporary Themes in the Hotel and Hospitality Sector  </dc:title>
  <dc:creator>Andrea Betina Rideg</dc:creator>
  <cp:lastModifiedBy>simonklio@yahoo.com</cp:lastModifiedBy>
  <cp:revision>5</cp:revision>
  <dcterms:created xsi:type="dcterms:W3CDTF">2024-05-14T21:20:27Z</dcterms:created>
  <dcterms:modified xsi:type="dcterms:W3CDTF">2024-05-29T19:49:04Z</dcterms:modified>
</cp:coreProperties>
</file>