
<file path=[Content_Types].xml><?xml version="1.0" encoding="utf-8"?>
<Types xmlns="http://schemas.openxmlformats.org/package/2006/content-types">
  <Default Extension="png" ContentType="image/png"/>
  <Default Extension="jfif" ContentType="image/jpe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notesMasterIdLst>
    <p:notesMasterId r:id="rId25"/>
  </p:notesMasterIdLst>
  <p:handoutMasterIdLst>
    <p:handoutMasterId r:id="rId26"/>
  </p:handoutMasterIdLst>
  <p:sldIdLst>
    <p:sldId id="256" r:id="rId5"/>
    <p:sldId id="260" r:id="rId6"/>
    <p:sldId id="262" r:id="rId7"/>
    <p:sldId id="269" r:id="rId8"/>
    <p:sldId id="288" r:id="rId9"/>
    <p:sldId id="289" r:id="rId10"/>
    <p:sldId id="273" r:id="rId11"/>
    <p:sldId id="274" r:id="rId12"/>
    <p:sldId id="265" r:id="rId13"/>
    <p:sldId id="279" r:id="rId14"/>
    <p:sldId id="281" r:id="rId15"/>
    <p:sldId id="290" r:id="rId16"/>
    <p:sldId id="282" r:id="rId17"/>
    <p:sldId id="285" r:id="rId18"/>
    <p:sldId id="283" r:id="rId19"/>
    <p:sldId id="284" r:id="rId20"/>
    <p:sldId id="267" r:id="rId21"/>
    <p:sldId id="286" r:id="rId22"/>
    <p:sldId id="287" r:id="rId23"/>
    <p:sldId id="26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94343" autoAdjust="0"/>
  </p:normalViewPr>
  <p:slideViewPr>
    <p:cSldViewPr>
      <p:cViewPr varScale="1">
        <p:scale>
          <a:sx n="71" d="100"/>
          <a:sy n="71" d="100"/>
        </p:scale>
        <p:origin x="48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2010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08882B-9F3B-42AE-88D9-5D8BA4DCAAF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C2EE81-2DBD-4FFA-B42E-8023E2BA3505}">
      <dgm:prSet phldrT="[Text]"/>
      <dgm:spPr/>
      <dgm:t>
        <a:bodyPr/>
        <a:lstStyle/>
        <a:p>
          <a:r>
            <a:rPr lang="cy-GB" noProof="0" dirty="0" smtClean="0"/>
            <a:t>Crynodeb</a:t>
          </a:r>
          <a:endParaRPr lang="cy-GB" noProof="0" dirty="0"/>
        </a:p>
      </dgm:t>
    </dgm:pt>
    <dgm:pt modelId="{37D04D9D-C9C1-4021-A776-2FBA6F830599}" type="parTrans" cxnId="{B3AC5043-14AC-418F-9B31-D73A43D815A0}">
      <dgm:prSet/>
      <dgm:spPr/>
      <dgm:t>
        <a:bodyPr/>
        <a:lstStyle/>
        <a:p>
          <a:endParaRPr lang="en-US"/>
        </a:p>
      </dgm:t>
    </dgm:pt>
    <dgm:pt modelId="{F7356E59-52D4-4428-8104-1E4107E49442}" type="sibTrans" cxnId="{B3AC5043-14AC-418F-9B31-D73A43D815A0}">
      <dgm:prSet/>
      <dgm:spPr/>
      <dgm:t>
        <a:bodyPr/>
        <a:lstStyle/>
        <a:p>
          <a:endParaRPr lang="en-US"/>
        </a:p>
      </dgm:t>
    </dgm:pt>
    <dgm:pt modelId="{4B21D04B-21F5-49BC-84FC-59792CE92BEB}">
      <dgm:prSet phldrT="[Text]"/>
      <dgm:spPr/>
      <dgm:t>
        <a:bodyPr/>
        <a:lstStyle/>
        <a:p>
          <a:r>
            <a:rPr lang="cy-GB" noProof="0" dirty="0" smtClean="0"/>
            <a:t>Cynnwys</a:t>
          </a:r>
          <a:endParaRPr lang="cy-GB" noProof="0" dirty="0"/>
        </a:p>
      </dgm:t>
    </dgm:pt>
    <dgm:pt modelId="{38F378EE-1387-4F19-AAA4-F6D919D02B14}" type="parTrans" cxnId="{EFF9AC64-4817-4C4C-B027-8B52ECE62353}">
      <dgm:prSet/>
      <dgm:spPr/>
      <dgm:t>
        <a:bodyPr/>
        <a:lstStyle/>
        <a:p>
          <a:endParaRPr lang="en-US"/>
        </a:p>
      </dgm:t>
    </dgm:pt>
    <dgm:pt modelId="{E3441E30-6B8E-4223-8C77-D0BB54AAFD8A}" type="sibTrans" cxnId="{EFF9AC64-4817-4C4C-B027-8B52ECE62353}">
      <dgm:prSet/>
      <dgm:spPr/>
      <dgm:t>
        <a:bodyPr/>
        <a:lstStyle/>
        <a:p>
          <a:endParaRPr lang="en-US"/>
        </a:p>
      </dgm:t>
    </dgm:pt>
    <dgm:pt modelId="{F75D471B-F480-4091-A51C-A221424A30D0}">
      <dgm:prSet phldrT="[Text]"/>
      <dgm:spPr/>
      <dgm:t>
        <a:bodyPr/>
        <a:lstStyle/>
        <a:p>
          <a:r>
            <a:rPr lang="cy-GB" noProof="0" dirty="0" smtClean="0"/>
            <a:t>Cyflwyniad</a:t>
          </a:r>
          <a:endParaRPr lang="cy-GB" noProof="0" dirty="0"/>
        </a:p>
      </dgm:t>
    </dgm:pt>
    <dgm:pt modelId="{26D827F1-BAAF-4598-A0AB-0F2F7FCE45CF}" type="parTrans" cxnId="{BDFF9A84-6300-406E-9890-1C28227C0286}">
      <dgm:prSet/>
      <dgm:spPr/>
      <dgm:t>
        <a:bodyPr/>
        <a:lstStyle/>
        <a:p>
          <a:endParaRPr lang="en-US"/>
        </a:p>
      </dgm:t>
    </dgm:pt>
    <dgm:pt modelId="{5A8C8CAC-FA23-423A-9B41-A219D576E4FF}" type="sibTrans" cxnId="{BDFF9A84-6300-406E-9890-1C28227C0286}">
      <dgm:prSet/>
      <dgm:spPr/>
      <dgm:t>
        <a:bodyPr/>
        <a:lstStyle/>
        <a:p>
          <a:endParaRPr lang="en-US"/>
        </a:p>
      </dgm:t>
    </dgm:pt>
    <dgm:pt modelId="{8ED5D139-4EBD-4D0D-9D26-C3BC6767349F}">
      <dgm:prSet phldrT="[Text]"/>
      <dgm:spPr/>
      <dgm:t>
        <a:bodyPr/>
        <a:lstStyle/>
        <a:p>
          <a:r>
            <a:rPr lang="cy-GB" noProof="0" dirty="0" smtClean="0"/>
            <a:t>Adolygiad llenyddiaeth</a:t>
          </a:r>
          <a:endParaRPr lang="cy-GB" noProof="0" dirty="0"/>
        </a:p>
      </dgm:t>
    </dgm:pt>
    <dgm:pt modelId="{E38F37B5-DA66-471D-9039-C8F70711A285}" type="parTrans" cxnId="{8221235F-876F-4CB1-ADD6-492DC9FEFAB9}">
      <dgm:prSet/>
      <dgm:spPr/>
      <dgm:t>
        <a:bodyPr/>
        <a:lstStyle/>
        <a:p>
          <a:endParaRPr lang="en-US"/>
        </a:p>
      </dgm:t>
    </dgm:pt>
    <dgm:pt modelId="{1DE3F3CE-EF3F-4186-93FC-D9FEBFE163F1}" type="sibTrans" cxnId="{8221235F-876F-4CB1-ADD6-492DC9FEFAB9}">
      <dgm:prSet/>
      <dgm:spPr/>
      <dgm:t>
        <a:bodyPr/>
        <a:lstStyle/>
        <a:p>
          <a:endParaRPr lang="en-US"/>
        </a:p>
      </dgm:t>
    </dgm:pt>
    <dgm:pt modelId="{532D9FEA-BEC8-4179-8580-865632D8F099}">
      <dgm:prSet phldrT="[Text]"/>
      <dgm:spPr/>
      <dgm:t>
        <a:bodyPr/>
        <a:lstStyle/>
        <a:p>
          <a:r>
            <a:rPr lang="cy-GB" noProof="0" dirty="0" smtClean="0"/>
            <a:t>Methodoleg/ Dulliau</a:t>
          </a:r>
          <a:endParaRPr lang="cy-GB" noProof="0" dirty="0"/>
        </a:p>
      </dgm:t>
    </dgm:pt>
    <dgm:pt modelId="{D2A036F7-6247-4A9C-A9A2-C060DB2F9332}" type="parTrans" cxnId="{ACED4484-790C-464A-B50E-46C8764C0CBA}">
      <dgm:prSet/>
      <dgm:spPr/>
      <dgm:t>
        <a:bodyPr/>
        <a:lstStyle/>
        <a:p>
          <a:endParaRPr lang="en-US"/>
        </a:p>
      </dgm:t>
    </dgm:pt>
    <dgm:pt modelId="{67379939-7345-46DA-AB87-CDF94F5CF689}" type="sibTrans" cxnId="{ACED4484-790C-464A-B50E-46C8764C0CBA}">
      <dgm:prSet/>
      <dgm:spPr/>
      <dgm:t>
        <a:bodyPr/>
        <a:lstStyle/>
        <a:p>
          <a:endParaRPr lang="en-US"/>
        </a:p>
      </dgm:t>
    </dgm:pt>
    <dgm:pt modelId="{B4434260-AB53-4AA9-97FB-77D08C804EC9}">
      <dgm:prSet phldrT="[Text]"/>
      <dgm:spPr/>
      <dgm:t>
        <a:bodyPr/>
        <a:lstStyle/>
        <a:p>
          <a:r>
            <a:rPr lang="cy-GB" noProof="0" dirty="0" smtClean="0"/>
            <a:t>Canfyddiadau (os cesglir data empeiraidd)</a:t>
          </a:r>
          <a:endParaRPr lang="cy-GB" noProof="0" dirty="0"/>
        </a:p>
      </dgm:t>
    </dgm:pt>
    <dgm:pt modelId="{85759B16-B911-46B5-A6BC-9D071619FF96}" type="parTrans" cxnId="{808B7625-61AC-48CB-A3AF-5DD567423521}">
      <dgm:prSet/>
      <dgm:spPr/>
      <dgm:t>
        <a:bodyPr/>
        <a:lstStyle/>
        <a:p>
          <a:endParaRPr lang="en-GB"/>
        </a:p>
      </dgm:t>
    </dgm:pt>
    <dgm:pt modelId="{46838D66-EA66-4557-9A03-8AA375B7824E}" type="sibTrans" cxnId="{808B7625-61AC-48CB-A3AF-5DD567423521}">
      <dgm:prSet/>
      <dgm:spPr/>
      <dgm:t>
        <a:bodyPr/>
        <a:lstStyle/>
        <a:p>
          <a:endParaRPr lang="en-GB"/>
        </a:p>
      </dgm:t>
    </dgm:pt>
    <dgm:pt modelId="{CF72A1F9-73C9-4478-A1D7-A81034D3DB79}">
      <dgm:prSet phldrT="[Text]"/>
      <dgm:spPr/>
      <dgm:t>
        <a:bodyPr/>
        <a:lstStyle/>
        <a:p>
          <a:r>
            <a:rPr lang="cy-GB" noProof="0" dirty="0" smtClean="0"/>
            <a:t>Trafod a Dadansoddi</a:t>
          </a:r>
          <a:endParaRPr lang="cy-GB" noProof="0" dirty="0"/>
        </a:p>
      </dgm:t>
    </dgm:pt>
    <dgm:pt modelId="{5CE21F56-B012-4BB6-9C6E-3604495EBDD7}" type="parTrans" cxnId="{17D6C9F6-93C4-4A77-9C69-D57123590E1E}">
      <dgm:prSet/>
      <dgm:spPr/>
      <dgm:t>
        <a:bodyPr/>
        <a:lstStyle/>
        <a:p>
          <a:endParaRPr lang="en-GB"/>
        </a:p>
      </dgm:t>
    </dgm:pt>
    <dgm:pt modelId="{9DE67E73-C17C-4ED8-8B42-1CBC9F051BF0}" type="sibTrans" cxnId="{17D6C9F6-93C4-4A77-9C69-D57123590E1E}">
      <dgm:prSet/>
      <dgm:spPr/>
      <dgm:t>
        <a:bodyPr/>
        <a:lstStyle/>
        <a:p>
          <a:endParaRPr lang="en-GB"/>
        </a:p>
      </dgm:t>
    </dgm:pt>
    <dgm:pt modelId="{12DA5B01-BCBC-4042-885B-0A804EDF1948}">
      <dgm:prSet phldrT="[Text]"/>
      <dgm:spPr/>
      <dgm:t>
        <a:bodyPr/>
        <a:lstStyle/>
        <a:p>
          <a:r>
            <a:rPr lang="cy-GB" noProof="0" dirty="0" smtClean="0"/>
            <a:t>Casgliadau / Argymhellion</a:t>
          </a:r>
          <a:endParaRPr lang="cy-GB" noProof="0" dirty="0"/>
        </a:p>
      </dgm:t>
    </dgm:pt>
    <dgm:pt modelId="{BB69712E-4732-4514-9D42-02E6163445B7}" type="parTrans" cxnId="{65EBF0A4-6D16-4EFF-94E3-90ACFFA1E1B4}">
      <dgm:prSet/>
      <dgm:spPr/>
      <dgm:t>
        <a:bodyPr/>
        <a:lstStyle/>
        <a:p>
          <a:endParaRPr lang="en-GB"/>
        </a:p>
      </dgm:t>
    </dgm:pt>
    <dgm:pt modelId="{7C06B7D6-83CB-4CA2-9D41-15286D2180E5}" type="sibTrans" cxnId="{65EBF0A4-6D16-4EFF-94E3-90ACFFA1E1B4}">
      <dgm:prSet/>
      <dgm:spPr/>
      <dgm:t>
        <a:bodyPr/>
        <a:lstStyle/>
        <a:p>
          <a:endParaRPr lang="en-GB"/>
        </a:p>
      </dgm:t>
    </dgm:pt>
    <dgm:pt modelId="{47464F2E-34F0-41F8-89CB-2A0C288B6FF1}" type="pres">
      <dgm:prSet presAssocID="{8B08882B-9F3B-42AE-88D9-5D8BA4DCAAF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2A00B8C-696D-4FD2-AB1F-CE771AB27EAD}" type="pres">
      <dgm:prSet presAssocID="{B1C2EE81-2DBD-4FFA-B42E-8023E2BA3505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BEB6F28-DD25-456B-9352-1B74F1B99494}" type="pres">
      <dgm:prSet presAssocID="{F7356E59-52D4-4428-8104-1E4107E49442}" presName="sibTrans" presStyleCnt="0"/>
      <dgm:spPr/>
    </dgm:pt>
    <dgm:pt modelId="{571C94EE-3849-42C0-A22D-F2D9D3DFB466}" type="pres">
      <dgm:prSet presAssocID="{4B21D04B-21F5-49BC-84FC-59792CE92BEB}" presName="node" presStyleLbl="node1" presStyleIdx="1" presStyleCnt="8" custLinFactNeighborX="29155" custLinFactNeighborY="171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A240C61-172D-429F-A8FD-9B72EA65A266}" type="pres">
      <dgm:prSet presAssocID="{E3441E30-6B8E-4223-8C77-D0BB54AAFD8A}" presName="sibTrans" presStyleCnt="0"/>
      <dgm:spPr/>
    </dgm:pt>
    <dgm:pt modelId="{72505763-D144-4BFF-A48D-EE164CE2F3F0}" type="pres">
      <dgm:prSet presAssocID="{F75D471B-F480-4091-A51C-A221424A30D0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1163151-9D1C-4843-9895-6922D39FF886}" type="pres">
      <dgm:prSet presAssocID="{5A8C8CAC-FA23-423A-9B41-A219D576E4FF}" presName="sibTrans" presStyleCnt="0"/>
      <dgm:spPr/>
    </dgm:pt>
    <dgm:pt modelId="{5AD312A7-8B26-4BAB-AD97-DD61DEB85322}" type="pres">
      <dgm:prSet presAssocID="{8ED5D139-4EBD-4D0D-9D26-C3BC6767349F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873D6E6-4B65-42D8-B7A0-53789CD5EF4A}" type="pres">
      <dgm:prSet presAssocID="{1DE3F3CE-EF3F-4186-93FC-D9FEBFE163F1}" presName="sibTrans" presStyleCnt="0"/>
      <dgm:spPr/>
    </dgm:pt>
    <dgm:pt modelId="{527594E9-1838-409E-A3AB-CC8BE8F789B7}" type="pres">
      <dgm:prSet presAssocID="{532D9FEA-BEC8-4179-8580-865632D8F099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8CB3A4F-014C-4B08-9970-3327A7E21173}" type="pres">
      <dgm:prSet presAssocID="{67379939-7345-46DA-AB87-CDF94F5CF689}" presName="sibTrans" presStyleCnt="0"/>
      <dgm:spPr/>
    </dgm:pt>
    <dgm:pt modelId="{17230887-3F6B-45CB-AE0E-E71E8D014D53}" type="pres">
      <dgm:prSet presAssocID="{B4434260-AB53-4AA9-97FB-77D08C804EC9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BBEA142-A265-49D2-88B4-270857E2088F}" type="pres">
      <dgm:prSet presAssocID="{46838D66-EA66-4557-9A03-8AA375B7824E}" presName="sibTrans" presStyleCnt="0"/>
      <dgm:spPr/>
    </dgm:pt>
    <dgm:pt modelId="{3D57761D-56F2-444D-9BF0-5D41E3B5D841}" type="pres">
      <dgm:prSet presAssocID="{CF72A1F9-73C9-4478-A1D7-A81034D3DB79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CBE4C09-848F-47E7-A66F-10DD705AA187}" type="pres">
      <dgm:prSet presAssocID="{9DE67E73-C17C-4ED8-8B42-1CBC9F051BF0}" presName="sibTrans" presStyleCnt="0"/>
      <dgm:spPr/>
    </dgm:pt>
    <dgm:pt modelId="{234F82C1-3E28-4EDA-88B0-339799AD280C}" type="pres">
      <dgm:prSet presAssocID="{12DA5B01-BCBC-4042-885B-0A804EDF1948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7D6C9F6-93C4-4A77-9C69-D57123590E1E}" srcId="{8B08882B-9F3B-42AE-88D9-5D8BA4DCAAF2}" destId="{CF72A1F9-73C9-4478-A1D7-A81034D3DB79}" srcOrd="6" destOrd="0" parTransId="{5CE21F56-B012-4BB6-9C6E-3604495EBDD7}" sibTransId="{9DE67E73-C17C-4ED8-8B42-1CBC9F051BF0}"/>
    <dgm:cxn modelId="{EFF9AC64-4817-4C4C-B027-8B52ECE62353}" srcId="{8B08882B-9F3B-42AE-88D9-5D8BA4DCAAF2}" destId="{4B21D04B-21F5-49BC-84FC-59792CE92BEB}" srcOrd="1" destOrd="0" parTransId="{38F378EE-1387-4F19-AAA4-F6D919D02B14}" sibTransId="{E3441E30-6B8E-4223-8C77-D0BB54AAFD8A}"/>
    <dgm:cxn modelId="{C2943884-4FC2-4DCE-A6CC-54768FCB1D3D}" type="presOf" srcId="{8ED5D139-4EBD-4D0D-9D26-C3BC6767349F}" destId="{5AD312A7-8B26-4BAB-AD97-DD61DEB85322}" srcOrd="0" destOrd="0" presId="urn:microsoft.com/office/officeart/2005/8/layout/default"/>
    <dgm:cxn modelId="{EA6BA43E-3322-4869-B67D-B41507753720}" type="presOf" srcId="{532D9FEA-BEC8-4179-8580-865632D8F099}" destId="{527594E9-1838-409E-A3AB-CC8BE8F789B7}" srcOrd="0" destOrd="0" presId="urn:microsoft.com/office/officeart/2005/8/layout/default"/>
    <dgm:cxn modelId="{BA7AD99C-8736-4E98-B98B-EF2B938397C6}" type="presOf" srcId="{CF72A1F9-73C9-4478-A1D7-A81034D3DB79}" destId="{3D57761D-56F2-444D-9BF0-5D41E3B5D841}" srcOrd="0" destOrd="0" presId="urn:microsoft.com/office/officeart/2005/8/layout/default"/>
    <dgm:cxn modelId="{354E1803-1EFD-4B10-B54A-0A117E97D119}" type="presOf" srcId="{B1C2EE81-2DBD-4FFA-B42E-8023E2BA3505}" destId="{62A00B8C-696D-4FD2-AB1F-CE771AB27EAD}" srcOrd="0" destOrd="0" presId="urn:microsoft.com/office/officeart/2005/8/layout/default"/>
    <dgm:cxn modelId="{BDFF9A84-6300-406E-9890-1C28227C0286}" srcId="{8B08882B-9F3B-42AE-88D9-5D8BA4DCAAF2}" destId="{F75D471B-F480-4091-A51C-A221424A30D0}" srcOrd="2" destOrd="0" parTransId="{26D827F1-BAAF-4598-A0AB-0F2F7FCE45CF}" sibTransId="{5A8C8CAC-FA23-423A-9B41-A219D576E4FF}"/>
    <dgm:cxn modelId="{8221235F-876F-4CB1-ADD6-492DC9FEFAB9}" srcId="{8B08882B-9F3B-42AE-88D9-5D8BA4DCAAF2}" destId="{8ED5D139-4EBD-4D0D-9D26-C3BC6767349F}" srcOrd="3" destOrd="0" parTransId="{E38F37B5-DA66-471D-9039-C8F70711A285}" sibTransId="{1DE3F3CE-EF3F-4186-93FC-D9FEBFE163F1}"/>
    <dgm:cxn modelId="{808B7625-61AC-48CB-A3AF-5DD567423521}" srcId="{8B08882B-9F3B-42AE-88D9-5D8BA4DCAAF2}" destId="{B4434260-AB53-4AA9-97FB-77D08C804EC9}" srcOrd="5" destOrd="0" parTransId="{85759B16-B911-46B5-A6BC-9D071619FF96}" sibTransId="{46838D66-EA66-4557-9A03-8AA375B7824E}"/>
    <dgm:cxn modelId="{B3AC5043-14AC-418F-9B31-D73A43D815A0}" srcId="{8B08882B-9F3B-42AE-88D9-5D8BA4DCAAF2}" destId="{B1C2EE81-2DBD-4FFA-B42E-8023E2BA3505}" srcOrd="0" destOrd="0" parTransId="{37D04D9D-C9C1-4021-A776-2FBA6F830599}" sibTransId="{F7356E59-52D4-4428-8104-1E4107E49442}"/>
    <dgm:cxn modelId="{65EBF0A4-6D16-4EFF-94E3-90ACFFA1E1B4}" srcId="{8B08882B-9F3B-42AE-88D9-5D8BA4DCAAF2}" destId="{12DA5B01-BCBC-4042-885B-0A804EDF1948}" srcOrd="7" destOrd="0" parTransId="{BB69712E-4732-4514-9D42-02E6163445B7}" sibTransId="{7C06B7D6-83CB-4CA2-9D41-15286D2180E5}"/>
    <dgm:cxn modelId="{2CA59CFB-F335-4843-B52E-B5FFAB1E6647}" type="presOf" srcId="{4B21D04B-21F5-49BC-84FC-59792CE92BEB}" destId="{571C94EE-3849-42C0-A22D-F2D9D3DFB466}" srcOrd="0" destOrd="0" presId="urn:microsoft.com/office/officeart/2005/8/layout/default"/>
    <dgm:cxn modelId="{17221CB5-19AD-472A-9305-77CC87C6C797}" type="presOf" srcId="{F75D471B-F480-4091-A51C-A221424A30D0}" destId="{72505763-D144-4BFF-A48D-EE164CE2F3F0}" srcOrd="0" destOrd="0" presId="urn:microsoft.com/office/officeart/2005/8/layout/default"/>
    <dgm:cxn modelId="{1D8C3A29-BAC7-4194-B00C-638E20BA4D73}" type="presOf" srcId="{B4434260-AB53-4AA9-97FB-77D08C804EC9}" destId="{17230887-3F6B-45CB-AE0E-E71E8D014D53}" srcOrd="0" destOrd="0" presId="urn:microsoft.com/office/officeart/2005/8/layout/default"/>
    <dgm:cxn modelId="{48691873-AD96-4838-9E45-A6D71C068798}" type="presOf" srcId="{8B08882B-9F3B-42AE-88D9-5D8BA4DCAAF2}" destId="{47464F2E-34F0-41F8-89CB-2A0C288B6FF1}" srcOrd="0" destOrd="0" presId="urn:microsoft.com/office/officeart/2005/8/layout/default"/>
    <dgm:cxn modelId="{ACED4484-790C-464A-B50E-46C8764C0CBA}" srcId="{8B08882B-9F3B-42AE-88D9-5D8BA4DCAAF2}" destId="{532D9FEA-BEC8-4179-8580-865632D8F099}" srcOrd="4" destOrd="0" parTransId="{D2A036F7-6247-4A9C-A9A2-C060DB2F9332}" sibTransId="{67379939-7345-46DA-AB87-CDF94F5CF689}"/>
    <dgm:cxn modelId="{ACCBA7FB-B37B-422B-9698-9DEC4C4D62E2}" type="presOf" srcId="{12DA5B01-BCBC-4042-885B-0A804EDF1948}" destId="{234F82C1-3E28-4EDA-88B0-339799AD280C}" srcOrd="0" destOrd="0" presId="urn:microsoft.com/office/officeart/2005/8/layout/default"/>
    <dgm:cxn modelId="{2388587F-5893-408B-9F95-CDC39C0DEF85}" type="presParOf" srcId="{47464F2E-34F0-41F8-89CB-2A0C288B6FF1}" destId="{62A00B8C-696D-4FD2-AB1F-CE771AB27EAD}" srcOrd="0" destOrd="0" presId="urn:microsoft.com/office/officeart/2005/8/layout/default"/>
    <dgm:cxn modelId="{18B9CADF-D360-43AA-BE0F-742864D9CAC7}" type="presParOf" srcId="{47464F2E-34F0-41F8-89CB-2A0C288B6FF1}" destId="{4BEB6F28-DD25-456B-9352-1B74F1B99494}" srcOrd="1" destOrd="0" presId="urn:microsoft.com/office/officeart/2005/8/layout/default"/>
    <dgm:cxn modelId="{20B1E3CC-1530-4087-9E77-533ED51E5648}" type="presParOf" srcId="{47464F2E-34F0-41F8-89CB-2A0C288B6FF1}" destId="{571C94EE-3849-42C0-A22D-F2D9D3DFB466}" srcOrd="2" destOrd="0" presId="urn:microsoft.com/office/officeart/2005/8/layout/default"/>
    <dgm:cxn modelId="{8CBE1238-2298-4CE1-8402-2FEA8682CAF2}" type="presParOf" srcId="{47464F2E-34F0-41F8-89CB-2A0C288B6FF1}" destId="{BA240C61-172D-429F-A8FD-9B72EA65A266}" srcOrd="3" destOrd="0" presId="urn:microsoft.com/office/officeart/2005/8/layout/default"/>
    <dgm:cxn modelId="{4A1CD642-7EF4-49D3-B0E8-D5DD6BF772E7}" type="presParOf" srcId="{47464F2E-34F0-41F8-89CB-2A0C288B6FF1}" destId="{72505763-D144-4BFF-A48D-EE164CE2F3F0}" srcOrd="4" destOrd="0" presId="urn:microsoft.com/office/officeart/2005/8/layout/default"/>
    <dgm:cxn modelId="{69FD3DDE-2AA2-48CE-860F-006ACD333EBC}" type="presParOf" srcId="{47464F2E-34F0-41F8-89CB-2A0C288B6FF1}" destId="{11163151-9D1C-4843-9895-6922D39FF886}" srcOrd="5" destOrd="0" presId="urn:microsoft.com/office/officeart/2005/8/layout/default"/>
    <dgm:cxn modelId="{F7E23455-D0FC-464D-A976-B66ABBD24852}" type="presParOf" srcId="{47464F2E-34F0-41F8-89CB-2A0C288B6FF1}" destId="{5AD312A7-8B26-4BAB-AD97-DD61DEB85322}" srcOrd="6" destOrd="0" presId="urn:microsoft.com/office/officeart/2005/8/layout/default"/>
    <dgm:cxn modelId="{881B45BE-B637-4DDA-B67D-52E0B92D8DF0}" type="presParOf" srcId="{47464F2E-34F0-41F8-89CB-2A0C288B6FF1}" destId="{C873D6E6-4B65-42D8-B7A0-53789CD5EF4A}" srcOrd="7" destOrd="0" presId="urn:microsoft.com/office/officeart/2005/8/layout/default"/>
    <dgm:cxn modelId="{DCEA167A-0164-4816-8AAD-243A26F6DFD5}" type="presParOf" srcId="{47464F2E-34F0-41F8-89CB-2A0C288B6FF1}" destId="{527594E9-1838-409E-A3AB-CC8BE8F789B7}" srcOrd="8" destOrd="0" presId="urn:microsoft.com/office/officeart/2005/8/layout/default"/>
    <dgm:cxn modelId="{3981E89E-1808-46EE-B563-C12EF246BC4C}" type="presParOf" srcId="{47464F2E-34F0-41F8-89CB-2A0C288B6FF1}" destId="{68CB3A4F-014C-4B08-9970-3327A7E21173}" srcOrd="9" destOrd="0" presId="urn:microsoft.com/office/officeart/2005/8/layout/default"/>
    <dgm:cxn modelId="{D62DE86D-E8DB-4E54-9905-E57A5B532AC9}" type="presParOf" srcId="{47464F2E-34F0-41F8-89CB-2A0C288B6FF1}" destId="{17230887-3F6B-45CB-AE0E-E71E8D014D53}" srcOrd="10" destOrd="0" presId="urn:microsoft.com/office/officeart/2005/8/layout/default"/>
    <dgm:cxn modelId="{955B28A4-D1B4-4948-B389-16BFC603650F}" type="presParOf" srcId="{47464F2E-34F0-41F8-89CB-2A0C288B6FF1}" destId="{2BBEA142-A265-49D2-88B4-270857E2088F}" srcOrd="11" destOrd="0" presId="urn:microsoft.com/office/officeart/2005/8/layout/default"/>
    <dgm:cxn modelId="{7C455947-8661-41DD-99E8-E29930D159DA}" type="presParOf" srcId="{47464F2E-34F0-41F8-89CB-2A0C288B6FF1}" destId="{3D57761D-56F2-444D-9BF0-5D41E3B5D841}" srcOrd="12" destOrd="0" presId="urn:microsoft.com/office/officeart/2005/8/layout/default"/>
    <dgm:cxn modelId="{6B00845E-0AE2-4315-9EFC-6AD145C5E933}" type="presParOf" srcId="{47464F2E-34F0-41F8-89CB-2A0C288B6FF1}" destId="{5CBE4C09-848F-47E7-A66F-10DD705AA187}" srcOrd="13" destOrd="0" presId="urn:microsoft.com/office/officeart/2005/8/layout/default"/>
    <dgm:cxn modelId="{C97AD684-7D5A-40F8-954C-0A68157FEC43}" type="presParOf" srcId="{47464F2E-34F0-41F8-89CB-2A0C288B6FF1}" destId="{234F82C1-3E28-4EDA-88B0-339799AD280C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439356-FFF0-4871-AEC0-A480413C7D25}">
      <dgm:prSet phldrT="[Text]"/>
      <dgm:spPr/>
      <dgm:t>
        <a:bodyPr/>
        <a:lstStyle/>
        <a:p>
          <a:r>
            <a:rPr lang="en-US" dirty="0" smtClean="0"/>
            <a:t>Abstract </a:t>
          </a:r>
          <a:endParaRPr lang="en-US" dirty="0"/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B87B454C-A4A7-4DF2-94DD-BF2568DE95B2}">
      <dgm:prSet phldrT="[Text]"/>
      <dgm:spPr/>
      <dgm:t>
        <a:bodyPr/>
        <a:lstStyle/>
        <a:p>
          <a:r>
            <a:rPr lang="en-US" dirty="0" smtClean="0"/>
            <a:t>Contents </a:t>
          </a:r>
          <a:endParaRPr lang="en-US" dirty="0"/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/>
      <dgm:spPr/>
      <dgm:t>
        <a:bodyPr/>
        <a:lstStyle/>
        <a:p>
          <a:r>
            <a:rPr lang="en-US" dirty="0" smtClean="0"/>
            <a:t>Introduction </a:t>
          </a:r>
          <a:endParaRPr lang="en-US" dirty="0"/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/>
      <dgm:spPr/>
      <dgm:t>
        <a:bodyPr/>
        <a:lstStyle/>
        <a:p>
          <a:r>
            <a:rPr lang="en-US" dirty="0" smtClean="0"/>
            <a:t>Literature review </a:t>
          </a:r>
          <a:endParaRPr lang="en-US" dirty="0"/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300E967B-99C3-4BCE-A260-B967C8230EC3}">
      <dgm:prSet phldrT="[Text]"/>
      <dgm:spPr/>
      <dgm:t>
        <a:bodyPr/>
        <a:lstStyle/>
        <a:p>
          <a:r>
            <a:rPr lang="en-US" dirty="0" smtClean="0"/>
            <a:t>Methodology/Methods </a:t>
          </a:r>
          <a:endParaRPr lang="en-US" dirty="0"/>
        </a:p>
      </dgm:t>
    </dgm:pt>
    <dgm:pt modelId="{C226864B-58A4-45F3-9578-3B8BF77EAD9D}" type="parTrans" cxnId="{2F6DA948-57FD-45E9-88BB-0EAF2D3D552D}">
      <dgm:prSet/>
      <dgm:spPr/>
      <dgm:t>
        <a:bodyPr/>
        <a:lstStyle/>
        <a:p>
          <a:endParaRPr lang="en-US"/>
        </a:p>
      </dgm:t>
    </dgm:pt>
    <dgm:pt modelId="{9B247555-ACF8-47B4-8D74-E8AEC297A9CB}" type="sibTrans" cxnId="{2F6DA948-57FD-45E9-88BB-0EAF2D3D552D}">
      <dgm:prSet/>
      <dgm:spPr/>
      <dgm:t>
        <a:bodyPr/>
        <a:lstStyle/>
        <a:p>
          <a:endParaRPr lang="en-US"/>
        </a:p>
      </dgm:t>
    </dgm:pt>
    <dgm:pt modelId="{A01FCDAB-92F3-4064-9B17-8D9DDDB92988}">
      <dgm:prSet phldrT="[Text]"/>
      <dgm:spPr/>
      <dgm:t>
        <a:bodyPr/>
        <a:lstStyle/>
        <a:p>
          <a:r>
            <a:rPr lang="en-US" dirty="0" smtClean="0"/>
            <a:t>Findings (if collecting empirical data) </a:t>
          </a:r>
          <a:endParaRPr lang="en-US" dirty="0"/>
        </a:p>
      </dgm:t>
    </dgm:pt>
    <dgm:pt modelId="{201F2B86-8134-4C98-8635-039990F96C4A}" type="parTrans" cxnId="{2C4CA4B0-14D0-4ED6-BA1C-8861F32F86A1}">
      <dgm:prSet/>
      <dgm:spPr/>
      <dgm:t>
        <a:bodyPr/>
        <a:lstStyle/>
        <a:p>
          <a:endParaRPr lang="en-US"/>
        </a:p>
      </dgm:t>
    </dgm:pt>
    <dgm:pt modelId="{49CD6E7F-66B6-4281-9A5D-B18C89214F52}" type="sibTrans" cxnId="{2C4CA4B0-14D0-4ED6-BA1C-8861F32F86A1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/>
      <dgm:spPr/>
      <dgm:t>
        <a:bodyPr/>
        <a:lstStyle/>
        <a:p>
          <a:r>
            <a:rPr lang="en-US" dirty="0" smtClean="0"/>
            <a:t>Discussion and Analysis </a:t>
          </a:r>
          <a:endParaRPr lang="en-US" dirty="0"/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/>
      <dgm:spPr/>
      <dgm:t>
        <a:bodyPr/>
        <a:lstStyle/>
        <a:p>
          <a:r>
            <a:rPr lang="en-US" dirty="0" smtClean="0"/>
            <a:t>Conclusions / Recommendations</a:t>
          </a:r>
          <a:endParaRPr lang="en-US" dirty="0"/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A3219B3-CFAE-494B-BE18-26CCA31E61E1}" type="pres">
      <dgm:prSet presAssocID="{DC439356-FFF0-4871-AEC0-A480413C7D25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FEBE4D-02D2-492A-BBF0-0D3FA611FCEA}" type="pres">
      <dgm:prSet presAssocID="{F5148D40-211A-4823-90E5-3050EA1AD412}" presName="sibTrans" presStyleCnt="0"/>
      <dgm:spPr/>
      <dgm:t>
        <a:bodyPr/>
        <a:lstStyle/>
        <a:p>
          <a:endParaRPr lang="en-GB"/>
        </a:p>
      </dgm:t>
    </dgm:pt>
    <dgm:pt modelId="{08774544-D9FE-4263-A1E6-A89225A39295}" type="pres">
      <dgm:prSet presAssocID="{B87B454C-A4A7-4DF2-94DD-BF2568DE95B2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6D5AD7-9581-4650-B43F-BDD4DB2EACD8}" type="pres">
      <dgm:prSet presAssocID="{43E6FD97-28B4-4081-A4E8-FB8A8265C108}" presName="sibTrans" presStyleCnt="0"/>
      <dgm:spPr/>
      <dgm:t>
        <a:bodyPr/>
        <a:lstStyle/>
        <a:p>
          <a:endParaRPr lang="en-GB"/>
        </a:p>
      </dgm:t>
    </dgm:pt>
    <dgm:pt modelId="{C0DE8C18-0185-4A75-88C5-B1C0FD029DAE}" type="pres">
      <dgm:prSet presAssocID="{C3606422-8305-4A82-BBD1-5549D11A9077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2DE8C08-F29B-4946-B5E5-76E129911A33}" type="pres">
      <dgm:prSet presAssocID="{CFCF3713-68AF-46E1-BFD6-D233392BF476}" presName="sibTrans" presStyleCnt="0"/>
      <dgm:spPr/>
      <dgm:t>
        <a:bodyPr/>
        <a:lstStyle/>
        <a:p>
          <a:endParaRPr lang="en-GB"/>
        </a:p>
      </dgm:t>
    </dgm:pt>
    <dgm:pt modelId="{F7673166-9F2B-4B6E-8AEF-D700D6FA7B48}" type="pres">
      <dgm:prSet presAssocID="{5EAA4637-6309-4A22-93F4-B866362E0736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332702C-7BF1-4B8B-A39E-21FEB3D4B1A5}" type="pres">
      <dgm:prSet presAssocID="{20063F23-6AE7-4A7D-91A4-AB6E632ADA48}" presName="sibTrans" presStyleCnt="0"/>
      <dgm:spPr/>
      <dgm:t>
        <a:bodyPr/>
        <a:lstStyle/>
        <a:p>
          <a:endParaRPr lang="en-GB"/>
        </a:p>
      </dgm:t>
    </dgm:pt>
    <dgm:pt modelId="{1E1FACA4-2EA6-49BB-9205-301D5A053EDC}" type="pres">
      <dgm:prSet presAssocID="{300E967B-99C3-4BCE-A260-B967C8230EC3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3D5A2FC-8AB3-45B7-8B16-C457CCD0FBDC}" type="pres">
      <dgm:prSet presAssocID="{9B247555-ACF8-47B4-8D74-E8AEC297A9CB}" presName="sibTrans" presStyleCnt="0"/>
      <dgm:spPr/>
      <dgm:t>
        <a:bodyPr/>
        <a:lstStyle/>
        <a:p>
          <a:endParaRPr lang="en-GB"/>
        </a:p>
      </dgm:t>
    </dgm:pt>
    <dgm:pt modelId="{25D6D313-C71A-4A78-A656-BFFF3844DA61}" type="pres">
      <dgm:prSet presAssocID="{A01FCDAB-92F3-4064-9B17-8D9DDDB92988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80BAC89-458C-4ABE-8A80-E036A273D259}" type="pres">
      <dgm:prSet presAssocID="{49CD6E7F-66B6-4281-9A5D-B18C89214F52}" presName="sibTrans" presStyleCnt="0"/>
      <dgm:spPr/>
      <dgm:t>
        <a:bodyPr/>
        <a:lstStyle/>
        <a:p>
          <a:endParaRPr lang="en-GB"/>
        </a:p>
      </dgm:t>
    </dgm:pt>
    <dgm:pt modelId="{68C81091-6FEC-4214-9DBE-769AA7B2FA6E}" type="pres">
      <dgm:prSet presAssocID="{53ADA421-5C9A-47B9-A8D5-03BCA4E01ECC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FF38225-01CC-49D3-8778-0DF5A93FD2D8}" type="pres">
      <dgm:prSet presAssocID="{35D4A49A-E449-4851-AA45-633ECA5FF413}" presName="sibTrans" presStyleCnt="0"/>
      <dgm:spPr/>
      <dgm:t>
        <a:bodyPr/>
        <a:lstStyle/>
        <a:p>
          <a:endParaRPr lang="en-GB"/>
        </a:p>
      </dgm:t>
    </dgm:pt>
    <dgm:pt modelId="{00F513D4-2023-4B68-9EAC-8477225FB588}" type="pres">
      <dgm:prSet presAssocID="{6E5AB14E-C41F-441D-B380-E65A519E43C6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CAD33415-66A6-40B4-836C-FDBC7EFEFC60}" type="presOf" srcId="{300E967B-99C3-4BCE-A260-B967C8230EC3}" destId="{1E1FACA4-2EA6-49BB-9205-301D5A053EDC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2F6DA948-57FD-45E9-88BB-0EAF2D3D552D}" srcId="{5D9A8453-AF91-491C-9BE6-60195D0D1353}" destId="{300E967B-99C3-4BCE-A260-B967C8230EC3}" srcOrd="4" destOrd="0" parTransId="{C226864B-58A4-45F3-9578-3B8BF77EAD9D}" sibTransId="{9B247555-ACF8-47B4-8D74-E8AEC297A9CB}"/>
    <dgm:cxn modelId="{F7ACF317-E548-4986-A6DA-BB27782E0193}" srcId="{5D9A8453-AF91-491C-9BE6-60195D0D1353}" destId="{53ADA421-5C9A-47B9-A8D5-03BCA4E01ECC}" srcOrd="6" destOrd="0" parTransId="{4B72C831-A72D-4C56-9988-7D5B40382437}" sibTransId="{35D4A49A-E449-4851-AA45-633ECA5FF413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2C4CA4B0-14D0-4ED6-BA1C-8861F32F86A1}" srcId="{5D9A8453-AF91-491C-9BE6-60195D0D1353}" destId="{A01FCDAB-92F3-4064-9B17-8D9DDDB92988}" srcOrd="5" destOrd="0" parTransId="{201F2B86-8134-4C98-8635-039990F96C4A}" sibTransId="{49CD6E7F-66B6-4281-9A5D-B18C89214F52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FC7BAB5F-C4B5-4938-90A4-ECE36D833C32}" srcId="{5D9A8453-AF91-491C-9BE6-60195D0D1353}" destId="{6E5AB14E-C41F-441D-B380-E65A519E43C6}" srcOrd="7" destOrd="0" parTransId="{B0B9674D-3C26-4A0E-8BC3-48DD39AD7287}" sibTransId="{35440C6F-519C-4616-AF4C-DA883BBBD48B}"/>
    <dgm:cxn modelId="{1AA5D187-FC6F-4FB7-9D5E-383C62F238F3}" type="presOf" srcId="{A01FCDAB-92F3-4064-9B17-8D9DDDB92988}" destId="{25D6D313-C71A-4A78-A656-BFFF3844DA61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B613AEB8-D1C7-489E-9745-03777C1C0BE6}" type="presParOf" srcId="{A7DEC131-D7F2-4D59-ABB1-403D94ECC01B}" destId="{1E1FACA4-2EA6-49BB-9205-301D5A053EDC}" srcOrd="8" destOrd="0" presId="urn:microsoft.com/office/officeart/2005/8/layout/default"/>
    <dgm:cxn modelId="{A796BB63-5467-406C-B336-EAEBC199F7A0}" type="presParOf" srcId="{A7DEC131-D7F2-4D59-ABB1-403D94ECC01B}" destId="{23D5A2FC-8AB3-45B7-8B16-C457CCD0FBDC}" srcOrd="9" destOrd="0" presId="urn:microsoft.com/office/officeart/2005/8/layout/default"/>
    <dgm:cxn modelId="{0F084D08-6B28-4763-950D-E35DF458DC64}" type="presParOf" srcId="{A7DEC131-D7F2-4D59-ABB1-403D94ECC01B}" destId="{25D6D313-C71A-4A78-A656-BFFF3844DA61}" srcOrd="10" destOrd="0" presId="urn:microsoft.com/office/officeart/2005/8/layout/default"/>
    <dgm:cxn modelId="{0305F315-DD8A-44CA-9B5C-C99BA13C961C}" type="presParOf" srcId="{A7DEC131-D7F2-4D59-ABB1-403D94ECC01B}" destId="{780BAC89-458C-4ABE-8A80-E036A273D259}" srcOrd="11" destOrd="0" presId="urn:microsoft.com/office/officeart/2005/8/layout/default"/>
    <dgm:cxn modelId="{7F2D29AD-B123-45EE-AEC6-3AB6E7E58A5F}" type="presParOf" srcId="{A7DEC131-D7F2-4D59-ABB1-403D94ECC01B}" destId="{68C81091-6FEC-4214-9DBE-769AA7B2FA6E}" srcOrd="12" destOrd="0" presId="urn:microsoft.com/office/officeart/2005/8/layout/default"/>
    <dgm:cxn modelId="{61E8A56A-08CD-49B6-81FC-06F9208BF24B}" type="presParOf" srcId="{A7DEC131-D7F2-4D59-ABB1-403D94ECC01B}" destId="{9FF38225-01CC-49D3-8778-0DF5A93FD2D8}" srcOrd="13" destOrd="0" presId="urn:microsoft.com/office/officeart/2005/8/layout/default"/>
    <dgm:cxn modelId="{7D2EE3C5-8834-4815-A4F1-6EF8740672D5}" type="presParOf" srcId="{A7DEC131-D7F2-4D59-ABB1-403D94ECC01B}" destId="{00F513D4-2023-4B68-9EAC-8477225FB58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E58E99-CF8B-414D-9067-42EFA2661A0F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3400D-1125-4CCE-9DC0-5877F373F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0162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73400D-1125-4CCE-9DC0-5877F373F26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463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pic>
          <p:nvPicPr>
            <p:cNvPr id="7" name="Picture 6" descr="S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 rot="5400000">
              <a:off x="3739196" y="525780"/>
              <a:ext cx="1664208" cy="612648"/>
            </a:xfrm>
            <a:prstGeom prst="rect">
              <a:avLst/>
            </a:prstGeom>
          </p:spPr>
        </p:pic>
        <p:pic>
          <p:nvPicPr>
            <p:cNvPr id="14" name="Picture 13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 rot="5400000">
              <a:off x="3739196" y="5719572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21934" y="1811863"/>
            <a:ext cx="5308866" cy="1515533"/>
          </a:xfrm>
        </p:spPr>
        <p:txBody>
          <a:bodyPr anchor="b">
            <a:no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1934" y="3598327"/>
            <a:ext cx="5308866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65417" y="5054602"/>
            <a:ext cx="673276" cy="279400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21934" y="5054602"/>
            <a:ext cx="4064860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17317" y="5054602"/>
            <a:ext cx="413483" cy="279400"/>
          </a:xfr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019825" y="3471329"/>
            <a:ext cx="511308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42642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278466" y="2354670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041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8465" y="1641413"/>
            <a:ext cx="6595534" cy="1822514"/>
          </a:xfrm>
        </p:spPr>
        <p:txBody>
          <a:bodyPr anchor="b">
            <a:normAutofit/>
          </a:bodyPr>
          <a:lstStyle>
            <a:lvl1pPr algn="ct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8465" y="3734859"/>
            <a:ext cx="6595534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278466" y="3599392"/>
            <a:ext cx="659553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5224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278465" y="235626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6866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152" y="2487168"/>
            <a:ext cx="3337560" cy="34472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232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76868" y="3243262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1832" y="2658533"/>
            <a:ext cx="3337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1832" y="3243262"/>
            <a:ext cx="3337560" cy="270662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41" name="Straight Connector 40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7654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15337"/>
            <a:ext cx="6798735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5644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587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388534"/>
            <a:ext cx="2536798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0062" y="982132"/>
            <a:ext cx="3855539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031065"/>
            <a:ext cx="25367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278466" y="2912533"/>
            <a:ext cx="233359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2641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1883832"/>
            <a:ext cx="3632202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070" y="1032933"/>
            <a:ext cx="2929463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5" y="3255432"/>
            <a:ext cx="3632201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702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4815415"/>
            <a:ext cx="6798734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6260" y="1032933"/>
            <a:ext cx="7091482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76866" y="5382153"/>
            <a:ext cx="6798734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27/10/2017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455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6" y="906873"/>
            <a:ext cx="6798734" cy="309786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275666"/>
            <a:ext cx="6798736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5" y="4140199"/>
            <a:ext cx="6606425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45965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4333" y="982132"/>
            <a:ext cx="6400250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00200" y="3352799"/>
            <a:ext cx="5892798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3" y="4343400"/>
            <a:ext cx="6798738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849969" y="905362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33503" y="2827870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278466" y="4140199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16650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9" y="3308581"/>
            <a:ext cx="679872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8" y="4777381"/>
            <a:ext cx="679873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95539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9416" y="982132"/>
            <a:ext cx="632516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639312"/>
            <a:ext cx="6798730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4529667"/>
            <a:ext cx="6798736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78060" y="89689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9796" y="260772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278466" y="3429000"/>
            <a:ext cx="659553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24172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5" y="982131"/>
            <a:ext cx="6798734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32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Text Placeholder 2"/>
          <p:cNvSpPr>
            <a:spLocks noGrp="1"/>
          </p:cNvSpPr>
          <p:nvPr>
            <p:ph type="body" idx="13"/>
          </p:nvPr>
        </p:nvSpPr>
        <p:spPr>
          <a:xfrm>
            <a:off x="1176868" y="3566160"/>
            <a:ext cx="6798730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6" y="4470400"/>
            <a:ext cx="6798734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27/10/2017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278469" y="3429000"/>
            <a:ext cx="660642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7155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5" y="2490135"/>
            <a:ext cx="6798736" cy="3385733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278466" y="2354670"/>
            <a:ext cx="6606424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92062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356667" y="906873"/>
            <a:ext cx="1618930" cy="496899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76867" y="906873"/>
            <a:ext cx="4915509" cy="4968993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6245512" y="906873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5984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144000" cy="6858001"/>
            <a:chOff x="0" y="0"/>
            <a:chExt cx="9144000" cy="6858001"/>
          </a:xfrm>
        </p:grpSpPr>
        <p:pic>
          <p:nvPicPr>
            <p:cNvPr id="8" name="Picture 7" descr="S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 rot="5400000">
              <a:off x="4221675" y="39689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 rot="5400000">
              <a:off x="4221675" y="6211888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76866" y="915337"/>
            <a:ext cx="6798734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6865" y="2490135"/>
            <a:ext cx="6798736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56670" y="5960533"/>
            <a:ext cx="114828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C64F3F4-CE19-49F8-9EF4-FF4EE52031C2}" type="datetimeFigureOut">
              <a:rPr lang="en-GB" smtClean="0"/>
              <a:pPr/>
              <a:t>27/10/2017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76865" y="5960533"/>
            <a:ext cx="510466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80091" y="5960533"/>
            <a:ext cx="39551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5794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f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y-GB" sz="2800" dirty="0" smtClean="0"/>
              <a:t>Cyfadran Addysg a Chymunedau </a:t>
            </a:r>
            <a:r>
              <a:rPr lang="en-GB" sz="2800" dirty="0" smtClean="0"/>
              <a:t>Faculty of Education and Communities </a:t>
            </a:r>
            <a:endParaRPr lang="en-GB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dirty="0" smtClean="0"/>
              <a:t>Traethawd Hir </a:t>
            </a:r>
          </a:p>
          <a:p>
            <a:r>
              <a:rPr lang="en-GB" dirty="0" smtClean="0"/>
              <a:t>Dissertation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dirty="0" smtClean="0"/>
              <a:t>Sut dylai fy nhraethawd hir edrych</a:t>
            </a:r>
            <a:r>
              <a:rPr lang="en-GB" sz="3200" dirty="0" smtClean="0"/>
              <a:t>?</a:t>
            </a:r>
            <a:br>
              <a:rPr lang="en-GB" sz="3200" dirty="0" smtClean="0"/>
            </a:br>
            <a:r>
              <a:rPr lang="en-GB" sz="3200" dirty="0" smtClean="0"/>
              <a:t>What should my dissertation look like?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mtClean="0"/>
              <a:t>Cewch chi arweiniad gan eich cyfarwyddwr rhaglen …</a:t>
            </a:r>
          </a:p>
          <a:p>
            <a:r>
              <a:rPr lang="cy-GB" smtClean="0"/>
              <a:t>Fel arfer dylai eich traethawd hir gynnwys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You will be given guidance by your programme director…</a:t>
            </a:r>
          </a:p>
          <a:p>
            <a:r>
              <a:rPr lang="en-GB" smtClean="0"/>
              <a:t>Normally your dissertation should consist of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09086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707624743"/>
              </p:ext>
            </p:extLst>
          </p:nvPr>
        </p:nvGraphicFramePr>
        <p:xfrm>
          <a:off x="457200" y="404813"/>
          <a:ext cx="4038600" cy="518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209177622"/>
              </p:ext>
            </p:extLst>
          </p:nvPr>
        </p:nvGraphicFramePr>
        <p:xfrm>
          <a:off x="4648200" y="404813"/>
          <a:ext cx="4038600" cy="518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843508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Rhwystrau </a:t>
            </a:r>
            <a:r>
              <a:rPr lang="en-GB" dirty="0" smtClean="0"/>
              <a:t>/ Barriers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Yn gyntaf, ystyriwch unrhyw rwystrau wrth reoli prosiect eich traethawd hir. </a:t>
            </a:r>
          </a:p>
          <a:p>
            <a:r>
              <a:rPr lang="cy-GB" dirty="0" smtClean="0"/>
              <a:t>Yn ail, ystyriwch unrhyw atebion?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 smtClean="0"/>
              <a:t>Firstly consider any barriers to the project management of your dissertation. </a:t>
            </a:r>
          </a:p>
          <a:p>
            <a:r>
              <a:rPr lang="en-GB" dirty="0" smtClean="0"/>
              <a:t>Secondly consider any solutions?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827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0870"/>
            <a:ext cx="5399291" cy="6889261"/>
          </a:xfrm>
        </p:spPr>
      </p:pic>
    </p:spTree>
    <p:extLst>
      <p:ext uri="{BB962C8B-B14F-4D97-AF65-F5344CB8AC3E}">
        <p14:creationId xmlns:p14="http://schemas.microsoft.com/office/powerpoint/2010/main" val="16835938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/>
              <a:t>Peidiwch</a:t>
            </a:r>
            <a:r>
              <a:rPr lang="en-GB" sz="3600" dirty="0"/>
              <a:t> â </a:t>
            </a:r>
            <a:r>
              <a:rPr lang="en-GB" sz="3600" dirty="0" err="1"/>
              <a:t>gwastraffu</a:t>
            </a:r>
            <a:r>
              <a:rPr lang="en-GB" sz="3600" dirty="0"/>
              <a:t> </a:t>
            </a:r>
            <a:r>
              <a:rPr lang="en-GB" sz="3600" dirty="0" err="1"/>
              <a:t>amser</a:t>
            </a:r>
            <a:r>
              <a:rPr lang="en-GB" sz="3600" dirty="0"/>
              <a:t>!</a:t>
            </a:r>
            <a:br>
              <a:rPr lang="en-GB" sz="3600" dirty="0"/>
            </a:br>
            <a:r>
              <a:rPr lang="en-GB" sz="3600" dirty="0"/>
              <a:t>Don’t waste </a:t>
            </a:r>
            <a:r>
              <a:rPr lang="en-GB" dirty="0"/>
              <a:t>time</a:t>
            </a:r>
            <a:r>
              <a:rPr lang="en-GB" dirty="0" smtClean="0"/>
              <a:t>!</a:t>
            </a:r>
            <a:endParaRPr lang="en-GB" dirty="0"/>
          </a:p>
        </p:txBody>
      </p:sp>
      <p:sp>
        <p:nvSpPr>
          <p:cNvPr id="6" name="Rectangle 2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y-GB" altLang="en-US" dirty="0" smtClean="0"/>
              <a:t>Cadwch gofnod o lyfrau darllen </a:t>
            </a:r>
          </a:p>
          <a:p>
            <a:pPr lvl="0"/>
            <a:r>
              <a:rPr lang="cy-GB" altLang="en-US" dirty="0" smtClean="0"/>
              <a:t>Ffeil </a:t>
            </a:r>
          </a:p>
          <a:p>
            <a:pPr lvl="0"/>
            <a:r>
              <a:rPr lang="cy-GB" altLang="en-US" dirty="0" smtClean="0"/>
              <a:t>Trefnwch y wybodaeth </a:t>
            </a:r>
            <a:endParaRPr lang="cy-GB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09551" y="2465252"/>
            <a:ext cx="4038600" cy="398904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solidFill>
                  <a:schemeClr val="lt1"/>
                </a:solidFill>
              </a:rPr>
              <a:t>Keep record of books read</a:t>
            </a:r>
          </a:p>
          <a:p>
            <a:r>
              <a:rPr lang="en-GB" dirty="0">
                <a:solidFill>
                  <a:schemeClr val="lt1"/>
                </a:solidFill>
              </a:rPr>
              <a:t>File</a:t>
            </a:r>
          </a:p>
          <a:p>
            <a:r>
              <a:rPr lang="en-GB" dirty="0">
                <a:solidFill>
                  <a:schemeClr val="lt1"/>
                </a:solidFill>
              </a:rPr>
              <a:t>Order</a:t>
            </a:r>
          </a:p>
          <a:p>
            <a:endParaRPr lang="en-GB" dirty="0">
              <a:solidFill>
                <a:schemeClr val="l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792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5" descr="RWD - slide table chap 4 (2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00" y="1506537"/>
            <a:ext cx="8382000" cy="535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 Box 6"/>
          <p:cNvSpPr txBox="1">
            <a:spLocks noChangeArrowheads="1"/>
          </p:cNvSpPr>
          <p:nvPr/>
        </p:nvSpPr>
        <p:spPr bwMode="auto">
          <a:xfrm>
            <a:off x="7258050" y="1371600"/>
            <a:ext cx="158115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 dirty="0" err="1" smtClean="0"/>
              <a:t>Cyfnod</a:t>
            </a:r>
            <a:r>
              <a:rPr lang="en-GB" altLang="en-US" sz="1400" i="1" dirty="0" smtClean="0"/>
              <a:t> </a:t>
            </a:r>
            <a:r>
              <a:rPr lang="cy-GB" altLang="en-US" sz="1400" i="1" dirty="0" smtClean="0"/>
              <a:t>cysyniadol</a:t>
            </a:r>
            <a:r>
              <a:rPr lang="en-GB" altLang="en-US" sz="1400" i="1" dirty="0" smtClean="0"/>
              <a:t>/ Conceptual </a:t>
            </a:r>
            <a:r>
              <a:rPr lang="en-GB" altLang="en-US" sz="1400" i="1" dirty="0"/>
              <a:t>phase</a:t>
            </a:r>
          </a:p>
        </p:txBody>
      </p:sp>
      <p:sp>
        <p:nvSpPr>
          <p:cNvPr id="8198" name="Text Box 7"/>
          <p:cNvSpPr txBox="1">
            <a:spLocks noChangeArrowheads="1"/>
          </p:cNvSpPr>
          <p:nvPr/>
        </p:nvSpPr>
        <p:spPr bwMode="auto">
          <a:xfrm>
            <a:off x="7524750" y="2019300"/>
            <a:ext cx="123825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 dirty="0" err="1" smtClean="0"/>
              <a:t>Cyfnod</a:t>
            </a:r>
            <a:r>
              <a:rPr lang="en-GB" altLang="en-US" sz="1400" i="1" dirty="0" smtClean="0"/>
              <a:t> </a:t>
            </a:r>
            <a:r>
              <a:rPr lang="cy-GB" altLang="en-US" sz="1400" i="1" dirty="0" smtClean="0"/>
              <a:t>beirniadol</a:t>
            </a:r>
            <a:r>
              <a:rPr lang="en-GB" altLang="en-US" sz="1400" i="1" dirty="0" smtClean="0"/>
              <a:t>/ Critical </a:t>
            </a:r>
            <a:r>
              <a:rPr lang="en-GB" altLang="en-US" sz="1400" i="1" dirty="0"/>
              <a:t>phase</a:t>
            </a:r>
          </a:p>
        </p:txBody>
      </p:sp>
      <p:sp>
        <p:nvSpPr>
          <p:cNvPr id="8199" name="Text Box 8"/>
          <p:cNvSpPr txBox="1">
            <a:spLocks noChangeArrowheads="1"/>
          </p:cNvSpPr>
          <p:nvPr/>
        </p:nvSpPr>
        <p:spPr bwMode="auto">
          <a:xfrm>
            <a:off x="7639050" y="2933700"/>
            <a:ext cx="114300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y-GB" altLang="en-US" sz="1400" i="1" dirty="0" smtClean="0"/>
              <a:t>Cyfnod gweithredu</a:t>
            </a:r>
            <a:r>
              <a:rPr lang="en-GB" altLang="en-US" sz="1400" i="1" dirty="0" smtClean="0"/>
              <a:t>/Action </a:t>
            </a:r>
            <a:r>
              <a:rPr lang="en-GB" altLang="en-US" sz="1400" i="1" dirty="0"/>
              <a:t>phase</a:t>
            </a:r>
          </a:p>
        </p:txBody>
      </p:sp>
      <p:sp>
        <p:nvSpPr>
          <p:cNvPr id="8200" name="Text Box 9"/>
          <p:cNvSpPr txBox="1">
            <a:spLocks noChangeArrowheads="1"/>
          </p:cNvSpPr>
          <p:nvPr/>
        </p:nvSpPr>
        <p:spPr bwMode="auto">
          <a:xfrm>
            <a:off x="7164288" y="4572000"/>
            <a:ext cx="173206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 dirty="0" err="1" smtClean="0"/>
              <a:t>Cyfnod</a:t>
            </a:r>
            <a:r>
              <a:rPr lang="en-GB" altLang="en-US" sz="1400" i="1" dirty="0" smtClean="0"/>
              <a:t> </a:t>
            </a:r>
            <a:r>
              <a:rPr lang="cy-GB" altLang="en-US" sz="1400" i="1" dirty="0" smtClean="0"/>
              <a:t>dadansoddol</a:t>
            </a:r>
            <a:r>
              <a:rPr lang="en-GB" altLang="en-US" sz="1400" i="1" dirty="0" smtClean="0"/>
              <a:t>/ Analytical </a:t>
            </a:r>
            <a:r>
              <a:rPr lang="en-GB" altLang="en-US" sz="1400" i="1" dirty="0"/>
              <a:t>phase</a:t>
            </a:r>
          </a:p>
        </p:txBody>
      </p:sp>
      <p:sp>
        <p:nvSpPr>
          <p:cNvPr id="8201" name="Text Box 10"/>
          <p:cNvSpPr txBox="1">
            <a:spLocks noChangeArrowheads="1"/>
          </p:cNvSpPr>
          <p:nvPr/>
        </p:nvSpPr>
        <p:spPr bwMode="auto">
          <a:xfrm>
            <a:off x="7486650" y="5219700"/>
            <a:ext cx="137160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400" i="1" dirty="0" err="1" smtClean="0"/>
              <a:t>Cyfnod</a:t>
            </a:r>
            <a:r>
              <a:rPr lang="en-GB" altLang="en-US" sz="1400" i="1" dirty="0" smtClean="0"/>
              <a:t> </a:t>
            </a:r>
            <a:r>
              <a:rPr lang="cy-GB" altLang="en-US" sz="1400" i="1" dirty="0" smtClean="0"/>
              <a:t>creadigol</a:t>
            </a:r>
            <a:r>
              <a:rPr lang="en-GB" altLang="en-US" sz="1400" i="1" dirty="0" smtClean="0"/>
              <a:t>/ Creative </a:t>
            </a:r>
            <a:r>
              <a:rPr lang="en-GB" altLang="en-US" sz="1400" i="1" dirty="0"/>
              <a:t>phase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890" y="376248"/>
            <a:ext cx="6798735" cy="1303867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CYLCH OES TRAETHAWD HIR </a:t>
            </a:r>
            <a:br>
              <a:rPr lang="en-GB" altLang="en-US" dirty="0" smtClean="0"/>
            </a:br>
            <a:r>
              <a:rPr lang="en-GB" altLang="en-US" dirty="0" smtClean="0"/>
              <a:t>DISSERTATION LIFE-CYCLE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1441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RWD - slide image chap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1447800"/>
            <a:ext cx="4953000" cy="510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827584" y="548680"/>
            <a:ext cx="7706816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3200" b="1" dirty="0" smtClean="0">
                <a:latin typeface="Arial" panose="020B0604020202020204" pitchFamily="34" charset="0"/>
              </a:rPr>
              <a:t>CYFNODAU TRAETHAWD HIR DISSERTATION </a:t>
            </a:r>
            <a:r>
              <a:rPr lang="en-GB" altLang="en-US" sz="3200" b="1" dirty="0">
                <a:latin typeface="Arial" panose="020B0604020202020204" pitchFamily="34" charset="0"/>
              </a:rPr>
              <a:t>PHASES</a:t>
            </a:r>
          </a:p>
        </p:txBody>
      </p:sp>
    </p:spTree>
    <p:extLst>
      <p:ext uri="{BB962C8B-B14F-4D97-AF65-F5344CB8AC3E}">
        <p14:creationId xmlns:p14="http://schemas.microsoft.com/office/powerpoint/2010/main" val="1663662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Rheoli Prosiectau’n Llwyddiannus </a:t>
            </a:r>
            <a:r>
              <a:rPr lang="en-GB" dirty="0" smtClean="0"/>
              <a:t>Successful </a:t>
            </a:r>
            <a:r>
              <a:rPr lang="en-GB" dirty="0"/>
              <a:t>Project 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RHEOLI TASG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TASK MANAGEMET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1858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Cwblhau ar Amser</a:t>
            </a:r>
            <a:br>
              <a:rPr lang="cy-GB" dirty="0" smtClean="0"/>
            </a:br>
            <a:r>
              <a:rPr lang="en-GB" dirty="0" smtClean="0"/>
              <a:t>Completing on 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cy-GB" altLang="en-US" dirty="0" smtClean="0"/>
              <a:t>Dechrau’n gynnar.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cy-GB" altLang="en-US" dirty="0" smtClean="0"/>
              <a:t>Neilltuo digon o amser.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cy-GB" altLang="en-US" dirty="0" smtClean="0"/>
              <a:t>Glynu wrth amserlen.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cy-GB" altLang="en-US" dirty="0" smtClean="0"/>
              <a:t>Gweithio gyda mentor cryf (neu oruchwyliwr, yn system y DU).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cy-GB" altLang="en-US" dirty="0" smtClean="0"/>
              <a:t>Dewiswch bwnc ymchwil sydd o ddiddordeb go iawn i chi.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cy-GB" altLang="en-US" dirty="0" smtClean="0"/>
              <a:t>Cadwch y prosiect yn syml ond yn arloesol.</a:t>
            </a:r>
            <a:endParaRPr lang="cy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77500" lnSpcReduction="20000"/>
          </a:bodyPr>
          <a:lstStyle/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en-GB" altLang="en-US" dirty="0" smtClean="0"/>
              <a:t>Start </a:t>
            </a:r>
            <a:r>
              <a:rPr lang="en-GB" altLang="en-US" dirty="0"/>
              <a:t>early.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en-GB" altLang="en-US" dirty="0" smtClean="0"/>
              <a:t>Set </a:t>
            </a:r>
            <a:r>
              <a:rPr lang="en-GB" altLang="en-US" dirty="0"/>
              <a:t>aside adequate time.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en-GB" altLang="en-US" dirty="0" smtClean="0"/>
              <a:t>Adhere </a:t>
            </a:r>
            <a:r>
              <a:rPr lang="en-GB" altLang="en-US" dirty="0"/>
              <a:t>to a timeline.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en-GB" altLang="en-US" dirty="0" smtClean="0"/>
              <a:t>Work </a:t>
            </a:r>
            <a:r>
              <a:rPr lang="en-GB" altLang="en-US" dirty="0"/>
              <a:t>with a strong mentor (or supervisor, in the UK system).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en-GB" altLang="en-US" dirty="0" smtClean="0"/>
              <a:t>Choose </a:t>
            </a:r>
            <a:r>
              <a:rPr lang="en-GB" altLang="en-US" dirty="0"/>
              <a:t>a research topic that genuinely interests you.</a:t>
            </a:r>
          </a:p>
          <a:p>
            <a:pPr>
              <a:buClr>
                <a:schemeClr val="tx1"/>
              </a:buClr>
              <a:buSzPct val="75000"/>
              <a:buFontTx/>
              <a:buChar char="•"/>
            </a:pPr>
            <a:r>
              <a:rPr lang="en-GB" altLang="en-US" dirty="0"/>
              <a:t> </a:t>
            </a:r>
            <a:r>
              <a:rPr lang="en-GB" altLang="en-US" dirty="0" smtClean="0"/>
              <a:t>Keep </a:t>
            </a:r>
            <a:r>
              <a:rPr lang="en-GB" altLang="en-US" dirty="0"/>
              <a:t>the project simple yet innovative.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7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755576" y="1124744"/>
            <a:ext cx="79248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4000" b="1" dirty="0" smtClean="0">
                <a:latin typeface="+mj-lt"/>
              </a:rPr>
              <a:t>ADFYFYRIO  REFLECTION</a:t>
            </a:r>
            <a:endParaRPr lang="en-GB" altLang="en-US" sz="4000" b="1" dirty="0">
              <a:latin typeface="+mj-lt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half" idx="1"/>
          </p:nvPr>
        </p:nvSpPr>
        <p:spPr>
          <a:xfrm>
            <a:off x="539552" y="2420888"/>
            <a:ext cx="4032448" cy="3672409"/>
          </a:xfrm>
        </p:spPr>
        <p:txBody>
          <a:bodyPr>
            <a:normAutofit fontScale="62500" lnSpcReduction="20000"/>
          </a:bodyPr>
          <a:lstStyle/>
          <a:p>
            <a:pPr marL="457200" lvl="1" indent="0">
              <a:buClr>
                <a:schemeClr val="tx1"/>
              </a:buClr>
              <a:buSzPct val="100000"/>
              <a:buNone/>
            </a:pPr>
            <a:r>
              <a:rPr lang="cy-GB" altLang="en-US" sz="2800" dirty="0" smtClean="0"/>
              <a:t>Ystyriwch pa mor hir y bydd ei angen i gwblhau eich traethawd hir trwy feddwl ynghylch: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cy-GB" altLang="en-US" sz="2800" dirty="0" smtClean="0"/>
              <a:t>faint o amser y gallwch chi ei neilltuo ar gyfer y traethawd hir bob wythnos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cy-GB" altLang="en-US" sz="2800" dirty="0" smtClean="0"/>
              <a:t>y tasgau tebygol y mae’n rhaid eu cwblhau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cy-GB" altLang="en-US" sz="2800" dirty="0" smtClean="0"/>
              <a:t>faint o amser y bydd pob tasg yn ei gymryd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cy-GB" altLang="en-US" sz="2800" dirty="0" smtClean="0"/>
              <a:t>pethau a fydd, o bosibl, yn mynd </a:t>
            </a:r>
            <a:r>
              <a:rPr lang="cy-GB" altLang="en-US" sz="2800" dirty="0" err="1" smtClean="0"/>
              <a:t>â’ch</a:t>
            </a:r>
            <a:r>
              <a:rPr lang="cy-GB" altLang="en-US" sz="2800" dirty="0" smtClean="0"/>
              <a:t> sylw ac yn achosi oedi.</a:t>
            </a:r>
          </a:p>
          <a:p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2"/>
          </p:nvPr>
        </p:nvSpPr>
        <p:spPr>
          <a:xfrm>
            <a:off x="4860032" y="2420888"/>
            <a:ext cx="4048944" cy="3672409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62500" lnSpcReduction="20000"/>
          </a:bodyPr>
          <a:lstStyle/>
          <a:p>
            <a:pPr marL="457200" lvl="1" indent="0">
              <a:buClr>
                <a:schemeClr val="tx1"/>
              </a:buClr>
              <a:buSzPct val="100000"/>
              <a:buNone/>
            </a:pPr>
            <a:r>
              <a:rPr lang="en-GB" altLang="en-US" sz="2800" dirty="0" smtClean="0"/>
              <a:t>Consider how long your dissertation will take to complete by thinking about: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en-GB" altLang="en-US" sz="2800" dirty="0" smtClean="0"/>
              <a:t>how much time you can set aside for the dissertation each week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en-GB" altLang="en-US" sz="2800" dirty="0" smtClean="0"/>
              <a:t>the likely tasks that must be completed 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en-GB" altLang="en-US" sz="2800" dirty="0" smtClean="0"/>
              <a:t>how long each task will take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en-GB" altLang="en-US" sz="2800" dirty="0" smtClean="0"/>
              <a:t>whether you can get help to complete some of the tasks</a:t>
            </a:r>
          </a:p>
          <a:p>
            <a:pPr lvl="1">
              <a:buClr>
                <a:schemeClr val="tx1"/>
              </a:buClr>
              <a:buSzPct val="100000"/>
            </a:pPr>
            <a:r>
              <a:rPr lang="en-GB" altLang="en-US" sz="2800" dirty="0" smtClean="0"/>
              <a:t>potential distractions and delays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939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altLang="en-US" dirty="0" smtClean="0"/>
              <a:t>Cydbwysedd bywyd gwaith!</a:t>
            </a:r>
            <a:br>
              <a:rPr lang="cy-GB" altLang="en-US" dirty="0" smtClean="0"/>
            </a:br>
            <a:r>
              <a:rPr lang="en-GB" dirty="0" smtClean="0"/>
              <a:t>Work life Balance!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2545" y="2487613"/>
            <a:ext cx="2826098" cy="3446462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2542381"/>
            <a:ext cx="3336925" cy="3336925"/>
          </a:xfrm>
        </p:spPr>
      </p:pic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0" y="90100"/>
            <a:ext cx="65" cy="27699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9352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2000" dirty="0" smtClean="0"/>
              <a:t>Goruchwylio Traethawd Hir : Gwneud yn fawr o’r goruchwylio </a:t>
            </a:r>
            <a:br>
              <a:rPr lang="cy-GB" sz="2000" dirty="0" smtClean="0"/>
            </a:br>
            <a:r>
              <a:rPr lang="en-GB" sz="2000" dirty="0" smtClean="0"/>
              <a:t>Dissertation Supervision : Getting the best out of supervision 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mtClean="0"/>
              <a:t>Mynd i sesiynau goruchwylio’n rheolaidd: </a:t>
            </a:r>
          </a:p>
          <a:p>
            <a:pPr lvl="1"/>
            <a:r>
              <a:rPr lang="cy-GB" smtClean="0"/>
              <a:t>Cytunwch ar ddyddiadau â’ch goruchwyliwr a glynu wrthynt, gall hyn helpu gyda’ch cynllunio…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Attend supervision regularly: </a:t>
            </a:r>
          </a:p>
          <a:p>
            <a:pPr lvl="1"/>
            <a:r>
              <a:rPr lang="en-GB" smtClean="0"/>
              <a:t>Agree dates with supervisor and stick to them, this can help with your planning…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35748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y-GB" smtClean="0"/>
              <a:t>Trafodwch ddisgwyliadau gyda’ch goruchwyliwr: sut yr hoffai’r ddau ohonoch weithio gyda’ch gilydd…</a:t>
            </a:r>
          </a:p>
          <a:p>
            <a:pPr lvl="1"/>
            <a:r>
              <a:rPr lang="cy-GB" smtClean="0"/>
              <a:t>e.e. pryd yr hoffech chi fod y gwaith yn cael ei gyflwyno i’w adolygu, pa fath o adborth y bydd arnoch chi ei angen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r>
              <a:rPr lang="en-GB" smtClean="0"/>
              <a:t>Discuss expectations with your supervisor:  how you both would like to work together…</a:t>
            </a:r>
          </a:p>
          <a:p>
            <a:pPr lvl="1"/>
            <a:r>
              <a:rPr lang="en-GB" smtClean="0"/>
              <a:t>e.g. when would they like work submitted to review, what type of feedback do you require </a:t>
            </a:r>
          </a:p>
          <a:p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2000" dirty="0"/>
              <a:t>Goruchwylio Traethawd Hir : Gwneud yn fawr o’r goruchwylio </a:t>
            </a:r>
            <a:br>
              <a:rPr lang="cy-GB" sz="2000" dirty="0"/>
            </a:br>
            <a:r>
              <a:rPr lang="en-GB" sz="2000" dirty="0"/>
              <a:t>Dissertation Supervision : Getting the best out of supervision </a:t>
            </a:r>
          </a:p>
        </p:txBody>
      </p:sp>
    </p:spTree>
    <p:extLst>
      <p:ext uri="{BB962C8B-B14F-4D97-AF65-F5344CB8AC3E}">
        <p14:creationId xmlns:p14="http://schemas.microsoft.com/office/powerpoint/2010/main" val="3711538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504" y="836712"/>
            <a:ext cx="8579296" cy="1143000"/>
          </a:xfrm>
        </p:spPr>
        <p:txBody>
          <a:bodyPr>
            <a:noAutofit/>
          </a:bodyPr>
          <a:lstStyle/>
          <a:p>
            <a:r>
              <a:rPr lang="cy-GB" sz="2400" dirty="0" smtClean="0"/>
              <a:t>Goruchwylio Traethawd Hir : Gwneud yn fawr o’r goruchwylio </a:t>
            </a:r>
            <a:br>
              <a:rPr lang="cy-GB" sz="2400" dirty="0" smtClean="0"/>
            </a:br>
            <a:r>
              <a:rPr lang="en-GB" sz="2400" dirty="0" smtClean="0"/>
              <a:t>Dissertation </a:t>
            </a:r>
            <a:r>
              <a:rPr lang="en-GB" sz="2400" dirty="0"/>
              <a:t>Supervision : Getting the best out of supervision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Byddwch yn barod:</a:t>
            </a:r>
          </a:p>
          <a:p>
            <a:pPr lvl="1"/>
            <a:r>
              <a:rPr lang="cy-GB" dirty="0" smtClean="0"/>
              <a:t> Dewch ag agenda glir neu set o gwestiynau gyda chi yr hoffech chi geisio cyngor arnynt …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 smtClean="0"/>
              <a:t>Be prepared:</a:t>
            </a:r>
          </a:p>
          <a:p>
            <a:pPr lvl="1"/>
            <a:r>
              <a:rPr lang="en-GB" dirty="0" smtClean="0"/>
              <a:t> Come with a clear agenda or set of questions you want to ask seek advice on…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941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6751" y="908720"/>
            <a:ext cx="9144000" cy="1143000"/>
          </a:xfrm>
        </p:spPr>
        <p:txBody>
          <a:bodyPr>
            <a:noAutofit/>
          </a:bodyPr>
          <a:lstStyle/>
          <a:p>
            <a:r>
              <a:rPr lang="cy-GB" sz="2400" dirty="0" smtClean="0"/>
              <a:t>Goruchwylio Traethawd Hir : Gwneud yn fawr o’r goruchwylio </a:t>
            </a:r>
            <a:br>
              <a:rPr lang="cy-GB" sz="2400" dirty="0" smtClean="0"/>
            </a:br>
            <a:r>
              <a:rPr lang="en-GB" sz="2400" dirty="0" smtClean="0"/>
              <a:t>Dissertation </a:t>
            </a:r>
            <a:r>
              <a:rPr lang="en-GB" sz="2400" dirty="0"/>
              <a:t>Supervision : Getting the best out of supervision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dirty="0" smtClean="0"/>
              <a:t>Sicrhewch eich bod chi’n anfon eich gwaith i’w oruchwylio gydag amser i’w adolygu </a:t>
            </a:r>
          </a:p>
          <a:p>
            <a:pPr lvl="1"/>
            <a:r>
              <a:rPr lang="cy-GB" dirty="0" smtClean="0"/>
              <a:t>Os anfonwch chi e-bost am 9p.m. pryd mae gennych chi apwyntiad am 9 o’r gloch y bore trannoeth, efallai na chaiff eich goruchwyliwr gyfle i fwrw golwg dros eich gwaith mewn unrhyw ddyfnder, os o gwbl…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85000" lnSpcReduction="10000"/>
          </a:bodyPr>
          <a:lstStyle/>
          <a:p>
            <a:r>
              <a:rPr lang="en-GB" dirty="0"/>
              <a:t>Ensure you send your work to your supervise with time to review </a:t>
            </a:r>
          </a:p>
          <a:p>
            <a:pPr lvl="1"/>
            <a:r>
              <a:rPr lang="en-GB" dirty="0" smtClean="0"/>
              <a:t>E-mailing your work  at 9pm if you have a 9am appointment the following day may not result in your supervisor looking at your work in any depth, if at all…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764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3600" dirty="0" smtClean="0"/>
              <a:t>Cymorth Ychwanegol 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Additional Support 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Cyfathrebwch </a:t>
            </a:r>
          </a:p>
          <a:p>
            <a:pPr lvl="1"/>
            <a:r>
              <a:rPr lang="cy-GB" dirty="0" smtClean="0"/>
              <a:t>Cadwch mewn cysylltiad, peidiwch â chladdu eich pen yn y tywod os bydd gennych chi unrhyw broblemau…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smtClean="0"/>
              <a:t>Communicate </a:t>
            </a:r>
          </a:p>
          <a:p>
            <a:pPr lvl="1"/>
            <a:r>
              <a:rPr lang="en-GB" dirty="0" smtClean="0"/>
              <a:t>Keep in touch, don’t bury your head in the sand if you have any issues…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74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dirty="0" smtClean="0"/>
              <a:t>Adfyfyrio</a:t>
            </a:r>
            <a:r>
              <a:rPr lang="en-GB" sz="4000" dirty="0" smtClean="0"/>
              <a:t>   Reflection 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y-GB" dirty="0" smtClean="0"/>
              <a:t>Ystyriwch yr hyn yr hoffech chi ei gael o’r broses oruchwylio…</a:t>
            </a:r>
          </a:p>
          <a:p>
            <a:r>
              <a:rPr lang="cy-GB" dirty="0" smtClean="0"/>
              <a:t>Ni all eich goruchwyliwr chi ysgrifennu’r traethawd hir yn eich lle chi, ond gall roi pob cymorth i chi fod yn llwyddiannus…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r>
              <a:rPr lang="en-GB" dirty="0" smtClean="0"/>
              <a:t>Consider what you would like to gain from the supervision process…</a:t>
            </a:r>
          </a:p>
          <a:p>
            <a:r>
              <a:rPr lang="en-GB" dirty="0" smtClean="0"/>
              <a:t>Your supervisor can’t write the dissertation for you but can fully support you to be successful…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1047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Cynllun Gweithredu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Action Planning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/>
              <a:t>Lluniwch gynllun gweithredu heddiw!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Prepare an action plan today!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37002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Llyfrau</a:t>
            </a:r>
            <a:r>
              <a:rPr lang="en-GB" dirty="0" smtClean="0"/>
              <a:t>…  Books…</a:t>
            </a:r>
            <a:endParaRPr lang="en-GB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10597">
            <a:off x="6369297" y="1600104"/>
            <a:ext cx="2163472" cy="3250755"/>
          </a:xfr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58482">
            <a:off x="546880" y="1872018"/>
            <a:ext cx="2178304" cy="309679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30903">
            <a:off x="3490610" y="2762784"/>
            <a:ext cx="2579777" cy="3667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031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1065</TotalTime>
  <Words>826</Words>
  <Application>Microsoft Office PowerPoint</Application>
  <PresentationFormat>On-screen Show (4:3)</PresentationFormat>
  <Paragraphs>111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Garamond</vt:lpstr>
      <vt:lpstr>Times New Roman</vt:lpstr>
      <vt:lpstr>Organic</vt:lpstr>
      <vt:lpstr>Cyfadran Addysg a Chymunedau Faculty of Education and Communities </vt:lpstr>
      <vt:lpstr>Sut dylai fy nhraethawd hir edrych? What should my dissertation look like? </vt:lpstr>
      <vt:lpstr>PowerPoint Presentation</vt:lpstr>
      <vt:lpstr>Rhwystrau / Barriers </vt:lpstr>
      <vt:lpstr>PowerPoint Presentation</vt:lpstr>
      <vt:lpstr>Peidiwch â gwastraffu amser! Don’t waste time!</vt:lpstr>
      <vt:lpstr>CYLCH OES TRAETHAWD HIR  DISSERTATION LIFE-CYCLE</vt:lpstr>
      <vt:lpstr>PowerPoint Presentation</vt:lpstr>
      <vt:lpstr>Rheoli Prosiectau’n Llwyddiannus Successful Project Management </vt:lpstr>
      <vt:lpstr>Cwblhau ar Amser Completing on Time</vt:lpstr>
      <vt:lpstr>PowerPoint Presentation</vt:lpstr>
      <vt:lpstr>Cydbwysedd bywyd gwaith! Work life Balance!</vt:lpstr>
      <vt:lpstr>Goruchwylio Traethawd Hir : Gwneud yn fawr o’r goruchwylio  Dissertation Supervision : Getting the best out of supervision </vt:lpstr>
      <vt:lpstr>Goruchwylio Traethawd Hir : Gwneud yn fawr o’r goruchwylio  Dissertation Supervision : Getting the best out of supervision </vt:lpstr>
      <vt:lpstr>Goruchwylio Traethawd Hir : Gwneud yn fawr o’r goruchwylio  Dissertation Supervision : Getting the best out of supervision </vt:lpstr>
      <vt:lpstr>Goruchwylio Traethawd Hir : Gwneud yn fawr o’r goruchwylio  Dissertation Supervision : Getting the best out of supervision </vt:lpstr>
      <vt:lpstr>Cymorth Ychwanegol  Additional Support </vt:lpstr>
      <vt:lpstr>Adfyfyrio   Reflection </vt:lpstr>
      <vt:lpstr>Cynllun Gweithredu  Action Planning </vt:lpstr>
      <vt:lpstr>Llyfrau…  Books…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standalone</cp:lastModifiedBy>
  <cp:revision>29</cp:revision>
  <dcterms:created xsi:type="dcterms:W3CDTF">2015-04-14T15:21:28Z</dcterms:created>
  <dcterms:modified xsi:type="dcterms:W3CDTF">2017-10-27T10:14:12Z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