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9" r:id="rId1"/>
  </p:sldMasterIdLst>
  <p:sldIdLst>
    <p:sldId id="271" r:id="rId2"/>
    <p:sldId id="264" r:id="rId3"/>
    <p:sldId id="265" r:id="rId4"/>
    <p:sldId id="266" r:id="rId5"/>
    <p:sldId id="267" r:id="rId6"/>
    <p:sldId id="268" r:id="rId7"/>
    <p:sldId id="269" r:id="rId8"/>
    <p:sldId id="270" r:id="rId9"/>
    <p:sldId id="257" r:id="rId10"/>
    <p:sldId id="259" r:id="rId11"/>
    <p:sldId id="258" r:id="rId12"/>
    <p:sldId id="260" r:id="rId13"/>
    <p:sldId id="256" r:id="rId14"/>
    <p:sldId id="261" r:id="rId15"/>
    <p:sldId id="262" r:id="rId16"/>
    <p:sldId id="272" r:id="rId17"/>
    <p:sldId id="273" r:id="rId18"/>
    <p:sldId id="274" r:id="rId19"/>
    <p:sldId id="275" r:id="rId20"/>
    <p:sldId id="276" r:id="rId21"/>
    <p:sldId id="277" r:id="rId22"/>
    <p:sldId id="27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84"/>
  </p:normalViewPr>
  <p:slideViewPr>
    <p:cSldViewPr snapToGrid="0" snapToObjects="1">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378003-8803-4843-921C-7F369B29C3C2}" type="datetimeFigureOut">
              <a:rPr lang="en-US" smtClean="0"/>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2700200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378003-8803-4843-921C-7F369B29C3C2}" type="datetimeFigureOut">
              <a:rPr lang="en-US" smtClean="0"/>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2571415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378003-8803-4843-921C-7F369B29C3C2}" type="datetimeFigureOut">
              <a:rPr lang="en-US" smtClean="0"/>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556531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378003-8803-4843-921C-7F369B29C3C2}" type="datetimeFigureOut">
              <a:rPr lang="en-US" smtClean="0"/>
              <a:t>12/17/2019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81802038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378003-8803-4843-921C-7F369B29C3C2}" type="datetimeFigureOut">
              <a:rPr lang="en-US" smtClean="0"/>
              <a:t>12/17/2019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3878209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378003-8803-4843-921C-7F369B29C3C2}" type="datetimeFigureOut">
              <a:rPr lang="en-US" smtClean="0"/>
              <a:t>12/17/2019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1575985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14378003-8803-4843-921C-7F369B29C3C2}" type="datetimeFigureOut">
              <a:rPr lang="en-US" smtClean="0"/>
              <a:t>12/17/2019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2966636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378003-8803-4843-921C-7F369B29C3C2}" type="datetimeFigureOut">
              <a:rPr lang="en-US" smtClean="0"/>
              <a:t>12/17/2019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324337147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378003-8803-4843-921C-7F369B29C3C2}" type="datetimeFigureOut">
              <a:rPr lang="en-US" smtClean="0"/>
              <a:t>12/17/2019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1957123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378003-8803-4843-921C-7F369B29C3C2}" type="datetimeFigureOut">
              <a:rPr lang="en-US" smtClean="0"/>
              <a:t>12/17/2019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650230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378003-8803-4843-921C-7F369B29C3C2}" type="datetimeFigureOut">
              <a:rPr lang="en-US" smtClean="0"/>
              <a:t>12/17/2019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3480087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378003-8803-4843-921C-7F369B29C3C2}" type="datetimeFigureOut">
              <a:rPr lang="en-US" smtClean="0"/>
              <a:t>12/17/2019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B9AE3867-0A0F-9B48-867F-A2DA4E570C67}"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626738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378003-8803-4843-921C-7F369B29C3C2}" type="datetimeFigureOut">
              <a:rPr lang="en-US" smtClean="0"/>
              <a:t>12/17/2019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4068474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378003-8803-4843-921C-7F369B29C3C2}" type="datetimeFigureOut">
              <a:rPr lang="en-US" smtClean="0"/>
              <a:t>12/17/2019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2999760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4378003-8803-4843-921C-7F369B29C3C2}" type="datetimeFigureOut">
              <a:rPr lang="en-US" smtClean="0"/>
              <a:t>12/17/2019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22250089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378003-8803-4843-921C-7F369B29C3C2}" type="datetimeFigureOut">
              <a:rPr lang="en-US" smtClean="0"/>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AE3867-0A0F-9B48-867F-A2DA4E570C67}" type="slidenum">
              <a:rPr lang="en-US" smtClean="0"/>
              <a:t>‹#›</a:t>
            </a:fld>
            <a:endParaRPr lang="en-US"/>
          </a:p>
        </p:txBody>
      </p:sp>
    </p:spTree>
    <p:extLst>
      <p:ext uri="{BB962C8B-B14F-4D97-AF65-F5344CB8AC3E}">
        <p14:creationId xmlns:p14="http://schemas.microsoft.com/office/powerpoint/2010/main" val="2499617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14378003-8803-4843-921C-7F369B29C3C2}" type="datetimeFigureOut">
              <a:rPr lang="en-US" smtClean="0"/>
              <a:t>12/17/2019</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B9AE3867-0A0F-9B48-867F-A2DA4E570C67}" type="slidenum">
              <a:rPr lang="en-US" smtClean="0"/>
              <a:t>‹#›</a:t>
            </a:fld>
            <a:endParaRPr lang="en-US"/>
          </a:p>
        </p:txBody>
      </p:sp>
    </p:spTree>
    <p:extLst>
      <p:ext uri="{BB962C8B-B14F-4D97-AF65-F5344CB8AC3E}">
        <p14:creationId xmlns:p14="http://schemas.microsoft.com/office/powerpoint/2010/main" val="1135608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4378003-8803-4843-921C-7F369B29C3C2}" type="datetimeFigureOut">
              <a:rPr lang="en-US" smtClean="0"/>
              <a:t>12/17/2019</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B9AE3867-0A0F-9B48-867F-A2DA4E570C67}" type="slidenum">
              <a:rPr lang="en-US" smtClean="0"/>
              <a:t>‹#›</a:t>
            </a:fld>
            <a:endParaRPr lang="en-US"/>
          </a:p>
        </p:txBody>
      </p:sp>
    </p:spTree>
    <p:extLst>
      <p:ext uri="{BB962C8B-B14F-4D97-AF65-F5344CB8AC3E}">
        <p14:creationId xmlns:p14="http://schemas.microsoft.com/office/powerpoint/2010/main" val="874758345"/>
      </p:ext>
    </p:extLst>
  </p:cSld>
  <p:clrMap bg1="dk1" tx1="lt1" bg2="dk2" tx2="lt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 id="2147483881" r:id="rId12"/>
    <p:sldLayoutId id="2147483882" r:id="rId13"/>
    <p:sldLayoutId id="2147483883" r:id="rId14"/>
    <p:sldLayoutId id="2147483884" r:id="rId15"/>
    <p:sldLayoutId id="2147483885" r:id="rId16"/>
    <p:sldLayoutId id="2147483886"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tiff"/></Relationships>
</file>

<file path=ppt/slides/_rels/slide10.xml.rels><?xml version="1.0" encoding="UTF-8" standalone="yes"?>
<Relationships xmlns="http://schemas.openxmlformats.org/package/2006/relationships"><Relationship Id="rId3" Type="http://schemas.openxmlformats.org/officeDocument/2006/relationships/image" Target="https://images.fineartamerica.com/images-medium-large-5/a-fashionable-london-tailor-measures-mary-evans-picture-library.jpg" TargetMode="External"/><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hyperlink" Target="http://hibiscus-sinensis.com/regency/tailors.ht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https://cdn10.bigcommerce.com/s-7suhefkk/product_images/uploaded_images/rectangle-apple-pear.jpg?t=1462707154" TargetMode="External"/><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hyperlink" Target="https://www.qlocherie.com/blog/finding-the-perfect-lingerie-for-your-body-shape-common-body-shapes-and-their-ideal-lingerie-style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https://image.businessinsider.com/577beede88e4a71b008b5ea7?width=1200&amp;format=jpeg&amp;auto=webp" TargetMode="External"/><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hyperlink" Target="https://in.news.yahoo.com/us-armys-fitness-standards-changed-175758682.html?guccounter=1&amp;guce_referrer=aHR0cHM6Ly93d3cuZ29vZ2xlLmNvbS8&amp;guce_referrer_sig=AQAAANcMF6hWHctm_EvZ8gdIJ80d7jW4tPd-faHG7shTb0PTeyccs4FKYfFOi5_1Dy2qtNysAta7Mky9mI31R3wj4TiSQuBudlrZPupC11-mDXmFFukYfsj6HGHldaRdpCTImNHVuP978pAZ_wZR-Lb4tVzzPzLqJKp6BaQ-VfQvp73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6.sv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vFF95SvTfRE&amp;list=WL&amp;index=2&amp;t=0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facelet.com/en-us/blog/smart-fitting-rooms-how-they-work-and-why-stores-need-them/?fbclid=IwAR3RHoFFlxhXr25n9NTH5OrEfSbop7Vu3MVegNe7U8-jrXNPPXO62g_2FDk" TargetMode="External"/><Relationship Id="rId2" Type="http://schemas.openxmlformats.org/officeDocument/2006/relationships/hyperlink" Target="https://in.news.yahoo.com/us-armys-fitness-standards-changed-175758682.html?guccounter=1&amp;guce_referrer=aHR0cHM6Ly93d3cuZ29vZ2xlLmNvbS8&amp;guce_referrer_sig=AQAAANcMF6hWHctm_EvZ8gdIJ80d7jW4tPd-faHG7shTb0PTeyccs4FKYfFOi5_1Dy2qtNysAta7Mky9mI31R3wj4TiSQuBudlrZPupC11-mDXmFFukYfsj6HGHldaRdpCTImNHVuP978pAZ_wZR-Lb4tVzzPzLqJKp6BaQ-VfQvp73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9BD13-339B-4C4C-9A82-B6686BDF37C4}"/>
              </a:ext>
            </a:extLst>
          </p:cNvPr>
          <p:cNvSpPr>
            <a:spLocks noGrp="1"/>
          </p:cNvSpPr>
          <p:nvPr>
            <p:ph type="ctrTitle"/>
          </p:nvPr>
        </p:nvSpPr>
        <p:spPr>
          <a:xfrm>
            <a:off x="690908" y="4710483"/>
            <a:ext cx="8133478" cy="940240"/>
          </a:xfrm>
        </p:spPr>
        <p:txBody>
          <a:bodyPr>
            <a:normAutofit/>
          </a:bodyPr>
          <a:lstStyle/>
          <a:p>
            <a:pPr algn="l"/>
            <a:r>
              <a:rPr lang="en-GB" sz="4800" b="1"/>
              <a:t>    AI Technologies 2019</a:t>
            </a:r>
          </a:p>
        </p:txBody>
      </p:sp>
      <p:sp>
        <p:nvSpPr>
          <p:cNvPr id="3" name="Subtitle 2">
            <a:extLst>
              <a:ext uri="{FF2B5EF4-FFF2-40B4-BE49-F238E27FC236}">
                <a16:creationId xmlns:a16="http://schemas.microsoft.com/office/drawing/2014/main" id="{348AB676-B529-4AC6-8919-D80828E25E63}"/>
              </a:ext>
            </a:extLst>
          </p:cNvPr>
          <p:cNvSpPr>
            <a:spLocks noGrp="1"/>
          </p:cNvSpPr>
          <p:nvPr>
            <p:ph type="subTitle" idx="1"/>
          </p:nvPr>
        </p:nvSpPr>
        <p:spPr>
          <a:xfrm>
            <a:off x="690907" y="5650118"/>
            <a:ext cx="8157817" cy="406566"/>
          </a:xfrm>
        </p:spPr>
        <p:txBody>
          <a:bodyPr>
            <a:normAutofit/>
          </a:bodyPr>
          <a:lstStyle/>
          <a:p>
            <a:r>
              <a:rPr lang="en-GB" sz="1800"/>
              <a:t>Group 3 </a:t>
            </a:r>
          </a:p>
        </p:txBody>
      </p:sp>
      <p:pic>
        <p:nvPicPr>
          <p:cNvPr id="5" name="Picture 4" descr="A close up of a logo&#10;&#10;Description automatically generated">
            <a:extLst>
              <a:ext uri="{FF2B5EF4-FFF2-40B4-BE49-F238E27FC236}">
                <a16:creationId xmlns:a16="http://schemas.microsoft.com/office/drawing/2014/main" id="{B2D66E82-05F2-4C96-9A37-8814B151F11D}"/>
              </a:ext>
            </a:extLst>
          </p:cNvPr>
          <p:cNvPicPr>
            <a:picLocks noChangeAspect="1"/>
          </p:cNvPicPr>
          <p:nvPr/>
        </p:nvPicPr>
        <p:blipFill rotWithShape="1">
          <a:blip r:embed="rId2"/>
          <a:srcRect t="11782" b="11783"/>
          <a:stretch/>
        </p:blipFill>
        <p:spPr>
          <a:xfrm>
            <a:off x="690908" y="149407"/>
            <a:ext cx="10529024" cy="3480672"/>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114372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ADEF-20A5-4DF0-9235-C6E0CE9354DB}"/>
              </a:ext>
            </a:extLst>
          </p:cNvPr>
          <p:cNvSpPr>
            <a:spLocks noGrp="1"/>
          </p:cNvSpPr>
          <p:nvPr>
            <p:ph type="title"/>
          </p:nvPr>
        </p:nvSpPr>
        <p:spPr/>
        <p:txBody>
          <a:bodyPr>
            <a:normAutofit/>
          </a:bodyPr>
          <a:lstStyle/>
          <a:p>
            <a:r>
              <a:rPr lang="en-GB" dirty="0">
                <a:effectLst>
                  <a:outerShdw blurRad="38100" dist="38100" dir="2700000" algn="tl">
                    <a:srgbClr val="000000">
                      <a:alpha val="43137"/>
                    </a:srgbClr>
                  </a:outerShdw>
                </a:effectLst>
              </a:rPr>
              <a:t>TEAM MEMBERS:</a:t>
            </a:r>
          </a:p>
        </p:txBody>
      </p:sp>
      <p:sp>
        <p:nvSpPr>
          <p:cNvPr id="3" name="Content Placeholder 2">
            <a:extLst>
              <a:ext uri="{FF2B5EF4-FFF2-40B4-BE49-F238E27FC236}">
                <a16:creationId xmlns:a16="http://schemas.microsoft.com/office/drawing/2014/main" id="{CC319A60-D659-48DD-B62A-57985C25C423}"/>
              </a:ext>
            </a:extLst>
          </p:cNvPr>
          <p:cNvSpPr>
            <a:spLocks noGrp="1"/>
          </p:cNvSpPr>
          <p:nvPr>
            <p:ph idx="1"/>
          </p:nvPr>
        </p:nvSpPr>
        <p:spPr/>
        <p:txBody>
          <a:bodyPr/>
          <a:lstStyle/>
          <a:p>
            <a:r>
              <a:rPr lang="en-GB"/>
              <a:t>Anamaria Fermesanu</a:t>
            </a:r>
          </a:p>
          <a:p>
            <a:r>
              <a:rPr lang="en-GB"/>
              <a:t>Angelo Fierro</a:t>
            </a:r>
          </a:p>
          <a:p>
            <a:r>
              <a:rPr lang="en-GB"/>
              <a:t>Maria Cristina </a:t>
            </a:r>
          </a:p>
          <a:p>
            <a:r>
              <a:rPr lang="en-GB" err="1"/>
              <a:t>JeeJo</a:t>
            </a:r>
            <a:r>
              <a:rPr lang="en-GB"/>
              <a:t> Philip</a:t>
            </a:r>
          </a:p>
          <a:p>
            <a:r>
              <a:rPr lang="en-GB"/>
              <a:t>Marcell </a:t>
            </a:r>
            <a:r>
              <a:rPr lang="en-GB" err="1"/>
              <a:t>Szloboda</a:t>
            </a:r>
            <a:endParaRPr lang="en-GB"/>
          </a:p>
        </p:txBody>
      </p:sp>
      <p:pic>
        <p:nvPicPr>
          <p:cNvPr id="5" name="Picture 4" descr="A close up of a logo&#10;&#10;Description automatically generated">
            <a:extLst>
              <a:ext uri="{FF2B5EF4-FFF2-40B4-BE49-F238E27FC236}">
                <a16:creationId xmlns:a16="http://schemas.microsoft.com/office/drawing/2014/main" id="{A198BD86-64E3-4954-ADB1-0134832653A1}"/>
              </a:ext>
            </a:extLst>
          </p:cNvPr>
          <p:cNvPicPr>
            <a:picLocks noChangeAspect="1"/>
          </p:cNvPicPr>
          <p:nvPr/>
        </p:nvPicPr>
        <p:blipFill>
          <a:blip r:embed="rId2"/>
          <a:stretch>
            <a:fillRect/>
          </a:stretch>
        </p:blipFill>
        <p:spPr>
          <a:xfrm>
            <a:off x="9015092" y="5486400"/>
            <a:ext cx="3176908" cy="1371600"/>
          </a:xfrm>
          <a:prstGeom prst="rect">
            <a:avLst/>
          </a:prstGeom>
        </p:spPr>
      </p:pic>
    </p:spTree>
    <p:extLst>
      <p:ext uri="{BB962C8B-B14F-4D97-AF65-F5344CB8AC3E}">
        <p14:creationId xmlns:p14="http://schemas.microsoft.com/office/powerpoint/2010/main" val="3578960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80852-BE15-47E5-AAAF-0F597FFBF77A}"/>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D39B62FB-9427-4BB0-8A23-B5A1273C4268}"/>
              </a:ext>
            </a:extLst>
          </p:cNvPr>
          <p:cNvSpPr>
            <a:spLocks noGrp="1"/>
          </p:cNvSpPr>
          <p:nvPr>
            <p:ph idx="1"/>
          </p:nvPr>
        </p:nvSpPr>
        <p:spPr/>
        <p:txBody>
          <a:bodyPr>
            <a:normAutofit lnSpcReduction="10000"/>
          </a:bodyPr>
          <a:lstStyle/>
          <a:p>
            <a:r>
              <a:rPr lang="en-GB" dirty="0"/>
              <a:t>Introduction</a:t>
            </a:r>
          </a:p>
          <a:p>
            <a:r>
              <a:rPr lang="en-GB" dirty="0"/>
              <a:t>Background of organisation</a:t>
            </a:r>
          </a:p>
          <a:p>
            <a:r>
              <a:rPr lang="en-GB" dirty="0"/>
              <a:t>The challenges before the introduction of modern technology</a:t>
            </a:r>
          </a:p>
          <a:p>
            <a:r>
              <a:rPr lang="en-GB" dirty="0"/>
              <a:t>Insights of the modern technology</a:t>
            </a:r>
          </a:p>
          <a:p>
            <a:r>
              <a:rPr lang="en-GB" dirty="0"/>
              <a:t>Impacts of the modern technology</a:t>
            </a:r>
          </a:p>
          <a:p>
            <a:r>
              <a:rPr lang="en-GB" dirty="0"/>
              <a:t>Summary</a:t>
            </a:r>
          </a:p>
          <a:p>
            <a:r>
              <a:rPr lang="en-GB" dirty="0"/>
              <a:t>References</a:t>
            </a:r>
          </a:p>
          <a:p>
            <a:r>
              <a:rPr lang="en-GB" dirty="0"/>
              <a:t>Q&amp;A</a:t>
            </a:r>
          </a:p>
          <a:p>
            <a:pPr marL="0" indent="0">
              <a:buNone/>
            </a:pPr>
            <a:endParaRPr lang="en-GB" dirty="0"/>
          </a:p>
          <a:p>
            <a:endParaRPr lang="en-GB" dirty="0"/>
          </a:p>
        </p:txBody>
      </p:sp>
      <p:pic>
        <p:nvPicPr>
          <p:cNvPr id="7" name="Picture 6" descr="A close up of a logo&#10;&#10;Description automatically generated">
            <a:extLst>
              <a:ext uri="{FF2B5EF4-FFF2-40B4-BE49-F238E27FC236}">
                <a16:creationId xmlns:a16="http://schemas.microsoft.com/office/drawing/2014/main" id="{00F07CFB-99A5-4505-8F20-83D7F7B84026}"/>
              </a:ext>
            </a:extLst>
          </p:cNvPr>
          <p:cNvPicPr>
            <a:picLocks noChangeAspect="1"/>
          </p:cNvPicPr>
          <p:nvPr/>
        </p:nvPicPr>
        <p:blipFill>
          <a:blip r:embed="rId2"/>
          <a:stretch>
            <a:fillRect/>
          </a:stretch>
        </p:blipFill>
        <p:spPr>
          <a:xfrm>
            <a:off x="8851158" y="5383583"/>
            <a:ext cx="3340842" cy="1442377"/>
          </a:xfrm>
          <a:prstGeom prst="rect">
            <a:avLst/>
          </a:prstGeom>
        </p:spPr>
      </p:pic>
    </p:spTree>
    <p:extLst>
      <p:ext uri="{BB962C8B-B14F-4D97-AF65-F5344CB8AC3E}">
        <p14:creationId xmlns:p14="http://schemas.microsoft.com/office/powerpoint/2010/main" val="1444151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C0282-A351-4A59-A9FA-435951FD0108}"/>
              </a:ext>
            </a:extLst>
          </p:cNvPr>
          <p:cNvSpPr>
            <a:spLocks noGrp="1"/>
          </p:cNvSpPr>
          <p:nvPr>
            <p:ph type="title"/>
          </p:nvPr>
        </p:nvSpPr>
        <p:spPr>
          <a:xfrm>
            <a:off x="680321" y="753228"/>
            <a:ext cx="9613861" cy="1080938"/>
          </a:xfrm>
        </p:spPr>
        <p:txBody>
          <a:bodyPr>
            <a:normAutofit/>
          </a:bodyPr>
          <a:lstStyle/>
          <a:p>
            <a:r>
              <a:rPr lang="en-GB"/>
              <a:t>INTRODUCTION:</a:t>
            </a:r>
            <a:endParaRPr lang="en-GB" dirty="0"/>
          </a:p>
        </p:txBody>
      </p:sp>
      <p:sp>
        <p:nvSpPr>
          <p:cNvPr id="3" name="Content Placeholder 2">
            <a:extLst>
              <a:ext uri="{FF2B5EF4-FFF2-40B4-BE49-F238E27FC236}">
                <a16:creationId xmlns:a16="http://schemas.microsoft.com/office/drawing/2014/main" id="{4AFD69C2-FEA0-4DEE-8C77-2EF809F15E8C}"/>
              </a:ext>
            </a:extLst>
          </p:cNvPr>
          <p:cNvSpPr>
            <a:spLocks noGrp="1"/>
          </p:cNvSpPr>
          <p:nvPr>
            <p:ph idx="1"/>
          </p:nvPr>
        </p:nvSpPr>
        <p:spPr>
          <a:xfrm>
            <a:off x="680322" y="1987826"/>
            <a:ext cx="4931045" cy="4399721"/>
          </a:xfrm>
        </p:spPr>
        <p:txBody>
          <a:bodyPr>
            <a:noAutofit/>
          </a:bodyPr>
          <a:lstStyle/>
          <a:p>
            <a:r>
              <a:rPr lang="en-GB" dirty="0"/>
              <a:t>The fashion industry is one of the biggest in the world, estimated at about 5 billions dollars as in 2018, representing 2% of global GDP.</a:t>
            </a:r>
          </a:p>
          <a:p>
            <a:r>
              <a:rPr lang="en-GB" dirty="0"/>
              <a:t>Fashion industry is getting more innovative and Artificial Intelligent (AI) has made it novel via B fit Technology.</a:t>
            </a:r>
          </a:p>
          <a:p>
            <a:r>
              <a:rPr lang="en-GB" dirty="0"/>
              <a:t>Stitch Fix, B Fit Fashion, Smart Fitting Rooms.</a:t>
            </a:r>
          </a:p>
        </p:txBody>
      </p:sp>
      <p:pic>
        <p:nvPicPr>
          <p:cNvPr id="7" name="Picture 6" descr="A screenshot of a cell phone screen with text&#10;&#10;Description automatically generated">
            <a:extLst>
              <a:ext uri="{FF2B5EF4-FFF2-40B4-BE49-F238E27FC236}">
                <a16:creationId xmlns:a16="http://schemas.microsoft.com/office/drawing/2014/main" id="{D11D9EA7-BC9A-4D5C-A741-C5785C2244EB}"/>
              </a:ext>
            </a:extLst>
          </p:cNvPr>
          <p:cNvPicPr>
            <a:picLocks noChangeAspect="1"/>
          </p:cNvPicPr>
          <p:nvPr/>
        </p:nvPicPr>
        <p:blipFill>
          <a:blip r:embed="rId2"/>
          <a:stretch>
            <a:fillRect/>
          </a:stretch>
        </p:blipFill>
        <p:spPr>
          <a:xfrm>
            <a:off x="6095999" y="3002723"/>
            <a:ext cx="4198182" cy="226701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307960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8BC7D-1810-46A6-87ED-DE5CDF9CA66F}"/>
              </a:ext>
            </a:extLst>
          </p:cNvPr>
          <p:cNvSpPr>
            <a:spLocks noGrp="1"/>
          </p:cNvSpPr>
          <p:nvPr>
            <p:ph type="title"/>
          </p:nvPr>
        </p:nvSpPr>
        <p:spPr>
          <a:xfrm>
            <a:off x="680321" y="753228"/>
            <a:ext cx="9613861" cy="1080938"/>
          </a:xfrm>
        </p:spPr>
        <p:txBody>
          <a:bodyPr>
            <a:normAutofit/>
          </a:bodyPr>
          <a:lstStyle/>
          <a:p>
            <a:r>
              <a:rPr lang="en-GB" b="1"/>
              <a:t>BACKGROUND OF ORGANISATION:</a:t>
            </a:r>
            <a:endParaRPr lang="en-GB" b="1" dirty="0"/>
          </a:p>
        </p:txBody>
      </p:sp>
      <p:sp>
        <p:nvSpPr>
          <p:cNvPr id="3" name="Content Placeholder 2">
            <a:extLst>
              <a:ext uri="{FF2B5EF4-FFF2-40B4-BE49-F238E27FC236}">
                <a16:creationId xmlns:a16="http://schemas.microsoft.com/office/drawing/2014/main" id="{4EE8B1E5-3C48-49E7-ADD2-D5C934DE82F5}"/>
              </a:ext>
            </a:extLst>
          </p:cNvPr>
          <p:cNvSpPr>
            <a:spLocks noGrp="1"/>
          </p:cNvSpPr>
          <p:nvPr>
            <p:ph idx="1"/>
          </p:nvPr>
        </p:nvSpPr>
        <p:spPr>
          <a:xfrm>
            <a:off x="538432" y="2336347"/>
            <a:ext cx="3489341" cy="3599316"/>
          </a:xfrm>
        </p:spPr>
        <p:txBody>
          <a:bodyPr>
            <a:normAutofit/>
          </a:bodyPr>
          <a:lstStyle/>
          <a:p>
            <a:endParaRPr lang="en-GB" sz="1800" dirty="0"/>
          </a:p>
          <a:p>
            <a:endParaRPr lang="en-GB" sz="1800" dirty="0"/>
          </a:p>
          <a:p>
            <a:endParaRPr lang="en-GB" sz="1800" dirty="0"/>
          </a:p>
          <a:p>
            <a:r>
              <a:rPr lang="en-GB" dirty="0"/>
              <a:t>Textile industry first appeared  in England at the end of 18th Century.</a:t>
            </a:r>
          </a:p>
          <a:p>
            <a:endParaRPr lang="en-GB" sz="1800" dirty="0"/>
          </a:p>
        </p:txBody>
      </p:sp>
      <p:pic>
        <p:nvPicPr>
          <p:cNvPr id="5" name="Picture 4" descr="A person sitting on a bench&#10;&#10;Description automatically generated">
            <a:extLst>
              <a:ext uri="{FF2B5EF4-FFF2-40B4-BE49-F238E27FC236}">
                <a16:creationId xmlns:a16="http://schemas.microsoft.com/office/drawing/2014/main" id="{35C7C2DA-B200-4C21-B2F8-B401B245887F}"/>
              </a:ext>
            </a:extLst>
          </p:cNvPr>
          <p:cNvPicPr>
            <a:picLocks noChangeAspect="1"/>
          </p:cNvPicPr>
          <p:nvPr/>
        </p:nvPicPr>
        <p:blipFill>
          <a:blip r:embed="rId2"/>
          <a:stretch>
            <a:fillRect/>
          </a:stretch>
        </p:blipFill>
        <p:spPr>
          <a:xfrm>
            <a:off x="4866366" y="2336800"/>
            <a:ext cx="5215743" cy="3598863"/>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318409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AFC2ED-5EF9-4E2A-B14B-C4980B0F86D5}"/>
              </a:ext>
            </a:extLst>
          </p:cNvPr>
          <p:cNvSpPr>
            <a:spLocks noGrp="1"/>
          </p:cNvSpPr>
          <p:nvPr>
            <p:ph idx="1"/>
          </p:nvPr>
        </p:nvSpPr>
        <p:spPr>
          <a:xfrm>
            <a:off x="648791" y="2305342"/>
            <a:ext cx="4931045" cy="3599316"/>
          </a:xfrm>
        </p:spPr>
        <p:txBody>
          <a:bodyPr>
            <a:normAutofit/>
          </a:bodyPr>
          <a:lstStyle/>
          <a:p>
            <a:endParaRPr lang="en-GB" sz="2000" dirty="0"/>
          </a:p>
          <a:p>
            <a:endParaRPr lang="en-GB" sz="2000" dirty="0"/>
          </a:p>
          <a:p>
            <a:r>
              <a:rPr lang="en-GB" dirty="0"/>
              <a:t>The Fashion industry as we know today has emerged in the area of tailoring workshop and small textile factories owned by Jewish immigrants from the city of Boston.</a:t>
            </a:r>
          </a:p>
        </p:txBody>
      </p:sp>
      <p:pic>
        <p:nvPicPr>
          <p:cNvPr id="5" name="Picture 4" descr="A group of people in an old photo of a person&#10;&#10;Description automatically generated">
            <a:extLst>
              <a:ext uri="{FF2B5EF4-FFF2-40B4-BE49-F238E27FC236}">
                <a16:creationId xmlns:a16="http://schemas.microsoft.com/office/drawing/2014/main" id="{0649A688-5544-4C0E-A69A-5CCC42F1486D}"/>
              </a:ext>
            </a:extLst>
          </p:cNvPr>
          <p:cNvPicPr>
            <a:picLocks noChangeAspect="1"/>
          </p:cNvPicPr>
          <p:nvPr/>
        </p:nvPicPr>
        <p:blipFill>
          <a:blip r:embed="rId2"/>
          <a:stretch>
            <a:fillRect/>
          </a:stretch>
        </p:blipFill>
        <p:spPr>
          <a:xfrm>
            <a:off x="6095998" y="2561912"/>
            <a:ext cx="5743905" cy="4161324"/>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4148154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82C6C9-C18E-4188-AD35-39155D57712A}"/>
              </a:ext>
            </a:extLst>
          </p:cNvPr>
          <p:cNvSpPr>
            <a:spLocks noGrp="1"/>
          </p:cNvSpPr>
          <p:nvPr>
            <p:ph idx="1"/>
          </p:nvPr>
        </p:nvSpPr>
        <p:spPr>
          <a:xfrm>
            <a:off x="680322" y="2336873"/>
            <a:ext cx="4931045" cy="3599316"/>
          </a:xfrm>
        </p:spPr>
        <p:txBody>
          <a:bodyPr>
            <a:normAutofit/>
          </a:bodyPr>
          <a:lstStyle/>
          <a:p>
            <a:endParaRPr lang="en-GB" sz="2000" dirty="0"/>
          </a:p>
          <a:p>
            <a:endParaRPr lang="en-GB" sz="2000" dirty="0"/>
          </a:p>
          <a:p>
            <a:endParaRPr lang="en-GB" sz="2000" dirty="0"/>
          </a:p>
          <a:p>
            <a:r>
              <a:rPr lang="en-GB" dirty="0"/>
              <a:t>In the 19</a:t>
            </a:r>
            <a:r>
              <a:rPr lang="en-GB" baseline="30000" dirty="0"/>
              <a:t>th</a:t>
            </a:r>
            <a:r>
              <a:rPr lang="en-GB" dirty="0"/>
              <a:t> Century, the Small, Medium, Large and Extra-Large dress-size system we know today was well established.</a:t>
            </a:r>
          </a:p>
        </p:txBody>
      </p:sp>
      <p:pic>
        <p:nvPicPr>
          <p:cNvPr id="5" name="Picture 4" descr="A picture containing knife&#10;&#10;Description automatically generated">
            <a:extLst>
              <a:ext uri="{FF2B5EF4-FFF2-40B4-BE49-F238E27FC236}">
                <a16:creationId xmlns:a16="http://schemas.microsoft.com/office/drawing/2014/main" id="{9233E866-4FC3-4BFC-8AC8-C4EC2F19F4A2}"/>
              </a:ext>
            </a:extLst>
          </p:cNvPr>
          <p:cNvPicPr>
            <a:picLocks noChangeAspect="1"/>
          </p:cNvPicPr>
          <p:nvPr/>
        </p:nvPicPr>
        <p:blipFill>
          <a:blip r:embed="rId2">
            <a:grayscl/>
          </a:blip>
          <a:stretch>
            <a:fillRect/>
          </a:stretch>
        </p:blipFill>
        <p:spPr>
          <a:xfrm>
            <a:off x="5959367" y="2336800"/>
            <a:ext cx="3673364" cy="4472814"/>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906365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BFA6E-90BA-4FFD-97DE-73DE109F575A}"/>
              </a:ext>
            </a:extLst>
          </p:cNvPr>
          <p:cNvSpPr>
            <a:spLocks noGrp="1"/>
          </p:cNvSpPr>
          <p:nvPr>
            <p:ph type="title"/>
          </p:nvPr>
        </p:nvSpPr>
        <p:spPr>
          <a:xfrm>
            <a:off x="680321" y="753228"/>
            <a:ext cx="9613861" cy="1080938"/>
          </a:xfrm>
        </p:spPr>
        <p:txBody>
          <a:bodyPr>
            <a:normAutofit/>
          </a:bodyPr>
          <a:lstStyle/>
          <a:p>
            <a:endParaRPr lang="en-GB" dirty="0"/>
          </a:p>
        </p:txBody>
      </p:sp>
      <p:sp>
        <p:nvSpPr>
          <p:cNvPr id="3" name="Content Placeholder 2">
            <a:extLst>
              <a:ext uri="{FF2B5EF4-FFF2-40B4-BE49-F238E27FC236}">
                <a16:creationId xmlns:a16="http://schemas.microsoft.com/office/drawing/2014/main" id="{818CCDDB-BEEF-471D-84E7-D917EDDEAF9E}"/>
              </a:ext>
            </a:extLst>
          </p:cNvPr>
          <p:cNvSpPr>
            <a:spLocks noGrp="1"/>
          </p:cNvSpPr>
          <p:nvPr>
            <p:ph idx="1"/>
          </p:nvPr>
        </p:nvSpPr>
        <p:spPr>
          <a:xfrm>
            <a:off x="662921" y="2085082"/>
            <a:ext cx="5211977" cy="3599316"/>
          </a:xfrm>
        </p:spPr>
        <p:txBody>
          <a:bodyPr>
            <a:normAutofit lnSpcReduction="10000"/>
          </a:bodyPr>
          <a:lstStyle/>
          <a:p>
            <a:endParaRPr lang="en-GB" sz="2000" dirty="0"/>
          </a:p>
          <a:p>
            <a:endParaRPr lang="en-GB" sz="2000" dirty="0"/>
          </a:p>
          <a:p>
            <a:endParaRPr lang="en-GB" sz="2000" dirty="0"/>
          </a:p>
          <a:p>
            <a:r>
              <a:rPr lang="en-GB" dirty="0"/>
              <a:t>At the beginning of the 20th century, several designers like  Christian Dior and Coco Chanel set the foundation of the big fashion brands. They focused on exclusive fashion creations and has take clothing fashion to a different level</a:t>
            </a:r>
            <a:r>
              <a:rPr lang="en-GB" sz="2000" dirty="0"/>
              <a:t>.</a:t>
            </a:r>
          </a:p>
        </p:txBody>
      </p:sp>
      <p:pic>
        <p:nvPicPr>
          <p:cNvPr id="7" name="Picture 6" descr="A group of people in a room&#10;&#10;Description automatically generated">
            <a:extLst>
              <a:ext uri="{FF2B5EF4-FFF2-40B4-BE49-F238E27FC236}">
                <a16:creationId xmlns:a16="http://schemas.microsoft.com/office/drawing/2014/main" id="{B5155363-5222-4FC5-B73A-EECD2A1B994F}"/>
              </a:ext>
            </a:extLst>
          </p:cNvPr>
          <p:cNvPicPr>
            <a:picLocks noChangeAspect="1"/>
          </p:cNvPicPr>
          <p:nvPr/>
        </p:nvPicPr>
        <p:blipFill rotWithShape="1">
          <a:blip r:embed="rId2"/>
          <a:srcRect r="-3" b="5781"/>
          <a:stretch/>
        </p:blipFill>
        <p:spPr>
          <a:xfrm>
            <a:off x="6317103" y="2336872"/>
            <a:ext cx="2692907" cy="3598789"/>
          </a:xfrm>
          <a:prstGeom prst="rect">
            <a:avLst/>
          </a:prstGeom>
          <a:ln>
            <a:noFill/>
          </a:ln>
          <a:effectLst>
            <a:outerShdw blurRad="76200" dist="63500" dir="5040000" algn="tl" rotWithShape="0">
              <a:srgbClr val="000000">
                <a:alpha val="41000"/>
              </a:srgbClr>
            </a:outerShdw>
          </a:effectLst>
        </p:spPr>
      </p:pic>
      <p:pic>
        <p:nvPicPr>
          <p:cNvPr id="5" name="Picture 4" descr="A group of people in a room&#10;&#10;Description automatically generated">
            <a:extLst>
              <a:ext uri="{FF2B5EF4-FFF2-40B4-BE49-F238E27FC236}">
                <a16:creationId xmlns:a16="http://schemas.microsoft.com/office/drawing/2014/main" id="{3DF9E46D-445A-4C83-B397-3E8BC469A9B6}"/>
              </a:ext>
            </a:extLst>
          </p:cNvPr>
          <p:cNvPicPr>
            <a:picLocks noChangeAspect="1"/>
          </p:cNvPicPr>
          <p:nvPr/>
        </p:nvPicPr>
        <p:blipFill rotWithShape="1">
          <a:blip r:embed="rId3"/>
          <a:srcRect b="6786"/>
          <a:stretch/>
        </p:blipFill>
        <p:spPr>
          <a:xfrm>
            <a:off x="9209664" y="2336872"/>
            <a:ext cx="2692907"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062901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58">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1" name="Rectangle 60">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2">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65" name="Rectangle 64">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E34595-F143-AF4C-A4AE-B951BE9705E3}"/>
              </a:ext>
            </a:extLst>
          </p:cNvPr>
          <p:cNvSpPr>
            <a:spLocks noGrp="1"/>
          </p:cNvSpPr>
          <p:nvPr>
            <p:ph type="title"/>
          </p:nvPr>
        </p:nvSpPr>
        <p:spPr>
          <a:xfrm>
            <a:off x="680321" y="2063262"/>
            <a:ext cx="3739279" cy="2661052"/>
          </a:xfrm>
        </p:spPr>
        <p:txBody>
          <a:bodyPr>
            <a:normAutofit/>
          </a:bodyPr>
          <a:lstStyle/>
          <a:p>
            <a:pPr algn="r"/>
            <a:r>
              <a:rPr lang="en-US" sz="3100" dirty="0">
                <a:solidFill>
                  <a:srgbClr val="FFFFFF"/>
                </a:solidFill>
              </a:rPr>
              <a:t>THE CHALLENGES BEFORE THE INTRODUCTION OF MODERN TECHNOLOGY </a:t>
            </a:r>
          </a:p>
        </p:txBody>
      </p:sp>
      <p:sp>
        <p:nvSpPr>
          <p:cNvPr id="52" name="Content Placeholder 2">
            <a:extLst>
              <a:ext uri="{FF2B5EF4-FFF2-40B4-BE49-F238E27FC236}">
                <a16:creationId xmlns:a16="http://schemas.microsoft.com/office/drawing/2014/main" id="{45369CAA-E8AA-A54F-AAA3-1C7F8C8CCB46}"/>
              </a:ext>
            </a:extLst>
          </p:cNvPr>
          <p:cNvSpPr>
            <a:spLocks noGrp="1"/>
          </p:cNvSpPr>
          <p:nvPr>
            <p:ph idx="1"/>
          </p:nvPr>
        </p:nvSpPr>
        <p:spPr>
          <a:xfrm>
            <a:off x="5287995" y="661106"/>
            <a:ext cx="6767138" cy="5503101"/>
          </a:xfrm>
        </p:spPr>
        <p:txBody>
          <a:bodyPr anchor="ctr">
            <a:normAutofit/>
          </a:bodyPr>
          <a:lstStyle/>
          <a:p>
            <a:pPr marL="0" indent="0">
              <a:buNone/>
            </a:pPr>
            <a:r>
              <a:rPr lang="en-US" sz="2000" dirty="0">
                <a:solidFill>
                  <a:srgbClr val="FFFFFF"/>
                </a:solidFill>
              </a:rPr>
              <a:t>SOME OF THE </a:t>
            </a:r>
            <a:r>
              <a:rPr lang="en-US" sz="2000">
                <a:solidFill>
                  <a:srgbClr val="FFFFFF"/>
                </a:solidFill>
              </a:rPr>
              <a:t>CHALLENGES ARE</a:t>
            </a:r>
            <a:r>
              <a:rPr lang="en-US" sz="2000" dirty="0">
                <a:solidFill>
                  <a:srgbClr val="FFFFFF"/>
                </a:solidFill>
              </a:rPr>
              <a:t>:</a:t>
            </a:r>
          </a:p>
          <a:p>
            <a:pPr marL="0" indent="0">
              <a:buNone/>
            </a:pPr>
            <a:endParaRPr lang="en-US" sz="2000" dirty="0">
              <a:solidFill>
                <a:srgbClr val="FFFFFF"/>
              </a:solidFill>
            </a:endParaRPr>
          </a:p>
          <a:p>
            <a:r>
              <a:rPr lang="en-US" sz="2000" dirty="0">
                <a:solidFill>
                  <a:srgbClr val="FFFFFF"/>
                </a:solidFill>
              </a:rPr>
              <a:t>VARIANCE IN SIZING BASED ON DIFFERENT COUNTRIES</a:t>
            </a:r>
          </a:p>
          <a:p>
            <a:r>
              <a:rPr lang="en-US" sz="2000" dirty="0">
                <a:solidFill>
                  <a:srgbClr val="FFFFFF"/>
                </a:solidFill>
              </a:rPr>
              <a:t>DIFFERENT BODY SHAPES AND SIZES</a:t>
            </a:r>
          </a:p>
          <a:p>
            <a:r>
              <a:rPr lang="en-US" sz="2000" dirty="0">
                <a:solidFill>
                  <a:srgbClr val="FFFFFF"/>
                </a:solidFill>
              </a:rPr>
              <a:t>MASS PRODUCTION IN TECHNOLOGY</a:t>
            </a:r>
          </a:p>
          <a:p>
            <a:endParaRPr lang="en-US" sz="2000" dirty="0">
              <a:solidFill>
                <a:srgbClr val="FFFFFF"/>
              </a:solidFill>
            </a:endParaRPr>
          </a:p>
        </p:txBody>
      </p:sp>
      <p:pic>
        <p:nvPicPr>
          <p:cNvPr id="9" name="Picture 8">
            <a:extLst>
              <a:ext uri="{FF2B5EF4-FFF2-40B4-BE49-F238E27FC236}">
                <a16:creationId xmlns:a16="http://schemas.microsoft.com/office/drawing/2014/main" id="{F6A69ABE-451B-7042-819F-5644448212AA}"/>
              </a:ext>
            </a:extLst>
          </p:cNvPr>
          <p:cNvPicPr>
            <a:picLocks noChangeAspect="1"/>
          </p:cNvPicPr>
          <p:nvPr/>
        </p:nvPicPr>
        <p:blipFill>
          <a:blip r:embed="rId4"/>
          <a:stretch>
            <a:fillRect/>
          </a:stretch>
        </p:blipFill>
        <p:spPr>
          <a:xfrm>
            <a:off x="10312261" y="320406"/>
            <a:ext cx="1876563" cy="806986"/>
          </a:xfrm>
          <a:prstGeom prst="rect">
            <a:avLst/>
          </a:prstGeom>
        </p:spPr>
      </p:pic>
      <p:sp>
        <p:nvSpPr>
          <p:cNvPr id="4" name="Rectangle 2">
            <a:extLst>
              <a:ext uri="{FF2B5EF4-FFF2-40B4-BE49-F238E27FC236}">
                <a16:creationId xmlns:a16="http://schemas.microsoft.com/office/drawing/2014/main" id="{CD7CA9B7-5E48-7C43-8FD9-7F4487DA8D0B}"/>
              </a:ext>
            </a:extLst>
          </p:cNvPr>
          <p:cNvSpPr>
            <a:spLocks noChangeArrowheads="1"/>
          </p:cNvSpPr>
          <p:nvPr/>
        </p:nvSpPr>
        <p:spPr bwMode="auto">
          <a:xfrm>
            <a:off x="3176"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7" name="Rectangle 4">
            <a:extLst>
              <a:ext uri="{FF2B5EF4-FFF2-40B4-BE49-F238E27FC236}">
                <a16:creationId xmlns:a16="http://schemas.microsoft.com/office/drawing/2014/main" id="{6283E162-B550-4140-AE02-FBBB626B4967}"/>
              </a:ext>
            </a:extLst>
          </p:cNvPr>
          <p:cNvSpPr>
            <a:spLocks noChangeArrowheads="1"/>
          </p:cNvSpPr>
          <p:nvPr/>
        </p:nvSpPr>
        <p:spPr bwMode="auto">
          <a:xfrm>
            <a:off x="-136867" y="-1703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Rectangle 2">
            <a:extLst>
              <a:ext uri="{FF2B5EF4-FFF2-40B4-BE49-F238E27FC236}">
                <a16:creationId xmlns:a16="http://schemas.microsoft.com/office/drawing/2014/main" id="{3CD2AB10-C6D0-464B-AFD1-AA878A784FF4}"/>
              </a:ext>
            </a:extLst>
          </p:cNvPr>
          <p:cNvSpPr/>
          <p:nvPr/>
        </p:nvSpPr>
        <p:spPr>
          <a:xfrm>
            <a:off x="5969202" y="3244334"/>
            <a:ext cx="253596" cy="369332"/>
          </a:xfrm>
          <a:prstGeom prst="rect">
            <a:avLst/>
          </a:prstGeom>
        </p:spPr>
        <p:txBody>
          <a:bodyPr wrap="none">
            <a:spAutoFit/>
          </a:bodyPr>
          <a:lstStyle/>
          <a:p>
            <a:r>
              <a:rPr lang="en-US" dirty="0"/>
              <a:t> </a:t>
            </a:r>
          </a:p>
        </p:txBody>
      </p:sp>
      <p:sp>
        <p:nvSpPr>
          <p:cNvPr id="5" name="Rectangle 4">
            <a:extLst>
              <a:ext uri="{FF2B5EF4-FFF2-40B4-BE49-F238E27FC236}">
                <a16:creationId xmlns:a16="http://schemas.microsoft.com/office/drawing/2014/main" id="{6D07DCED-10C2-454C-ADB9-E4A23A126D79}"/>
              </a:ext>
            </a:extLst>
          </p:cNvPr>
          <p:cNvSpPr/>
          <p:nvPr/>
        </p:nvSpPr>
        <p:spPr>
          <a:xfrm>
            <a:off x="5969202" y="3244334"/>
            <a:ext cx="253596" cy="369332"/>
          </a:xfrm>
          <a:prstGeom prst="rect">
            <a:avLst/>
          </a:prstGeom>
        </p:spPr>
        <p:txBody>
          <a:bodyPr wrap="none">
            <a:spAutoFit/>
          </a:bodyPr>
          <a:lstStyle/>
          <a:p>
            <a:r>
              <a:rPr lang="en-US" dirty="0"/>
              <a:t> </a:t>
            </a:r>
          </a:p>
        </p:txBody>
      </p:sp>
      <p:sp>
        <p:nvSpPr>
          <p:cNvPr id="6" name="Rectangle 5">
            <a:extLst>
              <a:ext uri="{FF2B5EF4-FFF2-40B4-BE49-F238E27FC236}">
                <a16:creationId xmlns:a16="http://schemas.microsoft.com/office/drawing/2014/main" id="{72A33C37-10F4-4F57-9F10-789D0C874F59}"/>
              </a:ext>
            </a:extLst>
          </p:cNvPr>
          <p:cNvSpPr/>
          <p:nvPr/>
        </p:nvSpPr>
        <p:spPr>
          <a:xfrm>
            <a:off x="5969202" y="3244334"/>
            <a:ext cx="253596" cy="369332"/>
          </a:xfrm>
          <a:prstGeom prst="rect">
            <a:avLst/>
          </a:prstGeom>
        </p:spPr>
        <p:txBody>
          <a:bodyPr wrap="none">
            <a:spAutoFit/>
          </a:bodyPr>
          <a:lstStyle/>
          <a:p>
            <a:r>
              <a:rPr lang="en-US" dirty="0"/>
              <a:t> </a:t>
            </a:r>
          </a:p>
        </p:txBody>
      </p:sp>
    </p:spTree>
    <p:extLst>
      <p:ext uri="{BB962C8B-B14F-4D97-AF65-F5344CB8AC3E}">
        <p14:creationId xmlns:p14="http://schemas.microsoft.com/office/powerpoint/2010/main" val="122889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10F2B-200F-8C41-B063-0EFCE39622A6}"/>
              </a:ext>
            </a:extLst>
          </p:cNvPr>
          <p:cNvSpPr>
            <a:spLocks noGrp="1"/>
          </p:cNvSpPr>
          <p:nvPr>
            <p:ph type="title"/>
          </p:nvPr>
        </p:nvSpPr>
        <p:spPr>
          <a:xfrm>
            <a:off x="680321" y="2063262"/>
            <a:ext cx="3739279" cy="2661052"/>
          </a:xfrm>
        </p:spPr>
        <p:txBody>
          <a:bodyPr>
            <a:normAutofit fontScale="90000"/>
          </a:bodyPr>
          <a:lstStyle/>
          <a:p>
            <a:r>
              <a:rPr lang="en-US" sz="4400" dirty="0">
                <a:solidFill>
                  <a:srgbClr val="FFFFFF"/>
                </a:solidFill>
              </a:rPr>
              <a:t>VARIANCE IN SIZING BASED ON DIFFERENT COUNTRIES</a:t>
            </a:r>
          </a:p>
        </p:txBody>
      </p:sp>
      <p:pic>
        <p:nvPicPr>
          <p:cNvPr id="9" name="Picture 2" descr="Cruikshank Drawing - A Fashionable London Tailor  Measures by Mary Evans Picture Library">
            <a:extLst>
              <a:ext uri="{FF2B5EF4-FFF2-40B4-BE49-F238E27FC236}">
                <a16:creationId xmlns:a16="http://schemas.microsoft.com/office/drawing/2014/main" id="{68D49A6A-B4C7-C944-BF7C-0A49F2D7850D}"/>
              </a:ext>
            </a:extLst>
          </p:cNvPr>
          <p:cNvPicPr>
            <a:picLocks noGrp="1" noChangeAspect="1" noChangeArrowheads="1"/>
          </p:cNvPicPr>
          <p:nvPr>
            <p:ph idx="1"/>
          </p:nvPr>
        </p:nvPicPr>
        <p:blipFill>
          <a:blip r:embed="rId2" r:link="rId3">
            <a:extLst>
              <a:ext uri="{28A0092B-C50C-407E-A947-70E740481C1C}">
                <a14:useLocalDpi xmlns:a14="http://schemas.microsoft.com/office/drawing/2010/main" val="0"/>
              </a:ext>
            </a:extLst>
          </a:blip>
          <a:srcRect/>
          <a:stretch>
            <a:fillRect/>
          </a:stretch>
        </p:blipFill>
        <p:spPr bwMode="auto">
          <a:xfrm>
            <a:off x="4626350" y="1361751"/>
            <a:ext cx="3974312" cy="40640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7725E04-C611-9E4D-BFA6-C7250AC73D0D}"/>
              </a:ext>
            </a:extLst>
          </p:cNvPr>
          <p:cNvSpPr txBox="1"/>
          <p:nvPr/>
        </p:nvSpPr>
        <p:spPr>
          <a:xfrm>
            <a:off x="5434911" y="5461036"/>
            <a:ext cx="5972175" cy="646331"/>
          </a:xfrm>
          <a:prstGeom prst="rect">
            <a:avLst/>
          </a:prstGeom>
          <a:noFill/>
        </p:spPr>
        <p:txBody>
          <a:bodyPr wrap="square" rtlCol="0">
            <a:spAutoFit/>
          </a:bodyPr>
          <a:lstStyle/>
          <a:p>
            <a:r>
              <a:rPr lang="en-GB" dirty="0">
                <a:solidFill>
                  <a:schemeClr val="bg1"/>
                </a:solidFill>
              </a:rPr>
              <a:t>(</a:t>
            </a:r>
            <a:r>
              <a:rPr lang="en-GB" u="sng" dirty="0">
                <a:solidFill>
                  <a:schemeClr val="bg1"/>
                </a:solidFill>
                <a:hlinkClick r:id="rId4">
                  <a:extLst>
                    <a:ext uri="{A12FA001-AC4F-418D-AE19-62706E023703}">
                      <ahyp:hlinkClr xmlns:ahyp="http://schemas.microsoft.com/office/drawing/2018/hyperlinkcolor" val="tx"/>
                    </a:ext>
                  </a:extLst>
                </a:hlinkClick>
              </a:rPr>
              <a:t>http://hibiscus-sinensis.com/regency/tailors.htm</a:t>
            </a:r>
            <a:r>
              <a:rPr lang="en-GB" u="sng" dirty="0">
                <a:solidFill>
                  <a:schemeClr val="bg1"/>
                </a:solidFill>
              </a:rPr>
              <a:t> )</a:t>
            </a:r>
            <a:endParaRPr lang="en-GB" dirty="0">
              <a:solidFill>
                <a:schemeClr val="bg1"/>
              </a:solidFill>
            </a:endParaRPr>
          </a:p>
          <a:p>
            <a:r>
              <a:rPr lang="en-GB" dirty="0"/>
              <a:t> </a:t>
            </a:r>
          </a:p>
        </p:txBody>
      </p:sp>
      <p:pic>
        <p:nvPicPr>
          <p:cNvPr id="5" name="Picture 4">
            <a:extLst>
              <a:ext uri="{FF2B5EF4-FFF2-40B4-BE49-F238E27FC236}">
                <a16:creationId xmlns:a16="http://schemas.microsoft.com/office/drawing/2014/main" id="{A3B8A399-C5CF-4B49-BB09-B25F514A916E}"/>
              </a:ext>
            </a:extLst>
          </p:cNvPr>
          <p:cNvPicPr>
            <a:picLocks noChangeAspect="1"/>
          </p:cNvPicPr>
          <p:nvPr/>
        </p:nvPicPr>
        <p:blipFill>
          <a:blip r:embed="rId5"/>
          <a:stretch>
            <a:fillRect/>
          </a:stretch>
        </p:blipFill>
        <p:spPr>
          <a:xfrm>
            <a:off x="10371909" y="104314"/>
            <a:ext cx="1825562" cy="785054"/>
          </a:xfrm>
          <a:prstGeom prst="rect">
            <a:avLst/>
          </a:prstGeom>
        </p:spPr>
      </p:pic>
    </p:spTree>
    <p:extLst>
      <p:ext uri="{BB962C8B-B14F-4D97-AF65-F5344CB8AC3E}">
        <p14:creationId xmlns:p14="http://schemas.microsoft.com/office/powerpoint/2010/main" val="4012019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3FCB8-C5D1-AB4F-ACE4-0B66A0FB5DE5}"/>
              </a:ext>
            </a:extLst>
          </p:cNvPr>
          <p:cNvSpPr>
            <a:spLocks noGrp="1"/>
          </p:cNvSpPr>
          <p:nvPr>
            <p:ph type="title"/>
          </p:nvPr>
        </p:nvSpPr>
        <p:spPr>
          <a:xfrm>
            <a:off x="680321" y="2063262"/>
            <a:ext cx="4209731" cy="2661052"/>
          </a:xfrm>
        </p:spPr>
        <p:txBody>
          <a:bodyPr>
            <a:normAutofit/>
          </a:bodyPr>
          <a:lstStyle/>
          <a:p>
            <a:r>
              <a:rPr lang="en-US" sz="4400" dirty="0">
                <a:solidFill>
                  <a:srgbClr val="FFFFFF"/>
                </a:solidFill>
              </a:rPr>
              <a:t>DIFFERENT BODY SHAPES AND SIZES</a:t>
            </a:r>
          </a:p>
        </p:txBody>
      </p:sp>
      <p:pic>
        <p:nvPicPr>
          <p:cNvPr id="9" name="Picture 4" descr="A picture containing text&#10;&#10;Description automatically generated">
            <a:extLst>
              <a:ext uri="{FF2B5EF4-FFF2-40B4-BE49-F238E27FC236}">
                <a16:creationId xmlns:a16="http://schemas.microsoft.com/office/drawing/2014/main" id="{333AA608-74ED-C340-A66E-5A3B02985082}"/>
              </a:ext>
            </a:extLst>
          </p:cNvPr>
          <p:cNvPicPr>
            <a:picLocks noGrp="1" noChangeAspect="1" noChangeArrowheads="1"/>
          </p:cNvPicPr>
          <p:nvPr>
            <p:ph idx="1"/>
          </p:nvPr>
        </p:nvPicPr>
        <p:blipFill>
          <a:blip r:embed="rId2" r:link="rId3">
            <a:extLst>
              <a:ext uri="{28A0092B-C50C-407E-A947-70E740481C1C}">
                <a14:useLocalDpi xmlns:a14="http://schemas.microsoft.com/office/drawing/2010/main" val="0"/>
              </a:ext>
            </a:extLst>
          </a:blip>
          <a:srcRect/>
          <a:stretch>
            <a:fillRect/>
          </a:stretch>
        </p:blipFill>
        <p:spPr bwMode="auto">
          <a:xfrm>
            <a:off x="5141843" y="1522920"/>
            <a:ext cx="6404045" cy="37788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B809DB5-316A-3643-8CB1-5E50E85B67A8}"/>
              </a:ext>
            </a:extLst>
          </p:cNvPr>
          <p:cNvSpPr txBox="1"/>
          <p:nvPr/>
        </p:nvSpPr>
        <p:spPr>
          <a:xfrm>
            <a:off x="5386388" y="5486400"/>
            <a:ext cx="5672137" cy="1200329"/>
          </a:xfrm>
          <a:prstGeom prst="rect">
            <a:avLst/>
          </a:prstGeom>
          <a:noFill/>
        </p:spPr>
        <p:txBody>
          <a:bodyPr wrap="square" rtlCol="0">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https://www.qlocherie.com/blog/finding-the-perfect-lingerie-for-your-body-shape-common-body-shapes-and-their-ideal-lingerie-styles/</a:t>
            </a:r>
            <a:endParaRPr lang="en-GB" dirty="0">
              <a:solidFill>
                <a:schemeClr val="bg1"/>
              </a:solidFill>
            </a:endParaRPr>
          </a:p>
          <a:p>
            <a:r>
              <a:rPr lang="en-GB" dirty="0"/>
              <a:t> </a:t>
            </a:r>
          </a:p>
        </p:txBody>
      </p:sp>
      <p:pic>
        <p:nvPicPr>
          <p:cNvPr id="13" name="Picture 12">
            <a:extLst>
              <a:ext uri="{FF2B5EF4-FFF2-40B4-BE49-F238E27FC236}">
                <a16:creationId xmlns:a16="http://schemas.microsoft.com/office/drawing/2014/main" id="{B9223A6B-F76C-E740-984A-FA59994A4820}"/>
              </a:ext>
            </a:extLst>
          </p:cNvPr>
          <p:cNvPicPr>
            <a:picLocks noChangeAspect="1"/>
          </p:cNvPicPr>
          <p:nvPr/>
        </p:nvPicPr>
        <p:blipFill>
          <a:blip r:embed="rId5"/>
          <a:stretch>
            <a:fillRect/>
          </a:stretch>
        </p:blipFill>
        <p:spPr>
          <a:xfrm>
            <a:off x="10293531" y="165773"/>
            <a:ext cx="1903940" cy="818759"/>
          </a:xfrm>
          <a:prstGeom prst="rect">
            <a:avLst/>
          </a:prstGeom>
        </p:spPr>
      </p:pic>
    </p:spTree>
    <p:extLst>
      <p:ext uri="{BB962C8B-B14F-4D97-AF65-F5344CB8AC3E}">
        <p14:creationId xmlns:p14="http://schemas.microsoft.com/office/powerpoint/2010/main" val="1489875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745DA-C09A-DE47-AD8D-9681E5E8F329}"/>
              </a:ext>
            </a:extLst>
          </p:cNvPr>
          <p:cNvSpPr>
            <a:spLocks noGrp="1"/>
          </p:cNvSpPr>
          <p:nvPr>
            <p:ph type="title"/>
          </p:nvPr>
        </p:nvSpPr>
        <p:spPr>
          <a:xfrm>
            <a:off x="212035" y="2063261"/>
            <a:ext cx="4744278" cy="2763385"/>
          </a:xfrm>
        </p:spPr>
        <p:txBody>
          <a:bodyPr>
            <a:normAutofit/>
          </a:bodyPr>
          <a:lstStyle/>
          <a:p>
            <a:r>
              <a:rPr lang="en-US" sz="4400" dirty="0">
                <a:solidFill>
                  <a:srgbClr val="FFFFFF"/>
                </a:solidFill>
              </a:rPr>
              <a:t>MASS PRODUCTION IN TECHNOLOGY</a:t>
            </a:r>
          </a:p>
        </p:txBody>
      </p:sp>
      <p:sp>
        <p:nvSpPr>
          <p:cNvPr id="3" name="Content Placeholder 2">
            <a:extLst>
              <a:ext uri="{FF2B5EF4-FFF2-40B4-BE49-F238E27FC236}">
                <a16:creationId xmlns:a16="http://schemas.microsoft.com/office/drawing/2014/main" id="{18B99C92-4E43-744F-9A59-892D7A1210C8}"/>
              </a:ext>
            </a:extLst>
          </p:cNvPr>
          <p:cNvSpPr>
            <a:spLocks noGrp="1"/>
          </p:cNvSpPr>
          <p:nvPr>
            <p:ph idx="1"/>
          </p:nvPr>
        </p:nvSpPr>
        <p:spPr>
          <a:xfrm>
            <a:off x="5287995" y="1448428"/>
            <a:ext cx="5854059" cy="2561870"/>
          </a:xfrm>
        </p:spPr>
        <p:txBody>
          <a:bodyPr anchor="ctr">
            <a:normAutofit/>
          </a:bodyPr>
          <a:lstStyle/>
          <a:p>
            <a:endParaRPr lang="en-US" sz="2000" dirty="0">
              <a:solidFill>
                <a:srgbClr val="FFFFFF"/>
              </a:solidFill>
            </a:endParaRPr>
          </a:p>
        </p:txBody>
      </p:sp>
      <p:sp>
        <p:nvSpPr>
          <p:cNvPr id="4" name="Rectangle 2">
            <a:extLst>
              <a:ext uri="{FF2B5EF4-FFF2-40B4-BE49-F238E27FC236}">
                <a16:creationId xmlns:a16="http://schemas.microsoft.com/office/drawing/2014/main" id="{26133925-B279-D94B-A4DF-9A7C3B6A1DD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4097" name="Picture 3" descr="USMA Corps 1800s">
            <a:extLst>
              <a:ext uri="{FF2B5EF4-FFF2-40B4-BE49-F238E27FC236}">
                <a16:creationId xmlns:a16="http://schemas.microsoft.com/office/drawing/2014/main" id="{4726C6DC-FC6A-3D41-B513-3FF1957F97AB}"/>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099921" y="1601340"/>
            <a:ext cx="5469798" cy="30828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90F64AA-BCC2-F247-881F-A9828A22E30A}"/>
              </a:ext>
            </a:extLst>
          </p:cNvPr>
          <p:cNvSpPr txBox="1"/>
          <p:nvPr/>
        </p:nvSpPr>
        <p:spPr>
          <a:xfrm>
            <a:off x="5287995" y="4826675"/>
            <a:ext cx="3910684" cy="2031325"/>
          </a:xfrm>
          <a:prstGeom prst="rect">
            <a:avLst/>
          </a:prstGeom>
          <a:noFill/>
        </p:spPr>
        <p:txBody>
          <a:bodyPr wrap="square" rtlCol="0">
            <a:spAutoFit/>
          </a:bodyPr>
          <a:lstStyle/>
          <a:p>
            <a:r>
              <a:rPr lang="en-GB" sz="1200" dirty="0">
                <a:solidFill>
                  <a:schemeClr val="bg1"/>
                </a:solidFill>
                <a:hlinkClick r:id="rId4">
                  <a:extLst>
                    <a:ext uri="{A12FA001-AC4F-418D-AE19-62706E023703}">
                      <ahyp:hlinkClr xmlns:ahyp="http://schemas.microsoft.com/office/drawing/2018/hyperlinkcolor" val="tx"/>
                    </a:ext>
                  </a:extLst>
                </a:hlinkClick>
              </a:rPr>
              <a:t>https://in.news.yahoo.com/us-armys-fitness-standards-changed-175758682.html?guccounter=1&amp;guce_referrer=aHR0cHM6Ly93d3cuZ29vZ2xlLmNvbS8&amp;guce_referrer_sig=AQAAANcMF6hWHctm_EvZ8gdIJ80d7jW4tPd-faHG7shTb0PTeyccs4FKYfFOi5_1Dy2qtNysAta7Mky9mI31R3wj4TiSQuBudlrZPupC11-mDXmFFukYfsj6HGHldaRdpCTImNHVuP978pAZ_wZR-Lb4tVzzPzLqJKp6BaQ-VfQvp73G</a:t>
            </a:r>
            <a:endParaRPr lang="en-GB" sz="1200" dirty="0">
              <a:solidFill>
                <a:schemeClr val="bg1"/>
              </a:solidFill>
            </a:endParaRPr>
          </a:p>
          <a:p>
            <a:r>
              <a:rPr lang="en-GB" dirty="0"/>
              <a:t> </a:t>
            </a:r>
          </a:p>
        </p:txBody>
      </p:sp>
      <p:pic>
        <p:nvPicPr>
          <p:cNvPr id="15" name="Picture 14">
            <a:extLst>
              <a:ext uri="{FF2B5EF4-FFF2-40B4-BE49-F238E27FC236}">
                <a16:creationId xmlns:a16="http://schemas.microsoft.com/office/drawing/2014/main" id="{5B5705B4-2C71-EE4B-BF21-75073C5DB933}"/>
              </a:ext>
            </a:extLst>
          </p:cNvPr>
          <p:cNvPicPr>
            <a:picLocks noChangeAspect="1"/>
          </p:cNvPicPr>
          <p:nvPr/>
        </p:nvPicPr>
        <p:blipFill>
          <a:blip r:embed="rId5"/>
          <a:stretch>
            <a:fillRect/>
          </a:stretch>
        </p:blipFill>
        <p:spPr>
          <a:xfrm>
            <a:off x="10363341" y="240743"/>
            <a:ext cx="1834130" cy="788739"/>
          </a:xfrm>
          <a:prstGeom prst="rect">
            <a:avLst/>
          </a:prstGeom>
        </p:spPr>
      </p:pic>
    </p:spTree>
    <p:extLst>
      <p:ext uri="{BB962C8B-B14F-4D97-AF65-F5344CB8AC3E}">
        <p14:creationId xmlns:p14="http://schemas.microsoft.com/office/powerpoint/2010/main" val="1831323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FE6DBF9-94F5-4877-B532-D859966E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5EBA155-CB71-48F7-8A85-0B293C7739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4" name="Rectangle 13">
            <a:extLst>
              <a:ext uri="{FF2B5EF4-FFF2-40B4-BE49-F238E27FC236}">
                <a16:creationId xmlns:a16="http://schemas.microsoft.com/office/drawing/2014/main" id="{7A9A3980-304B-4116-B0FB-155B054B0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924FA7CC-8015-40C6-9D92-644E30DCCA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2"/>
            <a:ext cx="7767872" cy="225365"/>
          </a:xfrm>
          <a:prstGeom prst="rect">
            <a:avLst/>
          </a:prstGeom>
        </p:spPr>
      </p:pic>
      <p:sp>
        <p:nvSpPr>
          <p:cNvPr id="18" name="Rectangle 17">
            <a:extLst>
              <a:ext uri="{FF2B5EF4-FFF2-40B4-BE49-F238E27FC236}">
                <a16:creationId xmlns:a16="http://schemas.microsoft.com/office/drawing/2014/main" id="{D146040E-7E20-4B05-9660-47E254E1A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786817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2B38021-5223-4BD7-BB8C-6A8F7866182B}"/>
              </a:ext>
            </a:extLst>
          </p:cNvPr>
          <p:cNvSpPr>
            <a:spLocks noGrp="1"/>
          </p:cNvSpPr>
          <p:nvPr>
            <p:ph type="ctrTitle"/>
          </p:nvPr>
        </p:nvSpPr>
        <p:spPr>
          <a:xfrm>
            <a:off x="803882" y="2797968"/>
            <a:ext cx="6752110" cy="1373070"/>
          </a:xfrm>
        </p:spPr>
        <p:txBody>
          <a:bodyPr anchor="ctr">
            <a:normAutofit/>
          </a:bodyPr>
          <a:lstStyle/>
          <a:p>
            <a:r>
              <a:rPr lang="en-US" sz="4600" u="sng" dirty="0"/>
              <a:t>Insights of the modern technology used</a:t>
            </a:r>
          </a:p>
        </p:txBody>
      </p:sp>
      <p:sp>
        <p:nvSpPr>
          <p:cNvPr id="3" name="Subtitle 2">
            <a:extLst>
              <a:ext uri="{FF2B5EF4-FFF2-40B4-BE49-F238E27FC236}">
                <a16:creationId xmlns:a16="http://schemas.microsoft.com/office/drawing/2014/main" id="{4E06B0C4-9455-4339-B2BA-9B43E4E0D9D4}"/>
              </a:ext>
            </a:extLst>
          </p:cNvPr>
          <p:cNvSpPr>
            <a:spLocks noGrp="1"/>
          </p:cNvSpPr>
          <p:nvPr>
            <p:ph type="subTitle" idx="1"/>
          </p:nvPr>
        </p:nvSpPr>
        <p:spPr>
          <a:xfrm>
            <a:off x="7868171" y="862244"/>
            <a:ext cx="3677397" cy="1131447"/>
          </a:xfrm>
        </p:spPr>
        <p:txBody>
          <a:bodyPr>
            <a:normAutofit/>
          </a:bodyPr>
          <a:lstStyle/>
          <a:p>
            <a:r>
              <a:rPr lang="en-US" dirty="0" err="1"/>
              <a:t>BFit</a:t>
            </a:r>
            <a:r>
              <a:rPr lang="en-US" dirty="0"/>
              <a:t>  Fashions </a:t>
            </a:r>
          </a:p>
          <a:p>
            <a:endParaRPr lang="en-US" dirty="0"/>
          </a:p>
        </p:txBody>
      </p:sp>
      <p:pic>
        <p:nvPicPr>
          <p:cNvPr id="7" name="Graphic 6" descr="Processor">
            <a:extLst>
              <a:ext uri="{FF2B5EF4-FFF2-40B4-BE49-F238E27FC236}">
                <a16:creationId xmlns:a16="http://schemas.microsoft.com/office/drawing/2014/main" id="{5C8742A5-D8EA-4F73-8636-FD2D093BB89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87091" y="1749761"/>
            <a:ext cx="3358478" cy="335847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7973107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EEF70-DB5E-4037-8B60-9DDCC1D510BE}"/>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B443F6DD-6DFB-4D6F-B9BD-67179769B3BB}"/>
              </a:ext>
            </a:extLst>
          </p:cNvPr>
          <p:cNvSpPr>
            <a:spLocks noGrp="1"/>
          </p:cNvSpPr>
          <p:nvPr>
            <p:ph idx="1"/>
          </p:nvPr>
        </p:nvSpPr>
        <p:spPr/>
        <p:txBody>
          <a:bodyPr/>
          <a:lstStyle/>
          <a:p>
            <a:r>
              <a:rPr lang="en-US" sz="2800" dirty="0">
                <a:hlinkClick r:id="rId2"/>
              </a:rPr>
              <a:t>RALPH LAUREN FITTING ROOMS </a:t>
            </a:r>
          </a:p>
          <a:p>
            <a:endParaRPr lang="en-US" sz="2800" dirty="0">
              <a:hlinkClick r:id="rId2"/>
            </a:endParaRPr>
          </a:p>
          <a:p>
            <a:r>
              <a:rPr lang="en-US" sz="2800" dirty="0">
                <a:hlinkClick r:id="rId2"/>
              </a:rPr>
              <a:t>https://www.youtube.com/watch?v=vFF95SvTfRE&amp;list=WL&amp;index=2&amp;t=0s</a:t>
            </a:r>
            <a:r>
              <a:rPr lang="en-US" sz="2800" dirty="0"/>
              <a:t> </a:t>
            </a:r>
          </a:p>
          <a:p>
            <a:endParaRPr lang="en-US" sz="2800" dirty="0"/>
          </a:p>
          <a:p>
            <a:endParaRPr lang="en-US" dirty="0"/>
          </a:p>
        </p:txBody>
      </p:sp>
    </p:spTree>
    <p:extLst>
      <p:ext uri="{BB962C8B-B14F-4D97-AF65-F5344CB8AC3E}">
        <p14:creationId xmlns:p14="http://schemas.microsoft.com/office/powerpoint/2010/main" val="3452368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DBD5-A827-4689-BBD2-D0062651E27A}"/>
              </a:ext>
            </a:extLst>
          </p:cNvPr>
          <p:cNvSpPr>
            <a:spLocks noGrp="1"/>
          </p:cNvSpPr>
          <p:nvPr>
            <p:ph type="title"/>
          </p:nvPr>
        </p:nvSpPr>
        <p:spPr/>
        <p:txBody>
          <a:bodyPr/>
          <a:lstStyle/>
          <a:p>
            <a:r>
              <a:rPr lang="en-US" dirty="0"/>
              <a:t>The technology used </a:t>
            </a:r>
          </a:p>
        </p:txBody>
      </p:sp>
      <p:sp>
        <p:nvSpPr>
          <p:cNvPr id="3" name="Content Placeholder 2">
            <a:extLst>
              <a:ext uri="{FF2B5EF4-FFF2-40B4-BE49-F238E27FC236}">
                <a16:creationId xmlns:a16="http://schemas.microsoft.com/office/drawing/2014/main" id="{E9D9597A-9DAF-4CC5-A62E-AF89E952220D}"/>
              </a:ext>
            </a:extLst>
          </p:cNvPr>
          <p:cNvSpPr>
            <a:spLocks noGrp="1"/>
          </p:cNvSpPr>
          <p:nvPr>
            <p:ph idx="1"/>
          </p:nvPr>
        </p:nvSpPr>
        <p:spPr/>
        <p:txBody>
          <a:bodyPr/>
          <a:lstStyle/>
          <a:p>
            <a:r>
              <a:rPr lang="en-US" dirty="0"/>
              <a:t>Smart mirror measuring </a:t>
            </a:r>
          </a:p>
          <a:p>
            <a:r>
              <a:rPr lang="en-US" dirty="0"/>
              <a:t>Exact body measurement </a:t>
            </a:r>
          </a:p>
          <a:p>
            <a:r>
              <a:rPr lang="en-US" dirty="0"/>
              <a:t>Being able to see the clothes on without trying it on </a:t>
            </a:r>
          </a:p>
          <a:p>
            <a:pPr marL="0" indent="0">
              <a:buNone/>
            </a:pPr>
            <a:endParaRPr lang="en-US" dirty="0"/>
          </a:p>
        </p:txBody>
      </p:sp>
      <p:sp>
        <p:nvSpPr>
          <p:cNvPr id="4" name="Rectangle 3">
            <a:extLst>
              <a:ext uri="{FF2B5EF4-FFF2-40B4-BE49-F238E27FC236}">
                <a16:creationId xmlns:a16="http://schemas.microsoft.com/office/drawing/2014/main" id="{1C0CB1AC-C37D-4555-A966-7BB6BCAEC649}"/>
              </a:ext>
            </a:extLst>
          </p:cNvPr>
          <p:cNvSpPr/>
          <p:nvPr/>
        </p:nvSpPr>
        <p:spPr>
          <a:xfrm>
            <a:off x="5969202" y="3244334"/>
            <a:ext cx="253596" cy="369332"/>
          </a:xfrm>
          <a:prstGeom prst="rect">
            <a:avLst/>
          </a:prstGeom>
        </p:spPr>
        <p:txBody>
          <a:bodyPr wrap="none">
            <a:spAutoFit/>
          </a:bodyPr>
          <a:lstStyle/>
          <a:p>
            <a:r>
              <a:rPr lang="en-US" dirty="0"/>
              <a:t> </a:t>
            </a:r>
          </a:p>
        </p:txBody>
      </p:sp>
    </p:spTree>
    <p:extLst>
      <p:ext uri="{BB962C8B-B14F-4D97-AF65-F5344CB8AC3E}">
        <p14:creationId xmlns:p14="http://schemas.microsoft.com/office/powerpoint/2010/main" val="534939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9B58D-2C66-4C66-BE21-246FAB287E8D}"/>
              </a:ext>
            </a:extLst>
          </p:cNvPr>
          <p:cNvSpPr>
            <a:spLocks noGrp="1"/>
          </p:cNvSpPr>
          <p:nvPr>
            <p:ph type="ctrTitle"/>
          </p:nvPr>
        </p:nvSpPr>
        <p:spPr/>
        <p:txBody>
          <a:bodyPr/>
          <a:lstStyle/>
          <a:p>
            <a:r>
              <a:rPr lang="en-GB" sz="4400" dirty="0"/>
              <a:t>Impact of modern Technology </a:t>
            </a:r>
          </a:p>
        </p:txBody>
      </p:sp>
    </p:spTree>
    <p:extLst>
      <p:ext uri="{BB962C8B-B14F-4D97-AF65-F5344CB8AC3E}">
        <p14:creationId xmlns:p14="http://schemas.microsoft.com/office/powerpoint/2010/main" val="1417566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540B0-6B30-4859-9641-BED91EA9C4ED}"/>
              </a:ext>
            </a:extLst>
          </p:cNvPr>
          <p:cNvSpPr>
            <a:spLocks noGrp="1"/>
          </p:cNvSpPr>
          <p:nvPr>
            <p:ph type="title"/>
          </p:nvPr>
        </p:nvSpPr>
        <p:spPr/>
        <p:txBody>
          <a:bodyPr/>
          <a:lstStyle/>
          <a:p>
            <a:r>
              <a:rPr lang="en-GB" dirty="0"/>
              <a:t>Positive impact</a:t>
            </a:r>
          </a:p>
        </p:txBody>
      </p:sp>
      <p:sp>
        <p:nvSpPr>
          <p:cNvPr id="3" name="Content Placeholder 2">
            <a:extLst>
              <a:ext uri="{FF2B5EF4-FFF2-40B4-BE49-F238E27FC236}">
                <a16:creationId xmlns:a16="http://schemas.microsoft.com/office/drawing/2014/main" id="{BDAA11E3-182C-44D3-BDAC-F8B20FE4214A}"/>
              </a:ext>
            </a:extLst>
          </p:cNvPr>
          <p:cNvSpPr>
            <a:spLocks noGrp="1"/>
          </p:cNvSpPr>
          <p:nvPr>
            <p:ph idx="1"/>
          </p:nvPr>
        </p:nvSpPr>
        <p:spPr/>
        <p:txBody>
          <a:bodyPr>
            <a:normAutofit fontScale="92500" lnSpcReduction="10000"/>
          </a:bodyPr>
          <a:lstStyle/>
          <a:p>
            <a:r>
              <a:rPr lang="en-GB" dirty="0"/>
              <a:t>Customer centric </a:t>
            </a:r>
          </a:p>
          <a:p>
            <a:r>
              <a:rPr lang="en-GB" dirty="0"/>
              <a:t>Confident and trust </a:t>
            </a:r>
          </a:p>
          <a:p>
            <a:r>
              <a:rPr lang="en-GB" dirty="0"/>
              <a:t>24 hour service</a:t>
            </a:r>
          </a:p>
          <a:p>
            <a:r>
              <a:rPr lang="en-GB" dirty="0"/>
              <a:t>Improve dressing sense</a:t>
            </a:r>
          </a:p>
          <a:p>
            <a:r>
              <a:rPr lang="en-GB" dirty="0"/>
              <a:t>Cost reduction.</a:t>
            </a:r>
          </a:p>
          <a:p>
            <a:r>
              <a:rPr lang="en-GB" dirty="0"/>
              <a:t>Less time is consumed trying clothes</a:t>
            </a:r>
          </a:p>
          <a:p>
            <a:r>
              <a:rPr lang="en-GB" dirty="0"/>
              <a:t>Develop a new career- a range of up-coming designers</a:t>
            </a:r>
          </a:p>
          <a:p>
            <a:r>
              <a:rPr lang="en-GB" dirty="0"/>
              <a:t>Attract customers.</a:t>
            </a:r>
          </a:p>
          <a:p>
            <a:r>
              <a:rPr lang="en-GB" dirty="0"/>
              <a:t>Advertising factor</a:t>
            </a:r>
          </a:p>
          <a:p>
            <a:endParaRPr lang="en-GB" dirty="0"/>
          </a:p>
        </p:txBody>
      </p:sp>
    </p:spTree>
    <p:extLst>
      <p:ext uri="{BB962C8B-B14F-4D97-AF65-F5344CB8AC3E}">
        <p14:creationId xmlns:p14="http://schemas.microsoft.com/office/powerpoint/2010/main" val="42615616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FF144-FD51-4F51-B464-E6FD71BCC90D}"/>
              </a:ext>
            </a:extLst>
          </p:cNvPr>
          <p:cNvSpPr>
            <a:spLocks noGrp="1"/>
          </p:cNvSpPr>
          <p:nvPr>
            <p:ph type="title"/>
          </p:nvPr>
        </p:nvSpPr>
        <p:spPr/>
        <p:txBody>
          <a:bodyPr/>
          <a:lstStyle/>
          <a:p>
            <a:r>
              <a:rPr lang="en-GB" dirty="0"/>
              <a:t>Negative impact</a:t>
            </a:r>
          </a:p>
        </p:txBody>
      </p:sp>
      <p:sp>
        <p:nvSpPr>
          <p:cNvPr id="3" name="Content Placeholder 2">
            <a:extLst>
              <a:ext uri="{FF2B5EF4-FFF2-40B4-BE49-F238E27FC236}">
                <a16:creationId xmlns:a16="http://schemas.microsoft.com/office/drawing/2014/main" id="{C6CCDA13-0C1B-4F47-BB61-4702AAF3B68D}"/>
              </a:ext>
            </a:extLst>
          </p:cNvPr>
          <p:cNvSpPr>
            <a:spLocks noGrp="1"/>
          </p:cNvSpPr>
          <p:nvPr>
            <p:ph idx="1"/>
          </p:nvPr>
        </p:nvSpPr>
        <p:spPr/>
        <p:txBody>
          <a:bodyPr/>
          <a:lstStyle/>
          <a:p>
            <a:r>
              <a:rPr lang="en-GB" dirty="0"/>
              <a:t>Mental health issues for users</a:t>
            </a:r>
          </a:p>
          <a:p>
            <a:r>
              <a:rPr lang="en-GB" dirty="0"/>
              <a:t>Negative repercussions</a:t>
            </a:r>
          </a:p>
          <a:p>
            <a:r>
              <a:rPr lang="en-GB" dirty="0"/>
              <a:t>Financial issues</a:t>
            </a:r>
          </a:p>
          <a:p>
            <a:r>
              <a:rPr lang="en-GB" dirty="0"/>
              <a:t>Varying options and confusion </a:t>
            </a:r>
          </a:p>
        </p:txBody>
      </p:sp>
    </p:spTree>
    <p:extLst>
      <p:ext uri="{BB962C8B-B14F-4D97-AF65-F5344CB8AC3E}">
        <p14:creationId xmlns:p14="http://schemas.microsoft.com/office/powerpoint/2010/main" val="3367762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14F4B713-EB70-456D-A3E4-B33D4C1700C0}"/>
              </a:ext>
            </a:extLst>
          </p:cNvPr>
          <p:cNvSpPr txBox="1">
            <a:spLocks noGrp="1"/>
          </p:cNvSpPr>
          <p:nvPr>
            <p:ph type="title"/>
          </p:nvPr>
        </p:nvSpPr>
        <p:spPr>
          <a:xfrm>
            <a:off x="1981200" y="731497"/>
            <a:ext cx="8229600" cy="1143000"/>
          </a:xfrm>
        </p:spPr>
        <p:txBody>
          <a:bodyPr/>
          <a:lstStyle/>
          <a:p>
            <a:pPr lvl="0"/>
            <a:r>
              <a:rPr lang="hu-HU"/>
              <a:t>Summary</a:t>
            </a:r>
            <a:endParaRPr lang="en-GB"/>
          </a:p>
        </p:txBody>
      </p:sp>
      <p:sp>
        <p:nvSpPr>
          <p:cNvPr id="3" name="Content Placeholder 2">
            <a:extLst>
              <a:ext uri="{FF2B5EF4-FFF2-40B4-BE49-F238E27FC236}">
                <a16:creationId xmlns:a16="http://schemas.microsoft.com/office/drawing/2014/main" id="{103605FC-EA76-492E-B606-3F1BDB5FBB7C}"/>
              </a:ext>
            </a:extLst>
          </p:cNvPr>
          <p:cNvSpPr txBox="1">
            <a:spLocks noGrp="1"/>
          </p:cNvSpPr>
          <p:nvPr>
            <p:ph idx="1"/>
          </p:nvPr>
        </p:nvSpPr>
        <p:spPr>
          <a:xfrm>
            <a:off x="1981200" y="1874497"/>
            <a:ext cx="8229600" cy="4525959"/>
          </a:xfrm>
        </p:spPr>
        <p:txBody>
          <a:bodyPr/>
          <a:lstStyle/>
          <a:p>
            <a:pPr marL="0" indent="0">
              <a:lnSpc>
                <a:spcPct val="200000"/>
              </a:lnSpc>
              <a:buNone/>
            </a:pPr>
            <a:r>
              <a:rPr lang="hu-HU" dirty="0"/>
              <a:t>B Fit technology</a:t>
            </a:r>
          </a:p>
          <a:p>
            <a:pPr lvl="0">
              <a:lnSpc>
                <a:spcPct val="200000"/>
              </a:lnSpc>
            </a:pPr>
            <a:r>
              <a:rPr lang="en-US" dirty="0"/>
              <a:t>Increased f</a:t>
            </a:r>
            <a:r>
              <a:rPr lang="hu-HU" dirty="0"/>
              <a:t>ashion and style</a:t>
            </a:r>
            <a:r>
              <a:rPr lang="en-US" dirty="0"/>
              <a:t> in the UK and globally</a:t>
            </a:r>
            <a:endParaRPr lang="hu-HU" dirty="0"/>
          </a:p>
          <a:p>
            <a:pPr lvl="0">
              <a:lnSpc>
                <a:spcPct val="200000"/>
              </a:lnSpc>
            </a:pPr>
            <a:r>
              <a:rPr lang="en-US" dirty="0"/>
              <a:t>Innovation in the </a:t>
            </a:r>
            <a:r>
              <a:rPr lang="hu-HU" dirty="0"/>
              <a:t>Textil industry</a:t>
            </a:r>
          </a:p>
          <a:p>
            <a:pPr lvl="0">
              <a:lnSpc>
                <a:spcPct val="200000"/>
              </a:lnSpc>
            </a:pPr>
            <a:r>
              <a:rPr lang="en-US" dirty="0"/>
              <a:t>Created </a:t>
            </a:r>
            <a:r>
              <a:rPr lang="hu-HU" dirty="0"/>
              <a:t>business </a:t>
            </a:r>
            <a:r>
              <a:rPr lang="en-US" dirty="0"/>
              <a:t>opportunities for different categories of designers; both existing and up-coming designers</a:t>
            </a:r>
            <a:endParaRPr lang="hu-HU" dirty="0"/>
          </a:p>
          <a:p>
            <a:pPr lvl="0"/>
            <a:endParaRPr lang="hu-HU" dirty="0"/>
          </a:p>
          <a:p>
            <a:pPr lvl="0"/>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06D07-CDE3-4856-8722-B6BD00BC857D}"/>
              </a:ext>
            </a:extLst>
          </p:cNvPr>
          <p:cNvSpPr txBox="1">
            <a:spLocks noGrp="1"/>
          </p:cNvSpPr>
          <p:nvPr>
            <p:ph type="title"/>
          </p:nvPr>
        </p:nvSpPr>
        <p:spPr>
          <a:xfrm>
            <a:off x="245166" y="539684"/>
            <a:ext cx="8229600" cy="1143000"/>
          </a:xfrm>
        </p:spPr>
        <p:txBody>
          <a:bodyPr/>
          <a:lstStyle/>
          <a:p>
            <a:pPr lvl="0"/>
            <a:r>
              <a:rPr lang="hu-HU" dirty="0"/>
              <a:t>Q&amp;A</a:t>
            </a:r>
            <a:endParaRPr lang="en-GB" dirty="0"/>
          </a:p>
        </p:txBody>
      </p:sp>
      <p:pic>
        <p:nvPicPr>
          <p:cNvPr id="3" name="Picture 2" descr="Képtalálat a következőre: „q&amp;a”">
            <a:extLst>
              <a:ext uri="{FF2B5EF4-FFF2-40B4-BE49-F238E27FC236}">
                <a16:creationId xmlns:a16="http://schemas.microsoft.com/office/drawing/2014/main" id="{928A0DA8-3063-488D-9052-0D4663BBE2B9}"/>
              </a:ext>
            </a:extLst>
          </p:cNvPr>
          <p:cNvPicPr>
            <a:picLocks noChangeAspect="1"/>
          </p:cNvPicPr>
          <p:nvPr/>
        </p:nvPicPr>
        <p:blipFill>
          <a:blip r:embed="rId2"/>
          <a:srcRect/>
          <a:stretch>
            <a:fillRect/>
          </a:stretch>
        </p:blipFill>
        <p:spPr>
          <a:xfrm>
            <a:off x="1512689" y="1017110"/>
            <a:ext cx="9166622" cy="5301206"/>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7EE70-D1AC-4E77-9AE4-A7D8E7678F3B}"/>
              </a:ext>
            </a:extLst>
          </p:cNvPr>
          <p:cNvSpPr txBox="1">
            <a:spLocks noGrp="1"/>
          </p:cNvSpPr>
          <p:nvPr>
            <p:ph type="title"/>
          </p:nvPr>
        </p:nvSpPr>
        <p:spPr>
          <a:xfrm>
            <a:off x="1517374" y="457201"/>
            <a:ext cx="8229600" cy="1143000"/>
          </a:xfrm>
        </p:spPr>
        <p:txBody>
          <a:bodyPr/>
          <a:lstStyle/>
          <a:p>
            <a:endParaRPr lang="en-US"/>
          </a:p>
        </p:txBody>
      </p:sp>
      <p:sp>
        <p:nvSpPr>
          <p:cNvPr id="3" name="Content Placeholder 2">
            <a:extLst>
              <a:ext uri="{FF2B5EF4-FFF2-40B4-BE49-F238E27FC236}">
                <a16:creationId xmlns:a16="http://schemas.microsoft.com/office/drawing/2014/main" id="{42CBB65D-D5D5-439E-AD88-CFFE7E965783}"/>
              </a:ext>
            </a:extLst>
          </p:cNvPr>
          <p:cNvSpPr txBox="1">
            <a:spLocks noGrp="1"/>
          </p:cNvSpPr>
          <p:nvPr>
            <p:ph idx="1"/>
          </p:nvPr>
        </p:nvSpPr>
        <p:spPr>
          <a:xfrm>
            <a:off x="1795669" y="3110949"/>
            <a:ext cx="8229600" cy="4525959"/>
          </a:xfrm>
        </p:spPr>
        <p:txBody>
          <a:bodyPr>
            <a:normAutofit/>
          </a:bodyPr>
          <a:lstStyle/>
          <a:p>
            <a:pPr marL="0" lvl="0" indent="0">
              <a:buNone/>
            </a:pPr>
            <a:r>
              <a:rPr lang="hu-HU" sz="9600" b="1" dirty="0"/>
              <a:t>Thank you</a:t>
            </a:r>
            <a:endParaRPr lang="en-GB" sz="9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37F1F-2D43-43A3-B81F-38E07511FCF2}"/>
              </a:ext>
            </a:extLst>
          </p:cNvPr>
          <p:cNvSpPr txBox="1">
            <a:spLocks noGrp="1"/>
          </p:cNvSpPr>
          <p:nvPr>
            <p:ph type="title"/>
          </p:nvPr>
        </p:nvSpPr>
        <p:spPr>
          <a:xfrm>
            <a:off x="245165" y="744750"/>
            <a:ext cx="8229600" cy="1143000"/>
          </a:xfrm>
        </p:spPr>
        <p:txBody>
          <a:bodyPr/>
          <a:lstStyle/>
          <a:p>
            <a:pPr lvl="0"/>
            <a:r>
              <a:rPr lang="hu-HU" dirty="0"/>
              <a:t>References</a:t>
            </a:r>
            <a:endParaRPr lang="en-GB" dirty="0"/>
          </a:p>
        </p:txBody>
      </p:sp>
      <p:sp>
        <p:nvSpPr>
          <p:cNvPr id="3" name="Content Placeholder 2">
            <a:extLst>
              <a:ext uri="{FF2B5EF4-FFF2-40B4-BE49-F238E27FC236}">
                <a16:creationId xmlns:a16="http://schemas.microsoft.com/office/drawing/2014/main" id="{C6EE696F-83A0-45BF-AFAE-813817187E41}"/>
              </a:ext>
            </a:extLst>
          </p:cNvPr>
          <p:cNvSpPr txBox="1">
            <a:spLocks noGrp="1"/>
          </p:cNvSpPr>
          <p:nvPr>
            <p:ph idx="1"/>
          </p:nvPr>
        </p:nvSpPr>
        <p:spPr>
          <a:xfrm>
            <a:off x="245165" y="2107096"/>
            <a:ext cx="8229600" cy="4019064"/>
          </a:xfrm>
        </p:spPr>
        <p:txBody>
          <a:bodyPr/>
          <a:lstStyle/>
          <a:p>
            <a:r>
              <a:rPr lang="en-GB" sz="1600" dirty="0">
                <a:solidFill>
                  <a:schemeClr val="bg1"/>
                </a:solidFill>
                <a:hlinkClick r:id="rId2">
                  <a:extLst>
                    <a:ext uri="{A12FA001-AC4F-418D-AE19-62706E023703}">
                      <ahyp:hlinkClr xmlns:ahyp="http://schemas.microsoft.com/office/drawing/2018/hyperlinkcolor" val="tx"/>
                    </a:ext>
                  </a:extLst>
                </a:hlinkClick>
              </a:rPr>
              <a:t>https://in.news.yahoo.com/us-armys-fitness-standards-changed-175758682.html?guccounter=1&amp;guce_referrer=aHR0cHM6Ly93d3cuZ29vZ2xlLmNvbS8&amp;guce_referrer_sig=AQAAANcMF6hWHctm_EvZ8gdIJ80d7jW4tPd-faHG7shTb0PTeyccs4FKYfFOi5_1Dy2qtNysAta7Mky9mI31R3wj4TiSQuBudlrZPupC11-mDXmFFukYfsj6HGHldaRdpCTImNHVuP978pAZ_wZR-Lb4tVzzPzLqJKp6BaQ-VfQvp73G</a:t>
            </a:r>
            <a:r>
              <a:rPr lang="en-GB" sz="1600" dirty="0">
                <a:solidFill>
                  <a:schemeClr val="bg1"/>
                </a:solidFill>
              </a:rPr>
              <a:t> </a:t>
            </a:r>
          </a:p>
          <a:p>
            <a:endParaRPr lang="en-GB" sz="1600" dirty="0">
              <a:solidFill>
                <a:schemeClr val="bg1"/>
              </a:solidFill>
            </a:endParaRPr>
          </a:p>
          <a:p>
            <a:r>
              <a:rPr lang="en-US" sz="1600" dirty="0">
                <a:hlinkClick r:id="rId3"/>
              </a:rPr>
              <a:t>https://www.facelet.com/en-us/blog/smart-fitting-rooms-how-they-work-and-why-stores-need-them/?fbclid=IwAR3RHoFFlxhXr25n9NTH5OrEfSbop7Vu3MVegNe7U8-jrXNPPXO62g_2FDk</a:t>
            </a:r>
            <a:endParaRPr lang="en-US" sz="1600" dirty="0"/>
          </a:p>
          <a:p>
            <a:endParaRPr lang="en-GB" sz="1600" dirty="0">
              <a:solidFill>
                <a:schemeClr val="bg1"/>
              </a:solidFill>
            </a:endParaRPr>
          </a:p>
          <a:p>
            <a:endParaRPr lang="en-GB" sz="1600" dirty="0">
              <a:solidFill>
                <a:schemeClr val="bg1"/>
              </a:solidFill>
            </a:endParaRPr>
          </a:p>
          <a:p>
            <a:endParaRPr lang="en-GB" sz="1600" dirty="0">
              <a:solidFill>
                <a:schemeClr val="bg1"/>
              </a:solidFill>
            </a:endParaRPr>
          </a:p>
          <a:p>
            <a:endParaRPr lang="en-US" dirty="0"/>
          </a:p>
        </p:txBody>
      </p:sp>
    </p:spTree>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otalTime>4126</TotalTime>
  <Words>538</Words>
  <Application>Microsoft Office PowerPoint</Application>
  <PresentationFormat>Widescreen</PresentationFormat>
  <Paragraphs>94</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Trebuchet MS</vt:lpstr>
      <vt:lpstr>Berlin</vt:lpstr>
      <vt:lpstr>    AI Technologies 2019</vt:lpstr>
      <vt:lpstr>TEAM MEMBERS:</vt:lpstr>
      <vt:lpstr>CONTENTS:</vt:lpstr>
      <vt:lpstr>INTRODUCTION:</vt:lpstr>
      <vt:lpstr>BACKGROUND OF ORGANISATION:</vt:lpstr>
      <vt:lpstr>PowerPoint Presentation</vt:lpstr>
      <vt:lpstr>PowerPoint Presentation</vt:lpstr>
      <vt:lpstr>PowerPoint Presentation</vt:lpstr>
      <vt:lpstr>THE CHALLENGES BEFORE THE INTRODUCTION OF MODERN TECHNOLOGY </vt:lpstr>
      <vt:lpstr>VARIANCE IN SIZING BASED ON DIFFERENT COUNTRIES</vt:lpstr>
      <vt:lpstr>DIFFERENT BODY SHAPES AND SIZES</vt:lpstr>
      <vt:lpstr>MASS PRODUCTION IN TECHNOLOGY</vt:lpstr>
      <vt:lpstr>Insights of the modern technology used</vt:lpstr>
      <vt:lpstr>PowerPoint Presentation</vt:lpstr>
      <vt:lpstr>The technology used </vt:lpstr>
      <vt:lpstr>Impact of modern Technology </vt:lpstr>
      <vt:lpstr>Positive impact</vt:lpstr>
      <vt:lpstr>Negative impact</vt:lpstr>
      <vt:lpstr>Summary</vt:lpstr>
      <vt:lpstr>Q&amp;A</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CHALLENGES BEFORE THEINTRODUCTION OF MODERN TECHNOLOGY </dc:title>
  <dc:creator>Maria Cristina Toba</dc:creator>
  <cp:lastModifiedBy>Maria Cristina Toba</cp:lastModifiedBy>
  <cp:revision>25</cp:revision>
  <dcterms:created xsi:type="dcterms:W3CDTF">2019-12-10T17:27:53Z</dcterms:created>
  <dcterms:modified xsi:type="dcterms:W3CDTF">2019-12-17T15:14:29Z</dcterms:modified>
</cp:coreProperties>
</file>