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6" r:id="rId6"/>
    <p:sldId id="261" r:id="rId7"/>
    <p:sldId id="267" r:id="rId8"/>
    <p:sldId id="265" r:id="rId9"/>
  </p:sldIdLst>
  <p:sldSz cx="18288000" cy="10287000"/>
  <p:notesSz cx="6858000" cy="9144000"/>
  <p:embeddedFontLst>
    <p:embeddedFont>
      <p:font typeface="Inter Light" panose="020B0604020202020204" charset="0"/>
      <p:regular r:id="rId11"/>
    </p:embeddedFont>
    <p:embeddedFont>
      <p:font typeface="Telegraf Bold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8632" autoAdjust="0"/>
  </p:normalViewPr>
  <p:slideViewPr>
    <p:cSldViewPr>
      <p:cViewPr varScale="1">
        <p:scale>
          <a:sx n="43" d="100"/>
          <a:sy n="43" d="100"/>
        </p:scale>
        <p:origin x="137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04BB82-A626-4292-A019-2D32DBAEC3A2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D3F328B5-3DFB-4149-8E3D-599F74607960}">
      <dgm:prSet phldrT="[Text]"/>
      <dgm:spPr/>
      <dgm:t>
        <a:bodyPr/>
        <a:lstStyle/>
        <a:p>
          <a:pPr>
            <a:buNone/>
          </a:pPr>
          <a:r>
            <a:rPr lang="en-GB" dirty="0"/>
            <a:t>Online Marketing Strategies </a:t>
          </a:r>
          <a:endParaRPr lang="en-IN" dirty="0"/>
        </a:p>
      </dgm:t>
    </dgm:pt>
    <dgm:pt modelId="{49060A73-B12F-4441-B1FB-A652DE69044A}" type="parTrans" cxnId="{2FD8C004-2630-40DD-A00F-6E892C4B5566}">
      <dgm:prSet/>
      <dgm:spPr/>
      <dgm:t>
        <a:bodyPr/>
        <a:lstStyle/>
        <a:p>
          <a:endParaRPr lang="en-IN"/>
        </a:p>
      </dgm:t>
    </dgm:pt>
    <dgm:pt modelId="{6C13892A-7DB8-4980-8681-7A5F30492349}" type="sibTrans" cxnId="{2FD8C004-2630-40DD-A00F-6E892C4B5566}">
      <dgm:prSet/>
      <dgm:spPr/>
      <dgm:t>
        <a:bodyPr/>
        <a:lstStyle/>
        <a:p>
          <a:endParaRPr lang="en-IN"/>
        </a:p>
      </dgm:t>
    </dgm:pt>
    <dgm:pt modelId="{645DCA9F-8B24-4C8A-A24A-FC3C039AB6A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Social media campaigns including Instagram, Tik Tok, Facebook.</a:t>
          </a:r>
          <a:endParaRPr lang="en-IN" dirty="0"/>
        </a:p>
      </dgm:t>
    </dgm:pt>
    <dgm:pt modelId="{FAA19D26-2BC6-4FAA-8215-D061264F1A36}" type="parTrans" cxnId="{1DFEA436-AAF7-4C2F-BBDF-F9B3EBF54D84}">
      <dgm:prSet/>
      <dgm:spPr/>
      <dgm:t>
        <a:bodyPr/>
        <a:lstStyle/>
        <a:p>
          <a:endParaRPr lang="en-IN"/>
        </a:p>
      </dgm:t>
    </dgm:pt>
    <dgm:pt modelId="{4321B482-6505-42BF-A97F-2ECAC82D0A88}" type="sibTrans" cxnId="{1DFEA436-AAF7-4C2F-BBDF-F9B3EBF54D84}">
      <dgm:prSet/>
      <dgm:spPr/>
      <dgm:t>
        <a:bodyPr/>
        <a:lstStyle/>
        <a:p>
          <a:endParaRPr lang="en-IN"/>
        </a:p>
      </dgm:t>
    </dgm:pt>
    <dgm:pt modelId="{CD01ED4A-30D9-4E1E-9678-61A2849481C6}">
      <dgm:prSet phldrT="[Text]"/>
      <dgm:spPr/>
      <dgm:t>
        <a:bodyPr/>
        <a:lstStyle/>
        <a:p>
          <a:pPr>
            <a:buNone/>
          </a:pPr>
          <a:r>
            <a:rPr lang="en-GB" dirty="0"/>
            <a:t>Customer Attraction &amp; Retention</a:t>
          </a:r>
          <a:endParaRPr lang="en-IN" dirty="0"/>
        </a:p>
      </dgm:t>
    </dgm:pt>
    <dgm:pt modelId="{F7D3D670-2F20-418A-960E-3127AE5E2D69}" type="parTrans" cxnId="{44945CD7-482C-4112-92A6-FA9667537CA9}">
      <dgm:prSet/>
      <dgm:spPr/>
      <dgm:t>
        <a:bodyPr/>
        <a:lstStyle/>
        <a:p>
          <a:endParaRPr lang="en-IN"/>
        </a:p>
      </dgm:t>
    </dgm:pt>
    <dgm:pt modelId="{256FAAE8-B67E-4C94-8D1D-DA22D08E9A89}" type="sibTrans" cxnId="{44945CD7-482C-4112-92A6-FA9667537CA9}">
      <dgm:prSet/>
      <dgm:spPr/>
      <dgm:t>
        <a:bodyPr/>
        <a:lstStyle/>
        <a:p>
          <a:endParaRPr lang="en-IN"/>
        </a:p>
      </dgm:t>
    </dgm:pt>
    <dgm:pt modelId="{ED067A0A-C64E-4A26-9E9F-A490747FB23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u="none" dirty="0"/>
            <a:t>Introductory discounts &amp; bundles</a:t>
          </a:r>
          <a:endParaRPr lang="en-IN" dirty="0"/>
        </a:p>
      </dgm:t>
    </dgm:pt>
    <dgm:pt modelId="{F0E63D68-378A-4010-ABFE-7AF9A1BD0674}" type="parTrans" cxnId="{CDD1DAEA-9AEA-4EC1-B3FD-C510BB924FEE}">
      <dgm:prSet/>
      <dgm:spPr/>
      <dgm:t>
        <a:bodyPr/>
        <a:lstStyle/>
        <a:p>
          <a:endParaRPr lang="en-IN"/>
        </a:p>
      </dgm:t>
    </dgm:pt>
    <dgm:pt modelId="{B70ECCF3-E927-41EF-A8B9-8153DC6D689A}" type="sibTrans" cxnId="{CDD1DAEA-9AEA-4EC1-B3FD-C510BB924FEE}">
      <dgm:prSet/>
      <dgm:spPr/>
      <dgm:t>
        <a:bodyPr/>
        <a:lstStyle/>
        <a:p>
          <a:endParaRPr lang="en-IN"/>
        </a:p>
      </dgm:t>
    </dgm:pt>
    <dgm:pt modelId="{51B2E585-65B0-4C1E-A530-D1D420439E0E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u="none" dirty="0"/>
            <a:t>SEO &amp; Google Ads (Elsayed et al., 2024)</a:t>
          </a:r>
          <a:endParaRPr lang="en-IN" dirty="0"/>
        </a:p>
      </dgm:t>
    </dgm:pt>
    <dgm:pt modelId="{7CBDF270-4D41-4322-8B15-14A4DBCFC546}" type="parTrans" cxnId="{FFCAB61A-B805-4BC7-B6B6-2A2B5CB08D44}">
      <dgm:prSet/>
      <dgm:spPr/>
      <dgm:t>
        <a:bodyPr/>
        <a:lstStyle/>
        <a:p>
          <a:endParaRPr lang="en-IN"/>
        </a:p>
      </dgm:t>
    </dgm:pt>
    <dgm:pt modelId="{B3DA5812-550C-4B6E-8D1B-D35970E28A0E}" type="sibTrans" cxnId="{FFCAB61A-B805-4BC7-B6B6-2A2B5CB08D44}">
      <dgm:prSet/>
      <dgm:spPr/>
      <dgm:t>
        <a:bodyPr/>
        <a:lstStyle/>
        <a:p>
          <a:endParaRPr lang="en-IN"/>
        </a:p>
      </dgm:t>
    </dgm:pt>
    <dgm:pt modelId="{8049342E-D4EE-4A45-AC28-6BA9D89047B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u="none" dirty="0"/>
            <a:t>Influencer collaborations</a:t>
          </a:r>
          <a:endParaRPr lang="en-IN" dirty="0"/>
        </a:p>
      </dgm:t>
    </dgm:pt>
    <dgm:pt modelId="{0224ED7E-5A78-4EA7-AA30-5774A3CB2B97}" type="parTrans" cxnId="{FDB49F51-B8C8-4B78-B44B-B51327E35EA9}">
      <dgm:prSet/>
      <dgm:spPr/>
      <dgm:t>
        <a:bodyPr/>
        <a:lstStyle/>
        <a:p>
          <a:endParaRPr lang="en-IN"/>
        </a:p>
      </dgm:t>
    </dgm:pt>
    <dgm:pt modelId="{7A340D78-9E89-4E89-9DF5-0E05B2A7A4A3}" type="sibTrans" cxnId="{FDB49F51-B8C8-4B78-B44B-B51327E35EA9}">
      <dgm:prSet/>
      <dgm:spPr/>
      <dgm:t>
        <a:bodyPr/>
        <a:lstStyle/>
        <a:p>
          <a:endParaRPr lang="en-IN"/>
        </a:p>
      </dgm:t>
    </dgm:pt>
    <dgm:pt modelId="{31C41E43-9B0E-4F6A-95DD-3775232A47A3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u="none" dirty="0"/>
            <a:t>Email marketing &amp; content blogs (Jayanna and Mayya, 2025)</a:t>
          </a:r>
          <a:endParaRPr lang="en-IN" dirty="0"/>
        </a:p>
      </dgm:t>
    </dgm:pt>
    <dgm:pt modelId="{1F25B0EF-26A2-4EE2-9D08-9400FF146C0A}" type="parTrans" cxnId="{77DE96AC-5C51-4E9B-8C8D-A423C0B2AEA3}">
      <dgm:prSet/>
      <dgm:spPr/>
      <dgm:t>
        <a:bodyPr/>
        <a:lstStyle/>
        <a:p>
          <a:endParaRPr lang="en-IN"/>
        </a:p>
      </dgm:t>
    </dgm:pt>
    <dgm:pt modelId="{12174BC6-8607-40E5-9156-6D063B407845}" type="sibTrans" cxnId="{77DE96AC-5C51-4E9B-8C8D-A423C0B2AEA3}">
      <dgm:prSet/>
      <dgm:spPr/>
      <dgm:t>
        <a:bodyPr/>
        <a:lstStyle/>
        <a:p>
          <a:endParaRPr lang="en-IN"/>
        </a:p>
      </dgm:t>
    </dgm:pt>
    <dgm:pt modelId="{5694F23D-B957-4DED-820B-DA340BD05B6E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u="none"/>
            <a:t>Loyalty rewards</a:t>
          </a:r>
          <a:endParaRPr lang="en-IN" u="none"/>
        </a:p>
      </dgm:t>
    </dgm:pt>
    <dgm:pt modelId="{79371720-1476-49C6-8F14-87CE103185B3}" type="parTrans" cxnId="{2440E0EB-3958-47E8-B891-32E013A3C0A6}">
      <dgm:prSet/>
      <dgm:spPr/>
      <dgm:t>
        <a:bodyPr/>
        <a:lstStyle/>
        <a:p>
          <a:endParaRPr lang="en-IN"/>
        </a:p>
      </dgm:t>
    </dgm:pt>
    <dgm:pt modelId="{3EBBD082-831F-4E01-BB2D-4231C470E05E}" type="sibTrans" cxnId="{2440E0EB-3958-47E8-B891-32E013A3C0A6}">
      <dgm:prSet/>
      <dgm:spPr/>
      <dgm:t>
        <a:bodyPr/>
        <a:lstStyle/>
        <a:p>
          <a:endParaRPr lang="en-IN"/>
        </a:p>
      </dgm:t>
    </dgm:pt>
    <dgm:pt modelId="{09CD1E9C-ACA3-421F-9445-27641ACF498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u="none" dirty="0"/>
            <a:t>Updates of the apps and customized notifications.</a:t>
          </a:r>
          <a:endParaRPr lang="en-IN" u="none" dirty="0"/>
        </a:p>
      </dgm:t>
    </dgm:pt>
    <dgm:pt modelId="{EA89436B-0C89-412D-BFD2-4B48764DDFCE}" type="parTrans" cxnId="{F2A940E6-0628-4D92-9BF5-B31B963FFBBC}">
      <dgm:prSet/>
      <dgm:spPr/>
      <dgm:t>
        <a:bodyPr/>
        <a:lstStyle/>
        <a:p>
          <a:endParaRPr lang="en-IN"/>
        </a:p>
      </dgm:t>
    </dgm:pt>
    <dgm:pt modelId="{6013F9CD-7418-4D7A-8E4C-AABA17A5AD69}" type="sibTrans" cxnId="{F2A940E6-0628-4D92-9BF5-B31B963FFBBC}">
      <dgm:prSet/>
      <dgm:spPr/>
      <dgm:t>
        <a:bodyPr/>
        <a:lstStyle/>
        <a:p>
          <a:endParaRPr lang="en-IN"/>
        </a:p>
      </dgm:t>
    </dgm:pt>
    <dgm:pt modelId="{B4677A96-1B7D-4FB6-BB07-8E4BCC57DCA4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Excellent customer support through mobile application </a:t>
          </a:r>
          <a:r>
            <a:rPr lang="en-GB" u="none" dirty="0"/>
            <a:t> (Vázquez et al., 2023)</a:t>
          </a:r>
          <a:endParaRPr lang="en-IN" u="none" dirty="0"/>
        </a:p>
      </dgm:t>
    </dgm:pt>
    <dgm:pt modelId="{4561A4A6-5F27-42BD-ACBB-5FCB03A802D2}" type="parTrans" cxnId="{688BFDDA-83F5-4403-B552-4320C0D02169}">
      <dgm:prSet/>
      <dgm:spPr/>
      <dgm:t>
        <a:bodyPr/>
        <a:lstStyle/>
        <a:p>
          <a:endParaRPr lang="en-IN"/>
        </a:p>
      </dgm:t>
    </dgm:pt>
    <dgm:pt modelId="{D25A7D64-23E1-4041-9262-132A71F07586}" type="sibTrans" cxnId="{688BFDDA-83F5-4403-B552-4320C0D02169}">
      <dgm:prSet/>
      <dgm:spPr/>
      <dgm:t>
        <a:bodyPr/>
        <a:lstStyle/>
        <a:p>
          <a:endParaRPr lang="en-IN"/>
        </a:p>
      </dgm:t>
    </dgm:pt>
    <dgm:pt modelId="{2957E9BE-311E-472E-A4A5-D037A26612DC}" type="pres">
      <dgm:prSet presAssocID="{7A04BB82-A626-4292-A019-2D32DBAEC3A2}" presName="Name0" presStyleCnt="0">
        <dgm:presLayoutVars>
          <dgm:dir/>
          <dgm:animLvl val="lvl"/>
          <dgm:resizeHandles/>
        </dgm:presLayoutVars>
      </dgm:prSet>
      <dgm:spPr/>
    </dgm:pt>
    <dgm:pt modelId="{81F8E7FD-0A4B-4406-8222-50C366DE5929}" type="pres">
      <dgm:prSet presAssocID="{D3F328B5-3DFB-4149-8E3D-599F74607960}" presName="linNode" presStyleCnt="0"/>
      <dgm:spPr/>
    </dgm:pt>
    <dgm:pt modelId="{8DAA92EA-3B1E-4DBA-9EAC-A4459580D1D3}" type="pres">
      <dgm:prSet presAssocID="{D3F328B5-3DFB-4149-8E3D-599F74607960}" presName="parentShp" presStyleLbl="node1" presStyleIdx="0" presStyleCnt="2">
        <dgm:presLayoutVars>
          <dgm:bulletEnabled val="1"/>
        </dgm:presLayoutVars>
      </dgm:prSet>
      <dgm:spPr/>
    </dgm:pt>
    <dgm:pt modelId="{F680CDB1-A0B8-4860-8E5A-37A7AD11E701}" type="pres">
      <dgm:prSet presAssocID="{D3F328B5-3DFB-4149-8E3D-599F74607960}" presName="childShp" presStyleLbl="bgAccFollowNode1" presStyleIdx="0" presStyleCnt="2">
        <dgm:presLayoutVars>
          <dgm:bulletEnabled val="1"/>
        </dgm:presLayoutVars>
      </dgm:prSet>
      <dgm:spPr/>
    </dgm:pt>
    <dgm:pt modelId="{3F54A464-320A-4580-B703-620FD9DCCA20}" type="pres">
      <dgm:prSet presAssocID="{6C13892A-7DB8-4980-8681-7A5F30492349}" presName="spacing" presStyleCnt="0"/>
      <dgm:spPr/>
    </dgm:pt>
    <dgm:pt modelId="{2AF48EA0-55E0-4959-8E99-9DAC2E32E395}" type="pres">
      <dgm:prSet presAssocID="{CD01ED4A-30D9-4E1E-9678-61A2849481C6}" presName="linNode" presStyleCnt="0"/>
      <dgm:spPr/>
    </dgm:pt>
    <dgm:pt modelId="{E9758766-B526-44B9-B843-B2A91D555591}" type="pres">
      <dgm:prSet presAssocID="{CD01ED4A-30D9-4E1E-9678-61A2849481C6}" presName="parentShp" presStyleLbl="node1" presStyleIdx="1" presStyleCnt="2">
        <dgm:presLayoutVars>
          <dgm:bulletEnabled val="1"/>
        </dgm:presLayoutVars>
      </dgm:prSet>
      <dgm:spPr/>
    </dgm:pt>
    <dgm:pt modelId="{B5954D78-3ABA-4EE5-B9BB-B15ADAAB3A40}" type="pres">
      <dgm:prSet presAssocID="{CD01ED4A-30D9-4E1E-9678-61A2849481C6}" presName="childShp" presStyleLbl="bgAccFollowNode1" presStyleIdx="1" presStyleCnt="2" custLinFactNeighborX="-187" custLinFactNeighborY="8641">
        <dgm:presLayoutVars>
          <dgm:bulletEnabled val="1"/>
        </dgm:presLayoutVars>
      </dgm:prSet>
      <dgm:spPr/>
    </dgm:pt>
  </dgm:ptLst>
  <dgm:cxnLst>
    <dgm:cxn modelId="{2FD8C004-2630-40DD-A00F-6E892C4B5566}" srcId="{7A04BB82-A626-4292-A019-2D32DBAEC3A2}" destId="{D3F328B5-3DFB-4149-8E3D-599F74607960}" srcOrd="0" destOrd="0" parTransId="{49060A73-B12F-4441-B1FB-A652DE69044A}" sibTransId="{6C13892A-7DB8-4980-8681-7A5F30492349}"/>
    <dgm:cxn modelId="{FFCAB61A-B805-4BC7-B6B6-2A2B5CB08D44}" srcId="{D3F328B5-3DFB-4149-8E3D-599F74607960}" destId="{51B2E585-65B0-4C1E-A530-D1D420439E0E}" srcOrd="1" destOrd="0" parTransId="{7CBDF270-4D41-4322-8B15-14A4DBCFC546}" sibTransId="{B3DA5812-550C-4B6E-8D1B-D35970E28A0E}"/>
    <dgm:cxn modelId="{A6B9251B-D0EF-48A5-871D-B3B6BF277880}" type="presOf" srcId="{09CD1E9C-ACA3-421F-9445-27641ACF4983}" destId="{B5954D78-3ABA-4EE5-B9BB-B15ADAAB3A40}" srcOrd="0" destOrd="2" presId="urn:microsoft.com/office/officeart/2005/8/layout/vList6"/>
    <dgm:cxn modelId="{1DFEA436-AAF7-4C2F-BBDF-F9B3EBF54D84}" srcId="{D3F328B5-3DFB-4149-8E3D-599F74607960}" destId="{645DCA9F-8B24-4C8A-A24A-FC3C039AB6A5}" srcOrd="0" destOrd="0" parTransId="{FAA19D26-2BC6-4FAA-8215-D061264F1A36}" sibTransId="{4321B482-6505-42BF-A97F-2ECAC82D0A88}"/>
    <dgm:cxn modelId="{952E6C39-CC87-497E-A53E-6F619C40E02A}" type="presOf" srcId="{31C41E43-9B0E-4F6A-95DD-3775232A47A3}" destId="{F680CDB1-A0B8-4860-8E5A-37A7AD11E701}" srcOrd="0" destOrd="3" presId="urn:microsoft.com/office/officeart/2005/8/layout/vList6"/>
    <dgm:cxn modelId="{99C6E15E-C343-43BE-BBB0-BADED60F0333}" type="presOf" srcId="{7A04BB82-A626-4292-A019-2D32DBAEC3A2}" destId="{2957E9BE-311E-472E-A4A5-D037A26612DC}" srcOrd="0" destOrd="0" presId="urn:microsoft.com/office/officeart/2005/8/layout/vList6"/>
    <dgm:cxn modelId="{45A41149-9C39-4AA1-BE20-C8F6DFCCAA76}" type="presOf" srcId="{645DCA9F-8B24-4C8A-A24A-FC3C039AB6A5}" destId="{F680CDB1-A0B8-4860-8E5A-37A7AD11E701}" srcOrd="0" destOrd="0" presId="urn:microsoft.com/office/officeart/2005/8/layout/vList6"/>
    <dgm:cxn modelId="{2C0ED04F-7966-4B6E-8D51-13082D01E6A3}" type="presOf" srcId="{CD01ED4A-30D9-4E1E-9678-61A2849481C6}" destId="{E9758766-B526-44B9-B843-B2A91D555591}" srcOrd="0" destOrd="0" presId="urn:microsoft.com/office/officeart/2005/8/layout/vList6"/>
    <dgm:cxn modelId="{B542D870-3922-4E2F-81E9-35825DCB4874}" type="presOf" srcId="{5694F23D-B957-4DED-820B-DA340BD05B6E}" destId="{B5954D78-3ABA-4EE5-B9BB-B15ADAAB3A40}" srcOrd="0" destOrd="1" presId="urn:microsoft.com/office/officeart/2005/8/layout/vList6"/>
    <dgm:cxn modelId="{FDB49F51-B8C8-4B78-B44B-B51327E35EA9}" srcId="{D3F328B5-3DFB-4149-8E3D-599F74607960}" destId="{8049342E-D4EE-4A45-AC28-6BA9D89047B4}" srcOrd="2" destOrd="0" parTransId="{0224ED7E-5A78-4EA7-AA30-5774A3CB2B97}" sibTransId="{7A340D78-9E89-4E89-9DF5-0E05B2A7A4A3}"/>
    <dgm:cxn modelId="{0038F893-09EF-43E8-BABF-95C961A8AB45}" type="presOf" srcId="{8049342E-D4EE-4A45-AC28-6BA9D89047B4}" destId="{F680CDB1-A0B8-4860-8E5A-37A7AD11E701}" srcOrd="0" destOrd="2" presId="urn:microsoft.com/office/officeart/2005/8/layout/vList6"/>
    <dgm:cxn modelId="{51DBE69E-EE20-44B1-A980-DD4780E7325D}" type="presOf" srcId="{51B2E585-65B0-4C1E-A530-D1D420439E0E}" destId="{F680CDB1-A0B8-4860-8E5A-37A7AD11E701}" srcOrd="0" destOrd="1" presId="urn:microsoft.com/office/officeart/2005/8/layout/vList6"/>
    <dgm:cxn modelId="{77DE96AC-5C51-4E9B-8C8D-A423C0B2AEA3}" srcId="{D3F328B5-3DFB-4149-8E3D-599F74607960}" destId="{31C41E43-9B0E-4F6A-95DD-3775232A47A3}" srcOrd="3" destOrd="0" parTransId="{1F25B0EF-26A2-4EE2-9D08-9400FF146C0A}" sibTransId="{12174BC6-8607-40E5-9156-6D063B407845}"/>
    <dgm:cxn modelId="{DF0B5DCE-9D1F-4D0A-A517-CABE1ED14E4D}" type="presOf" srcId="{ED067A0A-C64E-4A26-9E9F-A490747FB233}" destId="{B5954D78-3ABA-4EE5-B9BB-B15ADAAB3A40}" srcOrd="0" destOrd="0" presId="urn:microsoft.com/office/officeart/2005/8/layout/vList6"/>
    <dgm:cxn modelId="{44945CD7-482C-4112-92A6-FA9667537CA9}" srcId="{7A04BB82-A626-4292-A019-2D32DBAEC3A2}" destId="{CD01ED4A-30D9-4E1E-9678-61A2849481C6}" srcOrd="1" destOrd="0" parTransId="{F7D3D670-2F20-418A-960E-3127AE5E2D69}" sibTransId="{256FAAE8-B67E-4C94-8D1D-DA22D08E9A89}"/>
    <dgm:cxn modelId="{688BFDDA-83F5-4403-B552-4320C0D02169}" srcId="{CD01ED4A-30D9-4E1E-9678-61A2849481C6}" destId="{B4677A96-1B7D-4FB6-BB07-8E4BCC57DCA4}" srcOrd="3" destOrd="0" parTransId="{4561A4A6-5F27-42BD-ACBB-5FCB03A802D2}" sibTransId="{D25A7D64-23E1-4041-9262-132A71F07586}"/>
    <dgm:cxn modelId="{7E2493DB-470A-4609-8ACF-F7F37C27A510}" type="presOf" srcId="{D3F328B5-3DFB-4149-8E3D-599F74607960}" destId="{8DAA92EA-3B1E-4DBA-9EAC-A4459580D1D3}" srcOrd="0" destOrd="0" presId="urn:microsoft.com/office/officeart/2005/8/layout/vList6"/>
    <dgm:cxn modelId="{F2A940E6-0628-4D92-9BF5-B31B963FFBBC}" srcId="{CD01ED4A-30D9-4E1E-9678-61A2849481C6}" destId="{09CD1E9C-ACA3-421F-9445-27641ACF4983}" srcOrd="2" destOrd="0" parTransId="{EA89436B-0C89-412D-BFD2-4B48764DDFCE}" sibTransId="{6013F9CD-7418-4D7A-8E4C-AABA17A5AD69}"/>
    <dgm:cxn modelId="{CDD1DAEA-9AEA-4EC1-B3FD-C510BB924FEE}" srcId="{CD01ED4A-30D9-4E1E-9678-61A2849481C6}" destId="{ED067A0A-C64E-4A26-9E9F-A490747FB233}" srcOrd="0" destOrd="0" parTransId="{F0E63D68-378A-4010-ABFE-7AF9A1BD0674}" sibTransId="{B70ECCF3-E927-41EF-A8B9-8153DC6D689A}"/>
    <dgm:cxn modelId="{2440E0EB-3958-47E8-B891-32E013A3C0A6}" srcId="{CD01ED4A-30D9-4E1E-9678-61A2849481C6}" destId="{5694F23D-B957-4DED-820B-DA340BD05B6E}" srcOrd="1" destOrd="0" parTransId="{79371720-1476-49C6-8F14-87CE103185B3}" sibTransId="{3EBBD082-831F-4E01-BB2D-4231C470E05E}"/>
    <dgm:cxn modelId="{945BCFFA-A089-43D2-92BE-23048083A954}" type="presOf" srcId="{B4677A96-1B7D-4FB6-BB07-8E4BCC57DCA4}" destId="{B5954D78-3ABA-4EE5-B9BB-B15ADAAB3A40}" srcOrd="0" destOrd="3" presId="urn:microsoft.com/office/officeart/2005/8/layout/vList6"/>
    <dgm:cxn modelId="{953DB890-3323-43A4-832C-EFB410440950}" type="presParOf" srcId="{2957E9BE-311E-472E-A4A5-D037A26612DC}" destId="{81F8E7FD-0A4B-4406-8222-50C366DE5929}" srcOrd="0" destOrd="0" presId="urn:microsoft.com/office/officeart/2005/8/layout/vList6"/>
    <dgm:cxn modelId="{6E227B66-0E49-4162-9C72-BC71530239B2}" type="presParOf" srcId="{81F8E7FD-0A4B-4406-8222-50C366DE5929}" destId="{8DAA92EA-3B1E-4DBA-9EAC-A4459580D1D3}" srcOrd="0" destOrd="0" presId="urn:microsoft.com/office/officeart/2005/8/layout/vList6"/>
    <dgm:cxn modelId="{C291A3F8-FC1F-4666-990A-8F8009957ED1}" type="presParOf" srcId="{81F8E7FD-0A4B-4406-8222-50C366DE5929}" destId="{F680CDB1-A0B8-4860-8E5A-37A7AD11E701}" srcOrd="1" destOrd="0" presId="urn:microsoft.com/office/officeart/2005/8/layout/vList6"/>
    <dgm:cxn modelId="{C7A8AD78-A7E9-4EA5-AA75-E30B05F9FDC5}" type="presParOf" srcId="{2957E9BE-311E-472E-A4A5-D037A26612DC}" destId="{3F54A464-320A-4580-B703-620FD9DCCA20}" srcOrd="1" destOrd="0" presId="urn:microsoft.com/office/officeart/2005/8/layout/vList6"/>
    <dgm:cxn modelId="{5F1C9559-478E-497A-8C77-F4066B222454}" type="presParOf" srcId="{2957E9BE-311E-472E-A4A5-D037A26612DC}" destId="{2AF48EA0-55E0-4959-8E99-9DAC2E32E395}" srcOrd="2" destOrd="0" presId="urn:microsoft.com/office/officeart/2005/8/layout/vList6"/>
    <dgm:cxn modelId="{D24C2BF5-0C57-4637-AA8E-9D10385388EE}" type="presParOf" srcId="{2AF48EA0-55E0-4959-8E99-9DAC2E32E395}" destId="{E9758766-B526-44B9-B843-B2A91D555591}" srcOrd="0" destOrd="0" presId="urn:microsoft.com/office/officeart/2005/8/layout/vList6"/>
    <dgm:cxn modelId="{9C973522-D374-4EAF-B4EB-08D48C2F03D5}" type="presParOf" srcId="{2AF48EA0-55E0-4959-8E99-9DAC2E32E395}" destId="{B5954D78-3ABA-4EE5-B9BB-B15ADAAB3A4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80CDB1-A0B8-4860-8E5A-37A7AD11E701}">
      <dsp:nvSpPr>
        <dsp:cNvPr id="0" name=""/>
        <dsp:cNvSpPr/>
      </dsp:nvSpPr>
      <dsp:spPr>
        <a:xfrm>
          <a:off x="3538232" y="735"/>
          <a:ext cx="5307349" cy="286726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/>
            <a:t>Social media campaigns including Instagram, Tik Tok, Facebook.</a:t>
          </a:r>
          <a:endParaRPr lang="en-IN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u="none" kern="1200" dirty="0"/>
            <a:t>SEO &amp; Google Ads (Elsayed et al., 2024)</a:t>
          </a:r>
          <a:endParaRPr lang="en-IN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u="none" kern="1200" dirty="0"/>
            <a:t>Influencer collaborations</a:t>
          </a:r>
          <a:endParaRPr lang="en-IN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u="none" kern="1200" dirty="0"/>
            <a:t>Email marketing &amp; content blogs (Jayanna and Mayya, 2025)</a:t>
          </a:r>
          <a:endParaRPr lang="en-IN" sz="2000" kern="1200" dirty="0"/>
        </a:p>
      </dsp:txBody>
      <dsp:txXfrm>
        <a:off x="3538232" y="359143"/>
        <a:ext cx="4232127" cy="2150445"/>
      </dsp:txXfrm>
    </dsp:sp>
    <dsp:sp modelId="{8DAA92EA-3B1E-4DBA-9EAC-A4459580D1D3}">
      <dsp:nvSpPr>
        <dsp:cNvPr id="0" name=""/>
        <dsp:cNvSpPr/>
      </dsp:nvSpPr>
      <dsp:spPr>
        <a:xfrm>
          <a:off x="0" y="735"/>
          <a:ext cx="3538232" cy="2867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Online Marketing Strategies </a:t>
          </a:r>
          <a:endParaRPr lang="en-IN" sz="4600" kern="1200" dirty="0"/>
        </a:p>
      </dsp:txBody>
      <dsp:txXfrm>
        <a:off x="139968" y="140703"/>
        <a:ext cx="3258296" cy="2587324"/>
      </dsp:txXfrm>
    </dsp:sp>
    <dsp:sp modelId="{B5954D78-3ABA-4EE5-B9BB-B15ADAAB3A40}">
      <dsp:nvSpPr>
        <dsp:cNvPr id="0" name=""/>
        <dsp:cNvSpPr/>
      </dsp:nvSpPr>
      <dsp:spPr>
        <a:xfrm>
          <a:off x="3531616" y="3155457"/>
          <a:ext cx="5307349" cy="286726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u="none" kern="1200" dirty="0"/>
            <a:t>Introductory discounts &amp; bundles</a:t>
          </a:r>
          <a:endParaRPr lang="en-IN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u="none" kern="1200"/>
            <a:t>Loyalty rewards</a:t>
          </a:r>
          <a:endParaRPr lang="en-IN" sz="2000" u="none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u="none" kern="1200" dirty="0"/>
            <a:t>Updates of the apps and customized notifications.</a:t>
          </a:r>
          <a:endParaRPr lang="en-IN" sz="2000" u="none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/>
            <a:t>Excellent customer support through mobile application </a:t>
          </a:r>
          <a:r>
            <a:rPr lang="en-GB" sz="2000" u="none" kern="1200" dirty="0"/>
            <a:t> (Vázquez et al., 2023)</a:t>
          </a:r>
          <a:endParaRPr lang="en-IN" sz="2000" u="none" kern="1200" dirty="0"/>
        </a:p>
      </dsp:txBody>
      <dsp:txXfrm>
        <a:off x="3531616" y="3513865"/>
        <a:ext cx="4232127" cy="2150445"/>
      </dsp:txXfrm>
    </dsp:sp>
    <dsp:sp modelId="{E9758766-B526-44B9-B843-B2A91D555591}">
      <dsp:nvSpPr>
        <dsp:cNvPr id="0" name=""/>
        <dsp:cNvSpPr/>
      </dsp:nvSpPr>
      <dsp:spPr>
        <a:xfrm>
          <a:off x="0" y="3154722"/>
          <a:ext cx="3538232" cy="2867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Customer Attraction &amp; Retention</a:t>
          </a:r>
          <a:endParaRPr lang="en-IN" sz="4600" kern="1200" dirty="0"/>
        </a:p>
      </dsp:txBody>
      <dsp:txXfrm>
        <a:off x="139968" y="3294690"/>
        <a:ext cx="3258296" cy="2587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186C69-5E2A-4B52-9B6E-A3D08D69C607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CCFD36-12B5-4EF8-AF72-1ADE71C606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6542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FreshTag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provides AI-powered application that helps UK consumers address waste management of food and reducing cash and promoting sustainable lifestyle with a real-time monitoring of its freshness.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CCFD36-12B5-4EF8-AF72-1ADE71C606BD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07099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introducing the environmental conscious part of the market with smart freshness tracker 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FreshTag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the company should find its way to individual niche of the new technology of sustainable innovation.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CCFD36-12B5-4EF8-AF72-1ADE71C606BD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9242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FreshTag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uses a value-based marketing model developed on a digital platform, attractive prices, and customer-focused interaction. These are designed to help enhance the sales and promote a long-term customer relationship.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CCFD36-12B5-4EF8-AF72-1ADE71C606BD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7711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BCCBF-07EE-DFAD-E89A-B313AD4EF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637AF5-DAB9-5354-8B3D-2D51B1B156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E6ABC0-1AEE-C785-BBA0-73CAC783D5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FreshTag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will be achieving smooth financial growth with diversified funds, rising sales and break-even estimates within the first year of operations.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08F9A7-09F6-5B0F-4254-D88D764F03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CCFD36-12B5-4EF8-AF72-1ADE71C606BD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65811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FreshTag</a:t>
            </a:r>
            <a:r>
              <a:rPr lang="en-I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possesses immense potential in the market due to its sustainable, and intelligent technology production, which have potential to grow and develop in the future marketplace.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CCFD36-12B5-4EF8-AF72-1ADE71C606BD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181725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C7161-0995-3BAE-22C8-41099BFE4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6D0949-36D1-2F37-45F2-15A5CA42D8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EED037-DA14-14A5-3144-10B2ED0F3E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3F90CF-4730-BC9F-A55C-06B326C4CA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CCFD36-12B5-4EF8-AF72-1ADE71C606BD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00335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sv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sv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3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30266" y="1163631"/>
            <a:ext cx="16230600" cy="8182820"/>
            <a:chOff x="0" y="0"/>
            <a:chExt cx="4274726" cy="215514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24958" y="1653010"/>
            <a:ext cx="15038084" cy="7073212"/>
            <a:chOff x="0" y="0"/>
            <a:chExt cx="3960648" cy="186290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960647" cy="1862904"/>
            </a:xfrm>
            <a:custGeom>
              <a:avLst/>
              <a:gdLst/>
              <a:ahLst/>
              <a:cxnLst/>
              <a:rect l="l" t="t" r="r" b="b"/>
              <a:pathLst>
                <a:path w="3960647" h="1862904">
                  <a:moveTo>
                    <a:pt x="82371" y="0"/>
                  </a:moveTo>
                  <a:lnTo>
                    <a:pt x="3878276" y="0"/>
                  </a:lnTo>
                  <a:cubicBezTo>
                    <a:pt x="3923769" y="0"/>
                    <a:pt x="3960647" y="36879"/>
                    <a:pt x="3960647" y="82371"/>
                  </a:cubicBezTo>
                  <a:lnTo>
                    <a:pt x="3960647" y="1780532"/>
                  </a:lnTo>
                  <a:cubicBezTo>
                    <a:pt x="3960647" y="1826025"/>
                    <a:pt x="3923769" y="1862904"/>
                    <a:pt x="3878276" y="1862904"/>
                  </a:cubicBezTo>
                  <a:lnTo>
                    <a:pt x="82371" y="1862904"/>
                  </a:lnTo>
                  <a:cubicBezTo>
                    <a:pt x="60525" y="1862904"/>
                    <a:pt x="39574" y="1854225"/>
                    <a:pt x="24126" y="1838777"/>
                  </a:cubicBezTo>
                  <a:cubicBezTo>
                    <a:pt x="8678" y="1823330"/>
                    <a:pt x="0" y="1802378"/>
                    <a:pt x="0" y="1780532"/>
                  </a:cubicBezTo>
                  <a:lnTo>
                    <a:pt x="0" y="82371"/>
                  </a:lnTo>
                  <a:cubicBezTo>
                    <a:pt x="0" y="60525"/>
                    <a:pt x="8678" y="39574"/>
                    <a:pt x="24126" y="24126"/>
                  </a:cubicBezTo>
                  <a:cubicBezTo>
                    <a:pt x="39574" y="8678"/>
                    <a:pt x="60525" y="0"/>
                    <a:pt x="82371" y="0"/>
                  </a:cubicBezTo>
                  <a:close/>
                </a:path>
              </a:pathLst>
            </a:custGeom>
            <a:ln w="19050" cap="rnd">
              <a:solidFill>
                <a:srgbClr val="093E2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3960648" cy="19105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624958" y="1653010"/>
            <a:ext cx="15038084" cy="6172200"/>
            <a:chOff x="0" y="0"/>
            <a:chExt cx="3960648" cy="16256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960647" cy="1625600"/>
            </a:xfrm>
            <a:custGeom>
              <a:avLst/>
              <a:gdLst/>
              <a:ahLst/>
              <a:cxnLst/>
              <a:rect l="l" t="t" r="r" b="b"/>
              <a:pathLst>
                <a:path w="3960647" h="1625600">
                  <a:moveTo>
                    <a:pt x="82371" y="0"/>
                  </a:moveTo>
                  <a:lnTo>
                    <a:pt x="3878276" y="0"/>
                  </a:lnTo>
                  <a:cubicBezTo>
                    <a:pt x="3923769" y="0"/>
                    <a:pt x="3960647" y="36879"/>
                    <a:pt x="3960647" y="82371"/>
                  </a:cubicBezTo>
                  <a:lnTo>
                    <a:pt x="3960647" y="1543229"/>
                  </a:lnTo>
                  <a:cubicBezTo>
                    <a:pt x="3960647" y="1565075"/>
                    <a:pt x="3951969" y="1586026"/>
                    <a:pt x="3936521" y="1601474"/>
                  </a:cubicBezTo>
                  <a:cubicBezTo>
                    <a:pt x="3921074" y="1616922"/>
                    <a:pt x="3900122" y="1625600"/>
                    <a:pt x="3878276" y="1625600"/>
                  </a:cubicBezTo>
                  <a:lnTo>
                    <a:pt x="82371" y="1625600"/>
                  </a:lnTo>
                  <a:cubicBezTo>
                    <a:pt x="60525" y="1625600"/>
                    <a:pt x="39574" y="1616922"/>
                    <a:pt x="24126" y="1601474"/>
                  </a:cubicBezTo>
                  <a:cubicBezTo>
                    <a:pt x="8678" y="1586026"/>
                    <a:pt x="0" y="1565075"/>
                    <a:pt x="0" y="1543229"/>
                  </a:cubicBezTo>
                  <a:lnTo>
                    <a:pt x="0" y="82371"/>
                  </a:lnTo>
                  <a:cubicBezTo>
                    <a:pt x="0" y="60525"/>
                    <a:pt x="8678" y="39574"/>
                    <a:pt x="24126" y="24126"/>
                  </a:cubicBezTo>
                  <a:cubicBezTo>
                    <a:pt x="39574" y="8678"/>
                    <a:pt x="60525" y="0"/>
                    <a:pt x="82371" y="0"/>
                  </a:cubicBezTo>
                  <a:close/>
                </a:path>
              </a:pathLst>
            </a:custGeom>
            <a:ln w="19050" cap="rnd">
              <a:solidFill>
                <a:srgbClr val="093E2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3960648" cy="1673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6816297" y="8085378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1095575" y="8085378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2715241" y="2640305"/>
            <a:ext cx="9339514" cy="47089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spc="-300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Task 2: Business Plan Presentation</a:t>
            </a:r>
          </a:p>
          <a:p>
            <a:pPr algn="ctr"/>
            <a:r>
              <a:rPr lang="en-US" sz="4800" b="1" spc="-300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Student Name: Ionut Claudiu Dolca</a:t>
            </a:r>
          </a:p>
          <a:p>
            <a:pPr algn="ctr"/>
            <a:r>
              <a:rPr lang="en-US" sz="4800" b="1" spc="-300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Student ID: 2217133</a:t>
            </a:r>
          </a:p>
          <a:p>
            <a:pPr algn="l"/>
            <a:endParaRPr lang="en-US" sz="6600" b="1" spc="-300" dirty="0">
              <a:solidFill>
                <a:srgbClr val="093E20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/>
            <a:r>
              <a:rPr lang="en-US" sz="4800" b="1" spc="-300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LCBB5013- Entrepreneurship 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13641085" y="4938115"/>
            <a:ext cx="2567103" cy="2567103"/>
            <a:chOff x="0" y="0"/>
            <a:chExt cx="3422805" cy="3422805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422805" cy="3422805"/>
              <a:chOff x="0" y="0"/>
              <a:chExt cx="812800" cy="8128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1834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0" name="Freeform 30"/>
            <p:cNvSpPr/>
            <p:nvPr/>
          </p:nvSpPr>
          <p:spPr>
            <a:xfrm>
              <a:off x="516598" y="422568"/>
              <a:ext cx="2389608" cy="2281870"/>
            </a:xfrm>
            <a:custGeom>
              <a:avLst/>
              <a:gdLst/>
              <a:ahLst/>
              <a:cxnLst/>
              <a:rect l="l" t="t" r="r" b="b"/>
              <a:pathLst>
                <a:path w="2389608" h="2281870">
                  <a:moveTo>
                    <a:pt x="0" y="0"/>
                  </a:moveTo>
                  <a:lnTo>
                    <a:pt x="2389608" y="0"/>
                  </a:lnTo>
                  <a:lnTo>
                    <a:pt x="2389608" y="2281870"/>
                  </a:lnTo>
                  <a:lnTo>
                    <a:pt x="0" y="22818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4" name="Freeform 34"/>
          <p:cNvSpPr/>
          <p:nvPr/>
        </p:nvSpPr>
        <p:spPr>
          <a:xfrm>
            <a:off x="14666719" y="4496219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4666719" y="1930166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194" name="Picture 2" descr="IFT FIRST: Using AI to create new food | Food Business News">
            <a:extLst>
              <a:ext uri="{FF2B5EF4-FFF2-40B4-BE49-F238E27FC236}">
                <a16:creationId xmlns:a16="http://schemas.microsoft.com/office/drawing/2014/main" id="{EDBE6025-EC45-9B83-869C-B16690151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8769" y="1709311"/>
            <a:ext cx="2342336" cy="235602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Box 25">
            <a:extLst>
              <a:ext uri="{FF2B5EF4-FFF2-40B4-BE49-F238E27FC236}">
                <a16:creationId xmlns:a16="http://schemas.microsoft.com/office/drawing/2014/main" id="{557175DD-35E6-CD19-B038-71D4106C478C}"/>
              </a:ext>
            </a:extLst>
          </p:cNvPr>
          <p:cNvSpPr txBox="1"/>
          <p:nvPr/>
        </p:nvSpPr>
        <p:spPr>
          <a:xfrm>
            <a:off x="12185422" y="4033946"/>
            <a:ext cx="4608999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6000" b="1" spc="-1312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Z    E     R    O      W  A   S   T    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3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1028700"/>
            <a:ext cx="16230600" cy="8182820"/>
            <a:chOff x="0" y="0"/>
            <a:chExt cx="4274726" cy="215514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172200" y="3808254"/>
            <a:ext cx="10509147" cy="5221446"/>
            <a:chOff x="0" y="0"/>
            <a:chExt cx="15406861" cy="4255561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236611"/>
              <a:ext cx="15406861" cy="3782339"/>
              <a:chOff x="0" y="0"/>
              <a:chExt cx="3043331" cy="747129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043331" cy="747129"/>
              </a:xfrm>
              <a:custGeom>
                <a:avLst/>
                <a:gdLst/>
                <a:ahLst/>
                <a:cxnLst/>
                <a:rect l="l" t="t" r="r" b="b"/>
                <a:pathLst>
                  <a:path w="3043331" h="747129">
                    <a:moveTo>
                      <a:pt x="67000" y="0"/>
                    </a:moveTo>
                    <a:lnTo>
                      <a:pt x="2976331" y="0"/>
                    </a:lnTo>
                    <a:cubicBezTo>
                      <a:pt x="2994100" y="0"/>
                      <a:pt x="3011142" y="7059"/>
                      <a:pt x="3023707" y="19624"/>
                    </a:cubicBezTo>
                    <a:cubicBezTo>
                      <a:pt x="3036272" y="32189"/>
                      <a:pt x="3043331" y="49230"/>
                      <a:pt x="3043331" y="67000"/>
                    </a:cubicBezTo>
                    <a:lnTo>
                      <a:pt x="3043331" y="680129"/>
                    </a:lnTo>
                    <a:cubicBezTo>
                      <a:pt x="3043331" y="697898"/>
                      <a:pt x="3036272" y="714940"/>
                      <a:pt x="3023707" y="727505"/>
                    </a:cubicBezTo>
                    <a:cubicBezTo>
                      <a:pt x="3011142" y="740070"/>
                      <a:pt x="2994100" y="747129"/>
                      <a:pt x="2976331" y="747129"/>
                    </a:cubicBezTo>
                    <a:lnTo>
                      <a:pt x="67000" y="747129"/>
                    </a:lnTo>
                    <a:cubicBezTo>
                      <a:pt x="49230" y="747129"/>
                      <a:pt x="32189" y="740070"/>
                      <a:pt x="19624" y="727505"/>
                    </a:cubicBezTo>
                    <a:cubicBezTo>
                      <a:pt x="7059" y="714940"/>
                      <a:pt x="0" y="697898"/>
                      <a:pt x="0" y="680129"/>
                    </a:cubicBezTo>
                    <a:lnTo>
                      <a:pt x="0" y="67000"/>
                    </a:lnTo>
                    <a:cubicBezTo>
                      <a:pt x="0" y="49230"/>
                      <a:pt x="7059" y="32189"/>
                      <a:pt x="19624" y="19624"/>
                    </a:cubicBezTo>
                    <a:cubicBezTo>
                      <a:pt x="32189" y="7059"/>
                      <a:pt x="49230" y="0"/>
                      <a:pt x="67000" y="0"/>
                    </a:cubicBezTo>
                    <a:close/>
                  </a:path>
                </a:pathLst>
              </a:custGeom>
              <a:solidFill>
                <a:srgbClr val="E9FFE5"/>
              </a:solidFill>
              <a:ln w="19050" cap="rnd">
                <a:solidFill>
                  <a:srgbClr val="000000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57150"/>
                <a:ext cx="3043331" cy="80427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799"/>
                  </a:lnSpc>
                </a:pPr>
                <a:endParaRPr/>
              </a:p>
            </p:txBody>
          </p:sp>
        </p:grpSp>
        <p:sp>
          <p:nvSpPr>
            <p:cNvPr id="18" name="Freeform 18"/>
            <p:cNvSpPr/>
            <p:nvPr/>
          </p:nvSpPr>
          <p:spPr>
            <a:xfrm>
              <a:off x="7466820" y="3782339"/>
              <a:ext cx="473221" cy="473221"/>
            </a:xfrm>
            <a:custGeom>
              <a:avLst/>
              <a:gdLst/>
              <a:ahLst/>
              <a:cxnLst/>
              <a:rect l="l" t="t" r="r" b="b"/>
              <a:pathLst>
                <a:path w="473221" h="473221">
                  <a:moveTo>
                    <a:pt x="0" y="0"/>
                  </a:moveTo>
                  <a:lnTo>
                    <a:pt x="473221" y="0"/>
                  </a:lnTo>
                  <a:lnTo>
                    <a:pt x="473221" y="473222"/>
                  </a:lnTo>
                  <a:lnTo>
                    <a:pt x="0" y="4732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7466820" y="0"/>
              <a:ext cx="473221" cy="473221"/>
            </a:xfrm>
            <a:custGeom>
              <a:avLst/>
              <a:gdLst/>
              <a:ahLst/>
              <a:cxnLst/>
              <a:rect l="l" t="t" r="r" b="b"/>
              <a:pathLst>
                <a:path w="473221" h="473221">
                  <a:moveTo>
                    <a:pt x="0" y="0"/>
                  </a:moveTo>
                  <a:lnTo>
                    <a:pt x="473221" y="0"/>
                  </a:lnTo>
                  <a:lnTo>
                    <a:pt x="473221" y="473221"/>
                  </a:lnTo>
                  <a:lnTo>
                    <a:pt x="0" y="4732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645804" y="1907449"/>
            <a:ext cx="14996391" cy="830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5400" b="1" spc="-551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Introduction &amp; Business Overview </a:t>
            </a:r>
          </a:p>
        </p:txBody>
      </p:sp>
      <p:sp>
        <p:nvSpPr>
          <p:cNvPr id="24" name="Freeform 24"/>
          <p:cNvSpPr/>
          <p:nvPr/>
        </p:nvSpPr>
        <p:spPr>
          <a:xfrm>
            <a:off x="3040431" y="8433095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3040431" y="5867042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6909904" y="4522036"/>
            <a:ext cx="8829292" cy="3939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Smart food technology project located in the UK.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AI-powered reusable freshness sensor by </a:t>
            </a:r>
            <a:r>
              <a:rPr lang="en-US" sz="32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FreshTag</a:t>
            </a: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The company will help to reduces food waste and household costs.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USP is to evaluates real food freshness after the expiry dates.</a:t>
            </a:r>
          </a:p>
        </p:txBody>
      </p:sp>
      <p:pic>
        <p:nvPicPr>
          <p:cNvPr id="5122" name="Picture 2" descr="Intelligent Food Packaging: A Review of Smart Sensing Technologies for Monitoring  Food Quality | ACS Sensors">
            <a:extLst>
              <a:ext uri="{FF2B5EF4-FFF2-40B4-BE49-F238E27FC236}">
                <a16:creationId xmlns:a16="http://schemas.microsoft.com/office/drawing/2014/main" id="{309306DE-E12E-714A-064C-A863C4E11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427" y="3748771"/>
            <a:ext cx="4095750" cy="442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3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43712" y="847874"/>
            <a:ext cx="16415588" cy="8410427"/>
            <a:chOff x="-48721" y="-47625"/>
            <a:chExt cx="4323447" cy="2215092"/>
          </a:xfrm>
        </p:grpSpPr>
        <p:sp>
          <p:nvSpPr>
            <p:cNvPr id="12" name="Freeform 12"/>
            <p:cNvSpPr/>
            <p:nvPr/>
          </p:nvSpPr>
          <p:spPr>
            <a:xfrm>
              <a:off x="-48721" y="12321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597557" y="3447949"/>
            <a:ext cx="7279375" cy="5581751"/>
            <a:chOff x="0" y="0"/>
            <a:chExt cx="1257524" cy="108771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57524" cy="1087718"/>
            </a:xfrm>
            <a:custGeom>
              <a:avLst/>
              <a:gdLst/>
              <a:ahLst/>
              <a:cxnLst/>
              <a:rect l="l" t="t" r="r" b="b"/>
              <a:pathLst>
                <a:path w="1257524" h="1087718">
                  <a:moveTo>
                    <a:pt x="162146" y="0"/>
                  </a:moveTo>
                  <a:lnTo>
                    <a:pt x="1095378" y="0"/>
                  </a:lnTo>
                  <a:cubicBezTo>
                    <a:pt x="1184929" y="0"/>
                    <a:pt x="1257524" y="72595"/>
                    <a:pt x="1257524" y="162146"/>
                  </a:cubicBezTo>
                  <a:lnTo>
                    <a:pt x="1257524" y="925572"/>
                  </a:lnTo>
                  <a:cubicBezTo>
                    <a:pt x="1257524" y="1015123"/>
                    <a:pt x="1184929" y="1087718"/>
                    <a:pt x="1095378" y="1087718"/>
                  </a:cubicBezTo>
                  <a:lnTo>
                    <a:pt x="162146" y="1087718"/>
                  </a:lnTo>
                  <a:cubicBezTo>
                    <a:pt x="72595" y="1087718"/>
                    <a:pt x="0" y="1015123"/>
                    <a:pt x="0" y="925572"/>
                  </a:cubicBezTo>
                  <a:lnTo>
                    <a:pt x="0" y="162146"/>
                  </a:lnTo>
                  <a:cubicBezTo>
                    <a:pt x="0" y="72595"/>
                    <a:pt x="72595" y="0"/>
                    <a:pt x="162146" y="0"/>
                  </a:cubicBezTo>
                  <a:close/>
                </a:path>
              </a:pathLst>
            </a:custGeom>
            <a:solidFill>
              <a:srgbClr val="E9FFE5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257524" cy="11448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7028605" y="8435143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7028605" y="4309310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231233" y="1982634"/>
            <a:ext cx="12475367" cy="923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696"/>
              </a:lnSpc>
            </a:pPr>
            <a:r>
              <a:rPr lang="en-US" sz="5400" b="1" spc="-551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Market &amp; Business Analysis </a:t>
            </a:r>
          </a:p>
        </p:txBody>
      </p:sp>
      <p:sp>
        <p:nvSpPr>
          <p:cNvPr id="23" name="Freeform 23"/>
          <p:cNvSpPr/>
          <p:nvPr/>
        </p:nvSpPr>
        <p:spPr>
          <a:xfrm>
            <a:off x="3042732" y="7649554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3042732" y="5083501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10115800" y="3947036"/>
            <a:ext cx="5970183" cy="44319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The target customers are households in the UK, students and professionals and environmentally conscious buyers.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Some of the major market rivals are Tupperware, OXO, Samsung SmartThings, and Too Good To Go.</a:t>
            </a:r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C0E82152-6B0D-6680-5E74-FE868E92C2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9934322"/>
              </p:ext>
            </p:extLst>
          </p:nvPr>
        </p:nvGraphicFramePr>
        <p:xfrm>
          <a:off x="1518211" y="3630645"/>
          <a:ext cx="4951746" cy="203994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2896034">
                  <a:extLst>
                    <a:ext uri="{9D8B030D-6E8A-4147-A177-3AD203B41FA5}">
                      <a16:colId xmlns:a16="http://schemas.microsoft.com/office/drawing/2014/main" val="2296837461"/>
                    </a:ext>
                  </a:extLst>
                </a:gridCol>
                <a:gridCol w="2055712">
                  <a:extLst>
                    <a:ext uri="{9D8B030D-6E8A-4147-A177-3AD203B41FA5}">
                      <a16:colId xmlns:a16="http://schemas.microsoft.com/office/drawing/2014/main" val="3816623728"/>
                    </a:ext>
                  </a:extLst>
                </a:gridCol>
              </a:tblGrid>
              <a:tr h="32448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Strengths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Weaknesses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270999"/>
                  </a:ext>
                </a:extLst>
              </a:tr>
              <a:tr h="32448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AI freshness sensor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New brand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8505995"/>
                  </a:ext>
                </a:extLst>
              </a:tr>
              <a:tr h="32448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 dirty="0">
                          <a:effectLst/>
                        </a:rPr>
                        <a:t>Reusable &amp; eco-friendly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High R&amp;D cost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91871729"/>
                  </a:ext>
                </a:extLst>
              </a:tr>
              <a:tr h="32448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Real-time app alerts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 dirty="0">
                          <a:effectLst/>
                        </a:rPr>
                        <a:t>App dependence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1054628"/>
                  </a:ext>
                </a:extLst>
              </a:tr>
              <a:tr h="32448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Reduces food waste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 dirty="0">
                          <a:effectLst/>
                        </a:rPr>
                        <a:t>Limited capital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51127209"/>
                  </a:ext>
                </a:extLst>
              </a:tr>
            </a:tbl>
          </a:graphicData>
        </a:graphic>
      </p:graphicFrame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AED4BF4C-655F-4618-0E7D-5BA73F6B7A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518213"/>
              </p:ext>
            </p:extLst>
          </p:nvPr>
        </p:nvGraphicFramePr>
        <p:xfrm>
          <a:off x="2346154" y="5973742"/>
          <a:ext cx="6939989" cy="203994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3739440">
                  <a:extLst>
                    <a:ext uri="{9D8B030D-6E8A-4147-A177-3AD203B41FA5}">
                      <a16:colId xmlns:a16="http://schemas.microsoft.com/office/drawing/2014/main" val="3177998308"/>
                    </a:ext>
                  </a:extLst>
                </a:gridCol>
                <a:gridCol w="3200549">
                  <a:extLst>
                    <a:ext uri="{9D8B030D-6E8A-4147-A177-3AD203B41FA5}">
                      <a16:colId xmlns:a16="http://schemas.microsoft.com/office/drawing/2014/main" val="3812007390"/>
                    </a:ext>
                  </a:extLst>
                </a:gridCol>
              </a:tblGrid>
              <a:tr h="22479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Opportunities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Threats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216619"/>
                  </a:ext>
                </a:extLst>
              </a:tr>
              <a:tr h="2247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Rising sustainability demand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Strong competitors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3802655"/>
                  </a:ext>
                </a:extLst>
              </a:tr>
              <a:tr h="2247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Growing smart-home market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Fast technology changes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9378350"/>
                  </a:ext>
                </a:extLst>
              </a:tr>
              <a:tr h="2247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Retail partnerships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Economic downturn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03869027"/>
                  </a:ext>
                </a:extLst>
              </a:tr>
              <a:tr h="2247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Government green support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 dirty="0">
                          <a:effectLst/>
                        </a:rPr>
                        <a:t>Product imitation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270941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3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1028700"/>
            <a:ext cx="16230600" cy="8182820"/>
            <a:chOff x="0" y="0"/>
            <a:chExt cx="4274726" cy="215514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339499" y="8434343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3339499" y="4486768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5737588" y="1346012"/>
            <a:ext cx="8223640" cy="916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96"/>
              </a:lnSpc>
            </a:pPr>
            <a:r>
              <a:rPr lang="en-US" sz="5200" b="1" spc="-551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Marketing Strategy </a:t>
            </a:r>
          </a:p>
        </p:txBody>
      </p:sp>
      <p:sp>
        <p:nvSpPr>
          <p:cNvPr id="23" name="Freeform 23"/>
          <p:cNvSpPr/>
          <p:nvPr/>
        </p:nvSpPr>
        <p:spPr>
          <a:xfrm>
            <a:off x="13314785" y="4129804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3314785" y="1563751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34A6BE6F-ABDC-8F9B-F6E0-72CD935B38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108598"/>
              </p:ext>
            </p:extLst>
          </p:nvPr>
        </p:nvGraphicFramePr>
        <p:xfrm>
          <a:off x="1560819" y="3299479"/>
          <a:ext cx="5535444" cy="341154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261217">
                  <a:extLst>
                    <a:ext uri="{9D8B030D-6E8A-4147-A177-3AD203B41FA5}">
                      <a16:colId xmlns:a16="http://schemas.microsoft.com/office/drawing/2014/main" val="3135798861"/>
                    </a:ext>
                  </a:extLst>
                </a:gridCol>
                <a:gridCol w="4274227">
                  <a:extLst>
                    <a:ext uri="{9D8B030D-6E8A-4147-A177-3AD203B41FA5}">
                      <a16:colId xmlns:a16="http://schemas.microsoft.com/office/drawing/2014/main" val="2282968510"/>
                    </a:ext>
                  </a:extLst>
                </a:gridCol>
              </a:tblGrid>
              <a:tr h="31686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P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Strategy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7785546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Product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AI reusable freshness sensor and mobile app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43072768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Price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Value-based; student &amp; bundle discounts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42311080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Place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Website, Amazon UK, retail partners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9532436"/>
                  </a:ext>
                </a:extLst>
              </a:tr>
              <a:tr h="3168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>
                          <a:effectLst/>
                        </a:rPr>
                        <a:t>Promotion</a:t>
                      </a:r>
                      <a:endParaRPr lang="en-IN" sz="20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2000" dirty="0">
                          <a:effectLst/>
                        </a:rPr>
                        <a:t>Social media, SEO, influencers, Google Ads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00264330"/>
                  </a:ext>
                </a:extLst>
              </a:tr>
            </a:tbl>
          </a:graphicData>
        </a:graphic>
      </p:graphicFrame>
      <p:graphicFrame>
        <p:nvGraphicFramePr>
          <p:cNvPr id="30" name="Diagram 29">
            <a:extLst>
              <a:ext uri="{FF2B5EF4-FFF2-40B4-BE49-F238E27FC236}">
                <a16:creationId xmlns:a16="http://schemas.microsoft.com/office/drawing/2014/main" id="{C318755A-7EB2-CAF7-E5E6-8B64B81712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2818743"/>
              </p:ext>
            </p:extLst>
          </p:nvPr>
        </p:nvGraphicFramePr>
        <p:xfrm>
          <a:off x="7754990" y="2766541"/>
          <a:ext cx="8845582" cy="6022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DAA11-C0EF-F79D-F461-35EE8D0C7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0E0340A-F21A-88A2-1803-9A9D3EA363D3}"/>
              </a:ext>
            </a:extLst>
          </p:cNvPr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27196BD-36B9-954D-F5DE-87A1B47533AA}"/>
                </a:ext>
              </a:extLst>
            </p:cNvPr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D7CDEFC-1DEF-A833-3A5E-740DE448FBE0}"/>
                </a:ext>
              </a:extLst>
            </p:cNvPr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FFFD4EBB-7E79-95F7-EBD1-8317DA374A35}"/>
              </a:ext>
            </a:extLst>
          </p:cNvPr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3152F486-FD04-0BD1-E75B-B02DF4D4467C}"/>
                </a:ext>
              </a:extLst>
            </p:cNvPr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7CDAA7AD-1B99-98EF-4A96-223CF3E8CCE4}"/>
                </a:ext>
              </a:extLst>
            </p:cNvPr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5A9C985D-D0EE-0662-70ED-7BB3B52FCE5A}"/>
              </a:ext>
            </a:extLst>
          </p:cNvPr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4EF5978B-E1B5-F9A2-A769-17F0CD35B86D}"/>
                </a:ext>
              </a:extLst>
            </p:cNvPr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8989D920-9925-9CD1-2F9D-C66F38A13B50}"/>
                </a:ext>
              </a:extLst>
            </p:cNvPr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E5056FF1-3018-E600-A686-675B51EA877D}"/>
              </a:ext>
            </a:extLst>
          </p:cNvPr>
          <p:cNvGrpSpPr/>
          <p:nvPr/>
        </p:nvGrpSpPr>
        <p:grpSpPr>
          <a:xfrm>
            <a:off x="843712" y="847874"/>
            <a:ext cx="16415588" cy="8410427"/>
            <a:chOff x="-48721" y="-47625"/>
            <a:chExt cx="4323447" cy="2215092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9FAB2FD-EAC0-3AA6-0A26-AC097D0B4299}"/>
                </a:ext>
              </a:extLst>
            </p:cNvPr>
            <p:cNvSpPr/>
            <p:nvPr/>
          </p:nvSpPr>
          <p:spPr>
            <a:xfrm>
              <a:off x="-48721" y="12321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32E93908-827A-E646-5AE3-FF39B1239FA5}"/>
                </a:ext>
              </a:extLst>
            </p:cNvPr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80C9D91B-7EF3-D1C2-A73A-5EE0A9682181}"/>
              </a:ext>
            </a:extLst>
          </p:cNvPr>
          <p:cNvGrpSpPr/>
          <p:nvPr/>
        </p:nvGrpSpPr>
        <p:grpSpPr>
          <a:xfrm>
            <a:off x="9597557" y="3447948"/>
            <a:ext cx="7279375" cy="5200751"/>
            <a:chOff x="0" y="0"/>
            <a:chExt cx="1257524" cy="1087718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31A36C56-3348-8290-839A-DCC1A1531632}"/>
                </a:ext>
              </a:extLst>
            </p:cNvPr>
            <p:cNvSpPr/>
            <p:nvPr/>
          </p:nvSpPr>
          <p:spPr>
            <a:xfrm>
              <a:off x="0" y="0"/>
              <a:ext cx="1257524" cy="1087718"/>
            </a:xfrm>
            <a:custGeom>
              <a:avLst/>
              <a:gdLst/>
              <a:ahLst/>
              <a:cxnLst/>
              <a:rect l="l" t="t" r="r" b="b"/>
              <a:pathLst>
                <a:path w="1257524" h="1087718">
                  <a:moveTo>
                    <a:pt x="162146" y="0"/>
                  </a:moveTo>
                  <a:lnTo>
                    <a:pt x="1095378" y="0"/>
                  </a:lnTo>
                  <a:cubicBezTo>
                    <a:pt x="1184929" y="0"/>
                    <a:pt x="1257524" y="72595"/>
                    <a:pt x="1257524" y="162146"/>
                  </a:cubicBezTo>
                  <a:lnTo>
                    <a:pt x="1257524" y="925572"/>
                  </a:lnTo>
                  <a:cubicBezTo>
                    <a:pt x="1257524" y="1015123"/>
                    <a:pt x="1184929" y="1087718"/>
                    <a:pt x="1095378" y="1087718"/>
                  </a:cubicBezTo>
                  <a:lnTo>
                    <a:pt x="162146" y="1087718"/>
                  </a:lnTo>
                  <a:cubicBezTo>
                    <a:pt x="72595" y="1087718"/>
                    <a:pt x="0" y="1015123"/>
                    <a:pt x="0" y="925572"/>
                  </a:cubicBezTo>
                  <a:lnTo>
                    <a:pt x="0" y="162146"/>
                  </a:lnTo>
                  <a:cubicBezTo>
                    <a:pt x="0" y="72595"/>
                    <a:pt x="72595" y="0"/>
                    <a:pt x="162146" y="0"/>
                  </a:cubicBezTo>
                  <a:close/>
                </a:path>
              </a:pathLst>
            </a:custGeom>
            <a:solidFill>
              <a:srgbClr val="E9FFE5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C5E55E3B-40AE-9FDD-5FAB-93C2D275F37A}"/>
                </a:ext>
              </a:extLst>
            </p:cNvPr>
            <p:cNvSpPr txBox="1"/>
            <p:nvPr/>
          </p:nvSpPr>
          <p:spPr>
            <a:xfrm>
              <a:off x="0" y="-57150"/>
              <a:ext cx="1257524" cy="11448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17" name="Freeform 17">
            <a:extLst>
              <a:ext uri="{FF2B5EF4-FFF2-40B4-BE49-F238E27FC236}">
                <a16:creationId xmlns:a16="http://schemas.microsoft.com/office/drawing/2014/main" id="{36CDF106-E48E-E784-7D89-C96C247A69BD}"/>
              </a:ext>
            </a:extLst>
          </p:cNvPr>
          <p:cNvSpPr/>
          <p:nvPr/>
        </p:nvSpPr>
        <p:spPr>
          <a:xfrm>
            <a:off x="7028605" y="8435143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F2998F26-22A9-DD1A-4FAA-1CE3EE48F92B}"/>
              </a:ext>
            </a:extLst>
          </p:cNvPr>
          <p:cNvSpPr/>
          <p:nvPr/>
        </p:nvSpPr>
        <p:spPr>
          <a:xfrm>
            <a:off x="7028605" y="4309310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04100ECB-3DE8-6CA4-AE64-7CC9BCE1EFE3}"/>
              </a:ext>
            </a:extLst>
          </p:cNvPr>
          <p:cNvSpPr txBox="1"/>
          <p:nvPr/>
        </p:nvSpPr>
        <p:spPr>
          <a:xfrm>
            <a:off x="2531139" y="1281396"/>
            <a:ext cx="12475367" cy="923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96"/>
              </a:lnSpc>
            </a:pPr>
            <a:r>
              <a:rPr lang="en-US" sz="5400" b="1" spc="-551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Financial Plan </a:t>
            </a:r>
          </a:p>
        </p:txBody>
      </p:sp>
      <p:sp>
        <p:nvSpPr>
          <p:cNvPr id="23" name="Freeform 23">
            <a:extLst>
              <a:ext uri="{FF2B5EF4-FFF2-40B4-BE49-F238E27FC236}">
                <a16:creationId xmlns:a16="http://schemas.microsoft.com/office/drawing/2014/main" id="{9343587A-D181-0961-AF1F-C48ECE3BB416}"/>
              </a:ext>
            </a:extLst>
          </p:cNvPr>
          <p:cNvSpPr/>
          <p:nvPr/>
        </p:nvSpPr>
        <p:spPr>
          <a:xfrm>
            <a:off x="3042732" y="7649554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>
            <a:extLst>
              <a:ext uri="{FF2B5EF4-FFF2-40B4-BE49-F238E27FC236}">
                <a16:creationId xmlns:a16="http://schemas.microsoft.com/office/drawing/2014/main" id="{DD288081-5CC3-8EB2-45FD-F05935C333D5}"/>
              </a:ext>
            </a:extLst>
          </p:cNvPr>
          <p:cNvSpPr/>
          <p:nvPr/>
        </p:nvSpPr>
        <p:spPr>
          <a:xfrm>
            <a:off x="3042732" y="5083501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FBF7285C-2832-394B-8EAA-0C9DDBA6CBC5}"/>
              </a:ext>
            </a:extLst>
          </p:cNvPr>
          <p:cNvSpPr txBox="1"/>
          <p:nvPr/>
        </p:nvSpPr>
        <p:spPr>
          <a:xfrm>
            <a:off x="10115800" y="3947036"/>
            <a:ext cx="5970183" cy="3939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Start-up investment: £110,000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Break-even anticipated in 10-12 months.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Investment: Self-finance, grants and business loans.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Revenue is projected to rise gradually in six months.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B6FF048-ACEC-96A6-25F6-339DE536E7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9685948"/>
              </p:ext>
            </p:extLst>
          </p:nvPr>
        </p:nvGraphicFramePr>
        <p:xfrm>
          <a:off x="1291447" y="2450129"/>
          <a:ext cx="8033404" cy="315750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5322152">
                  <a:extLst>
                    <a:ext uri="{9D8B030D-6E8A-4147-A177-3AD203B41FA5}">
                      <a16:colId xmlns:a16="http://schemas.microsoft.com/office/drawing/2014/main" val="2795804356"/>
                    </a:ext>
                  </a:extLst>
                </a:gridCol>
                <a:gridCol w="2711252">
                  <a:extLst>
                    <a:ext uri="{9D8B030D-6E8A-4147-A177-3AD203B41FA5}">
                      <a16:colId xmlns:a16="http://schemas.microsoft.com/office/drawing/2014/main" val="698274935"/>
                    </a:ext>
                  </a:extLst>
                </a:gridCol>
              </a:tblGrid>
              <a:tr h="25553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Item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Estimated Cost (£)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6200935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Product design &amp; prototype development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18,000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74250608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AI software &amp; mobile app development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25,000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2069257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Sensor manufacturing (first batch)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30,000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7317712"/>
                  </a:ext>
                </a:extLst>
              </a:tr>
              <a:tr h="30190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Website &amp; e-commerce platform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5,000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73391047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Business registration &amp; legal fees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2,000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50928221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Marketing &amp; branding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12,000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6061507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 dirty="0">
                          <a:effectLst/>
                        </a:rPr>
                        <a:t>Office equipment &amp; utilities</a:t>
                      </a:r>
                      <a:endParaRPr lang="en-IN" sz="1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4,000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39061846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Initial inventory &amp; packaging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10,000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5728914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Contingency fund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4,000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0259953"/>
                  </a:ext>
                </a:extLst>
              </a:tr>
              <a:tr h="25553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Total Start-up Cost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 dirty="0">
                          <a:effectLst/>
                        </a:rPr>
                        <a:t>110,000</a:t>
                      </a:r>
                      <a:endParaRPr lang="en-IN" sz="1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6053396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5928987D-2E57-E388-DC9B-5D4FA7B5FE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6257914"/>
              </p:ext>
            </p:extLst>
          </p:nvPr>
        </p:nvGraphicFramePr>
        <p:xfrm>
          <a:off x="1291447" y="5911696"/>
          <a:ext cx="8033404" cy="2298065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126671">
                  <a:extLst>
                    <a:ext uri="{9D8B030D-6E8A-4147-A177-3AD203B41FA5}">
                      <a16:colId xmlns:a16="http://schemas.microsoft.com/office/drawing/2014/main" val="2736930858"/>
                    </a:ext>
                  </a:extLst>
                </a:gridCol>
                <a:gridCol w="2297024">
                  <a:extLst>
                    <a:ext uri="{9D8B030D-6E8A-4147-A177-3AD203B41FA5}">
                      <a16:colId xmlns:a16="http://schemas.microsoft.com/office/drawing/2014/main" val="3310362755"/>
                    </a:ext>
                  </a:extLst>
                </a:gridCol>
                <a:gridCol w="2617634">
                  <a:extLst>
                    <a:ext uri="{9D8B030D-6E8A-4147-A177-3AD203B41FA5}">
                      <a16:colId xmlns:a16="http://schemas.microsoft.com/office/drawing/2014/main" val="1437964207"/>
                    </a:ext>
                  </a:extLst>
                </a:gridCol>
                <a:gridCol w="1992075">
                  <a:extLst>
                    <a:ext uri="{9D8B030D-6E8A-4147-A177-3AD203B41FA5}">
                      <a16:colId xmlns:a16="http://schemas.microsoft.com/office/drawing/2014/main" val="2716838774"/>
                    </a:ext>
                  </a:extLst>
                </a:gridCol>
              </a:tblGrid>
              <a:tr h="32829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Month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Operating Cost (£)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Expected Revenue (£)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Profit/(Loss) (£)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1430062"/>
                  </a:ext>
                </a:extLst>
              </a:tr>
              <a:tr h="32829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Month 1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15,000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8,000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-7,000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9668213"/>
                  </a:ext>
                </a:extLst>
              </a:tr>
              <a:tr h="32829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Month 2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15,000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 dirty="0">
                          <a:effectLst/>
                        </a:rPr>
                        <a:t>14,000</a:t>
                      </a:r>
                      <a:endParaRPr lang="en-IN" sz="1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-1,000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48561841"/>
                  </a:ext>
                </a:extLst>
              </a:tr>
              <a:tr h="32829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Month 3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16,000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22,000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6,000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33025068"/>
                  </a:ext>
                </a:extLst>
              </a:tr>
              <a:tr h="32829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Month 4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17,000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30,000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13,000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6580916"/>
                  </a:ext>
                </a:extLst>
              </a:tr>
              <a:tr h="32829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Month 5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18,000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40,000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22,000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22556963"/>
                  </a:ext>
                </a:extLst>
              </a:tr>
              <a:tr h="32829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Month 6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20,000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>
                          <a:effectLst/>
                        </a:rPr>
                        <a:t>52,000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000"/>
                        </a:spcBef>
                        <a:buNone/>
                      </a:pPr>
                      <a:r>
                        <a:rPr lang="en-GB" sz="1400" dirty="0">
                          <a:effectLst/>
                        </a:rPr>
                        <a:t>32,000</a:t>
                      </a:r>
                      <a:endParaRPr lang="en-IN" sz="1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91875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6331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3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1028700"/>
            <a:ext cx="16230600" cy="8182820"/>
            <a:chOff x="0" y="0"/>
            <a:chExt cx="4274726" cy="215514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607552" y="4522743"/>
            <a:ext cx="354916" cy="4258601"/>
            <a:chOff x="0" y="0"/>
            <a:chExt cx="473221" cy="5678135"/>
          </a:xfrm>
        </p:grpSpPr>
        <p:sp>
          <p:nvSpPr>
            <p:cNvPr id="18" name="Freeform 18"/>
            <p:cNvSpPr/>
            <p:nvPr/>
          </p:nvSpPr>
          <p:spPr>
            <a:xfrm>
              <a:off x="0" y="5204914"/>
              <a:ext cx="473221" cy="473221"/>
            </a:xfrm>
            <a:custGeom>
              <a:avLst/>
              <a:gdLst/>
              <a:ahLst/>
              <a:cxnLst/>
              <a:rect l="l" t="t" r="r" b="b"/>
              <a:pathLst>
                <a:path w="473221" h="473221">
                  <a:moveTo>
                    <a:pt x="0" y="0"/>
                  </a:moveTo>
                  <a:lnTo>
                    <a:pt x="473221" y="0"/>
                  </a:lnTo>
                  <a:lnTo>
                    <a:pt x="473221" y="473221"/>
                  </a:lnTo>
                  <a:lnTo>
                    <a:pt x="0" y="4732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0"/>
              <a:ext cx="473221" cy="473221"/>
            </a:xfrm>
            <a:custGeom>
              <a:avLst/>
              <a:gdLst/>
              <a:ahLst/>
              <a:cxnLst/>
              <a:rect l="l" t="t" r="r" b="b"/>
              <a:pathLst>
                <a:path w="473221" h="473221">
                  <a:moveTo>
                    <a:pt x="0" y="0"/>
                  </a:moveTo>
                  <a:lnTo>
                    <a:pt x="473221" y="0"/>
                  </a:lnTo>
                  <a:lnTo>
                    <a:pt x="473221" y="473221"/>
                  </a:lnTo>
                  <a:lnTo>
                    <a:pt x="0" y="4732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396314" y="4070200"/>
            <a:ext cx="10232923" cy="3615964"/>
            <a:chOff x="0" y="0"/>
            <a:chExt cx="3078441" cy="1047081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078441" cy="1047081"/>
            </a:xfrm>
            <a:custGeom>
              <a:avLst/>
              <a:gdLst/>
              <a:ahLst/>
              <a:cxnLst/>
              <a:rect l="l" t="t" r="r" b="b"/>
              <a:pathLst>
                <a:path w="3078441" h="1047081">
                  <a:moveTo>
                    <a:pt x="66236" y="0"/>
                  </a:moveTo>
                  <a:lnTo>
                    <a:pt x="3012205" y="0"/>
                  </a:lnTo>
                  <a:cubicBezTo>
                    <a:pt x="3048787" y="0"/>
                    <a:pt x="3078441" y="29655"/>
                    <a:pt x="3078441" y="66236"/>
                  </a:cubicBezTo>
                  <a:lnTo>
                    <a:pt x="3078441" y="980845"/>
                  </a:lnTo>
                  <a:cubicBezTo>
                    <a:pt x="3078441" y="1017426"/>
                    <a:pt x="3048787" y="1047081"/>
                    <a:pt x="3012205" y="1047081"/>
                  </a:cubicBezTo>
                  <a:lnTo>
                    <a:pt x="66236" y="1047081"/>
                  </a:lnTo>
                  <a:cubicBezTo>
                    <a:pt x="29655" y="1047081"/>
                    <a:pt x="0" y="1017426"/>
                    <a:pt x="0" y="980845"/>
                  </a:cubicBezTo>
                  <a:lnTo>
                    <a:pt x="0" y="66236"/>
                  </a:lnTo>
                  <a:cubicBezTo>
                    <a:pt x="0" y="29655"/>
                    <a:pt x="29655" y="0"/>
                    <a:pt x="66236" y="0"/>
                  </a:cubicBezTo>
                  <a:close/>
                </a:path>
              </a:pathLst>
            </a:custGeom>
            <a:solidFill>
              <a:srgbClr val="E9FFE5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3078441" cy="11042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603555" y="2305664"/>
            <a:ext cx="9080890" cy="916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6"/>
              </a:lnSpc>
            </a:pPr>
            <a:r>
              <a:rPr lang="en-US" sz="5200" b="1" spc="-300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Conclusion &amp; Future Growth </a:t>
            </a:r>
          </a:p>
        </p:txBody>
      </p:sp>
      <p:sp>
        <p:nvSpPr>
          <p:cNvPr id="27" name="Freeform 27"/>
          <p:cNvSpPr/>
          <p:nvPr/>
        </p:nvSpPr>
        <p:spPr>
          <a:xfrm>
            <a:off x="3112159" y="7686163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3112159" y="5120110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6549853" y="4448219"/>
            <a:ext cx="9446359" cy="29546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The aim of the company is to limit food waste by strategic way.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The company endorses the sustainability objectives in the UK.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Expand its business by collaborating with retail market and Europe.</a:t>
            </a:r>
          </a:p>
        </p:txBody>
      </p:sp>
      <p:pic>
        <p:nvPicPr>
          <p:cNvPr id="6146" name="Picture 2" descr="IoT‐Based Food Quality Monitoring System - Tailor - 2025 - IET Wireless  Sensor Systems - Wiley Online Library">
            <a:extLst>
              <a:ext uri="{FF2B5EF4-FFF2-40B4-BE49-F238E27FC236}">
                <a16:creationId xmlns:a16="http://schemas.microsoft.com/office/drawing/2014/main" id="{728A3467-738A-B9AA-CD29-A2326A9590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355" y="3821012"/>
            <a:ext cx="3990975" cy="454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73D18-7AD6-06DA-F808-2A3C9F242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9F5A1CBB-1A5D-CB54-88CC-D09860EA34F9}"/>
              </a:ext>
            </a:extLst>
          </p:cNvPr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ADC197C1-9E5A-2DC9-722E-97D982152DCF}"/>
                </a:ext>
              </a:extLst>
            </p:cNvPr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B8C898B9-D2F1-1B9B-E5B7-4EAE7939BA64}"/>
                </a:ext>
              </a:extLst>
            </p:cNvPr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2D7D6BB5-FD93-A729-8CA6-B10F7BBE25AA}"/>
              </a:ext>
            </a:extLst>
          </p:cNvPr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E8FD1E94-F996-F482-4875-614D80713ACE}"/>
                </a:ext>
              </a:extLst>
            </p:cNvPr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E7A695BD-2D8C-8A83-5867-82078D6FA919}"/>
                </a:ext>
              </a:extLst>
            </p:cNvPr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2AE2F18D-3B77-D0AC-77C8-DD320F8BF5F2}"/>
              </a:ext>
            </a:extLst>
          </p:cNvPr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9F4AE3AC-C16E-4C4B-1A2F-D4736A2B9DCA}"/>
                </a:ext>
              </a:extLst>
            </p:cNvPr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B90289E5-3C76-D951-E764-393D55354B21}"/>
                </a:ext>
              </a:extLst>
            </p:cNvPr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E5D0A227-2791-B411-6343-ABB4BE93F027}"/>
              </a:ext>
            </a:extLst>
          </p:cNvPr>
          <p:cNvGrpSpPr/>
          <p:nvPr/>
        </p:nvGrpSpPr>
        <p:grpSpPr>
          <a:xfrm>
            <a:off x="843712" y="847874"/>
            <a:ext cx="16415588" cy="8410427"/>
            <a:chOff x="-48721" y="-47625"/>
            <a:chExt cx="4323447" cy="2215092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BB92DCDD-7DD0-9E65-B0D3-4B22B56FD824}"/>
                </a:ext>
              </a:extLst>
            </p:cNvPr>
            <p:cNvSpPr/>
            <p:nvPr/>
          </p:nvSpPr>
          <p:spPr>
            <a:xfrm>
              <a:off x="-48721" y="12321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E4ED5D54-6868-B815-2B46-D881AB2DCA86}"/>
                </a:ext>
              </a:extLst>
            </p:cNvPr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6BA9DEDC-50AB-E84C-5F1D-B09C435D181E}"/>
              </a:ext>
            </a:extLst>
          </p:cNvPr>
          <p:cNvGrpSpPr/>
          <p:nvPr/>
        </p:nvGrpSpPr>
        <p:grpSpPr>
          <a:xfrm>
            <a:off x="2716127" y="3447948"/>
            <a:ext cx="14160805" cy="5200751"/>
            <a:chOff x="0" y="0"/>
            <a:chExt cx="1257524" cy="1087718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1477C491-FF53-0206-D5DB-5926840C090C}"/>
                </a:ext>
              </a:extLst>
            </p:cNvPr>
            <p:cNvSpPr/>
            <p:nvPr/>
          </p:nvSpPr>
          <p:spPr>
            <a:xfrm>
              <a:off x="0" y="0"/>
              <a:ext cx="1257524" cy="1087718"/>
            </a:xfrm>
            <a:custGeom>
              <a:avLst/>
              <a:gdLst/>
              <a:ahLst/>
              <a:cxnLst/>
              <a:rect l="l" t="t" r="r" b="b"/>
              <a:pathLst>
                <a:path w="1257524" h="1087718">
                  <a:moveTo>
                    <a:pt x="162146" y="0"/>
                  </a:moveTo>
                  <a:lnTo>
                    <a:pt x="1095378" y="0"/>
                  </a:lnTo>
                  <a:cubicBezTo>
                    <a:pt x="1184929" y="0"/>
                    <a:pt x="1257524" y="72595"/>
                    <a:pt x="1257524" y="162146"/>
                  </a:cubicBezTo>
                  <a:lnTo>
                    <a:pt x="1257524" y="925572"/>
                  </a:lnTo>
                  <a:cubicBezTo>
                    <a:pt x="1257524" y="1015123"/>
                    <a:pt x="1184929" y="1087718"/>
                    <a:pt x="1095378" y="1087718"/>
                  </a:cubicBezTo>
                  <a:lnTo>
                    <a:pt x="162146" y="1087718"/>
                  </a:lnTo>
                  <a:cubicBezTo>
                    <a:pt x="72595" y="1087718"/>
                    <a:pt x="0" y="1015123"/>
                    <a:pt x="0" y="925572"/>
                  </a:cubicBezTo>
                  <a:lnTo>
                    <a:pt x="0" y="162146"/>
                  </a:lnTo>
                  <a:cubicBezTo>
                    <a:pt x="0" y="72595"/>
                    <a:pt x="72595" y="0"/>
                    <a:pt x="162146" y="0"/>
                  </a:cubicBezTo>
                  <a:close/>
                </a:path>
              </a:pathLst>
            </a:custGeom>
            <a:solidFill>
              <a:srgbClr val="E9FFE5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3A7C224B-7023-88EE-FCF0-CA41C6CC5466}"/>
                </a:ext>
              </a:extLst>
            </p:cNvPr>
            <p:cNvSpPr txBox="1"/>
            <p:nvPr/>
          </p:nvSpPr>
          <p:spPr>
            <a:xfrm>
              <a:off x="0" y="-57150"/>
              <a:ext cx="1257524" cy="11448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17" name="Freeform 17">
            <a:extLst>
              <a:ext uri="{FF2B5EF4-FFF2-40B4-BE49-F238E27FC236}">
                <a16:creationId xmlns:a16="http://schemas.microsoft.com/office/drawing/2014/main" id="{BACC63BB-41A7-0900-54F7-344BAED53218}"/>
              </a:ext>
            </a:extLst>
          </p:cNvPr>
          <p:cNvSpPr/>
          <p:nvPr/>
        </p:nvSpPr>
        <p:spPr>
          <a:xfrm>
            <a:off x="7028605" y="8435143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E9AB53AB-5CFB-9EF2-C2BA-3D9ABC07A65D}"/>
              </a:ext>
            </a:extLst>
          </p:cNvPr>
          <p:cNvSpPr/>
          <p:nvPr/>
        </p:nvSpPr>
        <p:spPr>
          <a:xfrm>
            <a:off x="7028605" y="4309310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232E4F56-87F7-E1AF-5A66-5A79F6A56D79}"/>
              </a:ext>
            </a:extLst>
          </p:cNvPr>
          <p:cNvSpPr txBox="1"/>
          <p:nvPr/>
        </p:nvSpPr>
        <p:spPr>
          <a:xfrm>
            <a:off x="2231233" y="1982634"/>
            <a:ext cx="12475367" cy="923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696"/>
              </a:lnSpc>
            </a:pPr>
            <a:r>
              <a:rPr lang="en-US" sz="5400" b="1" spc="-551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References</a:t>
            </a:r>
          </a:p>
        </p:txBody>
      </p:sp>
      <p:sp>
        <p:nvSpPr>
          <p:cNvPr id="23" name="Freeform 23">
            <a:extLst>
              <a:ext uri="{FF2B5EF4-FFF2-40B4-BE49-F238E27FC236}">
                <a16:creationId xmlns:a16="http://schemas.microsoft.com/office/drawing/2014/main" id="{B07FD25A-9032-6F86-8783-3DC83466E063}"/>
              </a:ext>
            </a:extLst>
          </p:cNvPr>
          <p:cNvSpPr/>
          <p:nvPr/>
        </p:nvSpPr>
        <p:spPr>
          <a:xfrm>
            <a:off x="3042732" y="7649554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>
            <a:extLst>
              <a:ext uri="{FF2B5EF4-FFF2-40B4-BE49-F238E27FC236}">
                <a16:creationId xmlns:a16="http://schemas.microsoft.com/office/drawing/2014/main" id="{B0C936B9-71A6-6273-B438-3C7FB1EB84BE}"/>
              </a:ext>
            </a:extLst>
          </p:cNvPr>
          <p:cNvSpPr/>
          <p:nvPr/>
        </p:nvSpPr>
        <p:spPr>
          <a:xfrm>
            <a:off x="3042732" y="5083501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>
            <a:extLst>
              <a:ext uri="{FF2B5EF4-FFF2-40B4-BE49-F238E27FC236}">
                <a16:creationId xmlns:a16="http://schemas.microsoft.com/office/drawing/2014/main" id="{5759071A-0DE8-703A-8A0F-0EAE1B3E8B3D}"/>
              </a:ext>
            </a:extLst>
          </p:cNvPr>
          <p:cNvSpPr txBox="1"/>
          <p:nvPr/>
        </p:nvSpPr>
        <p:spPr>
          <a:xfrm>
            <a:off x="2895600" y="3947036"/>
            <a:ext cx="13190383" cy="33855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Elsayed, M.H., Mansour, M.F., Aly,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Dr.T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. and Gheith,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Prof.M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. (2024). Enhancing Website Visibility: Implementing SEO Techniques for Improved Search Engine Ranking. International journal for research in applied science and engineering technology, 12(4), pp.3800–3805.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doi:https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://doi.org/10.22214/ijraset.2024.60489.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Jayanna , B.M. and Mayya,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Dr.S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. (2025). Email Marketing Strategies for Enhancing Customer Engagement: A Comprehensive Literature Review. International Journal of Scientific Research in Science Engineering and Technology, 12(1), pp.371–392.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doi:https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://doi.org/10.32628/ijsrset25121188.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Vázquez, J.-L.,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Lanero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, A., García, J.A. and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Moraño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, X. (2023). Segmentation of consumers based on awareness, attitudes and use of sustainability labels in the purchase of commonly used products. Sustainable Production and Consumption, [online] 38, pp.115–129. </a:t>
            </a:r>
            <a:r>
              <a:rPr lang="en-US" sz="2000" dirty="0" err="1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doi:https</a:t>
            </a:r>
            <a:r>
              <a:rPr lang="en-US" sz="2000" dirty="0">
                <a:solidFill>
                  <a:srgbClr val="093E20"/>
                </a:solidFill>
                <a:latin typeface="Inter Light"/>
                <a:ea typeface="Inter Light"/>
                <a:cs typeface="Inter Light"/>
                <a:sym typeface="Inter Light"/>
              </a:rPr>
              <a:t>://doi.org/10.1016/j.spc.2023.03.025.</a:t>
            </a:r>
          </a:p>
        </p:txBody>
      </p:sp>
    </p:spTree>
    <p:extLst>
      <p:ext uri="{BB962C8B-B14F-4D97-AF65-F5344CB8AC3E}">
        <p14:creationId xmlns:p14="http://schemas.microsoft.com/office/powerpoint/2010/main" val="2919803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3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687427" cy="10287000"/>
            <a:chOff x="0" y="0"/>
            <a:chExt cx="44442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4425" cy="2709333"/>
            </a:xfrm>
            <a:custGeom>
              <a:avLst/>
              <a:gdLst/>
              <a:ahLst/>
              <a:cxnLst/>
              <a:rect l="l" t="t" r="r" b="b"/>
              <a:pathLst>
                <a:path w="444425" h="2709333">
                  <a:moveTo>
                    <a:pt x="0" y="0"/>
                  </a:moveTo>
                  <a:lnTo>
                    <a:pt x="444425" y="0"/>
                  </a:lnTo>
                  <a:lnTo>
                    <a:pt x="44442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34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4442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7427" y="0"/>
            <a:ext cx="4050161" cy="10287000"/>
            <a:chOff x="0" y="0"/>
            <a:chExt cx="1066709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66709" cy="2709333"/>
            </a:xfrm>
            <a:custGeom>
              <a:avLst/>
              <a:gdLst/>
              <a:ahLst/>
              <a:cxnLst/>
              <a:rect l="l" t="t" r="r" b="b"/>
              <a:pathLst>
                <a:path w="1066709" h="2709333">
                  <a:moveTo>
                    <a:pt x="0" y="0"/>
                  </a:moveTo>
                  <a:lnTo>
                    <a:pt x="1066709" y="0"/>
                  </a:lnTo>
                  <a:lnTo>
                    <a:pt x="10667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A703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667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37588" y="0"/>
            <a:ext cx="5535445" cy="10287000"/>
            <a:chOff x="0" y="0"/>
            <a:chExt cx="1457895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57895" cy="2709333"/>
            </a:xfrm>
            <a:custGeom>
              <a:avLst/>
              <a:gdLst/>
              <a:ahLst/>
              <a:cxnLst/>
              <a:rect l="l" t="t" r="r" b="b"/>
              <a:pathLst>
                <a:path w="1457895" h="2709333">
                  <a:moveTo>
                    <a:pt x="0" y="0"/>
                  </a:moveTo>
                  <a:lnTo>
                    <a:pt x="1457895" y="0"/>
                  </a:lnTo>
                  <a:lnTo>
                    <a:pt x="145789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582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457895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1028700"/>
            <a:ext cx="16230600" cy="8182820"/>
            <a:chOff x="0" y="0"/>
            <a:chExt cx="4274726" cy="215514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74726" cy="2155146"/>
            </a:xfrm>
            <a:custGeom>
              <a:avLst/>
              <a:gdLst/>
              <a:ahLst/>
              <a:cxnLst/>
              <a:rect l="l" t="t" r="r" b="b"/>
              <a:pathLst>
                <a:path w="4274726" h="2155146">
                  <a:moveTo>
                    <a:pt x="76319" y="0"/>
                  </a:moveTo>
                  <a:lnTo>
                    <a:pt x="4198407" y="0"/>
                  </a:lnTo>
                  <a:cubicBezTo>
                    <a:pt x="4240557" y="0"/>
                    <a:pt x="4274726" y="34169"/>
                    <a:pt x="4274726" y="76319"/>
                  </a:cubicBezTo>
                  <a:lnTo>
                    <a:pt x="4274726" y="2078827"/>
                  </a:lnTo>
                  <a:cubicBezTo>
                    <a:pt x="4274726" y="2099068"/>
                    <a:pt x="4266685" y="2118480"/>
                    <a:pt x="4252373" y="2132792"/>
                  </a:cubicBezTo>
                  <a:cubicBezTo>
                    <a:pt x="4238060" y="2147105"/>
                    <a:pt x="4218648" y="2155146"/>
                    <a:pt x="4198407" y="2155146"/>
                  </a:cubicBezTo>
                  <a:lnTo>
                    <a:pt x="76319" y="2155146"/>
                  </a:lnTo>
                  <a:cubicBezTo>
                    <a:pt x="56078" y="2155146"/>
                    <a:pt x="36666" y="2147105"/>
                    <a:pt x="22353" y="2132792"/>
                  </a:cubicBezTo>
                  <a:cubicBezTo>
                    <a:pt x="8041" y="2118480"/>
                    <a:pt x="0" y="2099068"/>
                    <a:pt x="0" y="2078827"/>
                  </a:cubicBezTo>
                  <a:lnTo>
                    <a:pt x="0" y="76319"/>
                  </a:lnTo>
                  <a:cubicBezTo>
                    <a:pt x="0" y="56078"/>
                    <a:pt x="8041" y="36666"/>
                    <a:pt x="22353" y="22353"/>
                  </a:cubicBezTo>
                  <a:cubicBezTo>
                    <a:pt x="36666" y="8041"/>
                    <a:pt x="56078" y="0"/>
                    <a:pt x="76319" y="0"/>
                  </a:cubicBezTo>
                  <a:close/>
                </a:path>
              </a:pathLst>
            </a:custGeom>
            <a:solidFill>
              <a:srgbClr val="E9FFE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4274726" cy="22027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24958" y="1653010"/>
            <a:ext cx="15038084" cy="7073212"/>
            <a:chOff x="0" y="0"/>
            <a:chExt cx="3960648" cy="186290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960647" cy="1862904"/>
            </a:xfrm>
            <a:custGeom>
              <a:avLst/>
              <a:gdLst/>
              <a:ahLst/>
              <a:cxnLst/>
              <a:rect l="l" t="t" r="r" b="b"/>
              <a:pathLst>
                <a:path w="3960647" h="1862904">
                  <a:moveTo>
                    <a:pt x="82371" y="0"/>
                  </a:moveTo>
                  <a:lnTo>
                    <a:pt x="3878276" y="0"/>
                  </a:lnTo>
                  <a:cubicBezTo>
                    <a:pt x="3923769" y="0"/>
                    <a:pt x="3960647" y="36879"/>
                    <a:pt x="3960647" y="82371"/>
                  </a:cubicBezTo>
                  <a:lnTo>
                    <a:pt x="3960647" y="1780532"/>
                  </a:lnTo>
                  <a:cubicBezTo>
                    <a:pt x="3960647" y="1826025"/>
                    <a:pt x="3923769" y="1862904"/>
                    <a:pt x="3878276" y="1862904"/>
                  </a:cubicBezTo>
                  <a:lnTo>
                    <a:pt x="82371" y="1862904"/>
                  </a:lnTo>
                  <a:cubicBezTo>
                    <a:pt x="60525" y="1862904"/>
                    <a:pt x="39574" y="1854225"/>
                    <a:pt x="24126" y="1838777"/>
                  </a:cubicBezTo>
                  <a:cubicBezTo>
                    <a:pt x="8678" y="1823330"/>
                    <a:pt x="0" y="1802378"/>
                    <a:pt x="0" y="1780532"/>
                  </a:cubicBezTo>
                  <a:lnTo>
                    <a:pt x="0" y="82371"/>
                  </a:lnTo>
                  <a:cubicBezTo>
                    <a:pt x="0" y="60525"/>
                    <a:pt x="8678" y="39574"/>
                    <a:pt x="24126" y="24126"/>
                  </a:cubicBezTo>
                  <a:cubicBezTo>
                    <a:pt x="39574" y="8678"/>
                    <a:pt x="60525" y="0"/>
                    <a:pt x="82371" y="0"/>
                  </a:cubicBezTo>
                  <a:close/>
                </a:path>
              </a:pathLst>
            </a:custGeom>
            <a:ln w="19050" cap="rnd">
              <a:solidFill>
                <a:srgbClr val="093E2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3960648" cy="19105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624958" y="1653010"/>
            <a:ext cx="15038084" cy="6172200"/>
            <a:chOff x="0" y="0"/>
            <a:chExt cx="3960648" cy="16256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960647" cy="1625600"/>
            </a:xfrm>
            <a:custGeom>
              <a:avLst/>
              <a:gdLst/>
              <a:ahLst/>
              <a:cxnLst/>
              <a:rect l="l" t="t" r="r" b="b"/>
              <a:pathLst>
                <a:path w="3960647" h="1625600">
                  <a:moveTo>
                    <a:pt x="82371" y="0"/>
                  </a:moveTo>
                  <a:lnTo>
                    <a:pt x="3878276" y="0"/>
                  </a:lnTo>
                  <a:cubicBezTo>
                    <a:pt x="3923769" y="0"/>
                    <a:pt x="3960647" y="36879"/>
                    <a:pt x="3960647" y="82371"/>
                  </a:cubicBezTo>
                  <a:lnTo>
                    <a:pt x="3960647" y="1543229"/>
                  </a:lnTo>
                  <a:cubicBezTo>
                    <a:pt x="3960647" y="1565075"/>
                    <a:pt x="3951969" y="1586026"/>
                    <a:pt x="3936521" y="1601474"/>
                  </a:cubicBezTo>
                  <a:cubicBezTo>
                    <a:pt x="3921074" y="1616922"/>
                    <a:pt x="3900122" y="1625600"/>
                    <a:pt x="3878276" y="1625600"/>
                  </a:cubicBezTo>
                  <a:lnTo>
                    <a:pt x="82371" y="1625600"/>
                  </a:lnTo>
                  <a:cubicBezTo>
                    <a:pt x="60525" y="1625600"/>
                    <a:pt x="39574" y="1616922"/>
                    <a:pt x="24126" y="1601474"/>
                  </a:cubicBezTo>
                  <a:cubicBezTo>
                    <a:pt x="8678" y="1586026"/>
                    <a:pt x="0" y="1565075"/>
                    <a:pt x="0" y="1543229"/>
                  </a:cubicBezTo>
                  <a:lnTo>
                    <a:pt x="0" y="82371"/>
                  </a:lnTo>
                  <a:cubicBezTo>
                    <a:pt x="0" y="60525"/>
                    <a:pt x="8678" y="39574"/>
                    <a:pt x="24126" y="24126"/>
                  </a:cubicBezTo>
                  <a:cubicBezTo>
                    <a:pt x="39574" y="8678"/>
                    <a:pt x="60525" y="0"/>
                    <a:pt x="82371" y="0"/>
                  </a:cubicBezTo>
                  <a:close/>
                </a:path>
              </a:pathLst>
            </a:custGeom>
            <a:ln w="19050" cap="rnd">
              <a:solidFill>
                <a:srgbClr val="093E2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3960648" cy="1673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6816297" y="8085378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1095575" y="8085378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2688690" y="2578116"/>
            <a:ext cx="10546479" cy="49451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322"/>
              </a:lnSpc>
            </a:pPr>
            <a:r>
              <a:rPr lang="en-US" sz="24760" b="1" spc="-1312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THANK</a:t>
            </a:r>
          </a:p>
          <a:p>
            <a:pPr algn="l">
              <a:lnSpc>
                <a:spcPts val="18322"/>
              </a:lnSpc>
            </a:pPr>
            <a:r>
              <a:rPr lang="en-US" sz="24760" b="1" spc="-1312" dirty="0">
                <a:solidFill>
                  <a:srgbClr val="093E20"/>
                </a:solidFill>
                <a:latin typeface="Telegraf Bold"/>
                <a:ea typeface="Telegraf Bold"/>
                <a:cs typeface="Telegraf Bold"/>
                <a:sym typeface="Telegraf Bold"/>
              </a:rPr>
              <a:t>YOU</a:t>
            </a:r>
          </a:p>
        </p:txBody>
      </p:sp>
      <p:sp>
        <p:nvSpPr>
          <p:cNvPr id="34" name="Freeform 34"/>
          <p:cNvSpPr/>
          <p:nvPr/>
        </p:nvSpPr>
        <p:spPr>
          <a:xfrm>
            <a:off x="14666719" y="4496219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4666719" y="1930166"/>
            <a:ext cx="354916" cy="354916"/>
          </a:xfrm>
          <a:custGeom>
            <a:avLst/>
            <a:gdLst/>
            <a:ahLst/>
            <a:cxnLst/>
            <a:rect l="l" t="t" r="r" b="b"/>
            <a:pathLst>
              <a:path w="354916" h="354916">
                <a:moveTo>
                  <a:pt x="0" y="0"/>
                </a:moveTo>
                <a:lnTo>
                  <a:pt x="354916" y="0"/>
                </a:lnTo>
                <a:lnTo>
                  <a:pt x="354916" y="354916"/>
                </a:lnTo>
                <a:lnTo>
                  <a:pt x="0" y="3549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7170" name="Picture 2" descr="Evigence">
            <a:extLst>
              <a:ext uri="{FF2B5EF4-FFF2-40B4-BE49-F238E27FC236}">
                <a16:creationId xmlns:a16="http://schemas.microsoft.com/office/drawing/2014/main" id="{22D5DD12-F9DF-54FD-D9C0-545E967289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6389" y="5079056"/>
            <a:ext cx="3692267" cy="244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797</Words>
  <Application>Microsoft Office PowerPoint</Application>
  <PresentationFormat>Particularizare</PresentationFormat>
  <Paragraphs>131</Paragraphs>
  <Slides>8</Slides>
  <Notes>6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8</vt:i4>
      </vt:variant>
    </vt:vector>
  </HeadingPairs>
  <TitlesOfParts>
    <vt:vector size="13" baseType="lpstr">
      <vt:lpstr>Calibri</vt:lpstr>
      <vt:lpstr>Telegraf Bold</vt:lpstr>
      <vt:lpstr>Arial</vt:lpstr>
      <vt:lpstr>Inter Light</vt:lpstr>
      <vt:lpstr>Office Theme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Modern Simple Zero Waste Presentation</dc:title>
  <cp:lastModifiedBy>Ioan Statescu-Enescu</cp:lastModifiedBy>
  <cp:revision>2</cp:revision>
  <dcterms:created xsi:type="dcterms:W3CDTF">2006-08-16T00:00:00Z</dcterms:created>
  <dcterms:modified xsi:type="dcterms:W3CDTF">2026-08-10T12:26:11Z</dcterms:modified>
  <dc:identifier>DAHOaZ-4Nbg</dc:identifier>
</cp:coreProperties>
</file>