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47" d="100"/>
          <a:sy n="47" d="100"/>
        </p:scale>
        <p:origin x="141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C9601-2642-66A0-BB01-228F673710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BF6C26-8314-6B1F-89C9-0C9991E0D9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B52F5-E58C-FA71-E865-5157CF629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93B50B-8DEC-89F8-C571-E5B4357A7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088E62-30C4-6903-404D-F18EA3962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861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3CF51-B68B-80F6-32BB-C61E4BF45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CBA42-F1C2-B4EF-301E-76E0B40738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E0BAA3-9597-86D1-EACF-D01CF849F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3ABAB0-9F46-31CE-5561-67F5CF1BB2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2C012D-C995-33B1-80A4-1828009AE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908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5E29A-55D8-9ADF-EFAA-4B14D7683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93E26-0D25-646E-ECA5-31685C77DC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BCDFE0-16A2-B63D-D6E1-BA4D50EB5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444DA-2CC4-51A9-7617-05791E81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D894F-DF32-5FB6-74D3-B5D0413D3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343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C10C7-B258-1468-9827-3931FA010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8B958-6B0F-B03E-65C5-6D77559DEE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768A95-852A-FC78-2F3A-9FC5FE115D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DB4E0C-F6F0-DB88-1590-2ABBDC7F1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E1C250-400B-25DC-494E-9141ADB05E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E2DAFB-64A2-DC8E-1B27-43AB7E62B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911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1BCC2-045E-A777-EAED-3F85BA4B12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265E3-BCFF-7169-CDB6-C2AB3F9E80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A463AC-976E-574A-9A78-6779B602DC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7E2047-B2D9-DB05-9D9F-CEE87413D3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06B24F-79B3-2A9F-9139-614A5CDAB5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C4CBAD5-6C49-977F-A10C-FFB49D37F1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017FC9-F5BA-8703-B8D5-7BD396201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0F2FCBC-13DE-516A-1E87-5F28BCAEE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760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8F789-AEB6-5727-583B-CA952EF456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02D2B2-0B66-572B-95E0-075559071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4D0062-E5EA-2CC9-BE1D-0862B4287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8C2054-C448-DAD3-5964-AB5E17E39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512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E4BD85-CB7F-E546-6EB1-1B7BD68C5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4CB013-C9F9-5D5C-57DF-8DF3D7B7C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75DF43-0193-E244-1ED1-155D790FC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4644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84B04-E202-7BF4-C1F0-FB4737B67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C13D5-F0B0-F472-B869-169A467E58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292D85-4F16-88C8-33AD-6C43DD0792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B92148-5929-F24D-2D5D-CBD46EEF57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7CF90D-1CEC-0F00-4F0C-C4DFA867B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6C092C-226C-4AA6-3962-34422225E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994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9CF47-AB6B-93FF-2C9B-4911F8559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88C9F1-A2C3-1B96-C0DF-0F708AB92F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EE4552-398A-7EC2-A2D3-4E76358856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680E9F-2053-9936-C3B0-F1DD1E690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77AD07-E853-976C-4D37-CFDE5387D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9C097D-B3E1-F918-C6C5-1EF8DC80B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160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FA4CB-8015-0D47-2A7A-ACEC1EEE0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BE62AF-C811-9507-319C-9C5BBB145A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9550A5-B254-7091-7A32-8FE1D575D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382D5-C876-50ED-853F-0789CAB5D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0288A2-892A-84A5-BBC9-1D5088508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79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21831D-97C3-66EE-67E9-CBB9462666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3A24F6-7A4F-87AE-9A31-BC2979BE72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1770D6-D992-BEE6-DE77-312A9761B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24654B-7556-19B7-658B-08244D2715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D2F25B-E630-6CCB-11B1-4CD8E3BF2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4633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723F79-4DD2-9B5C-1371-A53717475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C7BB2E-3234-050D-2AA9-79D8E8B78A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9D3625-E0FD-BA3D-6B2B-59D9F565DC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D62802A-A4F5-49B4-8FBC-CF26B2C9E42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5E39D6-52EB-E86E-5251-95D9FB2AF1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3F7ACE-4ADA-3521-0306-EF2242E029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B03E31A-49FD-4E34-A6CF-A76A3C9B3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985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rammarly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ositivepathways.org.uk/personal-swot-analysis/" TargetMode="External"/><Relationship Id="rId2" Type="http://schemas.openxmlformats.org/officeDocument/2006/relationships/hyperlink" Target="https://phw.nhs.wales/services-and-teams/improvement-cymru/improvement-cymru-academy1/resource-library/academy-toolkit-guides/swot-analysis-toolki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CB7CA14-48EE-742F-9315-64B733D4DF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6161" y="3248166"/>
            <a:ext cx="8975677" cy="3142397"/>
          </a:xfrm>
        </p:spPr>
        <p:txBody>
          <a:bodyPr>
            <a:normAutofit/>
          </a:bodyPr>
          <a:lstStyle/>
          <a:p>
            <a:pPr algn="l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Title: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Career Development within H&amp;SC</a:t>
            </a:r>
          </a:p>
          <a:p>
            <a:pPr algn="l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Number: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LCH 4009 (LON) </a:t>
            </a:r>
          </a:p>
          <a:p>
            <a:pPr algn="l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No: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 </a:t>
            </a:r>
          </a:p>
          <a:p>
            <a:pPr algn="l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Tetiana Danylevska </a:t>
            </a:r>
          </a:p>
          <a:p>
            <a:pPr algn="l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2425494</a:t>
            </a:r>
          </a:p>
          <a:p>
            <a:pPr algn="l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Lecture’s Name: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Pascal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Navelle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DF94D6-2AC4-0EEF-BCAF-BF4D20FAE9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3825" y="161177"/>
            <a:ext cx="4803159" cy="2950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363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07E75-89D5-2C84-2DDD-C74D990F7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Acknowledgement of the use AI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4ADDA-1A5A-813F-B5BF-33DD1594CA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acknowledge the use of Grammarly (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https://www.Grammarly.com/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on 7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November to support…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e.g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to check my work using the prompt(s): 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Please check the following text for readability grammar and syntax.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confirm that I have not used any form of AI in my assignment. I confirm I have copies of my drafts, notes, and other resources I have used to prepare my assignment. </a:t>
            </a:r>
          </a:p>
        </p:txBody>
      </p:sp>
    </p:spTree>
    <p:extLst>
      <p:ext uri="{BB962C8B-B14F-4D97-AF65-F5344CB8AC3E}">
        <p14:creationId xmlns:p14="http://schemas.microsoft.com/office/powerpoint/2010/main" val="5671706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5B58E-5569-4A87-91D7-1FB9F41E6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81E257-5CFC-01B6-8920-6A77E1A1C1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About myself and my career aspiration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a SWOT analysis and why is it important to our personal and professional development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own SWOT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I could use my strength to overcome my weaknesses and minimise threats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opportunity are available to me, and how do I utilise them with my strengths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40946443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418F0-F406-01A2-FC9E-CDF4EE8D0A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53C14-8DDD-4413-7020-14BCFA5BB8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name is Tetiana Danylevska; I’m 21. I’m studying in the 3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semester of Health and Social Care. I chose this path because since school age I wanted to help people and gradually develop in this field. 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this presentation, I’m going to analyse my strengths and weaknesses using SWOT analysis and determine how to correctly use my strengths against weaknesses. </a:t>
            </a:r>
          </a:p>
        </p:txBody>
      </p:sp>
    </p:spTree>
    <p:extLst>
      <p:ext uri="{BB962C8B-B14F-4D97-AF65-F5344CB8AC3E}">
        <p14:creationId xmlns:p14="http://schemas.microsoft.com/office/powerpoint/2010/main" val="26114963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FC308-C06C-0644-A96B-FAACD9B26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career aspiration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274B6-B2E7-B2FF-5EF0-B6B353F37D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get basic knowledge and practical skills in the field of human care.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become familiar with ethical standards and legislation in the field of health and social care.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be a reliable support for those who are in a difficult life situation. </a:t>
            </a:r>
          </a:p>
        </p:txBody>
      </p:sp>
    </p:spTree>
    <p:extLst>
      <p:ext uri="{BB962C8B-B14F-4D97-AF65-F5344CB8AC3E}">
        <p14:creationId xmlns:p14="http://schemas.microsoft.com/office/powerpoint/2010/main" val="528905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8BC38-F2DF-7485-BE97-A758F0FA1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a SWOT analysis and why is it important to our personal and professional development?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EA1B0B-4BE2-83B9-8E73-D7CD33A1AA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4"/>
            <a:ext cx="10871579" cy="50323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SWOT analysis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 standard method used to asses strengths and weaknesses. </a:t>
            </a:r>
          </a:p>
          <a:p>
            <a:pPr marL="0" indent="0" algn="ctr">
              <a:buNone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SWOT</a:t>
            </a:r>
          </a:p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purpose of a SWOT analysis isn’t only to list these things but also to explore them to improve our personal and career growth. Through the analysis, our self-assessment is structured in a meaningful framework. This can help us identify and solve problems in a way that is easy to understand and generalise. 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2D93AB14-E584-318F-8436-4F9E16CDCC29}"/>
              </a:ext>
            </a:extLst>
          </p:cNvPr>
          <p:cNvCxnSpPr/>
          <p:nvPr/>
        </p:nvCxnSpPr>
        <p:spPr>
          <a:xfrm flipH="1">
            <a:off x="3821373" y="3220872"/>
            <a:ext cx="1023582" cy="68238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F2AB8EE4-C5CA-09E4-12F8-A5CCCB49D886}"/>
              </a:ext>
            </a:extLst>
          </p:cNvPr>
          <p:cNvCxnSpPr/>
          <p:nvPr/>
        </p:nvCxnSpPr>
        <p:spPr>
          <a:xfrm>
            <a:off x="5622879" y="3306169"/>
            <a:ext cx="0" cy="96899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03FBDAE-B285-E497-6C4F-29928FF81407}"/>
              </a:ext>
            </a:extLst>
          </p:cNvPr>
          <p:cNvCxnSpPr/>
          <p:nvPr/>
        </p:nvCxnSpPr>
        <p:spPr>
          <a:xfrm>
            <a:off x="7137779" y="3265226"/>
            <a:ext cx="0" cy="100993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AC60F0A-4075-5679-75CB-90878545DA22}"/>
              </a:ext>
            </a:extLst>
          </p:cNvPr>
          <p:cNvCxnSpPr/>
          <p:nvPr/>
        </p:nvCxnSpPr>
        <p:spPr>
          <a:xfrm>
            <a:off x="7574509" y="3220872"/>
            <a:ext cx="914400" cy="68238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576F288B-8136-4DF7-E03F-16531484491C}"/>
              </a:ext>
            </a:extLst>
          </p:cNvPr>
          <p:cNvSpPr txBox="1"/>
          <p:nvPr/>
        </p:nvSpPr>
        <p:spPr>
          <a:xfrm>
            <a:off x="2756848" y="3929712"/>
            <a:ext cx="2006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STRENGHTS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2CAFCAA-833B-4243-7266-4577B75AC058}"/>
              </a:ext>
            </a:extLst>
          </p:cNvPr>
          <p:cNvSpPr txBox="1"/>
          <p:nvPr/>
        </p:nvSpPr>
        <p:spPr>
          <a:xfrm>
            <a:off x="4667539" y="4476466"/>
            <a:ext cx="1624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WEAKNESSES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C555EB8-A188-3AD1-B46E-3A99AB94F11C}"/>
              </a:ext>
            </a:extLst>
          </p:cNvPr>
          <p:cNvSpPr txBox="1"/>
          <p:nvPr/>
        </p:nvSpPr>
        <p:spPr>
          <a:xfrm>
            <a:off x="6660106" y="4476466"/>
            <a:ext cx="18424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OPPORTUNITIES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4260F0B-086A-43EE-9270-7174A866E0CC}"/>
              </a:ext>
            </a:extLst>
          </p:cNvPr>
          <p:cNvSpPr txBox="1"/>
          <p:nvPr/>
        </p:nvSpPr>
        <p:spPr>
          <a:xfrm>
            <a:off x="8570794" y="3929712"/>
            <a:ext cx="18424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THREATS</a:t>
            </a:r>
          </a:p>
        </p:txBody>
      </p:sp>
    </p:spTree>
    <p:extLst>
      <p:ext uri="{BB962C8B-B14F-4D97-AF65-F5344CB8AC3E}">
        <p14:creationId xmlns:p14="http://schemas.microsoft.com/office/powerpoint/2010/main" val="2835926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9F1A787-8128-E732-0F29-8FFFECA2AA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1552" y="0"/>
            <a:ext cx="5448895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370F628-EDEE-2C2A-7205-87693332B438}"/>
              </a:ext>
            </a:extLst>
          </p:cNvPr>
          <p:cNvSpPr txBox="1"/>
          <p:nvPr/>
        </p:nvSpPr>
        <p:spPr>
          <a:xfrm>
            <a:off x="3759200" y="1168400"/>
            <a:ext cx="216988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responsibility 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organisation 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fast learning 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result orientation 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flexibility and ability to adapt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C0E7D9-32A8-EE5D-9691-442916B757A6}"/>
              </a:ext>
            </a:extLst>
          </p:cNvPr>
          <p:cNvSpPr txBox="1"/>
          <p:nvPr/>
        </p:nvSpPr>
        <p:spPr>
          <a:xfrm>
            <a:off x="6262916" y="1226457"/>
            <a:ext cx="2140855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language barrier 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difficulty making decision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underestimating one’s own achievements 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not enough practice in medical field  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8A8DA9B-D06F-9AA7-195A-8DFA0F6B8964}"/>
              </a:ext>
            </a:extLst>
          </p:cNvPr>
          <p:cNvSpPr txBox="1"/>
          <p:nvPr/>
        </p:nvSpPr>
        <p:spPr>
          <a:xfrm>
            <a:off x="3853543" y="4281714"/>
            <a:ext cx="207554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improving English 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work in different direction( hospitals, government and charitable organization, schools) 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participation in internships or volunteer programs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possibilities of using the latest technologies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738E3D-6755-01D7-5531-81AE69D6FE15}"/>
              </a:ext>
            </a:extLst>
          </p:cNvPr>
          <p:cNvSpPr txBox="1"/>
          <p:nvPr/>
        </p:nvSpPr>
        <p:spPr>
          <a:xfrm>
            <a:off x="6262916" y="4216400"/>
            <a:ext cx="2242455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high competition 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possible emotional burnout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due to workload, there may be a lack of energy and time for self-development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2E6A7BB-FB93-59DF-705B-F88AA72E4979}"/>
              </a:ext>
            </a:extLst>
          </p:cNvPr>
          <p:cNvSpPr txBox="1"/>
          <p:nvPr/>
        </p:nvSpPr>
        <p:spPr>
          <a:xfrm>
            <a:off x="8987590" y="5528208"/>
            <a:ext cx="308409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Wales (2024). Available at: https://phw.nhs.wales/services-and-teams/improvement-cymru/improvement-cymru-academy1/resource-library/academy-toolkit-guides/swot-analysis-toolkit/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54965D2-CF16-56D2-C134-604D0B53E442}"/>
              </a:ext>
            </a:extLst>
          </p:cNvPr>
          <p:cNvSpPr txBox="1"/>
          <p:nvPr/>
        </p:nvSpPr>
        <p:spPr>
          <a:xfrm>
            <a:off x="863600" y="838200"/>
            <a:ext cx="217412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</a:p>
          <a:p>
            <a:pPr algn="ctr"/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653D11A-DD6C-EECA-6251-9635256C64E1}"/>
              </a:ext>
            </a:extLst>
          </p:cNvPr>
          <p:cNvSpPr txBox="1"/>
          <p:nvPr/>
        </p:nvSpPr>
        <p:spPr>
          <a:xfrm>
            <a:off x="9347200" y="469900"/>
            <a:ext cx="19812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</a:p>
          <a:p>
            <a:pPr algn="ctr"/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</a:p>
          <a:p>
            <a:pPr algn="ctr"/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</a:p>
          <a:p>
            <a:pPr algn="ctr"/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700664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7BF5D-8C0E-5DCD-5819-79619A6A4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 how I could leverage my strength to overcome me weaknesses and minimise threats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169F45B-08D5-59F7-13D6-A4098E5F37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9321965"/>
              </p:ext>
            </p:extLst>
          </p:nvPr>
        </p:nvGraphicFramePr>
        <p:xfrm>
          <a:off x="939800" y="2040465"/>
          <a:ext cx="10413999" cy="46036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471333">
                  <a:extLst>
                    <a:ext uri="{9D8B030D-6E8A-4147-A177-3AD203B41FA5}">
                      <a16:colId xmlns:a16="http://schemas.microsoft.com/office/drawing/2014/main" val="3409138968"/>
                    </a:ext>
                  </a:extLst>
                </a:gridCol>
                <a:gridCol w="3462867">
                  <a:extLst>
                    <a:ext uri="{9D8B030D-6E8A-4147-A177-3AD203B41FA5}">
                      <a16:colId xmlns:a16="http://schemas.microsoft.com/office/drawing/2014/main" val="4231745785"/>
                    </a:ext>
                  </a:extLst>
                </a:gridCol>
                <a:gridCol w="3479799">
                  <a:extLst>
                    <a:ext uri="{9D8B030D-6E8A-4147-A177-3AD203B41FA5}">
                      <a16:colId xmlns:a16="http://schemas.microsoft.com/office/drawing/2014/main" val="4076764844"/>
                    </a:ext>
                  </a:extLst>
                </a:gridCol>
              </a:tblGrid>
              <a:tr h="1113102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Not enough practice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Responsibility and quick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Participate in internships, even short-term ones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3954269"/>
                  </a:ext>
                </a:extLst>
              </a:tr>
              <a:tr h="1113102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Language barrier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Result orientation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Listen to podcasts and watch films on medical topics, speak with native speakers every day, and don’t be afraid to make mistake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7801966"/>
                  </a:ext>
                </a:extLst>
              </a:tr>
              <a:tr h="1113102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Risk of emotional burnout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Organisation, flexibility and ability to adapt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Allocate enough time for recovery and self-help, learn various techniques for emotional balance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5614715"/>
                  </a:ext>
                </a:extLst>
              </a:tr>
              <a:tr h="1113102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 competition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Organisation, desire to improve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Constantly take courses and improve my skills, and communicate more with people in the medical field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50257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3488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B5D5D-5AD4-763E-BBB3-1846A672A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opportunities are available to me, and how do I utilise them with my strength?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6CF7820-261A-2989-66EE-31ADB5D67B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6443809"/>
              </p:ext>
            </p:extLst>
          </p:nvPr>
        </p:nvGraphicFramePr>
        <p:xfrm>
          <a:off x="2057400" y="1892300"/>
          <a:ext cx="8458200" cy="450849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19400">
                  <a:extLst>
                    <a:ext uri="{9D8B030D-6E8A-4147-A177-3AD203B41FA5}">
                      <a16:colId xmlns:a16="http://schemas.microsoft.com/office/drawing/2014/main" val="77836896"/>
                    </a:ext>
                  </a:extLst>
                </a:gridCol>
                <a:gridCol w="2819400">
                  <a:extLst>
                    <a:ext uri="{9D8B030D-6E8A-4147-A177-3AD203B41FA5}">
                      <a16:colId xmlns:a16="http://schemas.microsoft.com/office/drawing/2014/main" val="3129248497"/>
                    </a:ext>
                  </a:extLst>
                </a:gridCol>
                <a:gridCol w="2819400">
                  <a:extLst>
                    <a:ext uri="{9D8B030D-6E8A-4147-A177-3AD203B41FA5}">
                      <a16:colId xmlns:a16="http://schemas.microsoft.com/office/drawing/2014/main" val="1737245029"/>
                    </a:ext>
                  </a:extLst>
                </a:gridCol>
              </a:tblGrid>
              <a:tr h="1340051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Internships and volunteering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Responsibility and organisation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Be friendly and open to meeting new people. This can help me get a good resume and experience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8897675"/>
                  </a:ext>
                </a:extLst>
              </a:tr>
              <a:tr h="1584224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Soft skills development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Empathy and listening skills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When working with patients, skills can be improved naturally by understanding emotions more deeply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8390088"/>
                  </a:ext>
                </a:extLst>
              </a:tr>
              <a:tr h="1584224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Online courses and programmes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Flexibility and desire for self- improvement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Constantly allocate time to English language improvement and stress management courses to avoid emotional burnout.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62704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27124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C165A-6469-0768-CF88-CB21A0654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F5245-D3BB-D4DD-1CF7-C6DF7DB129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Opening and conducting a SWOT analysis helped me objectively assess my strengths and weaknesses, as well as identify opportunities and threats on the path I chose for myself. I realised that my strengths, such as empathy, the desire to help others, organisation and result orientation, are not enough, since I have weaknesses that slightly exceed my strengths, such as language barrier and insufficient experience in the medical field. 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Therefore, with my desire to constantly improve, I will be able to overcome all difficulties and realise myself in this field as a good specialist. </a:t>
            </a:r>
          </a:p>
        </p:txBody>
      </p:sp>
    </p:spTree>
    <p:extLst>
      <p:ext uri="{BB962C8B-B14F-4D97-AF65-F5344CB8AC3E}">
        <p14:creationId xmlns:p14="http://schemas.microsoft.com/office/powerpoint/2010/main" val="34454007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68911-5534-6959-7BCC-942119C124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4C60E-C3CA-A9D0-7B40-074982D3DC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Wales Performance and Improvement (2024). Improvement Cymru Academy Toolkit Guide.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https://phw.nhs.wales/services-and-teams/improvement-cymru/improvement-cymru-academy1/resource-library/academy-toolkit-guides/swot-analysis-toolkit/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5 November 2025) 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Positive Pathways. Personal SWOT Analysis (2024).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https://positivepathways.org.uk/personal-swot-analysis/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 November 2025) </a:t>
            </a:r>
          </a:p>
        </p:txBody>
      </p:sp>
    </p:spTree>
    <p:extLst>
      <p:ext uri="{BB962C8B-B14F-4D97-AF65-F5344CB8AC3E}">
        <p14:creationId xmlns:p14="http://schemas.microsoft.com/office/powerpoint/2010/main" val="16437053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472</TotalTime>
  <Words>893</Words>
  <Application>Microsoft Office PowerPoint</Application>
  <PresentationFormat>Widescreen</PresentationFormat>
  <Paragraphs>91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Times New Roman</vt:lpstr>
      <vt:lpstr>Office Theme</vt:lpstr>
      <vt:lpstr>PowerPoint Presentation</vt:lpstr>
      <vt:lpstr>Acknowledgement of the use AI </vt:lpstr>
      <vt:lpstr>Overview </vt:lpstr>
      <vt:lpstr>Introduction</vt:lpstr>
      <vt:lpstr>My career aspiration</vt:lpstr>
      <vt:lpstr>What is a SWOT analysis and why is it important to our personal and professional development?</vt:lpstr>
      <vt:lpstr>PowerPoint Presentation</vt:lpstr>
      <vt:lpstr>Explain how I could leverage my strength to overcome me weaknesses and minimise threats</vt:lpstr>
      <vt:lpstr>What opportunities are available to me, and how do I utilise them with my strength?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Oleksandr Danylevskyi</dc:creator>
  <cp:lastModifiedBy>Oleksandr Danylevskyi</cp:lastModifiedBy>
  <cp:revision>33</cp:revision>
  <dcterms:created xsi:type="dcterms:W3CDTF">2025-11-05T13:37:09Z</dcterms:created>
  <dcterms:modified xsi:type="dcterms:W3CDTF">2025-11-07T17:09:34Z</dcterms:modified>
</cp:coreProperties>
</file>