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039BC0-AED3-A98F-582F-B5864199D431}" v="1831" dt="2023-11-05T15:53:44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6"/>
    <p:restoredTop sz="94628"/>
  </p:normalViewPr>
  <p:slideViewPr>
    <p:cSldViewPr snapToGrid="0">
      <p:cViewPr varScale="1">
        <p:scale>
          <a:sx n="98" d="100"/>
          <a:sy n="98" d="100"/>
        </p:scale>
        <p:origin x="11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994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424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8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11/5/23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229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11/5/23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42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11/5/23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057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11/5/23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56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11/5/23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960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11/5/23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331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085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96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11/5/23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7642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D4A77-CCF9-9064-8798-9E854DE6B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2252" y="752136"/>
            <a:ext cx="3944703" cy="3638795"/>
          </a:xfrm>
        </p:spPr>
        <p:txBody>
          <a:bodyPr anchor="t">
            <a:normAutofit/>
          </a:bodyPr>
          <a:lstStyle/>
          <a:p>
            <a:r>
              <a:rPr lang="en-US" sz="4400" dirty="0"/>
              <a:t>Is criminal </a:t>
            </a:r>
            <a:r>
              <a:rPr lang="en-US" sz="4400" dirty="0" err="1"/>
              <a:t>behaviour</a:t>
            </a:r>
            <a:r>
              <a:rPr lang="en-US" sz="4400" dirty="0"/>
              <a:t> innate or shaped by environment?</a:t>
            </a: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04C94D4B-2E88-0A95-68EA-01BC1B390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2252" y="4676011"/>
            <a:ext cx="3698627" cy="1343789"/>
          </a:xfrm>
        </p:spPr>
        <p:txBody>
          <a:bodyPr anchor="b">
            <a:normAutofit/>
          </a:bodyPr>
          <a:lstStyle/>
          <a:p>
            <a:r>
              <a:rPr lang="en-US" dirty="0"/>
              <a:t>Chloe Clark, </a:t>
            </a:r>
            <a:r>
              <a:rPr lang="en-US" dirty="0" err="1"/>
              <a:t>Kyran</a:t>
            </a:r>
            <a:r>
              <a:rPr lang="en-US" dirty="0"/>
              <a:t> Woods &amp; Chloe Foulis</a:t>
            </a:r>
          </a:p>
        </p:txBody>
      </p:sp>
      <p:sp>
        <p:nvSpPr>
          <p:cNvPr id="30" name="Date Placeholder 11">
            <a:extLst>
              <a:ext uri="{FF2B5EF4-FFF2-40B4-BE49-F238E27FC236}">
                <a16:creationId xmlns:a16="http://schemas.microsoft.com/office/drawing/2014/main" id="{8DF67FF4-CB0E-3D22-C4B5-4884657D9C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DE1B74C-7C67-4728-8D59-DDD80C365AEF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11/5/23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313E2D-AC37-508A-0159-8B5AA9683A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89"/>
          <a:stretch/>
        </p:blipFill>
        <p:spPr>
          <a:xfrm>
            <a:off x="5096608" y="72874"/>
            <a:ext cx="7018782" cy="6711603"/>
          </a:xfrm>
          <a:custGeom>
            <a:avLst/>
            <a:gdLst/>
            <a:ahLst/>
            <a:cxnLst/>
            <a:rect l="l" t="t" r="r" b="b"/>
            <a:pathLst>
              <a:path w="7018782" h="6732093">
                <a:moveTo>
                  <a:pt x="697647" y="0"/>
                </a:moveTo>
                <a:lnTo>
                  <a:pt x="6321135" y="0"/>
                </a:lnTo>
                <a:cubicBezTo>
                  <a:pt x="6706435" y="0"/>
                  <a:pt x="7018782" y="312347"/>
                  <a:pt x="7018782" y="697647"/>
                </a:cubicBezTo>
                <a:lnTo>
                  <a:pt x="7018782" y="6034446"/>
                </a:lnTo>
                <a:cubicBezTo>
                  <a:pt x="7018782" y="6419746"/>
                  <a:pt x="6706435" y="6732093"/>
                  <a:pt x="6321135" y="6732093"/>
                </a:cubicBezTo>
                <a:lnTo>
                  <a:pt x="697647" y="6732093"/>
                </a:lnTo>
                <a:cubicBezTo>
                  <a:pt x="312347" y="6732093"/>
                  <a:pt x="0" y="6419746"/>
                  <a:pt x="0" y="6034446"/>
                </a:cubicBezTo>
                <a:lnTo>
                  <a:pt x="0" y="697647"/>
                </a:lnTo>
                <a:cubicBezTo>
                  <a:pt x="0" y="312347"/>
                  <a:pt x="312347" y="0"/>
                  <a:pt x="697647" y="0"/>
                </a:cubicBezTo>
                <a:close/>
              </a:path>
            </a:pathLst>
          </a:custGeom>
          <a:noFill/>
        </p:spPr>
      </p:pic>
      <p:sp>
        <p:nvSpPr>
          <p:cNvPr id="31" name="Footer Placeholder 12">
            <a:extLst>
              <a:ext uri="{FF2B5EF4-FFF2-40B4-BE49-F238E27FC236}">
                <a16:creationId xmlns:a16="http://schemas.microsoft.com/office/drawing/2014/main" id="{34F5BC95-D378-44D2-8B0F-F13D0C954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32" name="Slide Number Placeholder 13">
            <a:extLst>
              <a:ext uri="{FF2B5EF4-FFF2-40B4-BE49-F238E27FC236}">
                <a16:creationId xmlns:a16="http://schemas.microsoft.com/office/drawing/2014/main" id="{6FED84C9-9088-5844-300B-67341FDAF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E5C842C-DC10-4733-B3D1-CC1659509371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715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CAE2A-0DBE-9AB0-399A-C2B2C479B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67" y="681038"/>
            <a:ext cx="9956747" cy="992182"/>
          </a:xfrm>
        </p:spPr>
        <p:txBody>
          <a:bodyPr/>
          <a:lstStyle/>
          <a:p>
            <a:r>
              <a:rPr lang="en-US" dirty="0"/>
              <a:t>What is criminal </a:t>
            </a:r>
            <a:r>
              <a:rPr lang="en-US" dirty="0" err="1"/>
              <a:t>behaviour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F0ACB-78C2-FB5C-43E1-AB051A88B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conduct from a person or persons that leads to them committing an unlawful act.</a:t>
            </a:r>
          </a:p>
          <a:p>
            <a:r>
              <a:rPr lang="en-US" dirty="0"/>
              <a:t>Criminality is a word used to widely describe criminal behavior.</a:t>
            </a:r>
          </a:p>
          <a:p>
            <a:r>
              <a:rPr lang="en-US" dirty="0"/>
              <a:t>There are many different factors that come into play when one commits a crime.</a:t>
            </a:r>
          </a:p>
          <a:p>
            <a:r>
              <a:rPr lang="en-US"/>
              <a:t>The term criminal often refers to someone who has commited a crime, howver, a repeated seires of behaviours are often considered such as someone with habitual behaviours being linked to criminality.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42D5F-B750-838A-CBA8-98420BF94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3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9BA14-1EA1-5731-F71E-5F7D4362A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66" y="681038"/>
            <a:ext cx="9956747" cy="1088328"/>
          </a:xfrm>
        </p:spPr>
        <p:txBody>
          <a:bodyPr>
            <a:normAutofit fontScale="90000"/>
          </a:bodyPr>
          <a:lstStyle/>
          <a:p>
            <a:r>
              <a:rPr lang="en-US" dirty="0"/>
              <a:t>How does environment shape a person?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9687B-E2AD-C8C5-2378-ACBC3A525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Our environment we develop in shapes us in various ways.</a:t>
            </a:r>
          </a:p>
          <a:p>
            <a:r>
              <a:rPr lang="en-US" dirty="0"/>
              <a:t>For example: growing up in a bad environment tends to lead to people involving themselves in anti social behavior.</a:t>
            </a:r>
          </a:p>
          <a:p>
            <a:r>
              <a:rPr lang="en-US"/>
              <a:t>Juvenile crimes key contributors are violent families, ustable neighbourhoods, and bad peer groups </a:t>
            </a:r>
          </a:p>
          <a:p>
            <a:r>
              <a:rPr lang="en-US"/>
              <a:t>Which tends to show that environment is a key player in how your childhood shapes any potential criminal activity into your teen and adult years.</a:t>
            </a:r>
            <a:endParaRPr lang="en-US" dirty="0"/>
          </a:p>
          <a:p>
            <a:r>
              <a:rPr lang="en-US"/>
              <a:t>Whilst into adulthood, those who have had a custodial sentence of less that 12 months had a proven reoffending rate of 55.3% (gov stats 2021) this suggests that a prison environment in the short term does not assist with the rehabilitaion of its offenders.</a:t>
            </a:r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1C8D2-AF11-BD84-9C44-C3F5B552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109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E6B3E-72C0-F534-466A-AA81BEC1A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708868"/>
          </a:xfrm>
        </p:spPr>
        <p:txBody>
          <a:bodyPr>
            <a:normAutofit fontScale="90000"/>
          </a:bodyPr>
          <a:lstStyle/>
          <a:p>
            <a:r>
              <a:rPr lang="en-US" dirty="0"/>
              <a:t>What type of environments cause people to commit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2CF74-7589-53DF-D91E-A8592C875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According to the U.S Department of Justice crime, especially violent crime is a learned </a:t>
            </a:r>
            <a:r>
              <a:rPr lang="en-US" dirty="0" err="1"/>
              <a:t>behaviour</a:t>
            </a:r>
            <a:r>
              <a:rPr lang="en-US" dirty="0"/>
              <a:t>.  Which would lead to children exposed to violence at a young age be accustomed to violent crimes and carry through this trend into adulthood</a:t>
            </a:r>
          </a:p>
          <a:p>
            <a:r>
              <a:rPr lang="en-US" dirty="0"/>
              <a:t>Little Lives UK shows a list of circumstances that could increase a child or young person to be at risk of becoming an offender such as</a:t>
            </a:r>
          </a:p>
          <a:p>
            <a:r>
              <a:rPr lang="en-US" dirty="0"/>
              <a:t>Badly performing in school, bad family relationships, lack of </a:t>
            </a:r>
            <a:r>
              <a:rPr lang="en-US" dirty="0" err="1"/>
              <a:t>supervison</a:t>
            </a:r>
            <a:r>
              <a:rPr lang="en-US" dirty="0"/>
              <a:t>, friends involved in crimes, drug and alcohol misuses. 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71D99-DC77-9A00-3341-37061F837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442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75FC7-2271-444D-3B9B-BD36A542F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Does a  bad environment mean everybody will commit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99C1F-07B6-8D8A-EAE1-E42340CAE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bad social environment does not mean that crime will ultimately be linked to someone's life, however it is a key factor for those that do partake in crime</a:t>
            </a:r>
          </a:p>
          <a:p>
            <a:r>
              <a:rPr lang="en-US" dirty="0"/>
              <a:t>Truma and poor socio-economic backgrounds do impact a persons likelihood to pursue a life of crime.</a:t>
            </a:r>
          </a:p>
          <a:p>
            <a:r>
              <a:rPr lang="en-US" dirty="0"/>
              <a:t>Trust for London states, over 52% more crimes had been recorded in income deprived areas in 2022,  this shows that although there may not be a direct link to poverty on crime it is a factor that can lead to one taking part in such activities.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C4153-1CC6-0EAC-1B68-0BC2C6561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374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A5832-976A-8E45-9678-B495F171B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genetics play a role towards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A35C0-70E1-3906-F577-7FA6C75E4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Dr Mairi Levitt, senior lecturer, Lancaster University, had been researching into lawyers using genetics for finding </a:t>
            </a:r>
            <a:r>
              <a:rPr lang="en-US" dirty="0" err="1"/>
              <a:t>defences</a:t>
            </a:r>
            <a:r>
              <a:rPr lang="en-US" dirty="0"/>
              <a:t> for criminals, it was found that MAOA gene is linked (Brunner et al. 1993) to impulsive aggression and rape.</a:t>
            </a:r>
          </a:p>
          <a:p>
            <a:r>
              <a:rPr lang="en-US" dirty="0"/>
              <a:t>Melissa </a:t>
            </a:r>
            <a:r>
              <a:rPr lang="en-US" dirty="0" err="1"/>
              <a:t>Hogenboom</a:t>
            </a:r>
            <a:r>
              <a:rPr lang="en-US" dirty="0"/>
              <a:t>, BBC, found that people with the MAOA gene and a variant gene of CDH13 were up to 13x more likely to have a history of violence.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037CC-80AE-1EAD-76B4-E3D7C0AB2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00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9954A-6AAE-4930-0F88-CA6217334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types of genetic traits do criminals tend to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4A74-771F-AD36-5C8A-9817A80A7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Aa person's</a:t>
            </a:r>
            <a:r>
              <a:rPr lang="en-US"/>
              <a:t> genes do not cause the individual to commit criminal activities.</a:t>
            </a:r>
            <a:endParaRPr lang="en-US" dirty="0"/>
          </a:p>
          <a:p>
            <a:r>
              <a:rPr lang="en-US" dirty="0"/>
              <a:t>Criminality is not known to be an inheritable trait.</a:t>
            </a:r>
          </a:p>
          <a:p>
            <a:r>
              <a:rPr lang="en-US" dirty="0"/>
              <a:t>Addiction is a common trait in people who commit criminal </a:t>
            </a:r>
            <a:r>
              <a:rPr lang="en-US"/>
              <a:t>acts.</a:t>
            </a:r>
            <a:endParaRPr lang="en-US" dirty="0"/>
          </a:p>
          <a:p>
            <a:r>
              <a:rPr lang="en-US"/>
              <a:t>MAOA plays a huge part in criminal behaviour as it is linked to increased anger and agression.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60845-D723-02FE-9143-B6101B691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837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821D6-2645-F445-394D-C14E28A88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67" y="132398"/>
            <a:ext cx="9956747" cy="1438780"/>
          </a:xfrm>
        </p:spPr>
        <p:txBody>
          <a:bodyPr/>
          <a:lstStyle/>
          <a:p>
            <a:r>
              <a:rPr lang="en-US" dirty="0"/>
              <a:t>What is biological trait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26CC1-02F1-FD80-87FD-232BDB7F1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Biological trait theory is the explanation is that we are genetically inclined to do things a certain way. </a:t>
            </a:r>
          </a:p>
          <a:p>
            <a:r>
              <a:rPr lang="en-US" dirty="0"/>
              <a:t>Biological theories can be classified into 3 types,  differentiating among individuals on the innate, the physical traits and characteristics,  and the differences in genetic or </a:t>
            </a:r>
            <a:r>
              <a:rPr lang="en-US"/>
              <a:t>hereditary</a:t>
            </a:r>
            <a:r>
              <a:rPr lang="en-US" dirty="0"/>
              <a:t> traits.</a:t>
            </a:r>
          </a:p>
          <a:p>
            <a:r>
              <a:rPr lang="en-US"/>
              <a:t>Hutchings and Mednicks research from 1975 shows that only 22% of adopted children grew up to commit criminal offences, whereas 49% of children who grew up with biological parents went on to commit criminal offences. 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2D99E-812A-AC22-420C-6C0ED6CA3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094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AA5A-3398-5AC0-C03C-B5DCED645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history of  criminological theory.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F7F1C-3061-8994-3FD6-582A58080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Criminological theory started  toward the late 18th century.</a:t>
            </a:r>
          </a:p>
          <a:p>
            <a:r>
              <a:rPr lang="en-US" dirty="0"/>
              <a:t>A man named Cesare Lombroso was the founder of an Italian school for positivist criminology.</a:t>
            </a:r>
          </a:p>
          <a:p>
            <a:r>
              <a:rPr lang="en-US" dirty="0"/>
              <a:t>He believed that a criminal mind was inherited and that you could identify it by looking for physical defects such as facial defects.</a:t>
            </a:r>
          </a:p>
          <a:p>
            <a:r>
              <a:rPr lang="en-US" dirty="0"/>
              <a:t>Criminological theory is in place to help one gain an understanding of crime and criminal justice.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98AE5-A4D6-208A-8734-7873C86E2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ECB0D-355E-AA2B-4BEB-46C846FBE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3CA49-EA34-0271-F220-3403D1A43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829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ACA7-3C9E-BCEF-6409-5AF023894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nature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420E-5AF5-6689-AF5C-72308E785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Human nature can be defined by the fundamental dispositions and traits of humans.  such as our basic drives </a:t>
            </a:r>
          </a:p>
          <a:p>
            <a:r>
              <a:rPr lang="en-US"/>
              <a:t>It refers to our genetics.</a:t>
            </a:r>
            <a:endParaRPr lang="en-US" dirty="0"/>
          </a:p>
          <a:p>
            <a:r>
              <a:rPr lang="en-US"/>
              <a:t>Including our genes and heriditary factors that we are born with, which affects the formation of our personalities.</a:t>
            </a:r>
            <a:endParaRPr lang="en-US" dirty="0"/>
          </a:p>
          <a:p>
            <a:r>
              <a:rPr lang="en-US"/>
              <a:t>It influences the way we grow from childhood into adulthood.</a:t>
            </a:r>
            <a:endParaRPr lang="en-US" dirty="0"/>
          </a:p>
          <a:p>
            <a:r>
              <a:rPr lang="en-US"/>
              <a:t>Biological and family factors.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8DFBC-4129-7E7C-2DFD-B9C83E1A0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753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226F-64FE-F9DE-524A-276450F82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nurture?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9E2B-4455-0B71-896A-A51A7AC45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Nurture is the environmental effect on the human.</a:t>
            </a:r>
            <a:endParaRPr lang="en-US" dirty="0"/>
          </a:p>
          <a:p>
            <a:r>
              <a:rPr lang="en-US"/>
              <a:t> Early childhood experiences and the way that we are raised with certain beliefs., and the culture we are brought up within.</a:t>
            </a:r>
          </a:p>
          <a:p>
            <a:r>
              <a:rPr lang="en-US"/>
              <a:t>Our own individual experiances.</a:t>
            </a:r>
            <a:endParaRPr lang="en-US" dirty="0"/>
          </a:p>
          <a:p>
            <a:r>
              <a:rPr lang="en-US"/>
              <a:t>Our social relationships, good and bad.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CB9B3-C623-F66F-128B-FB57E7A3C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8E983-4DC4-F543-5276-DC52D3CDA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276CF1-E531-EA1C-06F8-6C8CEEC9E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663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2A8C6-486D-A088-2448-EE8337A86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nature effect criminal behavior?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D63C9-EF6C-5BA6-762A-A43C1E030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Hereditary and can contribute to criminal behaviour, which was proved in 1964 by Hans Eysenck. </a:t>
            </a:r>
            <a:endParaRPr lang="en-US" dirty="0"/>
          </a:p>
          <a:p>
            <a:r>
              <a:rPr lang="en-US"/>
              <a:t>He was the first social scientist to carry out the idea of non-social influence on criminal behaviour.</a:t>
            </a:r>
            <a:endParaRPr lang="en-US" dirty="0"/>
          </a:p>
          <a:p>
            <a:r>
              <a:rPr lang="en-US"/>
              <a:t>Childhood obesity.</a:t>
            </a:r>
            <a:endParaRPr lang="en-US" dirty="0"/>
          </a:p>
          <a:p>
            <a:r>
              <a:rPr lang="en-US"/>
              <a:t>A toddler's sleeping pattern.</a:t>
            </a:r>
            <a:endParaRPr lang="en-US" dirty="0"/>
          </a:p>
          <a:p>
            <a:r>
              <a:rPr lang="en-US"/>
              <a:t>The way in which a person is brought up.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19CCF-E83F-B7F3-5B84-BDABE374D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089ED-F8DF-44F3-37BA-4DD0AEAB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E46AB-1B7C-DA9A-ABD5-666D267C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428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497D7-6C2F-AEF4-6E66-979593341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nurture effect criminal behavior?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9FDFE-8E01-9E00-9EF5-6FBEC0AE6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Different obstecles in the environment we are brought up in.</a:t>
            </a:r>
          </a:p>
          <a:p>
            <a:r>
              <a:rPr lang="en-US"/>
              <a:t>This could be poverty or wealth.</a:t>
            </a:r>
            <a:endParaRPr lang="en-US" dirty="0"/>
          </a:p>
          <a:p>
            <a:r>
              <a:rPr lang="en-US"/>
              <a:t>Peer pressure from others.</a:t>
            </a:r>
            <a:endParaRPr lang="en-US" dirty="0"/>
          </a:p>
          <a:p>
            <a:r>
              <a:rPr lang="en-US"/>
              <a:t>Your family and different people we are surrounded by.</a:t>
            </a: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A3B4C-4174-67CF-A422-9E651DFC9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B1F33-7ACA-76BD-1890-9DDD94384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5F437-2242-AA4E-15A3-AE811DE05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196467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Custom 8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1000</Words>
  <Application>Microsoft Macintosh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Neue Haas Grotesk Text Pro</vt:lpstr>
      <vt:lpstr>DylanVTI</vt:lpstr>
      <vt:lpstr>Is criminal behaviour innate or shaped by environment?</vt:lpstr>
      <vt:lpstr>What is criminal behaviour?</vt:lpstr>
      <vt:lpstr>How does environment shape a person?</vt:lpstr>
      <vt:lpstr>What type of environments cause people to commit crime?</vt:lpstr>
      <vt:lpstr>Does a  bad environment mean everybody will commit crime?</vt:lpstr>
      <vt:lpstr>How do genetics play a role towards crime?</vt:lpstr>
      <vt:lpstr>What types of genetic traits do criminals tend to have?</vt:lpstr>
      <vt:lpstr>What is biological trait theory?</vt:lpstr>
      <vt:lpstr>A brief history of  criminological theory.</vt:lpstr>
      <vt:lpstr>What is nature ?</vt:lpstr>
      <vt:lpstr>What is nurture?</vt:lpstr>
      <vt:lpstr>How does nature effect criminal behavior?</vt:lpstr>
      <vt:lpstr>How does nurture effect criminal behavior?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criminal behavior innate or shaped by environment?</dc:title>
  <dc:creator>Chloe Clark (2207404)</dc:creator>
  <cp:lastModifiedBy>Chloe Clark (2207404)</cp:lastModifiedBy>
  <cp:revision>432</cp:revision>
  <dcterms:created xsi:type="dcterms:W3CDTF">2023-10-30T09:33:07Z</dcterms:created>
  <dcterms:modified xsi:type="dcterms:W3CDTF">2023-11-05T18:21:34Z</dcterms:modified>
</cp:coreProperties>
</file>