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21374100" cy="15113000"/>
  <p:notesSz cx="6858000" cy="9144000"/>
  <p:embeddedFontLst>
    <p:embeddedFont>
      <p:font typeface="Rasputin Bold" charset="1" panose="00000000000000000000"/>
      <p:regular r:id="rId7"/>
    </p:embeddedFont>
    <p:embeddedFont>
      <p:font typeface="Muli Bold" charset="1" panose="00000800000000000000"/>
      <p:regular r:id="rId8"/>
    </p:embeddedFont>
    <p:embeddedFont>
      <p:font typeface="Muli Semi-Bold" charset="1" panose="00000700000000000000"/>
      <p:regular r:id="rId9"/>
    </p:embeddedFont>
    <p:embeddedFont>
      <p:font typeface="Muli" charset="1" panose="000005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https://www.mindtools.com/abjsqxt/developing-emotional-intelligence-video/?utm_source=chatgpt.com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15177485" y="411975"/>
            <a:ext cx="6053772" cy="1943404"/>
          </a:xfrm>
          <a:prstGeom prst="rect">
            <a:avLst/>
          </a:prstGeom>
          <a:solidFill>
            <a:srgbClr val="F47842"/>
          </a:solidFill>
        </p:spPr>
      </p:sp>
      <p:sp>
        <p:nvSpPr>
          <p:cNvPr name="AutoShape 3" id="3"/>
          <p:cNvSpPr/>
          <p:nvPr/>
        </p:nvSpPr>
        <p:spPr>
          <a:xfrm rot="0">
            <a:off x="273324" y="2715792"/>
            <a:ext cx="10771021" cy="12251465"/>
          </a:xfrm>
          <a:prstGeom prst="rect">
            <a:avLst/>
          </a:prstGeom>
          <a:solidFill>
            <a:srgbClr val="F47842"/>
          </a:solidFill>
        </p:spPr>
      </p:sp>
      <p:sp>
        <p:nvSpPr>
          <p:cNvPr name="AutoShape 4" id="4"/>
          <p:cNvSpPr/>
          <p:nvPr/>
        </p:nvSpPr>
        <p:spPr>
          <a:xfrm rot="0">
            <a:off x="11621010" y="3115833"/>
            <a:ext cx="9317997" cy="4037951"/>
          </a:xfrm>
          <a:prstGeom prst="rect">
            <a:avLst/>
          </a:prstGeom>
          <a:solidFill>
            <a:srgbClr val="FFFFFF"/>
          </a:solidFill>
        </p:spPr>
      </p:sp>
      <p:sp>
        <p:nvSpPr>
          <p:cNvPr name="AutoShape 5" id="5"/>
          <p:cNvSpPr/>
          <p:nvPr/>
        </p:nvSpPr>
        <p:spPr>
          <a:xfrm flipV="true">
            <a:off x="10471003" y="12587359"/>
            <a:ext cx="10912997" cy="0"/>
          </a:xfrm>
          <a:prstGeom prst="line">
            <a:avLst/>
          </a:prstGeom>
          <a:ln cap="rnd" w="19050">
            <a:solidFill>
              <a:srgbClr val="F47842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980229" y="10742163"/>
            <a:ext cx="3658287" cy="929681"/>
            <a:chOff x="0" y="0"/>
            <a:chExt cx="4877716" cy="1239575"/>
          </a:xfrm>
        </p:grpSpPr>
        <p:sp>
          <p:nvSpPr>
            <p:cNvPr name="TextBox 7" id="7"/>
            <p:cNvSpPr txBox="true"/>
            <p:nvPr/>
          </p:nvSpPr>
          <p:spPr>
            <a:xfrm rot="0">
              <a:off x="193714" y="-66675"/>
              <a:ext cx="4684002" cy="66239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143"/>
                </a:lnSpc>
              </a:pPr>
            </a:p>
          </p:txBody>
        </p:sp>
        <p:sp>
          <p:nvSpPr>
            <p:cNvPr name="TextBox 8" id="8"/>
            <p:cNvSpPr txBox="true"/>
            <p:nvPr/>
          </p:nvSpPr>
          <p:spPr>
            <a:xfrm rot="0">
              <a:off x="0" y="933162"/>
              <a:ext cx="4684002" cy="30641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083"/>
                </a:lnSpc>
              </a:pPr>
            </a:p>
          </p:txBody>
        </p:sp>
      </p:grpSp>
      <p:sp>
        <p:nvSpPr>
          <p:cNvPr name="AutoShape 9" id="9"/>
          <p:cNvSpPr/>
          <p:nvPr/>
        </p:nvSpPr>
        <p:spPr>
          <a:xfrm rot="0">
            <a:off x="459236" y="11389095"/>
            <a:ext cx="10232764" cy="3513767"/>
          </a:xfrm>
          <a:prstGeom prst="rect">
            <a:avLst/>
          </a:prstGeom>
          <a:solidFill>
            <a:srgbClr val="FFFFFF"/>
          </a:solidFill>
        </p:spPr>
      </p:sp>
      <p:sp>
        <p:nvSpPr>
          <p:cNvPr name="Freeform 10" id="10"/>
          <p:cNvSpPr/>
          <p:nvPr/>
        </p:nvSpPr>
        <p:spPr>
          <a:xfrm flipH="false" flipV="false" rot="0">
            <a:off x="371950" y="2765860"/>
            <a:ext cx="3101830" cy="1439604"/>
          </a:xfrm>
          <a:custGeom>
            <a:avLst/>
            <a:gdLst/>
            <a:ahLst/>
            <a:cxnLst/>
            <a:rect r="r" b="b" t="t" l="l"/>
            <a:pathLst>
              <a:path h="1439604" w="3101830">
                <a:moveTo>
                  <a:pt x="0" y="0"/>
                </a:moveTo>
                <a:lnTo>
                  <a:pt x="3101830" y="0"/>
                </a:lnTo>
                <a:lnTo>
                  <a:pt x="3101830" y="1439604"/>
                </a:lnTo>
                <a:lnTo>
                  <a:pt x="0" y="14396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8637" r="0" b="-46826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7359293" y="7742312"/>
            <a:ext cx="3557296" cy="3557296"/>
          </a:xfrm>
          <a:custGeom>
            <a:avLst/>
            <a:gdLst/>
            <a:ahLst/>
            <a:cxnLst/>
            <a:rect r="r" b="b" t="t" l="l"/>
            <a:pathLst>
              <a:path h="3557296" w="3557296">
                <a:moveTo>
                  <a:pt x="0" y="0"/>
                </a:moveTo>
                <a:lnTo>
                  <a:pt x="3557296" y="0"/>
                </a:lnTo>
                <a:lnTo>
                  <a:pt x="3557296" y="3557296"/>
                </a:lnTo>
                <a:lnTo>
                  <a:pt x="0" y="35572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1168170" y="3656517"/>
            <a:ext cx="3316577" cy="3089921"/>
          </a:xfrm>
          <a:custGeom>
            <a:avLst/>
            <a:gdLst/>
            <a:ahLst/>
            <a:cxnLst/>
            <a:rect r="r" b="b" t="t" l="l"/>
            <a:pathLst>
              <a:path h="3089921" w="3316577">
                <a:moveTo>
                  <a:pt x="0" y="0"/>
                </a:moveTo>
                <a:lnTo>
                  <a:pt x="3316577" y="0"/>
                </a:lnTo>
                <a:lnTo>
                  <a:pt x="3316577" y="3089922"/>
                </a:lnTo>
                <a:lnTo>
                  <a:pt x="0" y="30899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3667" r="0" b="-3667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5762363" y="8323616"/>
            <a:ext cx="5176644" cy="3212310"/>
          </a:xfrm>
          <a:custGeom>
            <a:avLst/>
            <a:gdLst/>
            <a:ahLst/>
            <a:cxnLst/>
            <a:rect r="r" b="b" t="t" l="l"/>
            <a:pathLst>
              <a:path h="3212310" w="5176644">
                <a:moveTo>
                  <a:pt x="0" y="0"/>
                </a:moveTo>
                <a:lnTo>
                  <a:pt x="5176644" y="0"/>
                </a:lnTo>
                <a:lnTo>
                  <a:pt x="5176644" y="3212311"/>
                </a:lnTo>
                <a:lnTo>
                  <a:pt x="0" y="32123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3716" r="0" b="-3716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783278" y="255211"/>
            <a:ext cx="14037013" cy="151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18"/>
              </a:lnSpc>
            </a:pPr>
            <a:r>
              <a:rPr lang="en-US" b="true" sz="4932">
                <a:solidFill>
                  <a:srgbClr val="294A96"/>
                </a:solidFill>
                <a:latin typeface="Rasputin Bold"/>
                <a:ea typeface="Rasputin Bold"/>
                <a:cs typeface="Rasputin Bold"/>
                <a:sym typeface="Rasputin Bold"/>
              </a:rPr>
              <a:t>EMOTIONAL</a:t>
            </a:r>
            <a:r>
              <a:rPr lang="en-US" b="true" sz="4932">
                <a:solidFill>
                  <a:srgbClr val="294A96"/>
                </a:solidFill>
                <a:latin typeface="Rasputin Bold"/>
                <a:ea typeface="Rasputin Bold"/>
                <a:cs typeface="Rasputin Bold"/>
                <a:sym typeface="Rasputin Bold"/>
              </a:rPr>
              <a:t> INTELLIGENCE AND SELF‑AWARENESS IN STUDENT LIFE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16710" y="1862604"/>
            <a:ext cx="13648180" cy="7743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b="true" sz="2229">
                <a:solidFill>
                  <a:srgbClr val="294A96"/>
                </a:solidFill>
                <a:latin typeface="Muli Bold"/>
                <a:ea typeface="Muli Bold"/>
                <a:cs typeface="Muli Bold"/>
                <a:sym typeface="Muli Bold"/>
              </a:rPr>
              <a:t>“If</a:t>
            </a:r>
            <a:r>
              <a:rPr lang="en-US" b="true" sz="2229">
                <a:solidFill>
                  <a:srgbClr val="294A96"/>
                </a:solidFill>
                <a:latin typeface="Muli Bold"/>
                <a:ea typeface="Muli Bold"/>
                <a:cs typeface="Muli Bold"/>
                <a:sym typeface="Muli Bold"/>
              </a:rPr>
              <a:t> you are tuned out of your own emotions, you will be poor at reading them in other people.”</a:t>
            </a:r>
          </a:p>
          <a:p>
            <a:pPr algn="ctr">
              <a:lnSpc>
                <a:spcPts val="3120"/>
              </a:lnSpc>
            </a:pPr>
            <a:r>
              <a:rPr lang="en-US" b="true" sz="2229">
                <a:solidFill>
                  <a:srgbClr val="294A96"/>
                </a:solidFill>
                <a:latin typeface="Muli Bold"/>
                <a:ea typeface="Muli Bold"/>
                <a:cs typeface="Muli Bold"/>
                <a:sym typeface="Muli Bold"/>
              </a:rPr>
              <a:t>— Daniel Goleman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5348010" y="447048"/>
            <a:ext cx="5883247" cy="1800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58"/>
              </a:lnSpc>
            </a:pPr>
            <a:r>
              <a:rPr lang="en-US" sz="1470" spc="58" b="true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 </a:t>
            </a:r>
          </a:p>
          <a:p>
            <a:pPr algn="l">
              <a:lnSpc>
                <a:spcPts val="2058"/>
              </a:lnSpc>
            </a:pPr>
            <a:r>
              <a:rPr lang="en-US" sz="1470" spc="58" b="true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St</a:t>
            </a:r>
            <a:r>
              <a:rPr lang="en-US" b="true" sz="1470" spc="58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udent Name: Adelaide Obimpeh</a:t>
            </a:r>
          </a:p>
          <a:p>
            <a:pPr algn="l">
              <a:lnSpc>
                <a:spcPts val="2058"/>
              </a:lnSpc>
            </a:pPr>
            <a:r>
              <a:rPr lang="en-US" b="true" sz="1470" spc="58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Student Number: 2332546</a:t>
            </a:r>
          </a:p>
          <a:p>
            <a:pPr algn="l">
              <a:lnSpc>
                <a:spcPts val="2058"/>
              </a:lnSpc>
            </a:pPr>
            <a:r>
              <a:rPr lang="en-US" b="true" sz="1470" spc="58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Module Code: LCLM 5006 – Emotional Intelligence</a:t>
            </a:r>
          </a:p>
          <a:p>
            <a:pPr algn="l">
              <a:lnSpc>
                <a:spcPts val="2058"/>
              </a:lnSpc>
            </a:pPr>
            <a:r>
              <a:rPr lang="en-US" b="true" sz="1470" spc="58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Lectures Name: Dr Aso Abdullah</a:t>
            </a:r>
          </a:p>
          <a:p>
            <a:pPr algn="l">
              <a:lnSpc>
                <a:spcPts val="2058"/>
              </a:lnSpc>
            </a:pPr>
            <a:r>
              <a:rPr lang="en-US" b="true" sz="1470" spc="58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Assignments Title: - Individual Poster Presentation </a:t>
            </a:r>
          </a:p>
          <a:p>
            <a:pPr algn="l">
              <a:lnSpc>
                <a:spcPts val="2058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242163" y="4472180"/>
            <a:ext cx="2946843" cy="4541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81"/>
              </a:lnSpc>
            </a:pPr>
            <a:r>
              <a:rPr lang="en-US" b="true" sz="2629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Introduction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371950" y="5107263"/>
            <a:ext cx="5085273" cy="13093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70"/>
              </a:lnSpc>
            </a:pPr>
            <a:r>
              <a:rPr lang="en-US" sz="1400" b="true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 What is Emotional intelligence? </a:t>
            </a:r>
          </a:p>
          <a:p>
            <a:pPr algn="l">
              <a:lnSpc>
                <a:spcPts val="2170"/>
              </a:lnSpc>
            </a:pPr>
            <a:r>
              <a:rPr lang="en-US" sz="1400" b="true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Emotional intelligence is being able to recognise and manage our own emotions and the emotions of people around us.(Mayer, Salovey and Caruso,2004)</a:t>
            </a:r>
          </a:p>
          <a:p>
            <a:pPr algn="l">
              <a:lnSpc>
                <a:spcPts val="2170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5763284" y="3995712"/>
            <a:ext cx="5053484" cy="2638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54"/>
              </a:lnSpc>
            </a:pPr>
            <a:r>
              <a:rPr lang="en-US" b="true" sz="1712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To make this poster, I used three steps:</a:t>
            </a:r>
          </a:p>
          <a:p>
            <a:pPr algn="l">
              <a:lnSpc>
                <a:spcPts val="2654"/>
              </a:lnSpc>
            </a:pPr>
            <a:r>
              <a:rPr lang="en-US" b="true" sz="1712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1. Reading books: I looked at Daniel Goleman’s books on Emotional Intelligence. </a:t>
            </a:r>
          </a:p>
          <a:p>
            <a:pPr algn="l">
              <a:lnSpc>
                <a:spcPts val="2654"/>
              </a:lnSpc>
            </a:pPr>
            <a:r>
              <a:rPr lang="en-US" b="true" sz="1712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2. online resource</a:t>
            </a:r>
          </a:p>
          <a:p>
            <a:pPr algn="l">
              <a:lnSpc>
                <a:spcPts val="2654"/>
              </a:lnSpc>
            </a:pPr>
            <a:r>
              <a:rPr lang="en-US" b="true" sz="1712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3. own knowledge: I looked back at my own life as a student at UWTSD to see when I felt stressed or happy.</a:t>
            </a:r>
          </a:p>
          <a:p>
            <a:pPr algn="l">
              <a:lnSpc>
                <a:spcPts val="2654"/>
              </a:lnSpc>
            </a:pPr>
            <a:r>
              <a:rPr lang="en-US" b="true" sz="1712">
                <a:solidFill>
                  <a:srgbClr val="FFFFFF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4. lectutre review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5763284" y="3020959"/>
            <a:ext cx="4230091" cy="4647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81"/>
              </a:lnSpc>
            </a:pPr>
            <a:r>
              <a:rPr lang="en-US" b="true" sz="2629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Methods used 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1282470" y="7864716"/>
            <a:ext cx="9782632" cy="43948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90"/>
              </a:lnSpc>
            </a:pPr>
            <a:r>
              <a:rPr lang="en-US" sz="1412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There are some key Emotional intelligence factors  for success they are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Motivation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resilience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Emotional Regulations</a:t>
            </a:r>
          </a:p>
          <a:p>
            <a:pPr algn="just">
              <a:lnSpc>
                <a:spcPts val="2190"/>
              </a:lnSpc>
            </a:pPr>
          </a:p>
          <a:p>
            <a:pPr algn="just">
              <a:lnSpc>
                <a:spcPts val="2190"/>
              </a:lnSpc>
            </a:pPr>
            <a:r>
              <a:rPr lang="en-US" sz="1412" b="true">
                <a:solidFill>
                  <a:srgbClr val="294A96"/>
                </a:solidFill>
                <a:latin typeface="Muli Bold"/>
                <a:ea typeface="Muli Bold"/>
                <a:cs typeface="Muli Bold"/>
                <a:sym typeface="Muli Bold"/>
              </a:rPr>
              <a:t>Some of these Challenges  are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Stress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low confidence 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fears of failure </a:t>
            </a:r>
          </a:p>
          <a:p>
            <a:pPr algn="just">
              <a:lnSpc>
                <a:spcPts val="2190"/>
              </a:lnSpc>
            </a:pPr>
            <a:r>
              <a:rPr lang="en-US" sz="1412" b="true">
                <a:solidFill>
                  <a:srgbClr val="294A96"/>
                </a:solidFill>
                <a:latin typeface="Muli Bold"/>
                <a:ea typeface="Muli Bold"/>
                <a:cs typeface="Muli Bold"/>
                <a:sym typeface="Muli Bold"/>
              </a:rPr>
              <a:t>Actions  that can be taken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Positive self-talk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mindfulness and stress management </a:t>
            </a:r>
          </a:p>
          <a:p>
            <a:pPr algn="just" marL="305051" indent="-152525" lvl="1">
              <a:lnSpc>
                <a:spcPts val="2190"/>
              </a:lnSpc>
              <a:buFont typeface="Arial"/>
              <a:buChar char="•"/>
            </a:pPr>
            <a:r>
              <a:rPr lang="en-US" b="true" sz="1412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seeking academic and emotional support </a:t>
            </a:r>
          </a:p>
          <a:p>
            <a:pPr algn="l">
              <a:lnSpc>
                <a:spcPts val="2190"/>
              </a:lnSpc>
            </a:pPr>
          </a:p>
          <a:p>
            <a:pPr algn="l">
              <a:lnSpc>
                <a:spcPts val="2190"/>
              </a:lnSpc>
            </a:pPr>
            <a:r>
              <a:rPr lang="en-US" sz="1412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By developing the EI will allow students to mange pressure and achieved the academics success (Mind Tools,2023)</a:t>
            </a:r>
          </a:p>
          <a:p>
            <a:pPr algn="l">
              <a:lnSpc>
                <a:spcPts val="2190"/>
              </a:lnSpc>
            </a:pPr>
          </a:p>
        </p:txBody>
      </p:sp>
      <p:sp>
        <p:nvSpPr>
          <p:cNvPr name="TextBox 22" id="22"/>
          <p:cNvSpPr txBox="true"/>
          <p:nvPr/>
        </p:nvSpPr>
        <p:spPr>
          <a:xfrm rot="0">
            <a:off x="14360922" y="12730234"/>
            <a:ext cx="2802882" cy="4576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81"/>
              </a:lnSpc>
            </a:pPr>
            <a:r>
              <a:rPr lang="en-US" b="true" sz="2629">
                <a:solidFill>
                  <a:srgbClr val="294A96"/>
                </a:solidFill>
                <a:latin typeface="Rasputin Bold"/>
                <a:ea typeface="Rasputin Bold"/>
                <a:cs typeface="Rasputin Bold"/>
                <a:sym typeface="Rasputin Bold"/>
              </a:rPr>
              <a:t>Conclusion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1577000" y="13100707"/>
            <a:ext cx="9362007" cy="13507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18"/>
              </a:lnSpc>
            </a:pP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 In conclusion, emotional intelligence is important for academic success and personal growth. By understanding other people’s emotions and our own emtions  it helps to improve , and the ability to even relate to others, by supporting effective learning and perfomancesself-control 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512000" y="7134734"/>
            <a:ext cx="7416122" cy="4647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81"/>
              </a:lnSpc>
            </a:pPr>
            <a:r>
              <a:rPr lang="en-US" b="true" sz="2629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How</a:t>
            </a:r>
            <a:r>
              <a:rPr lang="en-US" b="true" sz="2629">
                <a:solidFill>
                  <a:srgbClr val="FFFFFF"/>
                </a:solidFill>
                <a:latin typeface="Rasputin Bold"/>
                <a:ea typeface="Rasputin Bold"/>
                <a:cs typeface="Rasputin Bold"/>
                <a:sym typeface="Rasputin Bold"/>
              </a:rPr>
              <a:t> to Build Emotional Intelligence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371950" y="7997582"/>
            <a:ext cx="6873794" cy="3176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Emotional intelligence can be developed through  the following :</a:t>
            </a:r>
          </a:p>
          <a:p>
            <a:pPr algn="just">
              <a:lnSpc>
                <a:spcPts val="2169"/>
              </a:lnSpc>
            </a:pP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• Self-Awareness -asking your self questions</a:t>
            </a: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•</a:t>
            </a:r>
            <a:r>
              <a:rPr lang="en-US" b="true" sz="1399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 Self-Control:</a:t>
            </a: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 Don't just react. Take a breath before you speak or act.</a:t>
            </a: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•</a:t>
            </a:r>
            <a:r>
              <a:rPr lang="en-US" b="true" sz="1399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 Empathy: </a:t>
            </a: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Try to imagine how your friend or teacher feels, understanding others .</a:t>
            </a: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• </a:t>
            </a:r>
            <a:r>
              <a:rPr lang="en-US" b="true" sz="1399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Social Skills: </a:t>
            </a: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Learn how to talk through problems without fighting ,this learning how to communicate and collaborate</a:t>
            </a: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 </a:t>
            </a:r>
          </a:p>
          <a:p>
            <a:pPr algn="just">
              <a:lnSpc>
                <a:spcPts val="2169"/>
              </a:lnSpc>
            </a:pPr>
            <a:r>
              <a:rPr lang="en-US" sz="1399">
                <a:solidFill>
                  <a:srgbClr val="FFFFFF"/>
                </a:solidFill>
                <a:latin typeface="Muli"/>
                <a:ea typeface="Muli"/>
                <a:cs typeface="Muli"/>
                <a:sym typeface="Muli"/>
              </a:rPr>
              <a:t>These skills help us as individuals to make thoughtful responses rather that reacting emotionally, improving academics and social outcomes( Goleman,1995;Mind Tools,2023).</a:t>
            </a:r>
          </a:p>
          <a:p>
            <a:pPr algn="just">
              <a:lnSpc>
                <a:spcPts val="2169"/>
              </a:lnSpc>
            </a:pPr>
          </a:p>
        </p:txBody>
      </p:sp>
      <p:sp>
        <p:nvSpPr>
          <p:cNvPr name="TextBox 26" id="26"/>
          <p:cNvSpPr txBox="true"/>
          <p:nvPr/>
        </p:nvSpPr>
        <p:spPr>
          <a:xfrm rot="0">
            <a:off x="14623442" y="3618417"/>
            <a:ext cx="5785505" cy="30157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80"/>
              </a:lnSpc>
            </a:pPr>
            <a:r>
              <a:rPr lang="en-US" sz="1600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As a student, I experience stress and anxiety during Exams and assignment deadlines. </a:t>
            </a:r>
            <a:r>
              <a:rPr lang="en-US" sz="1600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I use  the following:</a:t>
            </a:r>
          </a:p>
          <a:p>
            <a:pPr algn="l">
              <a:lnSpc>
                <a:spcPts val="2480"/>
              </a:lnSpc>
            </a:pPr>
          </a:p>
          <a:p>
            <a:pPr algn="l" marL="345533" indent="-172766" lvl="1">
              <a:lnSpc>
                <a:spcPts val="2480"/>
              </a:lnSpc>
              <a:buFont typeface="Arial"/>
              <a:buChar char="•"/>
            </a:pPr>
            <a:r>
              <a:rPr lang="en-US" b="true" sz="1600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using mindful techniques like taking short breaks.</a:t>
            </a:r>
          </a:p>
          <a:p>
            <a:pPr algn="l" marL="345533" indent="-172766" lvl="1">
              <a:lnSpc>
                <a:spcPts val="2480"/>
              </a:lnSpc>
              <a:buFont typeface="Arial"/>
              <a:buChar char="•"/>
            </a:pPr>
            <a:r>
              <a:rPr lang="en-US" b="true" sz="1600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 I also use planning and time management to try to ease the stress and the anxiety of meeting deadlines.</a:t>
            </a:r>
          </a:p>
          <a:p>
            <a:pPr algn="l" marL="345533" indent="-172766" lvl="1">
              <a:lnSpc>
                <a:spcPts val="2480"/>
              </a:lnSpc>
              <a:buFont typeface="Arial"/>
              <a:buChar char="•"/>
            </a:pPr>
            <a:r>
              <a:rPr lang="en-US" b="true" sz="1600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At times, I write down what triggers my anxiety during lecture to help me de-power the emotions. </a:t>
            </a:r>
          </a:p>
          <a:p>
            <a:pPr algn="l">
              <a:lnSpc>
                <a:spcPts val="2480"/>
              </a:lnSpc>
            </a:pPr>
            <a:r>
              <a:rPr lang="en-US" sz="1600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(Mayer S alovey and Caruso,2004)</a:t>
            </a:r>
          </a:p>
          <a:p>
            <a:pPr algn="l">
              <a:lnSpc>
                <a:spcPts val="2480"/>
              </a:lnSpc>
            </a:pPr>
            <a:r>
              <a:rPr lang="en-US" sz="1600" b="true">
                <a:solidFill>
                  <a:srgbClr val="294A96"/>
                </a:solidFill>
                <a:latin typeface="Muli Semi-Bold"/>
                <a:ea typeface="Muli Semi-Bold"/>
                <a:cs typeface="Muli Semi-Bold"/>
                <a:sym typeface="Muli Semi-Bold"/>
              </a:rPr>
              <a:t>  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2437866" y="2545384"/>
            <a:ext cx="8134930" cy="781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1"/>
              </a:lnSpc>
            </a:pPr>
            <a:r>
              <a:rPr lang="en-US" b="true" sz="2229">
                <a:solidFill>
                  <a:srgbClr val="1800AD"/>
                </a:solidFill>
                <a:latin typeface="Rasputin Bold"/>
                <a:ea typeface="Rasputin Bold"/>
                <a:cs typeface="Rasputin Bold"/>
                <a:sym typeface="Rasputin Bold"/>
              </a:rPr>
              <a:t>Contr</a:t>
            </a:r>
            <a:r>
              <a:rPr lang="en-US" b="true" sz="2229">
                <a:solidFill>
                  <a:srgbClr val="1800AD"/>
                </a:solidFill>
                <a:latin typeface="Rasputin Bold"/>
                <a:ea typeface="Rasputin Bold"/>
                <a:cs typeface="Rasputin Bold"/>
                <a:sym typeface="Rasputin Bold"/>
              </a:rPr>
              <a:t>olling Emotions and Mindfulness my refl</a:t>
            </a:r>
            <a:r>
              <a:rPr lang="en-US" b="true" sz="2229">
                <a:solidFill>
                  <a:srgbClr val="1800AD"/>
                </a:solidFill>
                <a:latin typeface="Rasputin Bold"/>
                <a:ea typeface="Rasputin Bold"/>
                <a:cs typeface="Rasputin Bold"/>
                <a:sym typeface="Rasputin Bold"/>
              </a:rPr>
              <a:t>ection as a Student.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2223687" y="6963767"/>
            <a:ext cx="8563288" cy="9390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81"/>
              </a:lnSpc>
            </a:pPr>
            <a:r>
              <a:rPr lang="en-US" sz="2629" b="true">
                <a:solidFill>
                  <a:srgbClr val="294A96"/>
                </a:solidFill>
                <a:latin typeface="Rasputin Bold"/>
                <a:ea typeface="Rasputin Bold"/>
                <a:cs typeface="Rasputin Bold"/>
                <a:sym typeface="Rasputin Bold"/>
              </a:rPr>
              <a:t>Succeeding in Studies: Emotional Challenges and Actions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459236" y="11709944"/>
            <a:ext cx="10139271" cy="3065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18"/>
              </a:lnSpc>
            </a:pP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Goleman, D. (1995) Emotional Intelligence: Why It Can Matter More Than IQ. New York: Bantam Books.</a:t>
            </a:r>
          </a:p>
          <a:p>
            <a:pPr algn="l">
              <a:lnSpc>
                <a:spcPts val="2718"/>
              </a:lnSpc>
            </a:pPr>
          </a:p>
          <a:p>
            <a:pPr algn="l">
              <a:lnSpc>
                <a:spcPts val="2718"/>
              </a:lnSpc>
            </a:pP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Mayer, J.D., Salovey, P. and Caruso, D.R. (2004) ‘Emotional intelligence: Theory, findings, and implications’, Psychological Inquiry, 15(3), pp. 197–215.</a:t>
            </a:r>
          </a:p>
          <a:p>
            <a:pPr algn="l">
              <a:lnSpc>
                <a:spcPts val="2718"/>
              </a:lnSpc>
            </a:pPr>
          </a:p>
          <a:p>
            <a:pPr algn="l">
              <a:lnSpc>
                <a:spcPts val="2718"/>
              </a:lnSpc>
            </a:pP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Mind Tools (2023) Developing Emotional Intelligence. Available at: </a:t>
            </a:r>
            <a:r>
              <a:rPr lang="en-US" sz="1754" u="sng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  <a:hlinkClick r:id="rId6" tooltip="https://www.mindtools.com/abjsqxt/developing-emotional-intelligence-video/?utm_source=chatgpt.com"/>
              </a:rPr>
              <a:t>https://www.mindtools.com/abjsqxt/developing-emotional-intelligence-video/</a:t>
            </a: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 (Ac</a:t>
            </a:r>
            <a:r>
              <a:rPr lang="en-US" sz="1754" u="none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ces</a:t>
            </a:r>
            <a:r>
              <a:rPr lang="en-US" sz="1754">
                <a:solidFill>
                  <a:srgbClr val="294A96"/>
                </a:solidFill>
                <a:latin typeface="Muli"/>
                <a:ea typeface="Muli"/>
                <a:cs typeface="Muli"/>
                <a:sym typeface="Muli"/>
              </a:rPr>
              <a:t>sed: 12 February 2026).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888285" y="11394858"/>
            <a:ext cx="6663551" cy="447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88"/>
              </a:lnSpc>
              <a:spcBef>
                <a:spcPct val="0"/>
              </a:spcBef>
            </a:pPr>
            <a:r>
              <a:rPr lang="en-US" b="true" sz="3543">
                <a:solidFill>
                  <a:srgbClr val="294A96"/>
                </a:solidFill>
                <a:latin typeface="Rasputin Bold"/>
                <a:ea typeface="Rasputin Bold"/>
                <a:cs typeface="Rasputin Bold"/>
                <a:sym typeface="Rasputin Bold"/>
              </a:rPr>
              <a:t>References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DAHATJI_rlY</dc:identifier>
  <dcterms:modified xsi:type="dcterms:W3CDTF">2011-08-01T06:04:30Z</dcterms:modified>
  <cp:revision>1</cp:revision>
  <dc:title>Orange and Blue Structured Duotone Landscape University Research Poster</dc:title>
</cp:coreProperties>
</file>