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73" r:id="rId3"/>
    <p:sldId id="272" r:id="rId4"/>
    <p:sldId id="275" r:id="rId5"/>
    <p:sldId id="274" r:id="rId6"/>
    <p:sldId id="276" r:id="rId7"/>
    <p:sldId id="267" r:id="rId8"/>
    <p:sldId id="266" r:id="rId9"/>
    <p:sldId id="278" r:id="rId10"/>
    <p:sldId id="279" r:id="rId11"/>
    <p:sldId id="257" r:id="rId12"/>
    <p:sldId id="277" r:id="rId13"/>
    <p:sldId id="259" r:id="rId14"/>
    <p:sldId id="260" r:id="rId15"/>
    <p:sldId id="269" r:id="rId16"/>
    <p:sldId id="261" r:id="rId17"/>
    <p:sldId id="271"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5" d="100"/>
          <a:sy n="55" d="100"/>
        </p:scale>
        <p:origin x="-1336"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6D2BC3-71CB-455A-AF0C-975BF0352040}"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A76E18DE-4C40-4E30-8E36-D6210DCF1A1A}">
      <dgm:prSet phldrT="[Text]"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GB" sz="1400" baseline="0" dirty="0" smtClean="0"/>
            <a:t>E-mail to HV/SHN and Safeguarding Nurse</a:t>
          </a:r>
          <a:endParaRPr lang="en-GB" sz="1400" baseline="0" dirty="0"/>
        </a:p>
      </dgm:t>
    </dgm:pt>
    <dgm:pt modelId="{FFA87FCB-B3E8-4CBE-8D7C-26D53343B6D7}" type="parTrans" cxnId="{179A663D-9998-4B75-8312-D16949922AE0}">
      <dgm:prSet/>
      <dgm:spPr/>
      <dgm:t>
        <a:bodyPr/>
        <a:lstStyle/>
        <a:p>
          <a:endParaRPr lang="en-GB"/>
        </a:p>
      </dgm:t>
    </dgm:pt>
    <dgm:pt modelId="{DA5D5322-9E62-4D2B-82BA-90C268DD772B}" type="sibTrans" cxnId="{179A663D-9998-4B75-8312-D16949922AE0}">
      <dgm:prSet/>
      <dgm:spPr/>
      <dgm:t>
        <a:bodyPr/>
        <a:lstStyle/>
        <a:p>
          <a:endParaRPr lang="en-GB"/>
        </a:p>
      </dgm:t>
    </dgm:pt>
    <dgm:pt modelId="{6E40CBAA-2121-4A0E-AE23-71BA1750C8A4}">
      <dgm:prSet custT="1"/>
      <dgm:spPr>
        <a:blipFill rotWithShape="0">
          <a:blip xmlns:r="http://schemas.openxmlformats.org/officeDocument/2006/relationships" r:embed="rId1"/>
          <a:stretch>
            <a:fillRect/>
          </a:stretch>
        </a:blipFill>
        <a:ln>
          <a:noFill/>
        </a:ln>
      </dgm:spPr>
      <dgm:t>
        <a:bodyPr anchor="t"/>
        <a:lstStyle/>
        <a:p>
          <a:r>
            <a:rPr lang="en-GB" sz="1400" dirty="0" smtClean="0"/>
            <a:t>IMMEDIATE SAFEGUARDING CONCERNS ?   - YES</a:t>
          </a:r>
        </a:p>
        <a:p>
          <a:r>
            <a:rPr lang="en-GB" sz="1400" dirty="0" smtClean="0"/>
            <a:t>Not on the register  </a:t>
          </a:r>
        </a:p>
        <a:p>
          <a:r>
            <a:rPr lang="en-GB" sz="1400" dirty="0" smtClean="0"/>
            <a:t>No allocated SW</a:t>
          </a:r>
        </a:p>
        <a:p>
          <a:endParaRPr lang="en-GB" sz="1000" dirty="0"/>
        </a:p>
      </dgm:t>
    </dgm:pt>
    <dgm:pt modelId="{F6BC3FB9-1BD0-4C71-B8DC-6D4D28B11D26}" type="parTrans" cxnId="{3A38F086-D544-46CE-B439-49009EC6C5CE}">
      <dgm:prSet/>
      <dgm:spPr/>
      <dgm:t>
        <a:bodyPr/>
        <a:lstStyle/>
        <a:p>
          <a:endParaRPr lang="en-GB"/>
        </a:p>
      </dgm:t>
    </dgm:pt>
    <dgm:pt modelId="{C62BEE76-B4AD-4686-A39D-A3D4CAF0A35B}" type="sibTrans" cxnId="{3A38F086-D544-46CE-B439-49009EC6C5CE}">
      <dgm:prSet/>
      <dgm:spPr/>
      <dgm:t>
        <a:bodyPr/>
        <a:lstStyle/>
        <a:p>
          <a:endParaRPr lang="en-GB"/>
        </a:p>
      </dgm:t>
    </dgm:pt>
    <dgm:pt modelId="{8E673325-07F7-46DF-A56A-86B955D509D2}">
      <dgm:prSet custT="1"/>
      <dgm:spPr>
        <a:ln>
          <a:solidFill>
            <a:schemeClr val="accent1">
              <a:lumMod val="20000"/>
              <a:lumOff val="80000"/>
            </a:schemeClr>
          </a:solidFill>
        </a:ln>
      </dgm:spPr>
      <dgm:t>
        <a:bodyPr/>
        <a:lstStyle/>
        <a:p>
          <a:r>
            <a:rPr lang="en-GB" sz="1400" dirty="0" smtClean="0"/>
            <a:t>IMMEDIATE SAFEGUARDING CONCERNS ?  - YES</a:t>
          </a:r>
        </a:p>
        <a:p>
          <a:r>
            <a:rPr lang="en-GB" sz="1400" dirty="0" smtClean="0"/>
            <a:t>On the register</a:t>
          </a:r>
          <a:endParaRPr lang="en-GB" sz="1400" dirty="0"/>
        </a:p>
      </dgm:t>
    </dgm:pt>
    <dgm:pt modelId="{706694DD-8781-411E-990B-A28FF05A9C84}" type="parTrans" cxnId="{9412FEE3-738E-46DF-B599-C75715F99225}">
      <dgm:prSet/>
      <dgm:spPr/>
      <dgm:t>
        <a:bodyPr/>
        <a:lstStyle/>
        <a:p>
          <a:endParaRPr lang="en-GB"/>
        </a:p>
      </dgm:t>
    </dgm:pt>
    <dgm:pt modelId="{0E38A742-B7AE-4CEA-A522-2ECC627AC7BD}" type="sibTrans" cxnId="{9412FEE3-738E-46DF-B599-C75715F99225}">
      <dgm:prSet/>
      <dgm:spPr/>
      <dgm:t>
        <a:bodyPr/>
        <a:lstStyle/>
        <a:p>
          <a:endParaRPr lang="en-GB"/>
        </a:p>
      </dgm:t>
    </dgm:pt>
    <dgm:pt modelId="{1205E15C-3F81-4C55-9D23-6D16B7A51C33}">
      <dgm:prSet custT="1"/>
      <dgm:spPr/>
      <dgm:t>
        <a:bodyPr/>
        <a:lstStyle/>
        <a:p>
          <a:r>
            <a:rPr lang="en-GB" sz="1600" b="1" dirty="0" smtClean="0"/>
            <a:t>Telephone SW or EDT</a:t>
          </a:r>
        </a:p>
        <a:p>
          <a:r>
            <a:rPr lang="en-GB" sz="1600" b="1" dirty="0" smtClean="0"/>
            <a:t>Complete electronic “Information form to SS”  immediately and email to Safeguarding Nurse</a:t>
          </a:r>
        </a:p>
        <a:p>
          <a:r>
            <a:rPr lang="en-GB" sz="1600" b="1" dirty="0" smtClean="0"/>
            <a:t>File a copy of the form in the notes</a:t>
          </a:r>
          <a:endParaRPr lang="en-GB" sz="1600" b="1" dirty="0"/>
        </a:p>
      </dgm:t>
    </dgm:pt>
    <dgm:pt modelId="{48142400-E263-49B8-9851-4C3A3C76935D}" type="parTrans" cxnId="{70443D9E-DC47-4418-9E86-0E22332FE533}">
      <dgm:prSet/>
      <dgm:spPr/>
      <dgm:t>
        <a:bodyPr/>
        <a:lstStyle/>
        <a:p>
          <a:endParaRPr lang="en-GB"/>
        </a:p>
      </dgm:t>
    </dgm:pt>
    <dgm:pt modelId="{D58521C8-7ED5-46B5-B326-785506B4BBB8}" type="sibTrans" cxnId="{70443D9E-DC47-4418-9E86-0E22332FE533}">
      <dgm:prSet/>
      <dgm:spPr/>
      <dgm:t>
        <a:bodyPr/>
        <a:lstStyle/>
        <a:p>
          <a:endParaRPr lang="en-GB"/>
        </a:p>
      </dgm:t>
    </dgm:pt>
    <dgm:pt modelId="{860743D8-F7A9-4A28-9CE2-C517A4119304}">
      <dgm:prSet phldrT="[Text]" custT="1"/>
      <dgm:spPr/>
      <dgm:t>
        <a:bodyPr/>
        <a:lstStyle/>
        <a:p>
          <a:pPr defTabSz="533400">
            <a:lnSpc>
              <a:spcPct val="90000"/>
            </a:lnSpc>
            <a:spcBef>
              <a:spcPct val="0"/>
            </a:spcBef>
            <a:spcAft>
              <a:spcPct val="35000"/>
            </a:spcAft>
          </a:pPr>
          <a:r>
            <a:rPr lang="en-GB" sz="1400" dirty="0" smtClean="0"/>
            <a:t>Safeguarding Nurse will forward to Social Services electronically </a:t>
          </a:r>
          <a:endParaRPr lang="en-GB" sz="1400" dirty="0"/>
        </a:p>
      </dgm:t>
    </dgm:pt>
    <dgm:pt modelId="{908400E9-0EF0-46E6-A817-595E47196804}" type="parTrans" cxnId="{1C77FCEA-C508-4C96-95CF-1ECB0FA51910}">
      <dgm:prSet/>
      <dgm:spPr/>
      <dgm:t>
        <a:bodyPr/>
        <a:lstStyle/>
        <a:p>
          <a:endParaRPr lang="en-GB"/>
        </a:p>
      </dgm:t>
    </dgm:pt>
    <dgm:pt modelId="{840F675D-2C00-43C4-A4C5-6ADCF8AD73D6}" type="sibTrans" cxnId="{1C77FCEA-C508-4C96-95CF-1ECB0FA51910}">
      <dgm:prSet/>
      <dgm:spPr/>
      <dgm:t>
        <a:bodyPr/>
        <a:lstStyle/>
        <a:p>
          <a:endParaRPr lang="en-GB"/>
        </a:p>
      </dgm:t>
    </dgm:pt>
    <dgm:pt modelId="{666C3F5E-787E-4D1E-9CCD-DB2B909F4DF2}">
      <dgm:prSet phldrT="[Text]" custT="1"/>
      <dgm:spPr/>
      <dgm:t>
        <a:bodyPr/>
        <a:lstStyle/>
        <a:p>
          <a:r>
            <a:rPr lang="en-GB" sz="1600" b="1" dirty="0" smtClean="0"/>
            <a:t>Complete electronic “Information Sharing Form” on admission</a:t>
          </a:r>
          <a:endParaRPr lang="en-GB" sz="1600" dirty="0" smtClean="0"/>
        </a:p>
        <a:p>
          <a:r>
            <a:rPr lang="en-GB" sz="1600" dirty="0" smtClean="0"/>
            <a:t> </a:t>
          </a:r>
          <a:r>
            <a:rPr lang="en-GB" sz="1600" b="1" dirty="0" smtClean="0"/>
            <a:t>File a copy of the form in the notes</a:t>
          </a:r>
          <a:endParaRPr lang="en-GB" sz="1600" b="1" dirty="0"/>
        </a:p>
      </dgm:t>
    </dgm:pt>
    <dgm:pt modelId="{546AC43C-0B3A-4CC4-B40C-B95B7EB76482}" type="sibTrans" cxnId="{1854FB57-999F-4540-91CE-862DAB023F21}">
      <dgm:prSet/>
      <dgm:spPr/>
      <dgm:t>
        <a:bodyPr/>
        <a:lstStyle/>
        <a:p>
          <a:endParaRPr lang="en-GB"/>
        </a:p>
      </dgm:t>
    </dgm:pt>
    <dgm:pt modelId="{2DDB2A3B-B3EC-466A-A8E7-841D926E7EC1}" type="parTrans" cxnId="{1854FB57-999F-4540-91CE-862DAB023F21}">
      <dgm:prSet/>
      <dgm:spPr/>
      <dgm:t>
        <a:bodyPr/>
        <a:lstStyle/>
        <a:p>
          <a:endParaRPr lang="en-GB"/>
        </a:p>
      </dgm:t>
    </dgm:pt>
    <dgm:pt modelId="{8548783B-6C22-407A-9376-F63E0BD36A94}">
      <dgm:prSet phldrT="[Text]" custT="1"/>
      <dgm:spPr/>
      <dgm:t>
        <a:bodyPr/>
        <a:lstStyle/>
        <a:p>
          <a:r>
            <a:rPr lang="en-GB" sz="1400" dirty="0" smtClean="0"/>
            <a:t>SAFEGUARDING CONCERNS? - NO </a:t>
          </a:r>
        </a:p>
        <a:p>
          <a:r>
            <a:rPr lang="en-GB" sz="1400" dirty="0" smtClean="0"/>
            <a:t>On the register</a:t>
          </a:r>
        </a:p>
        <a:p>
          <a:r>
            <a:rPr lang="en-GB" sz="1400" dirty="0" smtClean="0"/>
            <a:t>              </a:t>
          </a:r>
          <a:r>
            <a:rPr lang="en-GB" sz="1000" dirty="0" smtClean="0"/>
            <a:t>                                                            </a:t>
          </a:r>
          <a:endParaRPr lang="en-GB" sz="1000" dirty="0"/>
        </a:p>
      </dgm:t>
    </dgm:pt>
    <dgm:pt modelId="{3FA206A3-8C00-4926-9D57-E1F4495C7BED}" type="sibTrans" cxnId="{4655F6C6-DC20-4E09-9132-EA9203690503}">
      <dgm:prSet/>
      <dgm:spPr/>
      <dgm:t>
        <a:bodyPr/>
        <a:lstStyle/>
        <a:p>
          <a:endParaRPr lang="en-GB"/>
        </a:p>
      </dgm:t>
    </dgm:pt>
    <dgm:pt modelId="{9BBDB5A5-88DF-432D-A091-7BA5BE557E00}" type="parTrans" cxnId="{4655F6C6-DC20-4E09-9132-EA9203690503}">
      <dgm:prSet/>
      <dgm:spPr/>
      <dgm:t>
        <a:bodyPr/>
        <a:lstStyle/>
        <a:p>
          <a:endParaRPr lang="en-GB"/>
        </a:p>
      </dgm:t>
    </dgm:pt>
    <dgm:pt modelId="{68562BDA-1220-4FC7-B225-9CB2F4A95AC9}">
      <dgm:prSet phldrT="[Text]" custT="1"/>
      <dgm:spPr/>
      <dgm:t>
        <a:bodyPr/>
        <a:lstStyle/>
        <a:p>
          <a:r>
            <a:rPr lang="en-GB" sz="1400" dirty="0" smtClean="0"/>
            <a:t>SAFEGUARDING CONCERNS ? - NO </a:t>
          </a:r>
        </a:p>
        <a:p>
          <a:r>
            <a:rPr lang="en-GB" sz="1400" dirty="0" smtClean="0"/>
            <a:t>Not on the register</a:t>
          </a:r>
          <a:endParaRPr lang="en-GB" sz="1400" dirty="0"/>
        </a:p>
      </dgm:t>
    </dgm:pt>
    <dgm:pt modelId="{95DF0FA1-8B41-4286-8C50-0355C7348C82}" type="sibTrans" cxnId="{BEBA5FF3-FD28-4EDE-8E0D-E61F8B785126}">
      <dgm:prSet/>
      <dgm:spPr/>
      <dgm:t>
        <a:bodyPr/>
        <a:lstStyle/>
        <a:p>
          <a:endParaRPr lang="en-GB"/>
        </a:p>
      </dgm:t>
    </dgm:pt>
    <dgm:pt modelId="{5075918E-E919-46CE-8A72-412E6C752C02}" type="parTrans" cxnId="{BEBA5FF3-FD28-4EDE-8E0D-E61F8B785126}">
      <dgm:prSet/>
      <dgm:spPr/>
      <dgm:t>
        <a:bodyPr/>
        <a:lstStyle/>
        <a:p>
          <a:endParaRPr lang="en-GB"/>
        </a:p>
      </dgm:t>
    </dgm:pt>
    <dgm:pt modelId="{9CFBB1AA-1A1A-4739-BD98-53BD783AECC9}">
      <dgm:prSet phldrT="[Text]" custT="1"/>
      <dgm:spPr/>
      <dgm:t>
        <a:bodyPr/>
        <a:lstStyle/>
        <a:p>
          <a:r>
            <a:rPr lang="en-GB" sz="1600" b="1" dirty="0" smtClean="0"/>
            <a:t>Complete electronic “Information Sharing Form”</a:t>
          </a:r>
          <a:r>
            <a:rPr lang="en-GB" sz="1600" dirty="0" smtClean="0"/>
            <a:t> </a:t>
          </a:r>
          <a:r>
            <a:rPr lang="en-GB" sz="1600" b="1" dirty="0" smtClean="0"/>
            <a:t>on</a:t>
          </a:r>
          <a:r>
            <a:rPr lang="en-GB" sz="1600" dirty="0" smtClean="0"/>
            <a:t> </a:t>
          </a:r>
          <a:r>
            <a:rPr lang="en-GB" sz="1600" b="1" dirty="0" smtClean="0"/>
            <a:t>discharge</a:t>
          </a:r>
          <a:endParaRPr lang="en-GB" sz="1600" dirty="0" smtClean="0"/>
        </a:p>
        <a:p>
          <a:r>
            <a:rPr lang="en-GB" sz="1600" b="1" dirty="0" smtClean="0"/>
            <a:t>File a copy of the form in the notes</a:t>
          </a:r>
          <a:endParaRPr lang="en-GB" sz="1600" b="1" dirty="0"/>
        </a:p>
      </dgm:t>
    </dgm:pt>
    <dgm:pt modelId="{12B96C81-7FBA-4955-88A3-A8A15054FF36}" type="sibTrans" cxnId="{DCAEAB2A-6385-4B99-BC5C-02628A0BE25B}">
      <dgm:prSet/>
      <dgm:spPr/>
      <dgm:t>
        <a:bodyPr/>
        <a:lstStyle/>
        <a:p>
          <a:endParaRPr lang="en-GB"/>
        </a:p>
      </dgm:t>
    </dgm:pt>
    <dgm:pt modelId="{82683EC9-EF33-48F6-9897-6FF32C1844EC}" type="parTrans" cxnId="{DCAEAB2A-6385-4B99-BC5C-02628A0BE25B}">
      <dgm:prSet/>
      <dgm:spPr/>
      <dgm:t>
        <a:bodyPr/>
        <a:lstStyle/>
        <a:p>
          <a:endParaRPr lang="en-GB"/>
        </a:p>
      </dgm:t>
    </dgm:pt>
    <dgm:pt modelId="{0286D6D0-DF71-4BC0-BE83-EE31B39D3877}">
      <dgm:prSet custT="1"/>
      <dgm:spPr/>
      <dgm:t>
        <a:bodyPr/>
        <a:lstStyle/>
        <a:p>
          <a:r>
            <a:rPr lang="en-GB" sz="1600" b="1" dirty="0" smtClean="0"/>
            <a:t>Telephone SS duty desk  or EDT</a:t>
          </a:r>
        </a:p>
        <a:p>
          <a:r>
            <a:rPr lang="en-GB" sz="1600" b="1" dirty="0" smtClean="0"/>
            <a:t>Complete electronic “Referral form to SS” immediately  and email to Safeguarding Nurse</a:t>
          </a:r>
        </a:p>
        <a:p>
          <a:r>
            <a:rPr lang="en-GB" sz="1600" b="1" dirty="0" smtClean="0"/>
            <a:t>File a copy of the referral in the notes</a:t>
          </a:r>
          <a:endParaRPr lang="en-GB" sz="1600" b="1" dirty="0"/>
        </a:p>
      </dgm:t>
    </dgm:pt>
    <dgm:pt modelId="{34E36270-6F29-4900-ADEB-607634BCCD4B}" type="sibTrans" cxnId="{6C75D959-914E-4BCB-A52D-0C16B14A57F3}">
      <dgm:prSet/>
      <dgm:spPr/>
      <dgm:t>
        <a:bodyPr/>
        <a:lstStyle/>
        <a:p>
          <a:endParaRPr lang="en-GB"/>
        </a:p>
      </dgm:t>
    </dgm:pt>
    <dgm:pt modelId="{86F20C65-BF17-4EF0-A7EE-88D9ED90DD29}" type="parTrans" cxnId="{6C75D959-914E-4BCB-A52D-0C16B14A57F3}">
      <dgm:prSet/>
      <dgm:spPr/>
      <dgm:t>
        <a:bodyPr/>
        <a:lstStyle/>
        <a:p>
          <a:endParaRPr lang="en-GB"/>
        </a:p>
      </dgm:t>
    </dgm:pt>
    <dgm:pt modelId="{6B4DEECB-A65E-4CC9-BA39-6BD9FE4375DD}" type="pres">
      <dgm:prSet presAssocID="{766D2BC3-71CB-455A-AF0C-975BF0352040}" presName="Name0" presStyleCnt="0">
        <dgm:presLayoutVars>
          <dgm:dir val="rev"/>
          <dgm:animLvl val="lvl"/>
          <dgm:resizeHandles val="exact"/>
        </dgm:presLayoutVars>
      </dgm:prSet>
      <dgm:spPr/>
      <dgm:t>
        <a:bodyPr/>
        <a:lstStyle/>
        <a:p>
          <a:endParaRPr lang="en-GB"/>
        </a:p>
      </dgm:t>
    </dgm:pt>
    <dgm:pt modelId="{B4F34E18-B19D-4E81-8C21-517D481CD3D6}" type="pres">
      <dgm:prSet presAssocID="{8E673325-07F7-46DF-A56A-86B955D509D2}" presName="vertFlow" presStyleCnt="0"/>
      <dgm:spPr/>
    </dgm:pt>
    <dgm:pt modelId="{876E7ED8-9270-44CE-B42B-209010AE5481}" type="pres">
      <dgm:prSet presAssocID="{8E673325-07F7-46DF-A56A-86B955D509D2}" presName="header" presStyleLbl="node1" presStyleIdx="0" presStyleCnt="4" custAng="0" custScaleX="147324" custScaleY="244029" custLinFactY="-118" custLinFactNeighborX="-4938" custLinFactNeighborY="-100000"/>
      <dgm:spPr/>
      <dgm:t>
        <a:bodyPr/>
        <a:lstStyle/>
        <a:p>
          <a:endParaRPr lang="en-GB"/>
        </a:p>
      </dgm:t>
    </dgm:pt>
    <dgm:pt modelId="{0815DC8F-68C1-447C-819A-C86DA623A81C}" type="pres">
      <dgm:prSet presAssocID="{48142400-E263-49B8-9851-4C3A3C76935D}" presName="parTrans" presStyleLbl="sibTrans2D1" presStyleIdx="0" presStyleCnt="6"/>
      <dgm:spPr/>
      <dgm:t>
        <a:bodyPr/>
        <a:lstStyle/>
        <a:p>
          <a:endParaRPr lang="en-GB"/>
        </a:p>
      </dgm:t>
    </dgm:pt>
    <dgm:pt modelId="{E2E973FD-8BEC-4902-83B2-24CB75CF8364}" type="pres">
      <dgm:prSet presAssocID="{1205E15C-3F81-4C55-9D23-6D16B7A51C33}" presName="child" presStyleLbl="alignAccFollowNode1" presStyleIdx="0" presStyleCnt="6" custScaleX="148917" custScaleY="719514" custLinFactNeighborX="1034" custLinFactNeighborY="83667">
        <dgm:presLayoutVars>
          <dgm:chMax val="0"/>
          <dgm:bulletEnabled val="1"/>
        </dgm:presLayoutVars>
      </dgm:prSet>
      <dgm:spPr/>
      <dgm:t>
        <a:bodyPr/>
        <a:lstStyle/>
        <a:p>
          <a:endParaRPr lang="en-GB"/>
        </a:p>
      </dgm:t>
    </dgm:pt>
    <dgm:pt modelId="{5B90CD16-72D1-49E3-B34D-273C0286ED19}" type="pres">
      <dgm:prSet presAssocID="{8E673325-07F7-46DF-A56A-86B955D509D2}" presName="hSp" presStyleCnt="0"/>
      <dgm:spPr/>
    </dgm:pt>
    <dgm:pt modelId="{580E15E4-1D3B-4F23-800C-4476C503EA82}" type="pres">
      <dgm:prSet presAssocID="{6E40CBAA-2121-4A0E-AE23-71BA1750C8A4}" presName="vertFlow" presStyleCnt="0"/>
      <dgm:spPr/>
    </dgm:pt>
    <dgm:pt modelId="{C00259BE-4AFD-487B-9CC9-25E146530F7F}" type="pres">
      <dgm:prSet presAssocID="{6E40CBAA-2121-4A0E-AE23-71BA1750C8A4}" presName="header" presStyleLbl="node1" presStyleIdx="1" presStyleCnt="4" custScaleX="123514" custScaleY="390436" custLinFactY="-39122" custLinFactNeighborX="-4983" custLinFactNeighborY="-100000"/>
      <dgm:spPr/>
      <dgm:t>
        <a:bodyPr/>
        <a:lstStyle/>
        <a:p>
          <a:endParaRPr lang="en-GB"/>
        </a:p>
      </dgm:t>
    </dgm:pt>
    <dgm:pt modelId="{3FCCF1D4-0014-4259-9B26-1142C6AC4DEF}" type="pres">
      <dgm:prSet presAssocID="{86F20C65-BF17-4EF0-A7EE-88D9ED90DD29}" presName="parTrans" presStyleLbl="sibTrans2D1" presStyleIdx="1" presStyleCnt="6"/>
      <dgm:spPr/>
      <dgm:t>
        <a:bodyPr/>
        <a:lstStyle/>
        <a:p>
          <a:endParaRPr lang="en-GB"/>
        </a:p>
      </dgm:t>
    </dgm:pt>
    <dgm:pt modelId="{FF5C4303-272D-46EE-ABF6-C6D415E9CD44}" type="pres">
      <dgm:prSet presAssocID="{0286D6D0-DF71-4BC0-BE83-EE31B39D3877}" presName="child" presStyleLbl="alignAccFollowNode1" presStyleIdx="1" presStyleCnt="6" custScaleX="141276" custScaleY="731141" custLinFactY="-5065" custLinFactNeighborX="75" custLinFactNeighborY="-100000">
        <dgm:presLayoutVars>
          <dgm:chMax val="0"/>
          <dgm:bulletEnabled val="1"/>
        </dgm:presLayoutVars>
      </dgm:prSet>
      <dgm:spPr/>
      <dgm:t>
        <a:bodyPr/>
        <a:lstStyle/>
        <a:p>
          <a:endParaRPr lang="en-GB"/>
        </a:p>
      </dgm:t>
    </dgm:pt>
    <dgm:pt modelId="{76B24411-3F80-454D-92BB-860C5107445C}" type="pres">
      <dgm:prSet presAssocID="{6E40CBAA-2121-4A0E-AE23-71BA1750C8A4}" presName="hSp" presStyleCnt="0"/>
      <dgm:spPr/>
    </dgm:pt>
    <dgm:pt modelId="{3A991FEF-D1F9-4D54-AD4A-BD619E93FABB}" type="pres">
      <dgm:prSet presAssocID="{8548783B-6C22-407A-9376-F63E0BD36A94}" presName="vertFlow" presStyleCnt="0"/>
      <dgm:spPr/>
    </dgm:pt>
    <dgm:pt modelId="{0D33593D-82C1-45CE-9902-FD5186BBF5BB}" type="pres">
      <dgm:prSet presAssocID="{8548783B-6C22-407A-9376-F63E0BD36A94}" presName="header" presStyleLbl="node1" presStyleIdx="2" presStyleCnt="4" custScaleX="120522" custScaleY="306322" custLinFactY="-27698" custLinFactNeighborX="58" custLinFactNeighborY="-100000"/>
      <dgm:spPr/>
      <dgm:t>
        <a:bodyPr/>
        <a:lstStyle/>
        <a:p>
          <a:endParaRPr lang="en-GB"/>
        </a:p>
      </dgm:t>
    </dgm:pt>
    <dgm:pt modelId="{838196C0-2F6F-4D59-BF0C-CC133822403D}" type="pres">
      <dgm:prSet presAssocID="{2DDB2A3B-B3EC-466A-A8E7-841D926E7EC1}" presName="parTrans" presStyleLbl="sibTrans2D1" presStyleIdx="2" presStyleCnt="6"/>
      <dgm:spPr/>
      <dgm:t>
        <a:bodyPr/>
        <a:lstStyle/>
        <a:p>
          <a:endParaRPr lang="en-GB"/>
        </a:p>
      </dgm:t>
    </dgm:pt>
    <dgm:pt modelId="{69D804A7-C336-4B2D-9AD0-8976341485A9}" type="pres">
      <dgm:prSet presAssocID="{666C3F5E-787E-4D1E-9CCD-DB2B909F4DF2}" presName="child" presStyleLbl="alignAccFollowNode1" presStyleIdx="2" presStyleCnt="6" custScaleX="116705" custScaleY="506631" custLinFactNeighborX="2" custLinFactNeighborY="3211">
        <dgm:presLayoutVars>
          <dgm:chMax val="0"/>
          <dgm:bulletEnabled val="1"/>
        </dgm:presLayoutVars>
      </dgm:prSet>
      <dgm:spPr/>
      <dgm:t>
        <a:bodyPr/>
        <a:lstStyle/>
        <a:p>
          <a:endParaRPr lang="en-GB"/>
        </a:p>
      </dgm:t>
    </dgm:pt>
    <dgm:pt modelId="{CD88EA74-2000-47D8-972A-76A8421B16B8}" type="pres">
      <dgm:prSet presAssocID="{546AC43C-0B3A-4CC4-B40C-B95B7EB76482}" presName="sibTrans" presStyleLbl="sibTrans2D1" presStyleIdx="3" presStyleCnt="6"/>
      <dgm:spPr/>
      <dgm:t>
        <a:bodyPr/>
        <a:lstStyle/>
        <a:p>
          <a:endParaRPr lang="en-GB"/>
        </a:p>
      </dgm:t>
    </dgm:pt>
    <dgm:pt modelId="{69287A9F-F418-4FE6-8D41-B56AAC2E5923}" type="pres">
      <dgm:prSet presAssocID="{A76E18DE-4C40-4E30-8E36-D6210DCF1A1A}" presName="child" presStyleLbl="alignAccFollowNode1" presStyleIdx="3" presStyleCnt="6" custScaleX="108128" custScaleY="205771" custLinFactNeighborX="4096" custLinFactNeighborY="17423">
        <dgm:presLayoutVars>
          <dgm:chMax val="0"/>
          <dgm:bulletEnabled val="1"/>
        </dgm:presLayoutVars>
      </dgm:prSet>
      <dgm:spPr/>
      <dgm:t>
        <a:bodyPr/>
        <a:lstStyle/>
        <a:p>
          <a:endParaRPr lang="en-GB"/>
        </a:p>
      </dgm:t>
    </dgm:pt>
    <dgm:pt modelId="{70CD7812-C3A4-43F4-9C0E-5AE1719E4640}" type="pres">
      <dgm:prSet presAssocID="{DA5D5322-9E62-4D2B-82BA-90C268DD772B}" presName="sibTrans" presStyleLbl="sibTrans2D1" presStyleIdx="4" presStyleCnt="6" custLinFactNeighborX="-44274" custLinFactNeighborY="-59033"/>
      <dgm:spPr/>
      <dgm:t>
        <a:bodyPr/>
        <a:lstStyle/>
        <a:p>
          <a:endParaRPr lang="en-GB"/>
        </a:p>
      </dgm:t>
    </dgm:pt>
    <dgm:pt modelId="{DBC5F05A-41E1-47EC-95A4-9D14BAF16E53}" type="pres">
      <dgm:prSet presAssocID="{860743D8-F7A9-4A28-9CE2-C517A4119304}" presName="child" presStyleLbl="alignAccFollowNode1" presStyleIdx="4" presStyleCnt="6" custScaleX="105579" custScaleY="190888" custLinFactNeighborX="2822" custLinFactNeighborY="-24128">
        <dgm:presLayoutVars>
          <dgm:chMax val="0"/>
          <dgm:bulletEnabled val="1"/>
        </dgm:presLayoutVars>
      </dgm:prSet>
      <dgm:spPr/>
      <dgm:t>
        <a:bodyPr/>
        <a:lstStyle/>
        <a:p>
          <a:endParaRPr lang="en-GB"/>
        </a:p>
      </dgm:t>
    </dgm:pt>
    <dgm:pt modelId="{4C338FA7-C524-4BEB-ABBC-19BA5AB5F55E}" type="pres">
      <dgm:prSet presAssocID="{8548783B-6C22-407A-9376-F63E0BD36A94}" presName="hSp" presStyleCnt="0"/>
      <dgm:spPr/>
    </dgm:pt>
    <dgm:pt modelId="{27317CD5-45DA-40D1-9283-51F95B9DAFBC}" type="pres">
      <dgm:prSet presAssocID="{68562BDA-1220-4FC7-B225-9CB2F4A95AC9}" presName="vertFlow" presStyleCnt="0"/>
      <dgm:spPr/>
    </dgm:pt>
    <dgm:pt modelId="{D838A5AC-6321-4612-BFCD-F23C524A3F21}" type="pres">
      <dgm:prSet presAssocID="{68562BDA-1220-4FC7-B225-9CB2F4A95AC9}" presName="header" presStyleLbl="node1" presStyleIdx="3" presStyleCnt="4" custScaleX="120085" custScaleY="417448" custLinFactY="-38335" custLinFactNeighborX="-64" custLinFactNeighborY="-100000"/>
      <dgm:spPr/>
      <dgm:t>
        <a:bodyPr/>
        <a:lstStyle/>
        <a:p>
          <a:endParaRPr lang="en-GB"/>
        </a:p>
      </dgm:t>
    </dgm:pt>
    <dgm:pt modelId="{D6B3482D-7969-4C0F-BD5E-0E5C3E3AE154}" type="pres">
      <dgm:prSet presAssocID="{82683EC9-EF33-48F6-9897-6FF32C1844EC}" presName="parTrans" presStyleLbl="sibTrans2D1" presStyleIdx="5" presStyleCnt="6" custLinFactY="-100000" custLinFactNeighborX="-36232" custLinFactNeighborY="-140825"/>
      <dgm:spPr/>
      <dgm:t>
        <a:bodyPr/>
        <a:lstStyle/>
        <a:p>
          <a:endParaRPr lang="en-GB"/>
        </a:p>
      </dgm:t>
    </dgm:pt>
    <dgm:pt modelId="{9E77EE19-AA7F-4E8D-8DE0-17513B416A68}" type="pres">
      <dgm:prSet presAssocID="{9CFBB1AA-1A1A-4739-BD98-53BD783AECC9}" presName="child" presStyleLbl="alignAccFollowNode1" presStyleIdx="5" presStyleCnt="6" custScaleX="101145" custScaleY="568989" custLinFactNeighborX="8584" custLinFactNeighborY="-49935">
        <dgm:presLayoutVars>
          <dgm:chMax val="0"/>
          <dgm:bulletEnabled val="1"/>
        </dgm:presLayoutVars>
      </dgm:prSet>
      <dgm:spPr/>
      <dgm:t>
        <a:bodyPr/>
        <a:lstStyle/>
        <a:p>
          <a:endParaRPr lang="en-GB"/>
        </a:p>
      </dgm:t>
    </dgm:pt>
  </dgm:ptLst>
  <dgm:cxnLst>
    <dgm:cxn modelId="{080B2F27-4608-4A3D-BDEE-DC318A1648EC}" type="presOf" srcId="{86F20C65-BF17-4EF0-A7EE-88D9ED90DD29}" destId="{3FCCF1D4-0014-4259-9B26-1142C6AC4DEF}" srcOrd="0" destOrd="0" presId="urn:microsoft.com/office/officeart/2005/8/layout/lProcess1"/>
    <dgm:cxn modelId="{EF0B763C-9A9B-414C-96D5-C548B6443A47}" type="presOf" srcId="{0286D6D0-DF71-4BC0-BE83-EE31B39D3877}" destId="{FF5C4303-272D-46EE-ABF6-C6D415E9CD44}" srcOrd="0" destOrd="0" presId="urn:microsoft.com/office/officeart/2005/8/layout/lProcess1"/>
    <dgm:cxn modelId="{92DBCAE1-05CA-4689-A0F1-B000AA2F1EFB}" type="presOf" srcId="{766D2BC3-71CB-455A-AF0C-975BF0352040}" destId="{6B4DEECB-A65E-4CC9-BA39-6BD9FE4375DD}" srcOrd="0" destOrd="0" presId="urn:microsoft.com/office/officeart/2005/8/layout/lProcess1"/>
    <dgm:cxn modelId="{BEBA5FF3-FD28-4EDE-8E0D-E61F8B785126}" srcId="{766D2BC3-71CB-455A-AF0C-975BF0352040}" destId="{68562BDA-1220-4FC7-B225-9CB2F4A95AC9}" srcOrd="3" destOrd="0" parTransId="{5075918E-E919-46CE-8A72-412E6C752C02}" sibTransId="{95DF0FA1-8B41-4286-8C50-0355C7348C82}"/>
    <dgm:cxn modelId="{BCCCAA87-405A-4008-8F64-FFDA97DB6DA3}" type="presOf" srcId="{8E673325-07F7-46DF-A56A-86B955D509D2}" destId="{876E7ED8-9270-44CE-B42B-209010AE5481}" srcOrd="0" destOrd="0" presId="urn:microsoft.com/office/officeart/2005/8/layout/lProcess1"/>
    <dgm:cxn modelId="{B6D672A5-132B-45D4-9F76-91DFEBAF2C2F}" type="presOf" srcId="{6E40CBAA-2121-4A0E-AE23-71BA1750C8A4}" destId="{C00259BE-4AFD-487B-9CC9-25E146530F7F}" srcOrd="0" destOrd="0" presId="urn:microsoft.com/office/officeart/2005/8/layout/lProcess1"/>
    <dgm:cxn modelId="{BA29CE78-7210-4F95-9B74-9CAFA553040C}" type="presOf" srcId="{860743D8-F7A9-4A28-9CE2-C517A4119304}" destId="{DBC5F05A-41E1-47EC-95A4-9D14BAF16E53}" srcOrd="0" destOrd="0" presId="urn:microsoft.com/office/officeart/2005/8/layout/lProcess1"/>
    <dgm:cxn modelId="{58E5AABB-7F07-4B7C-8D76-D0886DD634B1}" type="presOf" srcId="{2DDB2A3B-B3EC-466A-A8E7-841D926E7EC1}" destId="{838196C0-2F6F-4D59-BF0C-CC133822403D}" srcOrd="0" destOrd="0" presId="urn:microsoft.com/office/officeart/2005/8/layout/lProcess1"/>
    <dgm:cxn modelId="{DCAEAB2A-6385-4B99-BC5C-02628A0BE25B}" srcId="{68562BDA-1220-4FC7-B225-9CB2F4A95AC9}" destId="{9CFBB1AA-1A1A-4739-BD98-53BD783AECC9}" srcOrd="0" destOrd="0" parTransId="{82683EC9-EF33-48F6-9897-6FF32C1844EC}" sibTransId="{12B96C81-7FBA-4955-88A3-A8A15054FF36}"/>
    <dgm:cxn modelId="{0225BB41-E5EC-4E3A-92F0-0A8C68EA5D39}" type="presOf" srcId="{1205E15C-3F81-4C55-9D23-6D16B7A51C33}" destId="{E2E973FD-8BEC-4902-83B2-24CB75CF8364}" srcOrd="0" destOrd="0" presId="urn:microsoft.com/office/officeart/2005/8/layout/lProcess1"/>
    <dgm:cxn modelId="{1854FB57-999F-4540-91CE-862DAB023F21}" srcId="{8548783B-6C22-407A-9376-F63E0BD36A94}" destId="{666C3F5E-787E-4D1E-9CCD-DB2B909F4DF2}" srcOrd="0" destOrd="0" parTransId="{2DDB2A3B-B3EC-466A-A8E7-841D926E7EC1}" sibTransId="{546AC43C-0B3A-4CC4-B40C-B95B7EB76482}"/>
    <dgm:cxn modelId="{DD84DECD-D508-4A5F-80E4-8E6DE399429A}" type="presOf" srcId="{8548783B-6C22-407A-9376-F63E0BD36A94}" destId="{0D33593D-82C1-45CE-9902-FD5186BBF5BB}" srcOrd="0" destOrd="0" presId="urn:microsoft.com/office/officeart/2005/8/layout/lProcess1"/>
    <dgm:cxn modelId="{85CF514A-DCA6-41C3-B875-70585BD4C604}" type="presOf" srcId="{A76E18DE-4C40-4E30-8E36-D6210DCF1A1A}" destId="{69287A9F-F418-4FE6-8D41-B56AAC2E5923}" srcOrd="0" destOrd="0" presId="urn:microsoft.com/office/officeart/2005/8/layout/lProcess1"/>
    <dgm:cxn modelId="{70443D9E-DC47-4418-9E86-0E22332FE533}" srcId="{8E673325-07F7-46DF-A56A-86B955D509D2}" destId="{1205E15C-3F81-4C55-9D23-6D16B7A51C33}" srcOrd="0" destOrd="0" parTransId="{48142400-E263-49B8-9851-4C3A3C76935D}" sibTransId="{D58521C8-7ED5-46B5-B326-785506B4BBB8}"/>
    <dgm:cxn modelId="{4655F6C6-DC20-4E09-9132-EA9203690503}" srcId="{766D2BC3-71CB-455A-AF0C-975BF0352040}" destId="{8548783B-6C22-407A-9376-F63E0BD36A94}" srcOrd="2" destOrd="0" parTransId="{9BBDB5A5-88DF-432D-A091-7BA5BE557E00}" sibTransId="{3FA206A3-8C00-4926-9D57-E1F4495C7BED}"/>
    <dgm:cxn modelId="{69B976B1-C424-4E9B-9007-1DBB9A3ED0BB}" type="presOf" srcId="{68562BDA-1220-4FC7-B225-9CB2F4A95AC9}" destId="{D838A5AC-6321-4612-BFCD-F23C524A3F21}" srcOrd="0" destOrd="0" presId="urn:microsoft.com/office/officeart/2005/8/layout/lProcess1"/>
    <dgm:cxn modelId="{6A68CD1D-971C-483C-BB83-866CB2EC53F1}" type="presOf" srcId="{9CFBB1AA-1A1A-4739-BD98-53BD783AECC9}" destId="{9E77EE19-AA7F-4E8D-8DE0-17513B416A68}" srcOrd="0" destOrd="0" presId="urn:microsoft.com/office/officeart/2005/8/layout/lProcess1"/>
    <dgm:cxn modelId="{9412FEE3-738E-46DF-B599-C75715F99225}" srcId="{766D2BC3-71CB-455A-AF0C-975BF0352040}" destId="{8E673325-07F7-46DF-A56A-86B955D509D2}" srcOrd="0" destOrd="0" parTransId="{706694DD-8781-411E-990B-A28FF05A9C84}" sibTransId="{0E38A742-B7AE-4CEA-A522-2ECC627AC7BD}"/>
    <dgm:cxn modelId="{1AF52460-2460-41F5-920C-4D704810D1A0}" type="presOf" srcId="{DA5D5322-9E62-4D2B-82BA-90C268DD772B}" destId="{70CD7812-C3A4-43F4-9C0E-5AE1719E4640}" srcOrd="0" destOrd="0" presId="urn:microsoft.com/office/officeart/2005/8/layout/lProcess1"/>
    <dgm:cxn modelId="{D99864B2-5123-42DD-8850-D1ED493FBC48}" type="presOf" srcId="{546AC43C-0B3A-4CC4-B40C-B95B7EB76482}" destId="{CD88EA74-2000-47D8-972A-76A8421B16B8}" srcOrd="0" destOrd="0" presId="urn:microsoft.com/office/officeart/2005/8/layout/lProcess1"/>
    <dgm:cxn modelId="{6D14D6A2-4411-44D4-9A54-9E603849C660}" type="presOf" srcId="{82683EC9-EF33-48F6-9897-6FF32C1844EC}" destId="{D6B3482D-7969-4C0F-BD5E-0E5C3E3AE154}" srcOrd="0" destOrd="0" presId="urn:microsoft.com/office/officeart/2005/8/layout/lProcess1"/>
    <dgm:cxn modelId="{1C77FCEA-C508-4C96-95CF-1ECB0FA51910}" srcId="{8548783B-6C22-407A-9376-F63E0BD36A94}" destId="{860743D8-F7A9-4A28-9CE2-C517A4119304}" srcOrd="2" destOrd="0" parTransId="{908400E9-0EF0-46E6-A817-595E47196804}" sibTransId="{840F675D-2C00-43C4-A4C5-6ADCF8AD73D6}"/>
    <dgm:cxn modelId="{6C75D959-914E-4BCB-A52D-0C16B14A57F3}" srcId="{6E40CBAA-2121-4A0E-AE23-71BA1750C8A4}" destId="{0286D6D0-DF71-4BC0-BE83-EE31B39D3877}" srcOrd="0" destOrd="0" parTransId="{86F20C65-BF17-4EF0-A7EE-88D9ED90DD29}" sibTransId="{34E36270-6F29-4900-ADEB-607634BCCD4B}"/>
    <dgm:cxn modelId="{31F28314-D380-441F-BD3E-7852B77672A3}" type="presOf" srcId="{666C3F5E-787E-4D1E-9CCD-DB2B909F4DF2}" destId="{69D804A7-C336-4B2D-9AD0-8976341485A9}" srcOrd="0" destOrd="0" presId="urn:microsoft.com/office/officeart/2005/8/layout/lProcess1"/>
    <dgm:cxn modelId="{179A663D-9998-4B75-8312-D16949922AE0}" srcId="{8548783B-6C22-407A-9376-F63E0BD36A94}" destId="{A76E18DE-4C40-4E30-8E36-D6210DCF1A1A}" srcOrd="1" destOrd="0" parTransId="{FFA87FCB-B3E8-4CBE-8D7C-26D53343B6D7}" sibTransId="{DA5D5322-9E62-4D2B-82BA-90C268DD772B}"/>
    <dgm:cxn modelId="{DA36419D-99BA-4F9A-9EB8-14EDB35E9387}" type="presOf" srcId="{48142400-E263-49B8-9851-4C3A3C76935D}" destId="{0815DC8F-68C1-447C-819A-C86DA623A81C}" srcOrd="0" destOrd="0" presId="urn:microsoft.com/office/officeart/2005/8/layout/lProcess1"/>
    <dgm:cxn modelId="{3A38F086-D544-46CE-B439-49009EC6C5CE}" srcId="{766D2BC3-71CB-455A-AF0C-975BF0352040}" destId="{6E40CBAA-2121-4A0E-AE23-71BA1750C8A4}" srcOrd="1" destOrd="0" parTransId="{F6BC3FB9-1BD0-4C71-B8DC-6D4D28B11D26}" sibTransId="{C62BEE76-B4AD-4686-A39D-A3D4CAF0A35B}"/>
    <dgm:cxn modelId="{5B714B3D-4169-4E95-BE44-4769E51D9CE0}" type="presParOf" srcId="{6B4DEECB-A65E-4CC9-BA39-6BD9FE4375DD}" destId="{B4F34E18-B19D-4E81-8C21-517D481CD3D6}" srcOrd="0" destOrd="0" presId="urn:microsoft.com/office/officeart/2005/8/layout/lProcess1"/>
    <dgm:cxn modelId="{DF9AD4B7-E834-48E9-9A3E-0A92D58E31FC}" type="presParOf" srcId="{B4F34E18-B19D-4E81-8C21-517D481CD3D6}" destId="{876E7ED8-9270-44CE-B42B-209010AE5481}" srcOrd="0" destOrd="0" presId="urn:microsoft.com/office/officeart/2005/8/layout/lProcess1"/>
    <dgm:cxn modelId="{2768C45A-C840-407D-96C1-87AAD380674B}" type="presParOf" srcId="{B4F34E18-B19D-4E81-8C21-517D481CD3D6}" destId="{0815DC8F-68C1-447C-819A-C86DA623A81C}" srcOrd="1" destOrd="0" presId="urn:microsoft.com/office/officeart/2005/8/layout/lProcess1"/>
    <dgm:cxn modelId="{8AD7AA2C-71D3-4EE5-9276-84D79E2A5809}" type="presParOf" srcId="{B4F34E18-B19D-4E81-8C21-517D481CD3D6}" destId="{E2E973FD-8BEC-4902-83B2-24CB75CF8364}" srcOrd="2" destOrd="0" presId="urn:microsoft.com/office/officeart/2005/8/layout/lProcess1"/>
    <dgm:cxn modelId="{BB88EF66-3D64-47EA-ADFB-1C71971A2340}" type="presParOf" srcId="{6B4DEECB-A65E-4CC9-BA39-6BD9FE4375DD}" destId="{5B90CD16-72D1-49E3-B34D-273C0286ED19}" srcOrd="1" destOrd="0" presId="urn:microsoft.com/office/officeart/2005/8/layout/lProcess1"/>
    <dgm:cxn modelId="{45F9B8DC-DA7D-4EB9-A1D5-0E622407C1D9}" type="presParOf" srcId="{6B4DEECB-A65E-4CC9-BA39-6BD9FE4375DD}" destId="{580E15E4-1D3B-4F23-800C-4476C503EA82}" srcOrd="2" destOrd="0" presId="urn:microsoft.com/office/officeart/2005/8/layout/lProcess1"/>
    <dgm:cxn modelId="{C55049EF-41FC-4CBD-8862-112E1475E09C}" type="presParOf" srcId="{580E15E4-1D3B-4F23-800C-4476C503EA82}" destId="{C00259BE-4AFD-487B-9CC9-25E146530F7F}" srcOrd="0" destOrd="0" presId="urn:microsoft.com/office/officeart/2005/8/layout/lProcess1"/>
    <dgm:cxn modelId="{4889C348-2926-4DB9-89F6-527FE8112D06}" type="presParOf" srcId="{580E15E4-1D3B-4F23-800C-4476C503EA82}" destId="{3FCCF1D4-0014-4259-9B26-1142C6AC4DEF}" srcOrd="1" destOrd="0" presId="urn:microsoft.com/office/officeart/2005/8/layout/lProcess1"/>
    <dgm:cxn modelId="{C3D5D90A-4B10-431A-A5A0-BA4836B42CEB}" type="presParOf" srcId="{580E15E4-1D3B-4F23-800C-4476C503EA82}" destId="{FF5C4303-272D-46EE-ABF6-C6D415E9CD44}" srcOrd="2" destOrd="0" presId="urn:microsoft.com/office/officeart/2005/8/layout/lProcess1"/>
    <dgm:cxn modelId="{BE928A57-1A01-468C-AA09-B3333C9F8234}" type="presParOf" srcId="{6B4DEECB-A65E-4CC9-BA39-6BD9FE4375DD}" destId="{76B24411-3F80-454D-92BB-860C5107445C}" srcOrd="3" destOrd="0" presId="urn:microsoft.com/office/officeart/2005/8/layout/lProcess1"/>
    <dgm:cxn modelId="{373D853A-0230-4196-A3FA-C491BFD0FE12}" type="presParOf" srcId="{6B4DEECB-A65E-4CC9-BA39-6BD9FE4375DD}" destId="{3A991FEF-D1F9-4D54-AD4A-BD619E93FABB}" srcOrd="4" destOrd="0" presId="urn:microsoft.com/office/officeart/2005/8/layout/lProcess1"/>
    <dgm:cxn modelId="{06AD6160-8A4A-4977-AA29-D9CF09893AF4}" type="presParOf" srcId="{3A991FEF-D1F9-4D54-AD4A-BD619E93FABB}" destId="{0D33593D-82C1-45CE-9902-FD5186BBF5BB}" srcOrd="0" destOrd="0" presId="urn:microsoft.com/office/officeart/2005/8/layout/lProcess1"/>
    <dgm:cxn modelId="{575B1709-5282-40ED-878F-EDE06247D503}" type="presParOf" srcId="{3A991FEF-D1F9-4D54-AD4A-BD619E93FABB}" destId="{838196C0-2F6F-4D59-BF0C-CC133822403D}" srcOrd="1" destOrd="0" presId="urn:microsoft.com/office/officeart/2005/8/layout/lProcess1"/>
    <dgm:cxn modelId="{FE548408-405D-4C33-951F-7C68E00B4738}" type="presParOf" srcId="{3A991FEF-D1F9-4D54-AD4A-BD619E93FABB}" destId="{69D804A7-C336-4B2D-9AD0-8976341485A9}" srcOrd="2" destOrd="0" presId="urn:microsoft.com/office/officeart/2005/8/layout/lProcess1"/>
    <dgm:cxn modelId="{209E951B-28BE-41CC-9610-206ABA610DFB}" type="presParOf" srcId="{3A991FEF-D1F9-4D54-AD4A-BD619E93FABB}" destId="{CD88EA74-2000-47D8-972A-76A8421B16B8}" srcOrd="3" destOrd="0" presId="urn:microsoft.com/office/officeart/2005/8/layout/lProcess1"/>
    <dgm:cxn modelId="{3B4E4F06-3E2F-4DF1-9C09-AAAF9CAB5649}" type="presParOf" srcId="{3A991FEF-D1F9-4D54-AD4A-BD619E93FABB}" destId="{69287A9F-F418-4FE6-8D41-B56AAC2E5923}" srcOrd="4" destOrd="0" presId="urn:microsoft.com/office/officeart/2005/8/layout/lProcess1"/>
    <dgm:cxn modelId="{2051A528-AF10-458D-ACEE-2C182158E266}" type="presParOf" srcId="{3A991FEF-D1F9-4D54-AD4A-BD619E93FABB}" destId="{70CD7812-C3A4-43F4-9C0E-5AE1719E4640}" srcOrd="5" destOrd="0" presId="urn:microsoft.com/office/officeart/2005/8/layout/lProcess1"/>
    <dgm:cxn modelId="{3A04D503-0737-404F-8985-C7D91BD47D22}" type="presParOf" srcId="{3A991FEF-D1F9-4D54-AD4A-BD619E93FABB}" destId="{DBC5F05A-41E1-47EC-95A4-9D14BAF16E53}" srcOrd="6" destOrd="0" presId="urn:microsoft.com/office/officeart/2005/8/layout/lProcess1"/>
    <dgm:cxn modelId="{BA0152C0-8BEC-4F3F-BD95-E4309BF3C6C8}" type="presParOf" srcId="{6B4DEECB-A65E-4CC9-BA39-6BD9FE4375DD}" destId="{4C338FA7-C524-4BEB-ABBC-19BA5AB5F55E}" srcOrd="5" destOrd="0" presId="urn:microsoft.com/office/officeart/2005/8/layout/lProcess1"/>
    <dgm:cxn modelId="{313D13E9-66CD-4B70-8D0E-DE896B0CB5BC}" type="presParOf" srcId="{6B4DEECB-A65E-4CC9-BA39-6BD9FE4375DD}" destId="{27317CD5-45DA-40D1-9283-51F95B9DAFBC}" srcOrd="6" destOrd="0" presId="urn:microsoft.com/office/officeart/2005/8/layout/lProcess1"/>
    <dgm:cxn modelId="{735E488F-FE30-4CD1-B367-82D25AFBE732}" type="presParOf" srcId="{27317CD5-45DA-40D1-9283-51F95B9DAFBC}" destId="{D838A5AC-6321-4612-BFCD-F23C524A3F21}" srcOrd="0" destOrd="0" presId="urn:microsoft.com/office/officeart/2005/8/layout/lProcess1"/>
    <dgm:cxn modelId="{A734E919-A765-4786-9D0B-297BCD421E7A}" type="presParOf" srcId="{27317CD5-45DA-40D1-9283-51F95B9DAFBC}" destId="{D6B3482D-7969-4C0F-BD5E-0E5C3E3AE154}" srcOrd="1" destOrd="0" presId="urn:microsoft.com/office/officeart/2005/8/layout/lProcess1"/>
    <dgm:cxn modelId="{E5654273-05F5-42CB-9073-5D48BB513FB3}" type="presParOf" srcId="{27317CD5-45DA-40D1-9283-51F95B9DAFBC}" destId="{9E77EE19-AA7F-4E8D-8DE0-17513B416A68}" srcOrd="2"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E7ED8-9270-44CE-B42B-209010AE5481}">
      <dsp:nvSpPr>
        <dsp:cNvPr id="0" name=""/>
        <dsp:cNvSpPr/>
      </dsp:nvSpPr>
      <dsp:spPr>
        <a:xfrm>
          <a:off x="6120677" y="118583"/>
          <a:ext cx="2148088" cy="889528"/>
        </a:xfrm>
        <a:prstGeom prst="roundRect">
          <a:avLst>
            <a:gd name="adj" fmla="val 10000"/>
          </a:avLst>
        </a:prstGeom>
        <a:solidFill>
          <a:schemeClr val="accent1">
            <a:hueOff val="0"/>
            <a:satOff val="0"/>
            <a:lumOff val="0"/>
            <a:alphaOff val="0"/>
          </a:schemeClr>
        </a:solidFill>
        <a:ln w="19050" cap="flat" cmpd="sng" algn="ctr">
          <a:solidFill>
            <a:schemeClr val="accent1">
              <a:lumMod val="20000"/>
              <a:lumOff val="8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IMMEDIATE SAFEGUARDING CONCERNS ?  - YES</a:t>
          </a:r>
        </a:p>
        <a:p>
          <a:pPr lvl="0" algn="ctr" defTabSz="622300">
            <a:lnSpc>
              <a:spcPct val="90000"/>
            </a:lnSpc>
            <a:spcBef>
              <a:spcPct val="0"/>
            </a:spcBef>
            <a:spcAft>
              <a:spcPct val="35000"/>
            </a:spcAft>
          </a:pPr>
          <a:r>
            <a:rPr lang="en-GB" sz="1400" kern="1200" dirty="0" smtClean="0"/>
            <a:t>On the register</a:t>
          </a:r>
          <a:endParaRPr lang="en-GB" sz="1400" kern="1200" dirty="0"/>
        </a:p>
      </dsp:txBody>
      <dsp:txXfrm>
        <a:off x="6146730" y="144636"/>
        <a:ext cx="2095982" cy="837422"/>
      </dsp:txXfrm>
    </dsp:sp>
    <dsp:sp modelId="{0815DC8F-68C1-447C-819A-C86DA623A81C}">
      <dsp:nvSpPr>
        <dsp:cNvPr id="0" name=""/>
        <dsp:cNvSpPr/>
      </dsp:nvSpPr>
      <dsp:spPr>
        <a:xfrm rot="5282318">
          <a:off x="7125519" y="1157385"/>
          <a:ext cx="181274" cy="6379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E973FD-8BEC-4902-83B2-24CB75CF8364}">
      <dsp:nvSpPr>
        <dsp:cNvPr id="0" name=""/>
        <dsp:cNvSpPr/>
      </dsp:nvSpPr>
      <dsp:spPr>
        <a:xfrm>
          <a:off x="6181612" y="1370448"/>
          <a:ext cx="2171315" cy="2622755"/>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t>Telephone SW or EDT</a:t>
          </a:r>
        </a:p>
        <a:p>
          <a:pPr lvl="0" algn="ctr" defTabSz="711200">
            <a:lnSpc>
              <a:spcPct val="90000"/>
            </a:lnSpc>
            <a:spcBef>
              <a:spcPct val="0"/>
            </a:spcBef>
            <a:spcAft>
              <a:spcPct val="35000"/>
            </a:spcAft>
          </a:pPr>
          <a:r>
            <a:rPr lang="en-GB" sz="1600" b="1" kern="1200" dirty="0" smtClean="0"/>
            <a:t>Complete electronic “Information form to SS”  immediately and email to Safeguarding Nurse</a:t>
          </a:r>
        </a:p>
        <a:p>
          <a:pPr lvl="0" algn="ctr" defTabSz="711200">
            <a:lnSpc>
              <a:spcPct val="90000"/>
            </a:lnSpc>
            <a:spcBef>
              <a:spcPct val="0"/>
            </a:spcBef>
            <a:spcAft>
              <a:spcPct val="35000"/>
            </a:spcAft>
          </a:pPr>
          <a:r>
            <a:rPr lang="en-GB" sz="1600" b="1" kern="1200" dirty="0" smtClean="0"/>
            <a:t>File a copy of the form in the notes</a:t>
          </a:r>
          <a:endParaRPr lang="en-GB" sz="1600" b="1" kern="1200" dirty="0"/>
        </a:p>
      </dsp:txBody>
      <dsp:txXfrm>
        <a:off x="6245208" y="1434044"/>
        <a:ext cx="2044123" cy="2495563"/>
      </dsp:txXfrm>
    </dsp:sp>
    <dsp:sp modelId="{C00259BE-4AFD-487B-9CC9-25E146530F7F}">
      <dsp:nvSpPr>
        <dsp:cNvPr id="0" name=""/>
        <dsp:cNvSpPr/>
      </dsp:nvSpPr>
      <dsp:spPr>
        <a:xfrm>
          <a:off x="3973865" y="0"/>
          <a:ext cx="1800921" cy="1423208"/>
        </a:xfrm>
        <a:prstGeom prst="roundRect">
          <a:avLst>
            <a:gd name="adj" fmla="val 10000"/>
          </a:avLst>
        </a:prstGeom>
        <a:blipFill rotWithShape="0">
          <a:blip xmlns:r="http://schemas.openxmlformats.org/officeDocument/2006/relationships" r:embed="rId1"/>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t" anchorCtr="0">
          <a:noAutofit/>
        </a:bodyPr>
        <a:lstStyle/>
        <a:p>
          <a:pPr lvl="0" algn="ctr" defTabSz="622300">
            <a:lnSpc>
              <a:spcPct val="90000"/>
            </a:lnSpc>
            <a:spcBef>
              <a:spcPct val="0"/>
            </a:spcBef>
            <a:spcAft>
              <a:spcPct val="35000"/>
            </a:spcAft>
          </a:pPr>
          <a:r>
            <a:rPr lang="en-GB" sz="1400" kern="1200" dirty="0" smtClean="0"/>
            <a:t>IMMEDIATE SAFEGUARDING CONCERNS ?   - YES</a:t>
          </a:r>
        </a:p>
        <a:p>
          <a:pPr lvl="0" algn="ctr" defTabSz="622300">
            <a:lnSpc>
              <a:spcPct val="90000"/>
            </a:lnSpc>
            <a:spcBef>
              <a:spcPct val="0"/>
            </a:spcBef>
            <a:spcAft>
              <a:spcPct val="35000"/>
            </a:spcAft>
          </a:pPr>
          <a:r>
            <a:rPr lang="en-GB" sz="1400" kern="1200" dirty="0" smtClean="0"/>
            <a:t>Not on the register  </a:t>
          </a:r>
        </a:p>
        <a:p>
          <a:pPr lvl="0" algn="ctr" defTabSz="622300">
            <a:lnSpc>
              <a:spcPct val="90000"/>
            </a:lnSpc>
            <a:spcBef>
              <a:spcPct val="0"/>
            </a:spcBef>
            <a:spcAft>
              <a:spcPct val="35000"/>
            </a:spcAft>
          </a:pPr>
          <a:r>
            <a:rPr lang="en-GB" sz="1400" kern="1200" dirty="0" smtClean="0"/>
            <a:t>No allocated SW</a:t>
          </a:r>
        </a:p>
        <a:p>
          <a:pPr lvl="0" algn="ctr" defTabSz="622300">
            <a:lnSpc>
              <a:spcPct val="90000"/>
            </a:lnSpc>
            <a:spcBef>
              <a:spcPct val="0"/>
            </a:spcBef>
            <a:spcAft>
              <a:spcPct val="35000"/>
            </a:spcAft>
          </a:pPr>
          <a:endParaRPr lang="en-GB" sz="1000" kern="1200" dirty="0"/>
        </a:p>
      </dsp:txBody>
      <dsp:txXfrm>
        <a:off x="4015549" y="41684"/>
        <a:ext cx="1717553" cy="1339840"/>
      </dsp:txXfrm>
    </dsp:sp>
    <dsp:sp modelId="{3FCCF1D4-0014-4259-9B26-1142C6AC4DEF}">
      <dsp:nvSpPr>
        <dsp:cNvPr id="0" name=""/>
        <dsp:cNvSpPr/>
      </dsp:nvSpPr>
      <dsp:spPr>
        <a:xfrm rot="5288465">
          <a:off x="4844060" y="1505379"/>
          <a:ext cx="114126" cy="6379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F5C4303-272D-46EE-ABF6-C6D415E9CD44}">
      <dsp:nvSpPr>
        <dsp:cNvPr id="0" name=""/>
        <dsp:cNvSpPr/>
      </dsp:nvSpPr>
      <dsp:spPr>
        <a:xfrm>
          <a:off x="3918123" y="1651340"/>
          <a:ext cx="2059904" cy="2665138"/>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t>Telephone SS duty desk  or EDT</a:t>
          </a:r>
        </a:p>
        <a:p>
          <a:pPr lvl="0" algn="ctr" defTabSz="711200">
            <a:lnSpc>
              <a:spcPct val="90000"/>
            </a:lnSpc>
            <a:spcBef>
              <a:spcPct val="0"/>
            </a:spcBef>
            <a:spcAft>
              <a:spcPct val="35000"/>
            </a:spcAft>
          </a:pPr>
          <a:r>
            <a:rPr lang="en-GB" sz="1600" b="1" kern="1200" dirty="0" smtClean="0"/>
            <a:t>Complete electronic “Referral form to SS” immediately  and email to Safeguarding Nurse</a:t>
          </a:r>
        </a:p>
        <a:p>
          <a:pPr lvl="0" algn="ctr" defTabSz="711200">
            <a:lnSpc>
              <a:spcPct val="90000"/>
            </a:lnSpc>
            <a:spcBef>
              <a:spcPct val="0"/>
            </a:spcBef>
            <a:spcAft>
              <a:spcPct val="35000"/>
            </a:spcAft>
          </a:pPr>
          <a:r>
            <a:rPr lang="en-GB" sz="1600" b="1" kern="1200" dirty="0" smtClean="0"/>
            <a:t>File a copy of the referral in the notes</a:t>
          </a:r>
          <a:endParaRPr lang="en-GB" sz="1600" b="1" kern="1200" dirty="0"/>
        </a:p>
      </dsp:txBody>
      <dsp:txXfrm>
        <a:off x="3978456" y="1711673"/>
        <a:ext cx="1939238" cy="2544472"/>
      </dsp:txXfrm>
    </dsp:sp>
    <dsp:sp modelId="{0D33593D-82C1-45CE-9902-FD5186BBF5BB}">
      <dsp:nvSpPr>
        <dsp:cNvPr id="0" name=""/>
        <dsp:cNvSpPr/>
      </dsp:nvSpPr>
      <dsp:spPr>
        <a:xfrm>
          <a:off x="1956449" y="18050"/>
          <a:ext cx="1757296" cy="111659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SAFEGUARDING CONCERNS? - NO </a:t>
          </a:r>
        </a:p>
        <a:p>
          <a:pPr lvl="0" algn="ctr" defTabSz="622300">
            <a:lnSpc>
              <a:spcPct val="90000"/>
            </a:lnSpc>
            <a:spcBef>
              <a:spcPct val="0"/>
            </a:spcBef>
            <a:spcAft>
              <a:spcPct val="35000"/>
            </a:spcAft>
          </a:pPr>
          <a:r>
            <a:rPr lang="en-GB" sz="1400" kern="1200" dirty="0" smtClean="0"/>
            <a:t>On the register</a:t>
          </a:r>
        </a:p>
        <a:p>
          <a:pPr lvl="0" algn="ctr" defTabSz="622300">
            <a:lnSpc>
              <a:spcPct val="90000"/>
            </a:lnSpc>
            <a:spcBef>
              <a:spcPct val="0"/>
            </a:spcBef>
            <a:spcAft>
              <a:spcPct val="35000"/>
            </a:spcAft>
          </a:pPr>
          <a:r>
            <a:rPr lang="en-GB" sz="1400" kern="1200" dirty="0" smtClean="0"/>
            <a:t>              </a:t>
          </a:r>
          <a:r>
            <a:rPr lang="en-GB" sz="1000" kern="1200" dirty="0" smtClean="0"/>
            <a:t>                                                            </a:t>
          </a:r>
          <a:endParaRPr lang="en-GB" sz="1000" kern="1200" dirty="0"/>
        </a:p>
      </dsp:txBody>
      <dsp:txXfrm>
        <a:off x="1989153" y="50754"/>
        <a:ext cx="1691888" cy="1051189"/>
      </dsp:txXfrm>
    </dsp:sp>
    <dsp:sp modelId="{838196C0-2F6F-4D59-BF0C-CC133822403D}">
      <dsp:nvSpPr>
        <dsp:cNvPr id="0" name=""/>
        <dsp:cNvSpPr/>
      </dsp:nvSpPr>
      <dsp:spPr>
        <a:xfrm rot="5401524">
          <a:off x="2744714" y="1282864"/>
          <a:ext cx="180111" cy="6379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D804A7-C336-4B2D-9AD0-8976341485A9}">
      <dsp:nvSpPr>
        <dsp:cNvPr id="0" name=""/>
        <dsp:cNvSpPr/>
      </dsp:nvSpPr>
      <dsp:spPr>
        <a:xfrm>
          <a:off x="1983459" y="1494871"/>
          <a:ext cx="1701641" cy="1846759"/>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t>Complete electronic “Information Sharing Form” on admission</a:t>
          </a:r>
          <a:endParaRPr lang="en-GB" sz="1600" kern="1200" dirty="0" smtClean="0"/>
        </a:p>
        <a:p>
          <a:pPr lvl="0" algn="ctr" defTabSz="711200">
            <a:lnSpc>
              <a:spcPct val="90000"/>
            </a:lnSpc>
            <a:spcBef>
              <a:spcPct val="0"/>
            </a:spcBef>
            <a:spcAft>
              <a:spcPct val="35000"/>
            </a:spcAft>
          </a:pPr>
          <a:r>
            <a:rPr lang="en-GB" sz="1600" kern="1200" dirty="0" smtClean="0"/>
            <a:t> </a:t>
          </a:r>
          <a:r>
            <a:rPr lang="en-GB" sz="1600" b="1" kern="1200" dirty="0" smtClean="0"/>
            <a:t>File a copy of the form in the notes</a:t>
          </a:r>
          <a:endParaRPr lang="en-GB" sz="1600" b="1" kern="1200" dirty="0"/>
        </a:p>
      </dsp:txBody>
      <dsp:txXfrm>
        <a:off x="2033298" y="1544710"/>
        <a:ext cx="1601963" cy="1747081"/>
      </dsp:txXfrm>
    </dsp:sp>
    <dsp:sp modelId="{CD88EA74-2000-47D8-972A-76A8421B16B8}">
      <dsp:nvSpPr>
        <dsp:cNvPr id="0" name=""/>
        <dsp:cNvSpPr/>
      </dsp:nvSpPr>
      <dsp:spPr>
        <a:xfrm rot="5257981">
          <a:off x="2834436" y="3382591"/>
          <a:ext cx="82046" cy="6379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287A9F-F418-4FE6-8D41-B56AAC2E5923}">
      <dsp:nvSpPr>
        <dsp:cNvPr id="0" name=""/>
        <dsp:cNvSpPr/>
      </dsp:nvSpPr>
      <dsp:spPr>
        <a:xfrm>
          <a:off x="2105682" y="3487343"/>
          <a:ext cx="1576582" cy="750071"/>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400" kern="1200" baseline="0" dirty="0" smtClean="0"/>
            <a:t>E-mail to HV/SHN and Safeguarding Nurse</a:t>
          </a:r>
          <a:endParaRPr lang="en-GB" sz="1400" kern="1200" baseline="0" dirty="0"/>
        </a:p>
      </dsp:txBody>
      <dsp:txXfrm>
        <a:off x="2127651" y="3509312"/>
        <a:ext cx="1532644" cy="706133"/>
      </dsp:txXfrm>
    </dsp:sp>
    <dsp:sp modelId="{70CD7812-C3A4-43F4-9C0E-5AE1719E4640}">
      <dsp:nvSpPr>
        <dsp:cNvPr id="0" name=""/>
        <dsp:cNvSpPr/>
      </dsp:nvSpPr>
      <dsp:spPr>
        <a:xfrm rot="5480058">
          <a:off x="2874189" y="4205147"/>
          <a:ext cx="10799" cy="6379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C5F05A-41E1-47EC-95A4-9D14BAF16E53}">
      <dsp:nvSpPr>
        <dsp:cNvPr id="0" name=""/>
        <dsp:cNvSpPr/>
      </dsp:nvSpPr>
      <dsp:spPr>
        <a:xfrm>
          <a:off x="2105690" y="4311985"/>
          <a:ext cx="1539416" cy="695820"/>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533400">
            <a:lnSpc>
              <a:spcPct val="90000"/>
            </a:lnSpc>
            <a:spcBef>
              <a:spcPct val="0"/>
            </a:spcBef>
            <a:spcAft>
              <a:spcPct val="35000"/>
            </a:spcAft>
          </a:pPr>
          <a:r>
            <a:rPr lang="en-GB" sz="1400" kern="1200" dirty="0" smtClean="0"/>
            <a:t>Safeguarding Nurse will forward to Social Services electronically </a:t>
          </a:r>
          <a:endParaRPr lang="en-GB" sz="1400" kern="1200" dirty="0"/>
        </a:p>
      </dsp:txBody>
      <dsp:txXfrm>
        <a:off x="2126070" y="4332365"/>
        <a:ext cx="1498656" cy="655060"/>
      </dsp:txXfrm>
    </dsp:sp>
    <dsp:sp modelId="{D838A5AC-6321-4612-BFCD-F23C524A3F21}">
      <dsp:nvSpPr>
        <dsp:cNvPr id="0" name=""/>
        <dsp:cNvSpPr/>
      </dsp:nvSpPr>
      <dsp:spPr>
        <a:xfrm>
          <a:off x="0" y="0"/>
          <a:ext cx="1750924" cy="152167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SAFEGUARDING CONCERNS ? - NO </a:t>
          </a:r>
        </a:p>
        <a:p>
          <a:pPr lvl="0" algn="ctr" defTabSz="622300">
            <a:lnSpc>
              <a:spcPct val="90000"/>
            </a:lnSpc>
            <a:spcBef>
              <a:spcPct val="0"/>
            </a:spcBef>
            <a:spcAft>
              <a:spcPct val="35000"/>
            </a:spcAft>
          </a:pPr>
          <a:r>
            <a:rPr lang="en-GB" sz="1400" kern="1200" dirty="0" smtClean="0"/>
            <a:t>Not on the register</a:t>
          </a:r>
          <a:endParaRPr lang="en-GB" sz="1400" kern="1200" dirty="0"/>
        </a:p>
      </dsp:txBody>
      <dsp:txXfrm>
        <a:off x="44568" y="44568"/>
        <a:ext cx="1661788" cy="1432535"/>
      </dsp:txXfrm>
    </dsp:sp>
    <dsp:sp modelId="{D6B3482D-7969-4C0F-BD5E-0E5C3E3AE154}">
      <dsp:nvSpPr>
        <dsp:cNvPr id="0" name=""/>
        <dsp:cNvSpPr/>
      </dsp:nvSpPr>
      <dsp:spPr>
        <a:xfrm rot="5195266">
          <a:off x="795983" y="1491387"/>
          <a:ext cx="155510" cy="63790"/>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77EE19-AA7F-4E8D-8DE0-17513B416A68}">
      <dsp:nvSpPr>
        <dsp:cNvPr id="0" name=""/>
        <dsp:cNvSpPr/>
      </dsp:nvSpPr>
      <dsp:spPr>
        <a:xfrm>
          <a:off x="263789" y="1832140"/>
          <a:ext cx="1474765" cy="2074065"/>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t>Complete electronic “Information Sharing Form”</a:t>
          </a:r>
          <a:r>
            <a:rPr lang="en-GB" sz="1600" kern="1200" dirty="0" smtClean="0"/>
            <a:t> </a:t>
          </a:r>
          <a:r>
            <a:rPr lang="en-GB" sz="1600" b="1" kern="1200" dirty="0" smtClean="0"/>
            <a:t>on</a:t>
          </a:r>
          <a:r>
            <a:rPr lang="en-GB" sz="1600" kern="1200" dirty="0" smtClean="0"/>
            <a:t> </a:t>
          </a:r>
          <a:r>
            <a:rPr lang="en-GB" sz="1600" b="1" kern="1200" dirty="0" smtClean="0"/>
            <a:t>discharge</a:t>
          </a:r>
          <a:endParaRPr lang="en-GB" sz="1600" kern="1200" dirty="0" smtClean="0"/>
        </a:p>
        <a:p>
          <a:pPr lvl="0" algn="ctr" defTabSz="711200">
            <a:lnSpc>
              <a:spcPct val="90000"/>
            </a:lnSpc>
            <a:spcBef>
              <a:spcPct val="0"/>
            </a:spcBef>
            <a:spcAft>
              <a:spcPct val="35000"/>
            </a:spcAft>
          </a:pPr>
          <a:r>
            <a:rPr lang="en-GB" sz="1600" b="1" kern="1200" dirty="0" smtClean="0"/>
            <a:t>File a copy of the form in the notes</a:t>
          </a:r>
          <a:endParaRPr lang="en-GB" sz="1600" b="1" kern="1200" dirty="0"/>
        </a:p>
      </dsp:txBody>
      <dsp:txXfrm>
        <a:off x="306983" y="1875334"/>
        <a:ext cx="1388377" cy="198767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cs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charset="0"/>
                <a:cs typeface="Arial" charset="0"/>
              </a:defRPr>
            </a:lvl1pPr>
          </a:lstStyle>
          <a:p>
            <a:pPr>
              <a:defRPr/>
            </a:pPr>
            <a:fld id="{8A92FC29-F865-4B56-AE5C-9470FE894BD7}" type="datetimeFigureOut">
              <a:rPr lang="en-GB"/>
              <a:pPr>
                <a:defRPr/>
              </a:pPr>
              <a:t>2/14/17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cs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charset="0"/>
                <a:cs typeface="Arial" charset="0"/>
              </a:defRPr>
            </a:lvl1pPr>
          </a:lstStyle>
          <a:p>
            <a:pPr>
              <a:defRPr/>
            </a:pPr>
            <a:fld id="{E9203201-EFF4-4AD3-85FD-CD3610D3A615}" type="slidenum">
              <a:rPr lang="en-GB"/>
              <a:pPr>
                <a:defRPr/>
              </a:pPr>
              <a:t>‹#›</a:t>
            </a:fld>
            <a:endParaRPr lang="en-GB"/>
          </a:p>
        </p:txBody>
      </p:sp>
    </p:spTree>
    <p:extLst>
      <p:ext uri="{BB962C8B-B14F-4D97-AF65-F5344CB8AC3E}">
        <p14:creationId xmlns:p14="http://schemas.microsoft.com/office/powerpoint/2010/main" val="102372307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Times New Roman" pitchFamily="18" charset="0"/>
            </a:endParaRPr>
          </a:p>
          <a:p>
            <a:pPr eaLnBrk="1" hangingPunct="1">
              <a:spcBef>
                <a:spcPct val="0"/>
              </a:spcBef>
            </a:pPr>
            <a:r>
              <a:rPr lang="en-GB" smtClean="0">
                <a:latin typeface="Times New Roman" pitchFamily="18" charset="0"/>
              </a:rPr>
              <a:t>Top 3 questions</a:t>
            </a:r>
          </a:p>
          <a:p>
            <a:pPr eaLnBrk="1" hangingPunct="1">
              <a:spcBef>
                <a:spcPct val="0"/>
              </a:spcBef>
            </a:pPr>
            <a:r>
              <a:rPr lang="en-GB" smtClean="0">
                <a:latin typeface="Times New Roman" pitchFamily="18" charset="0"/>
              </a:rPr>
              <a:t>1. Have you ever run away from home or gone missing over night or longer? </a:t>
            </a:r>
          </a:p>
          <a:p>
            <a:pPr eaLnBrk="1" hangingPunct="1">
              <a:spcBef>
                <a:spcPct val="0"/>
              </a:spcBef>
            </a:pPr>
            <a:r>
              <a:rPr lang="en-GB" smtClean="0">
                <a:latin typeface="Times New Roman" pitchFamily="18" charset="0"/>
              </a:rPr>
              <a:t>2. Does client have an older ‘boyfriend’/relationship with controlling adult? </a:t>
            </a:r>
          </a:p>
          <a:p>
            <a:pPr eaLnBrk="1" hangingPunct="1">
              <a:spcBef>
                <a:spcPct val="0"/>
              </a:spcBef>
            </a:pPr>
            <a:r>
              <a:rPr lang="en-GB" smtClean="0">
                <a:latin typeface="Times New Roman" pitchFamily="18" charset="0"/>
              </a:rPr>
              <a:t>3. Does client frequent areas known for on/off street sexual exploitation? </a:t>
            </a:r>
          </a:p>
          <a:p>
            <a:pPr eaLnBrk="1" hangingPunct="1">
              <a:spcBef>
                <a:spcPct val="0"/>
              </a:spcBef>
            </a:pPr>
            <a:endParaRPr lang="en-GB" smtClean="0">
              <a:latin typeface="Times New Roman" pitchFamily="18" charset="0"/>
            </a:endParaRPr>
          </a:p>
          <a:p>
            <a:pPr eaLnBrk="1" hangingPunct="1">
              <a:spcBef>
                <a:spcPct val="0"/>
              </a:spcBef>
            </a:pPr>
            <a:r>
              <a:rPr lang="en-GB" smtClean="0">
                <a:solidFill>
                  <a:srgbClr val="34465A"/>
                </a:solidFill>
                <a:latin typeface="Times New Roman" pitchFamily="18" charset="0"/>
              </a:rPr>
              <a:t>All Wales SERAF: Under-18’s</a:t>
            </a:r>
          </a:p>
          <a:p>
            <a:pPr eaLnBrk="1" hangingPunct="1">
              <a:spcBef>
                <a:spcPct val="0"/>
              </a:spcBef>
            </a:pPr>
            <a:r>
              <a:rPr lang="en-GB" smtClean="0">
                <a:solidFill>
                  <a:srgbClr val="34465A"/>
                </a:solidFill>
                <a:latin typeface="Times New Roman" pitchFamily="18" charset="0"/>
              </a:rPr>
              <a:t>Clinical Sexual Exploitation </a:t>
            </a:r>
          </a:p>
          <a:p>
            <a:pPr eaLnBrk="1" hangingPunct="1">
              <a:spcBef>
                <a:spcPct val="0"/>
              </a:spcBef>
            </a:pPr>
            <a:r>
              <a:rPr lang="en-GB" smtClean="0">
                <a:solidFill>
                  <a:srgbClr val="34465A"/>
                </a:solidFill>
                <a:latin typeface="Times New Roman" pitchFamily="18" charset="0"/>
              </a:rPr>
              <a:t>Risk Assessment Form</a:t>
            </a:r>
          </a:p>
          <a:p>
            <a:pPr eaLnBrk="1" hangingPunct="1">
              <a:spcBef>
                <a:spcPct val="0"/>
              </a:spcBef>
            </a:pPr>
            <a:endParaRPr lang="en-GB" smtClean="0">
              <a:latin typeface="Times New Roman" pitchFamily="18" charset="0"/>
            </a:endParaRPr>
          </a:p>
          <a:p>
            <a:pPr eaLnBrk="1" hangingPunct="1">
              <a:spcBef>
                <a:spcPct val="0"/>
              </a:spcBef>
            </a:pPr>
            <a:r>
              <a:rPr lang="en-GB" smtClean="0">
                <a:latin typeface="Times New Roman" pitchFamily="18" charset="0"/>
              </a:rPr>
              <a:t>Implemented in May 2009</a:t>
            </a:r>
            <a:br>
              <a:rPr lang="en-GB" smtClean="0">
                <a:latin typeface="Times New Roman" pitchFamily="18" charset="0"/>
              </a:rPr>
            </a:br>
            <a:r>
              <a:rPr lang="en-GB" smtClean="0">
                <a:latin typeface="Times New Roman" pitchFamily="18" charset="0"/>
              </a:rPr>
              <a:t/>
            </a:r>
            <a:br>
              <a:rPr lang="en-GB" smtClean="0">
                <a:latin typeface="Times New Roman" pitchFamily="18" charset="0"/>
              </a:rPr>
            </a:br>
            <a:r>
              <a:rPr lang="en-GB" smtClean="0">
                <a:latin typeface="Times New Roman" pitchFamily="18" charset="0"/>
              </a:rPr>
              <a:t>5 questions:</a:t>
            </a:r>
            <a:br>
              <a:rPr lang="en-GB" smtClean="0">
                <a:latin typeface="Times New Roman" pitchFamily="18" charset="0"/>
              </a:rPr>
            </a:br>
            <a:r>
              <a:rPr lang="en-GB" smtClean="0">
                <a:latin typeface="Times New Roman" pitchFamily="18" charset="0"/>
              </a:rPr>
              <a:t>	School attended</a:t>
            </a:r>
            <a:br>
              <a:rPr lang="en-GB" smtClean="0">
                <a:latin typeface="Times New Roman" pitchFamily="18" charset="0"/>
              </a:rPr>
            </a:br>
            <a:r>
              <a:rPr lang="en-GB" smtClean="0">
                <a:latin typeface="Times New Roman" pitchFamily="18" charset="0"/>
              </a:rPr>
              <a:t>	Sexual History</a:t>
            </a:r>
            <a:br>
              <a:rPr lang="en-GB" smtClean="0">
                <a:latin typeface="Times New Roman" pitchFamily="18" charset="0"/>
              </a:rPr>
            </a:br>
            <a:r>
              <a:rPr lang="en-GB" smtClean="0">
                <a:latin typeface="Times New Roman" pitchFamily="18" charset="0"/>
              </a:rPr>
              <a:t/>
            </a:r>
            <a:br>
              <a:rPr lang="en-GB" smtClean="0">
                <a:latin typeface="Times New Roman" pitchFamily="18" charset="0"/>
              </a:rPr>
            </a:br>
            <a:r>
              <a:rPr lang="en-GB" smtClean="0">
                <a:latin typeface="Times New Roman" pitchFamily="18" charset="0"/>
              </a:rPr>
              <a:t>28 questions assess:</a:t>
            </a:r>
            <a:br>
              <a:rPr lang="en-GB" smtClean="0">
                <a:latin typeface="Times New Roman" pitchFamily="18" charset="0"/>
              </a:rPr>
            </a:br>
            <a:r>
              <a:rPr lang="en-GB" smtClean="0">
                <a:latin typeface="Times New Roman" pitchFamily="18" charset="0"/>
              </a:rPr>
              <a:t>	Sexual behaviour</a:t>
            </a:r>
            <a:br>
              <a:rPr lang="en-GB" smtClean="0">
                <a:latin typeface="Times New Roman" pitchFamily="18" charset="0"/>
              </a:rPr>
            </a:br>
            <a:r>
              <a:rPr lang="en-GB" smtClean="0">
                <a:latin typeface="Times New Roman" pitchFamily="18" charset="0"/>
              </a:rPr>
              <a:t>	Vulnerabilities</a:t>
            </a:r>
            <a:br>
              <a:rPr lang="en-GB" smtClean="0">
                <a:latin typeface="Times New Roman" pitchFamily="18" charset="0"/>
              </a:rPr>
            </a:br>
            <a:r>
              <a:rPr lang="en-GB" smtClean="0">
                <a:latin typeface="Times New Roman" pitchFamily="18" charset="0"/>
              </a:rPr>
              <a:t>	Moderate risks </a:t>
            </a:r>
            <a:br>
              <a:rPr lang="en-GB" smtClean="0">
                <a:latin typeface="Times New Roman" pitchFamily="18" charset="0"/>
              </a:rPr>
            </a:br>
            <a:r>
              <a:rPr lang="en-GB" smtClean="0">
                <a:latin typeface="Times New Roman" pitchFamily="18" charset="0"/>
              </a:rPr>
              <a:t>	Significant risks</a:t>
            </a:r>
            <a:br>
              <a:rPr lang="en-GB" smtClean="0">
                <a:latin typeface="Times New Roman" pitchFamily="18" charset="0"/>
              </a:rPr>
            </a:br>
            <a:endParaRPr lang="en-GB" smtClean="0">
              <a:latin typeface="Times New Roman" pitchFamily="18" charset="0"/>
            </a:endParaRPr>
          </a:p>
        </p:txBody>
      </p:sp>
      <p:sp>
        <p:nvSpPr>
          <p:cNvPr id="26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85C1500-1A88-4AD2-A31D-0E4FBE3D3ECC}" type="slidenum">
              <a:rPr lang="en-GB" smtClean="0"/>
              <a:pPr/>
              <a:t>15</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4" name="Rectangle 3"/>
          <p:cNvSpPr/>
          <p:nvPr/>
        </p:nvSpPr>
        <p:spPr bwMode="white">
          <a:xfrm>
            <a:off x="0" y="5970588"/>
            <a:ext cx="9144000" cy="88741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9525" y="6053138"/>
            <a:ext cx="2249488" cy="712787"/>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2359025" y="6043613"/>
            <a:ext cx="6784975" cy="71437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lang="en-US" smtClean="0"/>
              <a:t>Click to edit Master title style</a:t>
            </a:r>
            <a:endParaRPr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7" name="Date Placeholder 27"/>
          <p:cNvSpPr>
            <a:spLocks noGrp="1"/>
          </p:cNvSpPr>
          <p:nvPr>
            <p:ph type="dt" sz="half" idx="10"/>
          </p:nvPr>
        </p:nvSpPr>
        <p:spPr>
          <a:xfrm>
            <a:off x="76200" y="6069013"/>
            <a:ext cx="2057400" cy="685800"/>
          </a:xfrm>
        </p:spPr>
        <p:txBody>
          <a:bodyPr>
            <a:noAutofit/>
          </a:bodyPr>
          <a:lstStyle>
            <a:lvl1pPr algn="ctr">
              <a:defRPr sz="2000">
                <a:solidFill>
                  <a:srgbClr val="FFFFFF"/>
                </a:solidFill>
              </a:defRPr>
            </a:lvl1pPr>
          </a:lstStyle>
          <a:p>
            <a:pPr>
              <a:defRPr/>
            </a:pPr>
            <a:fld id="{04F4AECD-66EA-4550-AA91-1E6A15420512}" type="datetimeFigureOut">
              <a:rPr lang="en-GB"/>
              <a:pPr>
                <a:defRPr/>
              </a:pPr>
              <a:t>2/14/17</a:t>
            </a:fld>
            <a:endParaRPr lang="en-GB"/>
          </a:p>
        </p:txBody>
      </p:sp>
      <p:sp>
        <p:nvSpPr>
          <p:cNvPr id="10" name="Footer Placeholder 16"/>
          <p:cNvSpPr>
            <a:spLocks noGrp="1"/>
          </p:cNvSpPr>
          <p:nvPr>
            <p:ph type="ftr" sz="quarter" idx="11"/>
          </p:nvPr>
        </p:nvSpPr>
        <p:spPr>
          <a:xfrm>
            <a:off x="2085975" y="236538"/>
            <a:ext cx="5867400" cy="365125"/>
          </a:xfrm>
        </p:spPr>
        <p:txBody>
          <a:bodyPr/>
          <a:lstStyle>
            <a:lvl1pPr algn="r">
              <a:defRPr>
                <a:solidFill>
                  <a:schemeClr val="tx2"/>
                </a:solidFill>
              </a:defRPr>
            </a:lvl1pPr>
          </a:lstStyle>
          <a:p>
            <a:pPr>
              <a:defRPr/>
            </a:pPr>
            <a:endParaRPr lang="en-GB"/>
          </a:p>
        </p:txBody>
      </p:sp>
      <p:sp>
        <p:nvSpPr>
          <p:cNvPr id="11"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59D60DD3-4677-454B-B6A2-5E1B2EF0766E}"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lang="en-US" smtClean="0"/>
              <a:t>Click to edit Master title style</a:t>
            </a:r>
            <a:endParaRPr lang="en-US"/>
          </a:p>
        </p:txBody>
      </p:sp>
      <p:sp>
        <p:nvSpPr>
          <p:cNvPr id="8" name="Content Placeholder 7"/>
          <p:cNvSpPr>
            <a:spLocks noGrp="1"/>
          </p:cNvSpPr>
          <p:nvPr>
            <p:ph sz="quarter" idx="1"/>
          </p:nvPr>
        </p:nvSpPr>
        <p:spPr>
          <a:xfrm>
            <a:off x="612648" y="1600200"/>
            <a:ext cx="81534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13E86357-86E4-414B-9E96-2299293AD0D7}" type="datetimeFigureOut">
              <a:rPr lang="en-GB"/>
              <a:pPr>
                <a:defRPr/>
              </a:pPr>
              <a:t>2/14/17</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B688BC68-B92E-4759-BF15-05D741F4A1E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4" name="Rectangle 3"/>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 name="Text Placeholder 2"/>
          <p:cNvSpPr>
            <a:spLocks noGrp="1"/>
          </p:cNvSpPr>
          <p:nvPr>
            <p:ph type="body" idx="1"/>
          </p:nvPr>
        </p:nvSpPr>
        <p:spPr>
          <a:xfrm>
            <a:off x="1371600" y="2743200"/>
            <a:ext cx="7123113" cy="1673225"/>
          </a:xfrm>
        </p:spPr>
        <p:txBody>
          <a:bodyPr/>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lang="en-US" smtClean="0"/>
              <a:t>Click to edit Master title style</a:t>
            </a:r>
            <a:endParaRPr lang="en-US"/>
          </a:p>
        </p:txBody>
      </p:sp>
      <p:sp>
        <p:nvSpPr>
          <p:cNvPr id="7" name="Date Placeholder 11"/>
          <p:cNvSpPr>
            <a:spLocks noGrp="1"/>
          </p:cNvSpPr>
          <p:nvPr>
            <p:ph type="dt" sz="half" idx="10"/>
          </p:nvPr>
        </p:nvSpPr>
        <p:spPr/>
        <p:txBody>
          <a:bodyPr/>
          <a:lstStyle>
            <a:lvl1pPr>
              <a:defRPr/>
            </a:lvl1pPr>
          </a:lstStyle>
          <a:p>
            <a:pPr>
              <a:defRPr/>
            </a:pPr>
            <a:fld id="{FDF69185-2EA8-4328-8144-3E71B22275A6}" type="datetimeFigureOut">
              <a:rPr lang="en-GB"/>
              <a:pPr>
                <a:defRPr/>
              </a:pPr>
              <a:t>2/14/17</a:t>
            </a:fld>
            <a:endParaRPr lang="en-GB"/>
          </a:p>
        </p:txBody>
      </p:sp>
      <p:sp>
        <p:nvSpPr>
          <p:cNvPr id="8" name="Slide Number Placeholder 12"/>
          <p:cNvSpPr>
            <a:spLocks noGrp="1"/>
          </p:cNvSpPr>
          <p:nvPr>
            <p:ph type="sldNum" sz="quarter" idx="11"/>
          </p:nvPr>
        </p:nvSpPr>
        <p:spPr>
          <a:xfrm>
            <a:off x="0" y="1752600"/>
            <a:ext cx="1295400" cy="701675"/>
          </a:xfrm>
        </p:spPr>
        <p:txBody>
          <a:bodyPr>
            <a:noAutofit/>
          </a:bodyPr>
          <a:lstStyle>
            <a:lvl1pPr>
              <a:defRPr sz="2400">
                <a:solidFill>
                  <a:srgbClr val="FFFFFF"/>
                </a:solidFill>
              </a:defRPr>
            </a:lvl1pPr>
          </a:lstStyle>
          <a:p>
            <a:pPr>
              <a:defRPr/>
            </a:pPr>
            <a:fld id="{E4EDCC5E-08E8-45EB-B0C2-54D7729F223E}" type="slidenum">
              <a:rPr lang="en-GB"/>
              <a:pPr>
                <a:defRPr/>
              </a:pPr>
              <a:t>‹#›</a:t>
            </a:fld>
            <a:endParaRPr lang="en-GB"/>
          </a:p>
        </p:txBody>
      </p:sp>
      <p:sp>
        <p:nvSpPr>
          <p:cNvPr id="9" name="Footer Placeholder 13"/>
          <p:cNvSpPr>
            <a:spLocks noGrp="1"/>
          </p:cNvSpPr>
          <p:nvPr>
            <p:ph type="ftr" sz="quarter" idx="12"/>
          </p:nvPr>
        </p:nvSpPr>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609600"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844901"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7"/>
          <p:cNvSpPr>
            <a:spLocks noGrp="1"/>
          </p:cNvSpPr>
          <p:nvPr>
            <p:ph type="dt" sz="half" idx="10"/>
          </p:nvPr>
        </p:nvSpPr>
        <p:spPr/>
        <p:txBody>
          <a:bodyPr rtlCol="0"/>
          <a:lstStyle>
            <a:lvl1pPr>
              <a:defRPr/>
            </a:lvl1pPr>
          </a:lstStyle>
          <a:p>
            <a:pPr>
              <a:defRPr/>
            </a:pPr>
            <a:fld id="{382AA22A-4339-4593-A8BC-C2D915144A23}" type="datetimeFigureOut">
              <a:rPr lang="en-GB"/>
              <a:pPr>
                <a:defRPr/>
              </a:pPr>
              <a:t>2/14/17</a:t>
            </a:fld>
            <a:endParaRPr lang="en-GB"/>
          </a:p>
        </p:txBody>
      </p:sp>
      <p:sp>
        <p:nvSpPr>
          <p:cNvPr id="6" name="Slide Number Placeholder 9"/>
          <p:cNvSpPr>
            <a:spLocks noGrp="1"/>
          </p:cNvSpPr>
          <p:nvPr>
            <p:ph type="sldNum" sz="quarter" idx="11"/>
          </p:nvPr>
        </p:nvSpPr>
        <p:spPr/>
        <p:txBody>
          <a:bodyPr rtlCol="0"/>
          <a:lstStyle>
            <a:lvl1pPr>
              <a:defRPr/>
            </a:lvl1pPr>
          </a:lstStyle>
          <a:p>
            <a:pPr>
              <a:defRPr/>
            </a:pPr>
            <a:fld id="{CED4C9F6-71E5-4189-A431-1FFDE2DCAEDF}" type="slidenum">
              <a:rPr lang="en-GB"/>
              <a:pPr>
                <a:defRPr/>
              </a:pPr>
              <a:t>‹#›</a:t>
            </a:fld>
            <a:endParaRPr lang="en-GB"/>
          </a:p>
        </p:txBody>
      </p:sp>
      <p:sp>
        <p:nvSpPr>
          <p:cNvPr id="7" name="Footer Placeholder 11"/>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609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800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7" name="Date Placeholder 9"/>
          <p:cNvSpPr>
            <a:spLocks noGrp="1"/>
          </p:cNvSpPr>
          <p:nvPr>
            <p:ph type="dt" sz="half" idx="10"/>
          </p:nvPr>
        </p:nvSpPr>
        <p:spPr/>
        <p:txBody>
          <a:bodyPr rtlCol="0"/>
          <a:lstStyle>
            <a:lvl1pPr>
              <a:defRPr/>
            </a:lvl1pPr>
          </a:lstStyle>
          <a:p>
            <a:pPr>
              <a:defRPr/>
            </a:pPr>
            <a:fld id="{9254FE13-445B-47C8-B93E-F19C8D76AC44}" type="datetimeFigureOut">
              <a:rPr lang="en-GB"/>
              <a:pPr>
                <a:defRPr/>
              </a:pPr>
              <a:t>2/14/17</a:t>
            </a:fld>
            <a:endParaRPr lang="en-GB"/>
          </a:p>
        </p:txBody>
      </p:sp>
      <p:sp>
        <p:nvSpPr>
          <p:cNvPr id="8" name="Slide Number Placeholder 11"/>
          <p:cNvSpPr>
            <a:spLocks noGrp="1"/>
          </p:cNvSpPr>
          <p:nvPr>
            <p:ph type="sldNum" sz="quarter" idx="11"/>
          </p:nvPr>
        </p:nvSpPr>
        <p:spPr/>
        <p:txBody>
          <a:bodyPr rtlCol="0"/>
          <a:lstStyle>
            <a:lvl1pPr>
              <a:defRPr/>
            </a:lvl1pPr>
          </a:lstStyle>
          <a:p>
            <a:pPr>
              <a:defRPr/>
            </a:pPr>
            <a:fld id="{F9BBC123-AAE9-4CAB-88DF-7292D38CF893}" type="slidenum">
              <a:rPr lang="en-GB"/>
              <a:pPr>
                <a:defRPr/>
              </a:pPr>
              <a:t>‹#›</a:t>
            </a:fld>
            <a:endParaRPr lang="en-GB"/>
          </a:p>
        </p:txBody>
      </p:sp>
      <p:sp>
        <p:nvSpPr>
          <p:cNvPr id="9" name="Footer Placeholder 13"/>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C041374D-B443-489B-BEC1-8D6423033DAA}" type="datetimeFigureOut">
              <a:rPr lang="en-GB"/>
              <a:pPr>
                <a:defRPr/>
              </a:pPr>
              <a:t>2/14/17</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F64B08E9-28F4-4D93-A54F-86FC66498D0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6BA58C47-D0AE-4DFF-AD7F-DBD22C721C35}" type="datetimeFigureOut">
              <a:rPr lang="en-GB"/>
              <a:pPr>
                <a:defRPr/>
              </a:pPr>
              <a:t>2/14/17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41208872-6593-48D9-9BD3-DB32919D3462}"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lstStyle>
            <a:lvl1pPr algn="l">
              <a:buNone/>
              <a:defRPr sz="4400" b="0"/>
            </a:lvl1pPr>
          </a:lstStyle>
          <a:p>
            <a:r>
              <a:rPr lang="en-US" smtClean="0"/>
              <a:t>Click to edit Master title style</a:t>
            </a:r>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2FBBEFAD-4C66-4132-9801-5E36B0B4DCAF}" type="datetimeFigureOut">
              <a:rPr lang="en-GB"/>
              <a:pPr>
                <a:defRPr/>
              </a:pPr>
              <a:t>2/14/17</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6760E5B9-2993-4608-9037-D25BE0B870C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5" name="Rectangle 4"/>
          <p:cNvSpPr/>
          <p:nvPr/>
        </p:nvSpPr>
        <p:spPr bwMode="white">
          <a:xfrm>
            <a:off x="-9525" y="4572000"/>
            <a:ext cx="9144000" cy="887413"/>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9525" y="4664075"/>
            <a:ext cx="1463675" cy="712788"/>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1544638" y="4654550"/>
            <a:ext cx="7599362" cy="7127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bwMode="white">
          <a:xfrm>
            <a:off x="1447800" y="0"/>
            <a:ext cx="100013" cy="686752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2" name="Title 1"/>
          <p:cNvSpPr>
            <a:spLocks noGrp="1"/>
          </p:cNvSpPr>
          <p:nvPr>
            <p:ph type="title"/>
          </p:nvPr>
        </p:nvSpPr>
        <p:spPr>
          <a:xfrm>
            <a:off x="1600200" y="4648200"/>
            <a:ext cx="7315200" cy="685800"/>
          </a:xfrm>
        </p:spPr>
        <p:txBody>
          <a:bodyPr/>
          <a:lstStyle>
            <a:lvl1pPr algn="l">
              <a:buNone/>
              <a:defRPr sz="2800" b="0">
                <a:solidFill>
                  <a:srgbClr val="FFFFFF"/>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11"/>
          <p:cNvSpPr>
            <a:spLocks noGrp="1"/>
          </p:cNvSpPr>
          <p:nvPr>
            <p:ph type="dt" sz="half" idx="10"/>
          </p:nvPr>
        </p:nvSpPr>
        <p:spPr>
          <a:xfrm>
            <a:off x="6248400" y="6248400"/>
            <a:ext cx="2667000" cy="365125"/>
          </a:xfrm>
        </p:spPr>
        <p:txBody>
          <a:bodyPr rtlCol="0"/>
          <a:lstStyle>
            <a:lvl1pPr>
              <a:defRPr/>
            </a:lvl1pPr>
          </a:lstStyle>
          <a:p>
            <a:pPr>
              <a:defRPr/>
            </a:pPr>
            <a:fld id="{A4A6379E-5EC6-4B6B-8AB4-2D31BE70BBDD}" type="datetimeFigureOut">
              <a:rPr lang="en-GB"/>
              <a:pPr>
                <a:defRPr/>
              </a:pPr>
              <a:t>2/14/17</a:t>
            </a:fld>
            <a:endParaRPr lang="en-GB"/>
          </a:p>
        </p:txBody>
      </p:sp>
      <p:sp>
        <p:nvSpPr>
          <p:cNvPr id="10" name="Slide Number Placeholder 12"/>
          <p:cNvSpPr>
            <a:spLocks noGrp="1"/>
          </p:cNvSpPr>
          <p:nvPr>
            <p:ph type="sldNum" sz="quarter" idx="11"/>
          </p:nvPr>
        </p:nvSpPr>
        <p:spPr>
          <a:xfrm>
            <a:off x="0" y="4667250"/>
            <a:ext cx="1447800" cy="663575"/>
          </a:xfrm>
        </p:spPr>
        <p:txBody>
          <a:bodyPr rtlCol="0"/>
          <a:lstStyle>
            <a:lvl1pPr>
              <a:defRPr sz="2800"/>
            </a:lvl1pPr>
          </a:lstStyle>
          <a:p>
            <a:pPr>
              <a:defRPr/>
            </a:pPr>
            <a:fld id="{EB97F96B-B489-4768-B400-DBC429A7BAD9}" type="slidenum">
              <a:rPr lang="en-GB"/>
              <a:pPr>
                <a:defRPr/>
              </a:pPr>
              <a:t>‹#›</a:t>
            </a:fld>
            <a:endParaRPr lang="en-GB"/>
          </a:p>
        </p:txBody>
      </p:sp>
      <p:sp>
        <p:nvSpPr>
          <p:cNvPr id="11" name="Footer Placeholder 13"/>
          <p:cNvSpPr>
            <a:spLocks noGrp="1"/>
          </p:cNvSpPr>
          <p:nvPr>
            <p:ph type="ftr" sz="quarter" idx="12"/>
          </p:nvPr>
        </p:nvSpPr>
        <p:spPr>
          <a:xfrm>
            <a:off x="1600200" y="6248400"/>
            <a:ext cx="4572000" cy="365125"/>
          </a:xfrm>
        </p:spPr>
        <p:txBody>
          <a:bodyPr rtlCol="0"/>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128BFA09-4844-483C-B365-0DD85D7CCA5A}" type="datetimeFigureOut">
              <a:rPr lang="en-GB"/>
              <a:pPr>
                <a:defRPr/>
              </a:pPr>
              <a:t>2/14/17</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B6BCA748-D197-4F85-A4F3-0D6C869118C5}"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white">
          <a:xfrm>
            <a:off x="6096000" y="0"/>
            <a:ext cx="320675"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Rectangle 4"/>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ectangle 5"/>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Vertical Title 1"/>
          <p:cNvSpPr>
            <a:spLocks noGrp="1"/>
          </p:cNvSpPr>
          <p:nvPr>
            <p:ph type="title" orient="vert"/>
          </p:nvPr>
        </p:nvSpPr>
        <p:spPr>
          <a:xfrm>
            <a:off x="6553200" y="609600"/>
            <a:ext cx="2057400" cy="5516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a:xfrm>
            <a:off x="6553200" y="6248400"/>
            <a:ext cx="2209800" cy="365125"/>
          </a:xfrm>
        </p:spPr>
        <p:txBody>
          <a:bodyPr/>
          <a:lstStyle>
            <a:lvl1pPr>
              <a:defRPr/>
            </a:lvl1pPr>
          </a:lstStyle>
          <a:p>
            <a:pPr>
              <a:defRPr/>
            </a:pPr>
            <a:fld id="{15943112-DDD1-48F1-8E8C-6742912E2DCB}" type="datetimeFigureOut">
              <a:rPr lang="en-GB"/>
              <a:pPr>
                <a:defRPr/>
              </a:pPr>
              <a:t>2/14/17</a:t>
            </a:fld>
            <a:endParaRPr lang="en-GB"/>
          </a:p>
        </p:txBody>
      </p:sp>
      <p:sp>
        <p:nvSpPr>
          <p:cNvPr id="8" name="Footer Placeholder 4"/>
          <p:cNvSpPr>
            <a:spLocks noGrp="1"/>
          </p:cNvSpPr>
          <p:nvPr>
            <p:ph type="ftr" sz="quarter" idx="11"/>
          </p:nvPr>
        </p:nvSpPr>
        <p:spPr>
          <a:xfrm>
            <a:off x="457200" y="6248400"/>
            <a:ext cx="5573713" cy="365125"/>
          </a:xfrm>
        </p:spPr>
        <p:txBody>
          <a:bodyPr/>
          <a:lstStyle>
            <a:lvl1pPr>
              <a:defRPr/>
            </a:lvl1pPr>
          </a:lstStyle>
          <a:p>
            <a:pPr>
              <a:defRPr/>
            </a:pPr>
            <a:endParaRPr lang="en-GB"/>
          </a:p>
        </p:txBody>
      </p:sp>
      <p:sp>
        <p:nvSpPr>
          <p:cNvPr id="9" name="Slide Number Placeholder 5"/>
          <p:cNvSpPr>
            <a:spLocks noGrp="1"/>
          </p:cNvSpPr>
          <p:nvPr>
            <p:ph type="sldNum" sz="quarter" idx="12"/>
          </p:nvPr>
        </p:nvSpPr>
        <p:spPr>
          <a:xfrm rot="5400000">
            <a:off x="5989638" y="144462"/>
            <a:ext cx="533400" cy="244475"/>
          </a:xfrm>
        </p:spPr>
        <p:txBody>
          <a:bodyPr/>
          <a:lstStyle>
            <a:lvl1pPr>
              <a:defRPr/>
            </a:lvl1pPr>
          </a:lstStyle>
          <a:p>
            <a:pPr>
              <a:defRPr/>
            </a:pPr>
            <a:fld id="{3AFC8FB8-1810-4476-9D78-DA2A4960A6AD}"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21"/>
          <p:cNvSpPr>
            <a:spLocks noGrp="1"/>
          </p:cNvSpPr>
          <p:nvPr>
            <p:ph type="title"/>
          </p:nvPr>
        </p:nvSpPr>
        <p:spPr bwMode="auto">
          <a:xfrm>
            <a:off x="609600" y="228600"/>
            <a:ext cx="8153400" cy="990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12"/>
          <p:cNvSpPr>
            <a:spLocks noGrp="1"/>
          </p:cNvSpPr>
          <p:nvPr>
            <p:ph type="body" idx="1"/>
          </p:nvPr>
        </p:nvSpPr>
        <p:spPr bwMode="auto">
          <a:xfrm>
            <a:off x="612775" y="1600200"/>
            <a:ext cx="81534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latin typeface="Arial" charset="0"/>
                <a:cs typeface="Arial" charset="0"/>
              </a:defRPr>
            </a:lvl1pPr>
          </a:lstStyle>
          <a:p>
            <a:pPr>
              <a:defRPr/>
            </a:pPr>
            <a:fld id="{A124E760-8D41-4692-80B3-8CB4480BF316}" type="datetimeFigureOut">
              <a:rPr lang="en-GB"/>
              <a:pPr>
                <a:defRPr/>
              </a:pPr>
              <a:t>2/14/17</a:t>
            </a:fld>
            <a:endParaRPr lang="en-GB"/>
          </a:p>
        </p:txBody>
      </p:sp>
      <p:sp>
        <p:nvSpPr>
          <p:cNvPr id="3" name="Footer Placeholder 2"/>
          <p:cNvSpPr>
            <a:spLocks noGrp="1"/>
          </p:cNvSpPr>
          <p:nvPr>
            <p:ph type="ftr" sz="quarter" idx="3"/>
          </p:nvPr>
        </p:nvSpPr>
        <p:spPr>
          <a:xfrm>
            <a:off x="609600" y="6248400"/>
            <a:ext cx="5421313" cy="365125"/>
          </a:xfrm>
          <a:prstGeom prst="rect">
            <a:avLst/>
          </a:prstGeom>
        </p:spPr>
        <p:txBody>
          <a:bodyPr vert="horz" anchor="ctr"/>
          <a:lstStyle>
            <a:lvl1pPr algn="r" eaLnBrk="1" latinLnBrk="0" hangingPunct="1">
              <a:defRPr kumimoji="0" sz="1400">
                <a:solidFill>
                  <a:schemeClr val="tx2"/>
                </a:solidFill>
                <a:latin typeface="Arial" charset="0"/>
                <a:cs typeface="Arial" charset="0"/>
              </a:defRPr>
            </a:lvl1pPr>
          </a:lstStyle>
          <a:p>
            <a:pPr>
              <a:defRPr/>
            </a:pPr>
            <a:endParaRPr lang="en-GB"/>
          </a:p>
        </p:txBody>
      </p:sp>
      <p:sp>
        <p:nvSpPr>
          <p:cNvPr id="7" name="Rectangle 6"/>
          <p:cNvSpPr/>
          <p:nvPr/>
        </p:nvSpPr>
        <p:spPr bwMode="white">
          <a:xfrm>
            <a:off x="0" y="1235075"/>
            <a:ext cx="9144000" cy="31908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a:xfrm>
            <a:off x="0" y="1279525"/>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Rectangle 8"/>
          <p:cNvSpPr/>
          <p:nvPr/>
        </p:nvSpPr>
        <p:spPr>
          <a:xfrm>
            <a:off x="590550" y="1279525"/>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3" name="Slide Number Placeholder 22"/>
          <p:cNvSpPr>
            <a:spLocks noGrp="1"/>
          </p:cNvSpPr>
          <p:nvPr>
            <p:ph type="sldNum" sz="quarter" idx="4"/>
          </p:nvPr>
        </p:nvSpPr>
        <p:spPr>
          <a:xfrm>
            <a:off x="0" y="1271588"/>
            <a:ext cx="533400" cy="244475"/>
          </a:xfrm>
          <a:prstGeom prst="rect">
            <a:avLst/>
          </a:prstGeom>
        </p:spPr>
        <p:txBody>
          <a:bodyPr vert="horz" anchor="ctr" anchorCtr="0">
            <a:normAutofit/>
          </a:bodyPr>
          <a:lstStyle>
            <a:lvl1pPr algn="ctr" eaLnBrk="1" latinLnBrk="0" hangingPunct="1">
              <a:defRPr kumimoji="0" sz="1400" b="1">
                <a:solidFill>
                  <a:srgbClr val="FFFFFF"/>
                </a:solidFill>
                <a:latin typeface="Arial" charset="0"/>
                <a:cs typeface="Arial" charset="0"/>
              </a:defRPr>
            </a:lvl1pPr>
          </a:lstStyle>
          <a:p>
            <a:pPr>
              <a:defRPr/>
            </a:pPr>
            <a:fld id="{09FDC4AC-5F8C-4D6F-B0D7-C2EA31E9B47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7" r:id="rId1"/>
    <p:sldLayoutId id="2147483853" r:id="rId2"/>
    <p:sldLayoutId id="2147483858" r:id="rId3"/>
    <p:sldLayoutId id="2147483859" r:id="rId4"/>
    <p:sldLayoutId id="2147483860" r:id="rId5"/>
    <p:sldLayoutId id="2147483854" r:id="rId6"/>
    <p:sldLayoutId id="2147483861" r:id="rId7"/>
    <p:sldLayoutId id="2147483855" r:id="rId8"/>
    <p:sldLayoutId id="2147483862" r:id="rId9"/>
    <p:sldLayoutId id="2147483856" r:id="rId10"/>
    <p:sldLayoutId id="2147483863" r:id="rId11"/>
  </p:sldLayoutIdLst>
  <p:txStyles>
    <p:titleStyle>
      <a:lvl1pPr algn="l" rtl="0" eaLnBrk="0" fontAlgn="base" hangingPunct="0">
        <a:spcBef>
          <a:spcPct val="0"/>
        </a:spcBef>
        <a:spcAft>
          <a:spcPct val="0"/>
        </a:spcAft>
        <a:defRPr sz="4400" kern="12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w Cen MT"/>
        </a:defRPr>
      </a:lvl2pPr>
      <a:lvl3pPr algn="l" rtl="0" eaLnBrk="0" fontAlgn="base" hangingPunct="0">
        <a:spcBef>
          <a:spcPct val="0"/>
        </a:spcBef>
        <a:spcAft>
          <a:spcPct val="0"/>
        </a:spcAft>
        <a:defRPr sz="4400">
          <a:solidFill>
            <a:schemeClr val="tx2"/>
          </a:solidFill>
          <a:latin typeface="Tw Cen MT"/>
        </a:defRPr>
      </a:lvl3pPr>
      <a:lvl4pPr algn="l" rtl="0" eaLnBrk="0" fontAlgn="base" hangingPunct="0">
        <a:spcBef>
          <a:spcPct val="0"/>
        </a:spcBef>
        <a:spcAft>
          <a:spcPct val="0"/>
        </a:spcAft>
        <a:defRPr sz="4400">
          <a:solidFill>
            <a:schemeClr val="tx2"/>
          </a:solidFill>
          <a:latin typeface="Tw Cen MT"/>
        </a:defRPr>
      </a:lvl4pPr>
      <a:lvl5pPr algn="l" rtl="0" eaLnBrk="0" fontAlgn="base" hangingPunct="0">
        <a:spcBef>
          <a:spcPct val="0"/>
        </a:spcBef>
        <a:spcAft>
          <a:spcPct val="0"/>
        </a:spcAft>
        <a:defRPr sz="4400">
          <a:solidFill>
            <a:schemeClr val="tx2"/>
          </a:solidFill>
          <a:latin typeface="Tw Cen MT"/>
        </a:defRPr>
      </a:lvl5pPr>
      <a:lvl6pPr marL="457200" algn="l" rtl="0" fontAlgn="base">
        <a:spcBef>
          <a:spcPct val="0"/>
        </a:spcBef>
        <a:spcAft>
          <a:spcPct val="0"/>
        </a:spcAft>
        <a:defRPr sz="4400">
          <a:solidFill>
            <a:schemeClr val="tx2"/>
          </a:solidFill>
          <a:latin typeface="Tw Cen MT"/>
        </a:defRPr>
      </a:lvl6pPr>
      <a:lvl7pPr marL="914400" algn="l" rtl="0" fontAlgn="base">
        <a:spcBef>
          <a:spcPct val="0"/>
        </a:spcBef>
        <a:spcAft>
          <a:spcPct val="0"/>
        </a:spcAft>
        <a:defRPr sz="4400">
          <a:solidFill>
            <a:schemeClr val="tx2"/>
          </a:solidFill>
          <a:latin typeface="Tw Cen MT"/>
        </a:defRPr>
      </a:lvl7pPr>
      <a:lvl8pPr marL="1371600" algn="l" rtl="0" fontAlgn="base">
        <a:spcBef>
          <a:spcPct val="0"/>
        </a:spcBef>
        <a:spcAft>
          <a:spcPct val="0"/>
        </a:spcAft>
        <a:defRPr sz="4400">
          <a:solidFill>
            <a:schemeClr val="tx2"/>
          </a:solidFill>
          <a:latin typeface="Tw Cen MT"/>
        </a:defRPr>
      </a:lvl8pPr>
      <a:lvl9pPr marL="1828800" algn="l" rtl="0" fontAlgn="base">
        <a:spcBef>
          <a:spcPct val="0"/>
        </a:spcBef>
        <a:spcAft>
          <a:spcPct val="0"/>
        </a:spcAft>
        <a:defRPr sz="4400">
          <a:solidFill>
            <a:schemeClr val="tx2"/>
          </a:solidFill>
          <a:latin typeface="Tw Cen MT"/>
        </a:defRPr>
      </a:lvl9pPr>
    </p:titleStyle>
    <p:bodyStyle>
      <a:lvl1pPr marL="319088" indent="-319088" algn="l" rtl="0" eaLnBrk="0" fontAlgn="base" hangingPunct="0">
        <a:spcBef>
          <a:spcPts val="700"/>
        </a:spcBef>
        <a:spcAft>
          <a:spcPct val="0"/>
        </a:spcAft>
        <a:buClr>
          <a:schemeClr val="accent2"/>
        </a:buClr>
        <a:buSzPct val="60000"/>
        <a:buFont typeface="Wingdings" pitchFamily="2" charset="2"/>
        <a:buChar char=""/>
        <a:defRPr sz="2900" kern="1200">
          <a:solidFill>
            <a:schemeClr val="tx1"/>
          </a:solidFill>
          <a:latin typeface="+mn-lt"/>
          <a:ea typeface="+mn-ea"/>
          <a:cs typeface="+mn-cs"/>
        </a:defRPr>
      </a:lvl1pPr>
      <a:lvl2pPr marL="639763" indent="-273050" algn="l" rtl="0" eaLnBrk="0" fontAlgn="base" hangingPunct="0">
        <a:spcBef>
          <a:spcPts val="550"/>
        </a:spcBef>
        <a:spcAft>
          <a:spcPct val="0"/>
        </a:spcAft>
        <a:buClr>
          <a:schemeClr val="accent1"/>
        </a:buClr>
        <a:buSzPct val="70000"/>
        <a:buFont typeface="Wingdings 2" pitchFamily="18" charset="2"/>
        <a:buChar char=""/>
        <a:defRPr sz="2600" kern="1200">
          <a:solidFill>
            <a:schemeClr val="tx1"/>
          </a:solidFill>
          <a:latin typeface="+mn-lt"/>
          <a:ea typeface="+mn-ea"/>
          <a:cs typeface="+mn-cs"/>
        </a:defRPr>
      </a:lvl2pPr>
      <a:lvl3pPr marL="914400" indent="-228600" algn="l" rtl="0" eaLnBrk="0" fontAlgn="base" hangingPunct="0">
        <a:spcBef>
          <a:spcPts val="500"/>
        </a:spcBef>
        <a:spcAft>
          <a:spcPct val="0"/>
        </a:spcAft>
        <a:buClr>
          <a:schemeClr val="accent2"/>
        </a:buClr>
        <a:buSzPct val="75000"/>
        <a:buFont typeface="Wingdings" pitchFamily="2" charset="2"/>
        <a:buChar char=""/>
        <a:defRPr sz="2300" kern="1200">
          <a:solidFill>
            <a:schemeClr val="tx1"/>
          </a:solidFill>
          <a:latin typeface="+mn-lt"/>
          <a:ea typeface="+mn-ea"/>
          <a:cs typeface="+mn-cs"/>
        </a:defRPr>
      </a:lvl3pPr>
      <a:lvl4pPr marL="1371600" indent="-228600" algn="l" rtl="0" eaLnBrk="0" fontAlgn="base" hangingPunct="0">
        <a:spcBef>
          <a:spcPts val="400"/>
        </a:spcBef>
        <a:spcAft>
          <a:spcPct val="0"/>
        </a:spcAft>
        <a:buClr>
          <a:srgbClr val="A5AB81"/>
        </a:buClr>
        <a:buSzPct val="75000"/>
        <a:buFont typeface="Wingdings" pitchFamily="2" charset="2"/>
        <a:buChar char=""/>
        <a:defRPr sz="2000" kern="1200">
          <a:solidFill>
            <a:schemeClr val="tx1"/>
          </a:solidFill>
          <a:latin typeface="+mn-lt"/>
          <a:ea typeface="+mn-ea"/>
          <a:cs typeface="+mn-cs"/>
        </a:defRPr>
      </a:lvl4pPr>
      <a:lvl5pPr marL="1828800" indent="-228600" algn="l" rtl="0" eaLnBrk="0" fontAlgn="base" hangingPunct="0">
        <a:spcBef>
          <a:spcPts val="400"/>
        </a:spcBef>
        <a:spcAft>
          <a:spcPct val="0"/>
        </a:spcAft>
        <a:buClr>
          <a:srgbClr val="D8B25C"/>
        </a:buClr>
        <a:buSzPct val="65000"/>
        <a:buFont typeface="Wingdings" pitchFamily="2" charset="2"/>
        <a:buChar char=""/>
        <a:defRPr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5.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normAutofit fontScale="90000"/>
          </a:bodyPr>
          <a:lstStyle/>
          <a:p>
            <a:pPr eaLnBrk="1" fontAlgn="auto" hangingPunct="1">
              <a:spcAft>
                <a:spcPts val="0"/>
              </a:spcAft>
              <a:defRPr/>
            </a:pPr>
            <a:r>
              <a:rPr lang="en-GB" smtClean="0"/>
              <a:t>Safeguarding Children on Paediatrics Wards - Update</a:t>
            </a:r>
          </a:p>
        </p:txBody>
      </p:sp>
      <p:sp>
        <p:nvSpPr>
          <p:cNvPr id="3" name="Subtitle 2"/>
          <p:cNvSpPr>
            <a:spLocks noGrp="1"/>
          </p:cNvSpPr>
          <p:nvPr>
            <p:ph type="subTitle" idx="1"/>
          </p:nvPr>
        </p:nvSpPr>
        <p:spPr>
          <a:xfrm>
            <a:off x="2362200" y="6049963"/>
            <a:ext cx="6705600" cy="685800"/>
          </a:xfrm>
        </p:spPr>
        <p:txBody>
          <a:bodyPr rtlCol="0">
            <a:normAutofit fontScale="70000" lnSpcReduction="20000"/>
          </a:bodyPr>
          <a:lstStyle/>
          <a:p>
            <a:pPr eaLnBrk="1" fontAlgn="auto" hangingPunct="1">
              <a:spcAft>
                <a:spcPts val="0"/>
              </a:spcAft>
              <a:buFont typeface="Arial" pitchFamily="34" charset="0"/>
              <a:buNone/>
              <a:defRPr/>
            </a:pPr>
            <a:r>
              <a:rPr lang="en-GB" dirty="0" smtClean="0"/>
              <a:t>Sarah Russell – Lead Nurse Safeguarding Children </a:t>
            </a:r>
            <a:r>
              <a:rPr lang="en-GB" dirty="0" err="1" smtClean="0"/>
              <a:t>Paeds</a:t>
            </a:r>
            <a:endParaRPr lang="en-GB" dirty="0" smtClean="0"/>
          </a:p>
          <a:p>
            <a:pPr eaLnBrk="1" fontAlgn="auto" hangingPunct="1">
              <a:spcAft>
                <a:spcPts val="0"/>
              </a:spcAft>
              <a:buFont typeface="Arial" pitchFamily="34" charset="0"/>
              <a:buNone/>
              <a:defRPr/>
            </a:pPr>
            <a:r>
              <a:rPr lang="en-GB" dirty="0" smtClean="0"/>
              <a:t>Alison Smith – Safeguarding Specialist Nurse </a:t>
            </a:r>
            <a:r>
              <a:rPr lang="en-GB" dirty="0" err="1" smtClean="0"/>
              <a:t>Paeds</a:t>
            </a:r>
            <a:endParaRPr lang="en-GB" dirty="0" smtClean="0"/>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612775" y="228600"/>
            <a:ext cx="8153400" cy="990600"/>
          </a:xfrm>
        </p:spPr>
        <p:txBody>
          <a:bodyPr/>
          <a:lstStyle/>
          <a:p>
            <a:r>
              <a:rPr lang="en-GB" smtClean="0"/>
              <a:t>Scope of this training</a:t>
            </a:r>
          </a:p>
        </p:txBody>
      </p:sp>
      <p:sp>
        <p:nvSpPr>
          <p:cNvPr id="10243" name="Content Placeholder 2"/>
          <p:cNvSpPr>
            <a:spLocks noGrp="1"/>
          </p:cNvSpPr>
          <p:nvPr>
            <p:ph sz="quarter" idx="1"/>
          </p:nvPr>
        </p:nvSpPr>
        <p:spPr>
          <a:xfrm>
            <a:off x="612775" y="1600200"/>
            <a:ext cx="8153400" cy="4495800"/>
          </a:xfrm>
        </p:spPr>
        <p:txBody>
          <a:bodyPr/>
          <a:lstStyle/>
          <a:p>
            <a:r>
              <a:rPr lang="en-GB" smtClean="0"/>
              <a:t>To set out the new information sharing forms to be used by nursing staff involved in care planning and care delivery for children and young people admitted to Paediatric Wards and the Paediatric Assessment Unit.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12775" y="228600"/>
            <a:ext cx="8153400" cy="990600"/>
          </a:xfrm>
        </p:spPr>
        <p:txBody>
          <a:bodyPr/>
          <a:lstStyle/>
          <a:p>
            <a:r>
              <a:rPr lang="en-GB" smtClean="0"/>
              <a:t>Reason for changing practice</a:t>
            </a:r>
          </a:p>
        </p:txBody>
      </p:sp>
      <p:sp>
        <p:nvSpPr>
          <p:cNvPr id="11267" name="Content Placeholder 2"/>
          <p:cNvSpPr>
            <a:spLocks noGrp="1"/>
          </p:cNvSpPr>
          <p:nvPr>
            <p:ph sz="quarter" idx="1"/>
          </p:nvPr>
        </p:nvSpPr>
        <p:spPr>
          <a:xfrm>
            <a:off x="539750" y="1628775"/>
            <a:ext cx="8153400" cy="4495800"/>
          </a:xfrm>
        </p:spPr>
        <p:txBody>
          <a:bodyPr/>
          <a:lstStyle/>
          <a:p>
            <a:r>
              <a:rPr lang="en-GB" smtClean="0"/>
              <a:t>To reduce the number of forms currently being used across the different ward areas in paediatrics into one standardised format</a:t>
            </a:r>
          </a:p>
          <a:p>
            <a:r>
              <a:rPr lang="en-GB" smtClean="0"/>
              <a:t>To ensure an improved, effective and consistent approach for information sharing with other known professionals who are involved with the child and family on a multi-agency basis</a:t>
            </a:r>
          </a:p>
          <a:p>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12775" y="228600"/>
            <a:ext cx="8153400" cy="990600"/>
          </a:xfrm>
        </p:spPr>
        <p:txBody>
          <a:bodyPr/>
          <a:lstStyle/>
          <a:p>
            <a:endParaRPr lang="en-GB" smtClean="0"/>
          </a:p>
        </p:txBody>
      </p:sp>
      <p:sp>
        <p:nvSpPr>
          <p:cNvPr id="12291" name="Content Placeholder 2"/>
          <p:cNvSpPr>
            <a:spLocks noGrp="1"/>
          </p:cNvSpPr>
          <p:nvPr>
            <p:ph sz="quarter" idx="1"/>
          </p:nvPr>
        </p:nvSpPr>
        <p:spPr>
          <a:xfrm>
            <a:off x="612775" y="1600200"/>
            <a:ext cx="8153400" cy="4495800"/>
          </a:xfrm>
        </p:spPr>
        <p:txBody>
          <a:bodyPr/>
          <a:lstStyle/>
          <a:p>
            <a:r>
              <a:rPr lang="en-GB" smtClean="0"/>
              <a:t>To report and refer where there are Safeguarding concerns in line with the All Wales Child protection procedures 2008 and ABMU Healthboard policies and guidance.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12775" y="228600"/>
            <a:ext cx="8153400" cy="990600"/>
          </a:xfrm>
        </p:spPr>
        <p:txBody>
          <a:bodyPr/>
          <a:lstStyle/>
          <a:p>
            <a:endParaRPr lang="en-GB" smtClean="0"/>
          </a:p>
        </p:txBody>
      </p:sp>
      <p:sp>
        <p:nvSpPr>
          <p:cNvPr id="13315" name="Content Placeholder 2"/>
          <p:cNvSpPr>
            <a:spLocks noGrp="1"/>
          </p:cNvSpPr>
          <p:nvPr>
            <p:ph sz="quarter" idx="1"/>
          </p:nvPr>
        </p:nvSpPr>
        <p:spPr>
          <a:xfrm>
            <a:off x="612775" y="1600200"/>
            <a:ext cx="8153400" cy="4495800"/>
          </a:xfrm>
        </p:spPr>
        <p:txBody>
          <a:bodyPr/>
          <a:lstStyle/>
          <a:p>
            <a:pPr>
              <a:buFont typeface="Wingdings" pitchFamily="2" charset="2"/>
              <a:buNone/>
            </a:pPr>
            <a:r>
              <a:rPr lang="en-GB" smtClean="0"/>
              <a:t>To improve information sharing by</a:t>
            </a:r>
          </a:p>
          <a:p>
            <a:r>
              <a:rPr lang="en-GB" smtClean="0"/>
              <a:t>Reducing time</a:t>
            </a:r>
          </a:p>
          <a:p>
            <a:r>
              <a:rPr lang="en-GB" smtClean="0"/>
              <a:t>Reducing paperwork</a:t>
            </a:r>
          </a:p>
          <a:p>
            <a:r>
              <a:rPr lang="en-GB" smtClean="0"/>
              <a:t>Ensuring information is relayed to the relevant health professionals/ other agencies in a more efficient and timely manner</a:t>
            </a:r>
          </a:p>
          <a:p>
            <a:r>
              <a:rPr lang="en-GB" smtClean="0"/>
              <a:t>For the purpose of Safeguarding children and young people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12775" y="228600"/>
            <a:ext cx="8153400" cy="990600"/>
          </a:xfrm>
        </p:spPr>
        <p:txBody>
          <a:bodyPr/>
          <a:lstStyle/>
          <a:p>
            <a:r>
              <a:rPr lang="en-GB" smtClean="0"/>
              <a:t>E-mail</a:t>
            </a:r>
          </a:p>
        </p:txBody>
      </p:sp>
      <p:sp>
        <p:nvSpPr>
          <p:cNvPr id="14339" name="Content Placeholder 2"/>
          <p:cNvSpPr>
            <a:spLocks noGrp="1"/>
          </p:cNvSpPr>
          <p:nvPr>
            <p:ph sz="quarter" idx="1"/>
          </p:nvPr>
        </p:nvSpPr>
        <p:spPr>
          <a:xfrm>
            <a:off x="612775" y="1600200"/>
            <a:ext cx="8153400" cy="4495800"/>
          </a:xfrm>
        </p:spPr>
        <p:txBody>
          <a:bodyPr/>
          <a:lstStyle/>
          <a:p>
            <a:pPr>
              <a:buFont typeface="Wingdings" pitchFamily="2" charset="2"/>
              <a:buNone/>
            </a:pPr>
            <a:endParaRPr lang="en-GB" smtClean="0"/>
          </a:p>
          <a:p>
            <a:pPr>
              <a:buFont typeface="Wingdings" pitchFamily="2" charset="2"/>
              <a:buNone/>
            </a:pPr>
            <a:r>
              <a:rPr lang="en-GB" smtClean="0"/>
              <a:t>Only send e-mail via secure sources – for staff any e-mail addresses ending in ‘..@wales.nhs.uk’ are considered secure.</a:t>
            </a:r>
          </a:p>
          <a:p>
            <a:pPr>
              <a:buFont typeface="Wingdings" pitchFamily="2" charset="2"/>
              <a:buNone/>
            </a:pPr>
            <a:r>
              <a:rPr lang="en-GB" smtClean="0"/>
              <a:t>ABMU E-mail policy – available on the trust intranet.</a:t>
            </a:r>
          </a:p>
          <a:p>
            <a:pPr>
              <a:buFont typeface="Wingdings" pitchFamily="2" charset="2"/>
              <a:buNone/>
            </a:pPr>
            <a:r>
              <a:rPr lang="en-GB" smtClean="0"/>
              <a:t>If unsure, do not send and seek further advice from ward manager to avoid potential for breach of confidentiality</a:t>
            </a:r>
          </a:p>
          <a:p>
            <a:pPr>
              <a:buFont typeface="Wingdings" pitchFamily="2" charset="2"/>
              <a:buNone/>
            </a:pPr>
            <a:endParaRPr lang="en-GB"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12775" y="228600"/>
            <a:ext cx="8153400" cy="990600"/>
          </a:xfrm>
        </p:spPr>
        <p:txBody>
          <a:bodyPr/>
          <a:lstStyle/>
          <a:p>
            <a:pPr eaLnBrk="1" hangingPunct="1"/>
            <a:r>
              <a:rPr lang="en-GB" smtClean="0"/>
              <a:t>Safeguarding Flowchart</a:t>
            </a:r>
          </a:p>
        </p:txBody>
      </p:sp>
      <p:graphicFrame>
        <p:nvGraphicFramePr>
          <p:cNvPr id="10" name="Content Placeholder 9"/>
          <p:cNvGraphicFramePr>
            <a:graphicFrameLocks noGrp="1"/>
          </p:cNvGraphicFramePr>
          <p:nvPr>
            <p:ph sz="quarter" idx="1"/>
          </p:nvPr>
        </p:nvGraphicFramePr>
        <p:xfrm>
          <a:off x="539552" y="1484784"/>
          <a:ext cx="8352928" cy="5285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lowchart: Alternate Process 6"/>
          <p:cNvSpPr/>
          <p:nvPr/>
        </p:nvSpPr>
        <p:spPr>
          <a:xfrm>
            <a:off x="4500563" y="5949950"/>
            <a:ext cx="2016125" cy="792163"/>
          </a:xfrm>
          <a:prstGeom prst="flowChartAlternateProcess">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solidFill>
                  <a:schemeClr val="tx1"/>
                </a:solidFill>
              </a:rPr>
              <a:t>Safeguarding Nurse will forward to Social services electronically</a:t>
            </a:r>
          </a:p>
          <a:p>
            <a:pPr algn="ctr">
              <a:defRPr/>
            </a:pPr>
            <a:endParaRPr lang="en-GB" sz="1400" dirty="0">
              <a:solidFill>
                <a:schemeClr val="tx1"/>
              </a:solidFill>
            </a:endParaRPr>
          </a:p>
        </p:txBody>
      </p:sp>
      <p:sp>
        <p:nvSpPr>
          <p:cNvPr id="6" name="Rounded Rectangle 5"/>
          <p:cNvSpPr/>
          <p:nvPr/>
        </p:nvSpPr>
        <p:spPr>
          <a:xfrm>
            <a:off x="755650" y="5661025"/>
            <a:ext cx="1655763" cy="863600"/>
          </a:xfrm>
          <a:prstGeom prst="roundRect">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solidFill>
                  <a:schemeClr val="tx1"/>
                </a:solidFill>
              </a:rPr>
              <a:t>E-mail to HV/SHN and Safeguarding Nurse</a:t>
            </a:r>
          </a:p>
        </p:txBody>
      </p:sp>
      <p:sp>
        <p:nvSpPr>
          <p:cNvPr id="9" name="Flowchart: Alternate Process 8"/>
          <p:cNvSpPr/>
          <p:nvPr/>
        </p:nvSpPr>
        <p:spPr>
          <a:xfrm>
            <a:off x="6804025" y="5661025"/>
            <a:ext cx="2016125" cy="863600"/>
          </a:xfrm>
          <a:prstGeom prst="flowChartAlternateProcess">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solidFill>
                  <a:schemeClr val="tx1"/>
                </a:solidFill>
              </a:rPr>
              <a:t>Safeguarding Nurse will forward to Social services electronically</a:t>
            </a:r>
          </a:p>
          <a:p>
            <a:pPr algn="ctr">
              <a:defRPr/>
            </a:pPr>
            <a:endParaRPr lang="en-GB" sz="1400"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1979613" y="1773238"/>
          <a:ext cx="4248472" cy="4464496"/>
        </p:xfrm>
        <a:graphic>
          <a:graphicData uri="http://schemas.openxmlformats.org/drawingml/2006/table">
            <a:tbl>
              <a:tblPr/>
              <a:tblGrid>
                <a:gridCol w="4248472"/>
              </a:tblGrid>
              <a:tr h="175624">
                <a:tc>
                  <a:txBody>
                    <a:bodyPr/>
                    <a:lstStyle/>
                    <a:p>
                      <a:pPr>
                        <a:lnSpc>
                          <a:spcPct val="115000"/>
                        </a:lnSpc>
                        <a:spcAft>
                          <a:spcPts val="0"/>
                        </a:spcAft>
                      </a:pPr>
                      <a:r>
                        <a:rPr lang="en-GB" sz="900" b="1" dirty="0">
                          <a:latin typeface="Calibri"/>
                          <a:ea typeface="Calibri"/>
                          <a:cs typeface="Times New Roman"/>
                        </a:rPr>
                        <a:t>GP SURGERY/ HEALTH VISITOR:</a:t>
                      </a:r>
                      <a:endParaRPr lang="en-GB" sz="700" dirty="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a:latin typeface="Calibri"/>
                          <a:ea typeface="Calibri"/>
                          <a:cs typeface="Times New Roman"/>
                        </a:rPr>
                        <a:t>DATE:</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dirty="0">
                          <a:latin typeface="Calibri"/>
                          <a:ea typeface="Calibri"/>
                          <a:cs typeface="Times New Roman"/>
                        </a:rPr>
                        <a:t>NAME OF PATIENT:</a:t>
                      </a:r>
                      <a:endParaRPr lang="en-GB" sz="700" dirty="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a:latin typeface="Calibri"/>
                          <a:ea typeface="Calibri"/>
                          <a:cs typeface="Times New Roman"/>
                        </a:rPr>
                        <a:t>DOB:</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a:latin typeface="Calibri"/>
                          <a:ea typeface="Calibri"/>
                          <a:cs typeface="Times New Roman"/>
                        </a:rPr>
                        <a:t>ADDRESS:</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gn="ct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gn="ctr">
                        <a:lnSpc>
                          <a:spcPct val="115000"/>
                        </a:lnSpc>
                        <a:spcAft>
                          <a:spcPts val="0"/>
                        </a:spcAft>
                      </a:pPr>
                      <a:endParaRPr lang="en-GB" sz="700" dirty="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dirty="0">
                          <a:latin typeface="Calibri"/>
                          <a:ea typeface="Calibri"/>
                          <a:cs typeface="Times New Roman"/>
                        </a:rPr>
                        <a:t>HOSPITAL ATTENDED:</a:t>
                      </a:r>
                      <a:endParaRPr lang="en-GB" sz="700" dirty="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6784">
                <a:tc>
                  <a:txBody>
                    <a:bodyPr/>
                    <a:lstStyle/>
                    <a:p>
                      <a:pPr>
                        <a:lnSpc>
                          <a:spcPct val="115000"/>
                        </a:lnSpc>
                        <a:spcAft>
                          <a:spcPts val="0"/>
                        </a:spcAft>
                      </a:pPr>
                      <a:r>
                        <a:rPr lang="en-GB" sz="900" b="1">
                          <a:latin typeface="Calibri"/>
                          <a:ea typeface="Calibri"/>
                          <a:cs typeface="Times New Roman"/>
                        </a:rPr>
                        <a:t>DATE OF ATTENDANCE:</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a:latin typeface="Calibri"/>
                          <a:ea typeface="Calibri"/>
                          <a:cs typeface="Times New Roman"/>
                        </a:rPr>
                        <a:t>DATE OF DISCHARGE:</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a:latin typeface="Calibri"/>
                          <a:ea typeface="Calibri"/>
                          <a:cs typeface="Times New Roman"/>
                        </a:rPr>
                        <a:t>DIAGNOSIS:</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624">
                <a:tc>
                  <a:txBody>
                    <a:bodyPr/>
                    <a:lstStyle/>
                    <a:p>
                      <a:pPr>
                        <a:lnSpc>
                          <a:spcPct val="115000"/>
                        </a:lnSpc>
                        <a:spcAft>
                          <a:spcPts val="0"/>
                        </a:spcAft>
                      </a:pPr>
                      <a:r>
                        <a:rPr lang="en-GB" sz="900" b="1">
                          <a:latin typeface="Calibri"/>
                          <a:ea typeface="Calibri"/>
                          <a:cs typeface="Times New Roman"/>
                        </a:rPr>
                        <a:t>FOLLOW UP APPT /DISCHARGE INFORMATION:</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51249">
                <a:tc>
                  <a:txBody>
                    <a:bodyPr/>
                    <a:lstStyle/>
                    <a:p>
                      <a:pPr>
                        <a:lnSpc>
                          <a:spcPct val="115000"/>
                        </a:lnSpc>
                        <a:spcAft>
                          <a:spcPts val="0"/>
                        </a:spcAft>
                      </a:pPr>
                      <a:r>
                        <a:rPr lang="en-GB" sz="900" b="1" dirty="0">
                          <a:latin typeface="Calibri"/>
                          <a:ea typeface="Calibri"/>
                          <a:cs typeface="Times New Roman"/>
                        </a:rPr>
                        <a:t>If further information needed on the above admission please contact </a:t>
                      </a:r>
                      <a:r>
                        <a:rPr lang="en-GB" sz="900" b="1" dirty="0" err="1">
                          <a:latin typeface="Calibri"/>
                          <a:ea typeface="Calibri"/>
                          <a:cs typeface="Times New Roman"/>
                        </a:rPr>
                        <a:t>tel</a:t>
                      </a:r>
                      <a:r>
                        <a:rPr lang="en-GB" sz="900" b="1">
                          <a:latin typeface="Calibri"/>
                          <a:ea typeface="Calibri"/>
                          <a:cs typeface="Times New Roman"/>
                        </a:rPr>
                        <a:t> number:</a:t>
                      </a: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7991">
                <a:tc>
                  <a:txBody>
                    <a:bodyPr/>
                    <a:lstStyle/>
                    <a:p>
                      <a:pPr>
                        <a:lnSpc>
                          <a:spcPct val="115000"/>
                        </a:lnSpc>
                        <a:spcAft>
                          <a:spcPts val="0"/>
                        </a:spcAft>
                      </a:pPr>
                      <a:endParaRPr lang="en-GB" sz="700" dirty="0">
                        <a:latin typeface="Calibri"/>
                        <a:ea typeface="Calibri"/>
                        <a:cs typeface="Times New Roman"/>
                      </a:endParaRPr>
                    </a:p>
                  </a:txBody>
                  <a:tcPr marL="44796" marR="4479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6446" name="Rectangle 2"/>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GB"/>
          </a:p>
        </p:txBody>
      </p:sp>
      <p:pic>
        <p:nvPicPr>
          <p:cNvPr id="16447" name="Picture 1" descr="ABM black logo"/>
          <p:cNvPicPr>
            <a:picLocks noChangeAspect="1" noChangeArrowheads="1"/>
          </p:cNvPicPr>
          <p:nvPr/>
        </p:nvPicPr>
        <p:blipFill>
          <a:blip r:embed="rId2" cstate="print"/>
          <a:srcRect/>
          <a:stretch>
            <a:fillRect/>
          </a:stretch>
        </p:blipFill>
        <p:spPr bwMode="auto">
          <a:xfrm>
            <a:off x="1619250" y="260350"/>
            <a:ext cx="4608513" cy="936625"/>
          </a:xfrm>
          <a:prstGeom prst="rect">
            <a:avLst/>
          </a:prstGeom>
          <a:noFill/>
          <a:ln w="9525">
            <a:noFill/>
            <a:miter lim="800000"/>
            <a:headEnd/>
            <a:tailEnd/>
          </a:ln>
        </p:spPr>
      </p:pic>
      <p:sp>
        <p:nvSpPr>
          <p:cNvPr id="16448" name="Rectangle 3"/>
          <p:cNvSpPr>
            <a:spLocks noChangeArrowheads="1"/>
          </p:cNvSpPr>
          <p:nvPr/>
        </p:nvSpPr>
        <p:spPr bwMode="auto">
          <a:xfrm>
            <a:off x="1908175" y="1260475"/>
            <a:ext cx="4679950" cy="431800"/>
          </a:xfrm>
          <a:prstGeom prst="rect">
            <a:avLst/>
          </a:prstGeom>
          <a:noFill/>
          <a:ln w="9525">
            <a:noFill/>
            <a:miter lim="800000"/>
            <a:headEnd/>
            <a:tailEnd/>
          </a:ln>
        </p:spPr>
        <p:txBody>
          <a:bodyPr anchor="ctr">
            <a:spAutoFit/>
          </a:bodyPr>
          <a:lstStyle/>
          <a:p>
            <a:r>
              <a:rPr lang="en-GB" sz="1100" b="1">
                <a:latin typeface="Calibri" pitchFamily="34" charset="0"/>
                <a:ea typeface="Calibri" pitchFamily="34" charset="0"/>
                <a:cs typeface="Times New Roman" pitchFamily="18" charset="0"/>
              </a:rPr>
              <a:t>  INFORMATION SHARING FORM – FROM MORRISTON HOSPITAL PAEDIATRICS</a:t>
            </a:r>
            <a:endParaRPr lang="en-GB" sz="900">
              <a:latin typeface="Calibri" pitchFamily="34" charset="0"/>
              <a:ea typeface="Calibri" pitchFamily="34" charset="0"/>
              <a:cs typeface="Times New Roman" pitchFamily="18" charset="0"/>
            </a:endParaRP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0"/>
          <p:cNvSpPr>
            <a:spLocks noGrp="1"/>
          </p:cNvSpPr>
          <p:nvPr>
            <p:ph type="title"/>
          </p:nvPr>
        </p:nvSpPr>
        <p:spPr/>
        <p:txBody>
          <a:bodyPr/>
          <a:lstStyle/>
          <a:p>
            <a:r>
              <a:rPr lang="en-GB" smtClean="0"/>
              <a:t>New Form for Social Services</a:t>
            </a:r>
          </a:p>
        </p:txBody>
      </p:sp>
      <p:sp>
        <p:nvSpPr>
          <p:cNvPr id="17411" name="Content Placeholder 16"/>
          <p:cNvSpPr>
            <a:spLocks noGrp="1"/>
          </p:cNvSpPr>
          <p:nvPr>
            <p:ph sz="quarter" idx="1"/>
          </p:nvPr>
        </p:nvSpPr>
        <p:spPr>
          <a:xfrm>
            <a:off x="609600" y="1589088"/>
            <a:ext cx="3886200" cy="4572000"/>
          </a:xfrm>
        </p:spPr>
        <p:txBody>
          <a:bodyPr/>
          <a:lstStyle/>
          <a:p>
            <a:pPr>
              <a:buFont typeface="Wingdings" pitchFamily="2" charset="2"/>
              <a:buNone/>
            </a:pPr>
            <a:r>
              <a:rPr lang="en-GB" sz="1400" b="1" smtClean="0">
                <a:latin typeface="Arial" charset="0"/>
                <a:cs typeface="Arial" charset="0"/>
              </a:rPr>
              <a:t> </a:t>
            </a:r>
            <a:endParaRPr lang="en-GB" sz="1400" smtClean="0">
              <a:latin typeface="Arial" charset="0"/>
              <a:cs typeface="Arial" charset="0"/>
            </a:endParaRPr>
          </a:p>
          <a:p>
            <a:pPr>
              <a:buFont typeface="Wingdings" pitchFamily="2" charset="2"/>
              <a:buNone/>
            </a:pPr>
            <a:endParaRPr lang="en-GB" sz="1400" smtClean="0">
              <a:latin typeface="Arial" charset="0"/>
              <a:cs typeface="Arial" charset="0"/>
            </a:endParaRPr>
          </a:p>
        </p:txBody>
      </p:sp>
      <p:sp>
        <p:nvSpPr>
          <p:cNvPr id="17412" name="Content Placeholder 21"/>
          <p:cNvSpPr>
            <a:spLocks noGrp="1"/>
          </p:cNvSpPr>
          <p:nvPr>
            <p:ph sz="quarter" idx="2"/>
          </p:nvPr>
        </p:nvSpPr>
        <p:spPr>
          <a:xfrm>
            <a:off x="4845050" y="1589088"/>
            <a:ext cx="3886200" cy="4572000"/>
          </a:xfrm>
        </p:spPr>
        <p:txBody>
          <a:bodyPr/>
          <a:lstStyle/>
          <a:p>
            <a:endParaRPr lang="en-GB" smtClean="0"/>
          </a:p>
        </p:txBody>
      </p:sp>
      <p:sp>
        <p:nvSpPr>
          <p:cNvPr id="17413" name="Rectangle 7"/>
          <p:cNvSpPr>
            <a:spLocks noChangeArrowheads="1"/>
          </p:cNvSpPr>
          <p:nvPr/>
        </p:nvSpPr>
        <p:spPr bwMode="auto">
          <a:xfrm>
            <a:off x="0" y="-47625"/>
            <a:ext cx="228600" cy="552450"/>
          </a:xfrm>
          <a:prstGeom prst="rect">
            <a:avLst/>
          </a:prstGeom>
          <a:noFill/>
          <a:ln w="9525">
            <a:noFill/>
            <a:miter lim="800000"/>
            <a:headEnd/>
            <a:tailEnd/>
          </a:ln>
        </p:spPr>
        <p:txBody>
          <a:bodyPr wrap="none" anchor="ctr">
            <a:spAutoFit/>
          </a:bodyPr>
          <a:lstStyle/>
          <a:p>
            <a:pPr eaLnBrk="0" hangingPunct="0"/>
            <a:r>
              <a:rPr lang="en-GB" sz="1200" b="1">
                <a:cs typeface="Times New Roman" pitchFamily="18" charset="0"/>
              </a:rPr>
              <a:t> </a:t>
            </a:r>
            <a:endParaRPr lang="en-GB" sz="900"/>
          </a:p>
          <a:p>
            <a:pPr eaLnBrk="0" hangingPunct="0"/>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12775" y="228600"/>
            <a:ext cx="8153400" cy="990600"/>
          </a:xfrm>
        </p:spPr>
        <p:txBody>
          <a:bodyPr/>
          <a:lstStyle/>
          <a:p>
            <a:pPr eaLnBrk="1" hangingPunct="1"/>
            <a:r>
              <a:rPr lang="en-GB" smtClean="0"/>
              <a:t>Safeguarding Practice</a:t>
            </a:r>
          </a:p>
        </p:txBody>
      </p:sp>
      <p:sp>
        <p:nvSpPr>
          <p:cNvPr id="6147" name="Content Placeholder 2"/>
          <p:cNvSpPr>
            <a:spLocks noGrp="1"/>
          </p:cNvSpPr>
          <p:nvPr>
            <p:ph sz="quarter" idx="1"/>
          </p:nvPr>
        </p:nvSpPr>
        <p:spPr>
          <a:xfrm>
            <a:off x="612775" y="1600200"/>
            <a:ext cx="8153400" cy="4495800"/>
          </a:xfrm>
        </p:spPr>
        <p:txBody>
          <a:bodyPr>
            <a:normAutofit lnSpcReduction="10000"/>
          </a:bodyPr>
          <a:lstStyle/>
          <a:p>
            <a:pPr marL="320040" indent="-320040" eaLnBrk="1" fontAlgn="auto" hangingPunct="1">
              <a:spcAft>
                <a:spcPts val="0"/>
              </a:spcAft>
              <a:buFont typeface="Wingdings"/>
              <a:buChar char=""/>
              <a:defRPr/>
            </a:pPr>
            <a:r>
              <a:rPr lang="en-GB" sz="2000" dirty="0" smtClean="0"/>
              <a:t>Green forms will no longer be in use.  All referrals to SS will be made by the ward staff at the time of admission or as soon as the concerns arise</a:t>
            </a:r>
          </a:p>
          <a:p>
            <a:pPr marL="320040" indent="-320040" eaLnBrk="1" fontAlgn="auto" hangingPunct="1">
              <a:spcAft>
                <a:spcPts val="0"/>
              </a:spcAft>
              <a:buFont typeface="Wingdings"/>
              <a:buChar char=""/>
              <a:defRPr/>
            </a:pPr>
            <a:r>
              <a:rPr lang="en-GB" sz="2000" dirty="0" smtClean="0"/>
              <a:t>Referrals must be made if there are concerns about the child or about the behaviour of the parent/carer  </a:t>
            </a:r>
          </a:p>
          <a:p>
            <a:pPr marL="320040" indent="-320040" eaLnBrk="1" fontAlgn="auto" hangingPunct="1">
              <a:spcAft>
                <a:spcPts val="0"/>
              </a:spcAft>
              <a:buFont typeface="Wingdings"/>
              <a:buChar char=""/>
              <a:defRPr/>
            </a:pPr>
            <a:r>
              <a:rPr lang="en-GB" sz="2000" dirty="0" smtClean="0"/>
              <a:t>If OOA telephone the referral through and find out details for the form to be used and where the referral is to be sent.</a:t>
            </a:r>
          </a:p>
          <a:p>
            <a:pPr marL="320040" indent="-320040" eaLnBrk="1" fontAlgn="auto" hangingPunct="1">
              <a:spcAft>
                <a:spcPts val="0"/>
              </a:spcAft>
              <a:buFont typeface="Wingdings"/>
              <a:buChar char=""/>
              <a:defRPr/>
            </a:pPr>
            <a:r>
              <a:rPr lang="en-GB" sz="2000" dirty="0" smtClean="0"/>
              <a:t>If OOH telephone EDT (referral form to be completed and sent within 48 hours)  </a:t>
            </a:r>
          </a:p>
          <a:p>
            <a:pPr marL="320040" indent="-320040" eaLnBrk="1" fontAlgn="auto" hangingPunct="1">
              <a:spcAft>
                <a:spcPts val="0"/>
              </a:spcAft>
              <a:buFont typeface="Wingdings"/>
              <a:buChar char=""/>
              <a:defRPr/>
            </a:pPr>
            <a:r>
              <a:rPr lang="en-GB" sz="2000" dirty="0" smtClean="0"/>
              <a:t>Complete the referral form  for social services for Swansea, NPT and Bridgend.</a:t>
            </a:r>
          </a:p>
          <a:p>
            <a:pPr marL="320040" indent="-320040" eaLnBrk="1" fontAlgn="auto" hangingPunct="1">
              <a:spcAft>
                <a:spcPts val="0"/>
              </a:spcAft>
              <a:buFont typeface="Wingdings"/>
              <a:buChar char=""/>
              <a:defRPr/>
            </a:pPr>
            <a:r>
              <a:rPr lang="en-GB" sz="2000" dirty="0" smtClean="0"/>
              <a:t>Copy of the referral form to be sent to Safeguarding Nurse – for audit purposes</a:t>
            </a:r>
          </a:p>
          <a:p>
            <a:pPr marL="320040" indent="-320040" eaLnBrk="1" fontAlgn="auto" hangingPunct="1">
              <a:spcAft>
                <a:spcPts val="0"/>
              </a:spcAft>
              <a:buFont typeface="Wingdings"/>
              <a:buChar char=""/>
              <a:defRPr/>
            </a:pPr>
            <a:endParaRPr lang="en-GB" sz="2400" dirty="0" smtClean="0"/>
          </a:p>
          <a:p>
            <a:pPr marL="320040" indent="-320040" eaLnBrk="1" fontAlgn="auto" hangingPunct="1">
              <a:spcAft>
                <a:spcPts val="0"/>
              </a:spcAft>
              <a:buFont typeface="Wingdings"/>
              <a:buChar char=""/>
              <a:defRPr/>
            </a:pPr>
            <a:endParaRPr lang="en-GB" sz="2400" dirty="0" smtClean="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12775" y="228600"/>
            <a:ext cx="8153400" cy="990600"/>
          </a:xfrm>
        </p:spPr>
        <p:txBody>
          <a:bodyPr/>
          <a:lstStyle/>
          <a:p>
            <a:r>
              <a:rPr lang="en-GB" smtClean="0"/>
              <a:t>Consent</a:t>
            </a:r>
          </a:p>
        </p:txBody>
      </p:sp>
      <p:sp>
        <p:nvSpPr>
          <p:cNvPr id="19459" name="Content Placeholder 2"/>
          <p:cNvSpPr>
            <a:spLocks noGrp="1"/>
          </p:cNvSpPr>
          <p:nvPr>
            <p:ph sz="quarter" idx="1"/>
          </p:nvPr>
        </p:nvSpPr>
        <p:spPr>
          <a:xfrm>
            <a:off x="612775" y="1600200"/>
            <a:ext cx="8135938" cy="4637088"/>
          </a:xfrm>
        </p:spPr>
        <p:txBody>
          <a:bodyPr/>
          <a:lstStyle/>
          <a:p>
            <a:r>
              <a:rPr lang="en-GB" smtClean="0"/>
              <a:t>For a child in need referral you must obtain consent. If parents or the child/ young person declines to give consent consider whether there are safeguarding concerns.</a:t>
            </a:r>
          </a:p>
          <a:p>
            <a:r>
              <a:rPr lang="en-GB" smtClean="0"/>
              <a:t>For a child protection referral it is preferable to obtain consent, but consent is not required where there are child protection issues.</a:t>
            </a:r>
          </a:p>
          <a:p>
            <a:r>
              <a:rPr lang="en-GB" smtClean="0"/>
              <a:t>For concerns re FII or if you feel by asking for consent you are placing the child at higher risk of harm, refer without consent.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12775" y="228600"/>
            <a:ext cx="8153400" cy="990600"/>
          </a:xfrm>
        </p:spPr>
        <p:txBody>
          <a:bodyPr/>
          <a:lstStyle/>
          <a:p>
            <a:pPr eaLnBrk="1" hangingPunct="1"/>
            <a:r>
              <a:rPr lang="en-GB" smtClean="0"/>
              <a:t>Role of Safeguarding Nurse</a:t>
            </a:r>
          </a:p>
        </p:txBody>
      </p:sp>
      <p:sp>
        <p:nvSpPr>
          <p:cNvPr id="20483" name="Content Placeholder 2"/>
          <p:cNvSpPr>
            <a:spLocks noGrp="1"/>
          </p:cNvSpPr>
          <p:nvPr>
            <p:ph sz="quarter" idx="1"/>
          </p:nvPr>
        </p:nvSpPr>
        <p:spPr>
          <a:xfrm>
            <a:off x="612775" y="1600200"/>
            <a:ext cx="8153400" cy="4495800"/>
          </a:xfrm>
        </p:spPr>
        <p:txBody>
          <a:bodyPr/>
          <a:lstStyle/>
          <a:p>
            <a:pPr eaLnBrk="1" hangingPunct="1">
              <a:buFont typeface="Arial" charset="0"/>
              <a:buNone/>
            </a:pPr>
            <a:r>
              <a:rPr lang="en-GB" smtClean="0"/>
              <a:t> </a:t>
            </a:r>
          </a:p>
          <a:p>
            <a:pPr eaLnBrk="1" hangingPunct="1"/>
            <a:r>
              <a:rPr lang="en-GB" smtClean="0"/>
              <a:t>Any non mobile babies admitted under the minor injury policy for further medical investigations </a:t>
            </a:r>
          </a:p>
          <a:p>
            <a:pPr eaLnBrk="1" hangingPunct="1"/>
            <a:r>
              <a:rPr lang="en-GB" smtClean="0"/>
              <a:t>Any children admitted with non accidental injury or concerns around neglect </a:t>
            </a:r>
          </a:p>
          <a:p>
            <a:pPr eaLnBrk="1" hangingPunct="1">
              <a:buFont typeface="Arial" charset="0"/>
              <a:buNone/>
            </a:pPr>
            <a:r>
              <a:rPr lang="en-GB" smtClean="0"/>
              <a:t>  </a:t>
            </a:r>
          </a:p>
          <a:p>
            <a:pPr eaLnBrk="1" hangingPunct="1">
              <a:buFont typeface="Arial" charset="0"/>
              <a:buNone/>
            </a:pPr>
            <a:endParaRPr lang="en-GB" smtClean="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12775" y="228600"/>
            <a:ext cx="8153400" cy="990600"/>
          </a:xfrm>
        </p:spPr>
        <p:txBody>
          <a:bodyPr/>
          <a:lstStyle/>
          <a:p>
            <a:pPr eaLnBrk="1" hangingPunct="1"/>
            <a:r>
              <a:rPr lang="en-GB" smtClean="0"/>
              <a:t>Role of Safeguarding Nurse</a:t>
            </a:r>
          </a:p>
        </p:txBody>
      </p:sp>
      <p:sp>
        <p:nvSpPr>
          <p:cNvPr id="21507" name="Content Placeholder 2"/>
          <p:cNvSpPr>
            <a:spLocks noGrp="1"/>
          </p:cNvSpPr>
          <p:nvPr>
            <p:ph sz="quarter" idx="1"/>
          </p:nvPr>
        </p:nvSpPr>
        <p:spPr>
          <a:xfrm>
            <a:off x="612775" y="1600200"/>
            <a:ext cx="8153400" cy="4495800"/>
          </a:xfrm>
        </p:spPr>
        <p:txBody>
          <a:bodyPr/>
          <a:lstStyle/>
          <a:p>
            <a:pPr eaLnBrk="1" hangingPunct="1"/>
            <a:r>
              <a:rPr lang="en-GB" smtClean="0"/>
              <a:t>Safeguarding Nurse will continue to see all the admissions for self harm, overdose, mental health concerns and complete an assessment.</a:t>
            </a:r>
          </a:p>
          <a:p>
            <a:pPr eaLnBrk="1" hangingPunct="1"/>
            <a:r>
              <a:rPr lang="en-GB" smtClean="0"/>
              <a:t>Included in this is the CSERQ15 – this will be used as an assessment for CSE.  This will be audited.</a:t>
            </a:r>
          </a:p>
          <a:p>
            <a:pPr eaLnBrk="1" hangingPunct="1">
              <a:buFont typeface="Arial" charset="0"/>
              <a:buNone/>
            </a:pPr>
            <a:endParaRPr lang="en-GB" smtClean="0"/>
          </a:p>
          <a:p>
            <a:pPr eaLnBrk="1" hangingPunct="1"/>
            <a:endParaRPr lang="en-GB" smtClean="0"/>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3"/>
          <p:cNvPicPr>
            <a:picLocks noGrp="1" noChangeAspect="1" noChangeArrowheads="1"/>
          </p:cNvPicPr>
          <p:nvPr>
            <p:ph type="body" idx="4294967295"/>
          </p:nvPr>
        </p:nvPicPr>
        <p:blipFill>
          <a:blip r:embed="rId3" cstate="print"/>
          <a:srcRect/>
          <a:stretch>
            <a:fillRect/>
          </a:stretch>
        </p:blipFill>
        <p:spPr>
          <a:xfrm>
            <a:off x="0" y="488950"/>
            <a:ext cx="4049713" cy="5880100"/>
          </a:xfrm>
          <a:ln>
            <a:solidFill>
              <a:schemeClr val="tx1"/>
            </a:solidFill>
          </a:ln>
        </p:spPr>
      </p:pic>
      <p:graphicFrame>
        <p:nvGraphicFramePr>
          <p:cNvPr id="5" name="Table 4"/>
          <p:cNvGraphicFramePr>
            <a:graphicFrameLocks noGrp="1"/>
          </p:cNvGraphicFramePr>
          <p:nvPr/>
        </p:nvGraphicFramePr>
        <p:xfrm>
          <a:off x="4500563" y="549275"/>
          <a:ext cx="4448271" cy="6063680"/>
        </p:xfrm>
        <a:graphic>
          <a:graphicData uri="http://schemas.openxmlformats.org/drawingml/2006/table">
            <a:tbl>
              <a:tblPr/>
              <a:tblGrid>
                <a:gridCol w="247051"/>
                <a:gridCol w="3613361"/>
                <a:gridCol w="326587"/>
                <a:gridCol w="261272"/>
              </a:tblGrid>
              <a:tr h="516989">
                <a:tc>
                  <a:txBody>
                    <a:bodyPr/>
                    <a:lstStyle/>
                    <a:p>
                      <a:pPr algn="l">
                        <a:spcAft>
                          <a:spcPts val="0"/>
                        </a:spcAft>
                      </a:pPr>
                      <a:endParaRPr lang="en-GB" sz="11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500" b="1" dirty="0">
                          <a:latin typeface="Arial"/>
                          <a:ea typeface="Times New Roman"/>
                          <a:cs typeface="Times New Roman"/>
                        </a:rPr>
                        <a:t>CSERQ15 questions</a:t>
                      </a:r>
                      <a:endParaRPr lang="en-GB" sz="11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700" b="1" dirty="0">
                          <a:latin typeface="Arial"/>
                          <a:ea typeface="Times New Roman"/>
                          <a:cs typeface="Times New Roman"/>
                        </a:rPr>
                        <a:t>Yes</a:t>
                      </a:r>
                      <a:endParaRPr lang="en-GB" sz="7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700" b="1" dirty="0">
                          <a:latin typeface="Arial"/>
                          <a:ea typeface="Times New Roman"/>
                          <a:cs typeface="Times New Roman"/>
                        </a:rPr>
                        <a:t>No</a:t>
                      </a:r>
                      <a:endParaRPr lang="en-GB" sz="7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9278">
                <a:tc>
                  <a:txBody>
                    <a:bodyPr/>
                    <a:lstStyle/>
                    <a:p>
                      <a:pPr algn="l">
                        <a:spcAft>
                          <a:spcPts val="0"/>
                        </a:spcAft>
                      </a:pPr>
                      <a:r>
                        <a:rPr lang="en-GB" sz="800" b="1" dirty="0">
                          <a:latin typeface="Arial"/>
                          <a:ea typeface="Times New Roman"/>
                          <a:cs typeface="Times New Roman"/>
                        </a:rPr>
                        <a:t>1</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spcAft>
                          <a:spcPts val="0"/>
                        </a:spcAft>
                      </a:pPr>
                      <a:r>
                        <a:rPr lang="en-GB" sz="1000" dirty="0">
                          <a:latin typeface="Arial"/>
                          <a:ea typeface="Times New Roman"/>
                          <a:cs typeface="Times New Roman"/>
                        </a:rPr>
                        <a:t>Have you ever stayed out overnight or longer without permission from your parent(s) or guardian?</a:t>
                      </a:r>
                      <a:endParaRPr lang="en-GB" sz="11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609600">
                <a:tc>
                  <a:txBody>
                    <a:bodyPr/>
                    <a:lstStyle/>
                    <a:p>
                      <a:pPr algn="l">
                        <a:spcAft>
                          <a:spcPts val="0"/>
                        </a:spcAft>
                      </a:pPr>
                      <a:r>
                        <a:rPr lang="en-GB" sz="800" b="1" dirty="0">
                          <a:latin typeface="Arial"/>
                          <a:ea typeface="Times New Roman"/>
                          <a:cs typeface="Times New Roman"/>
                        </a:rPr>
                        <a:t>2</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spcAft>
                          <a:spcPts val="0"/>
                        </a:spcAft>
                      </a:pPr>
                      <a:r>
                        <a:rPr lang="en-GB" sz="1000" dirty="0">
                          <a:latin typeface="Arial"/>
                          <a:ea typeface="Times New Roman"/>
                          <a:cs typeface="Times New Roman"/>
                        </a:rPr>
                        <a:t>How old is your partner or the person(s) you have sex with?</a:t>
                      </a:r>
                      <a:endParaRPr lang="en-GB" sz="1100" dirty="0">
                        <a:latin typeface="Times New Roman"/>
                        <a:ea typeface="Times New Roman"/>
                        <a:cs typeface="Times New Roman"/>
                      </a:endParaRPr>
                    </a:p>
                    <a:p>
                      <a:pPr algn="l">
                        <a:spcAft>
                          <a:spcPts val="0"/>
                        </a:spcAft>
                      </a:pPr>
                      <a:r>
                        <a:rPr lang="en-GB" sz="1000" dirty="0">
                          <a:latin typeface="Arial"/>
                          <a:ea typeface="Times New Roman"/>
                          <a:cs typeface="Times New Roman"/>
                        </a:rPr>
                        <a:t>Age of partner ______     Age of client/patient ______  Age difference ______</a:t>
                      </a:r>
                      <a:endParaRPr lang="en-GB" sz="1100" dirty="0">
                        <a:latin typeface="Times New Roman"/>
                        <a:ea typeface="Times New Roman"/>
                        <a:cs typeface="Times New Roman"/>
                      </a:endParaRPr>
                    </a:p>
                    <a:p>
                      <a:pPr algn="l">
                        <a:spcAft>
                          <a:spcPts val="0"/>
                        </a:spcAft>
                      </a:pPr>
                      <a:r>
                        <a:rPr lang="en-GB" sz="1000" dirty="0">
                          <a:latin typeface="Arial"/>
                          <a:ea typeface="Times New Roman"/>
                          <a:cs typeface="Times New Roman"/>
                        </a:rPr>
                        <a:t>If age difference is 4 or more years then tick ‘YES’</a:t>
                      </a:r>
                      <a:endParaRPr lang="en-GB" sz="11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295422">
                <a:tc>
                  <a:txBody>
                    <a:bodyPr/>
                    <a:lstStyle/>
                    <a:p>
                      <a:pPr algn="l">
                        <a:spcAft>
                          <a:spcPts val="0"/>
                        </a:spcAft>
                      </a:pPr>
                      <a:r>
                        <a:rPr lang="en-GB" sz="800" b="1" dirty="0">
                          <a:latin typeface="Arial"/>
                          <a:ea typeface="Times New Roman"/>
                          <a:cs typeface="Times New Roman"/>
                        </a:rPr>
                        <a:t>3</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spcAft>
                          <a:spcPts val="0"/>
                        </a:spcAft>
                      </a:pPr>
                      <a:r>
                        <a:rPr lang="en-GB" sz="1000" dirty="0">
                          <a:latin typeface="Arial"/>
                          <a:ea typeface="Times New Roman"/>
                          <a:cs typeface="Times New Roman"/>
                        </a:rPr>
                        <a:t>Does your partner stop you from doing things you want to do?</a:t>
                      </a:r>
                      <a:endParaRPr lang="en-GB" sz="11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516989">
                <a:tc>
                  <a:txBody>
                    <a:bodyPr/>
                    <a:lstStyle/>
                    <a:p>
                      <a:pPr algn="l">
                        <a:spcAft>
                          <a:spcPts val="0"/>
                        </a:spcAft>
                      </a:pPr>
                      <a:r>
                        <a:rPr lang="en-GB" sz="800" b="1" dirty="0">
                          <a:latin typeface="Arial"/>
                          <a:ea typeface="Times New Roman"/>
                          <a:cs typeface="Times New Roman"/>
                        </a:rPr>
                        <a:t>4</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spcAft>
                          <a:spcPts val="0"/>
                        </a:spcAft>
                      </a:pPr>
                      <a:r>
                        <a:rPr lang="en-GB" sz="1000" dirty="0">
                          <a:latin typeface="Arial"/>
                          <a:ea typeface="Times New Roman"/>
                          <a:cs typeface="Times New Roman"/>
                        </a:rPr>
                        <a:t>Thinking about where you go to hang out, or to have sex. Do you feel unsafe there or are your parent(s) or guardian worried about your safety?</a:t>
                      </a:r>
                      <a:endParaRPr lang="en-GB" sz="11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dirty="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spcAft>
                          <a:spcPts val="0"/>
                        </a:spcAft>
                      </a:pPr>
                      <a:endParaRPr lang="en-GB" sz="1000" dirty="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304160">
                <a:tc>
                  <a:txBody>
                    <a:bodyPr/>
                    <a:lstStyle/>
                    <a:p>
                      <a:pPr algn="l">
                        <a:spcAft>
                          <a:spcPts val="0"/>
                        </a:spcAft>
                      </a:pPr>
                      <a:r>
                        <a:rPr lang="en-GB" sz="800" b="1" dirty="0">
                          <a:latin typeface="Arial"/>
                          <a:ea typeface="Times New Roman"/>
                          <a:cs typeface="Times New Roman"/>
                        </a:rPr>
                        <a:t>5</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Do you live with someone </a:t>
                      </a:r>
                      <a:r>
                        <a:rPr lang="en-GB" sz="1000" b="1">
                          <a:latin typeface="Arial"/>
                          <a:ea typeface="Times New Roman"/>
                          <a:cs typeface="Times New Roman"/>
                        </a:rPr>
                        <a:t>other than</a:t>
                      </a:r>
                      <a:r>
                        <a:rPr lang="en-GB" sz="1000">
                          <a:latin typeface="Arial"/>
                          <a:ea typeface="Times New Roman"/>
                          <a:cs typeface="Times New Roman"/>
                        </a:rPr>
                        <a:t> your parent or guardian?</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3134">
                <a:tc>
                  <a:txBody>
                    <a:bodyPr/>
                    <a:lstStyle/>
                    <a:p>
                      <a:pPr algn="l">
                        <a:spcAft>
                          <a:spcPts val="0"/>
                        </a:spcAft>
                      </a:pPr>
                      <a:r>
                        <a:rPr lang="en-GB" sz="800" b="1" dirty="0">
                          <a:latin typeface="Arial"/>
                          <a:ea typeface="Times New Roman"/>
                          <a:cs typeface="Times New Roman"/>
                        </a:rPr>
                        <a:t>6</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Does your parent/guardian or the person you live with have drug, alcohol and/or mental health problem?</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dirty="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4800">
                <a:tc>
                  <a:txBody>
                    <a:bodyPr/>
                    <a:lstStyle/>
                    <a:p>
                      <a:pPr algn="l">
                        <a:spcAft>
                          <a:spcPts val="0"/>
                        </a:spcAft>
                      </a:pPr>
                      <a:r>
                        <a:rPr lang="en-GB" sz="800" b="1" dirty="0">
                          <a:latin typeface="Arial"/>
                          <a:ea typeface="Times New Roman"/>
                          <a:cs typeface="Times New Roman"/>
                        </a:rPr>
                        <a:t>7</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Are you unable to, or not allowed to, go out with friends your own age?</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dirty="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5422">
                <a:tc>
                  <a:txBody>
                    <a:bodyPr/>
                    <a:lstStyle/>
                    <a:p>
                      <a:pPr algn="l">
                        <a:spcAft>
                          <a:spcPts val="0"/>
                        </a:spcAft>
                      </a:pPr>
                      <a:r>
                        <a:rPr lang="en-GB" sz="800" b="1" dirty="0">
                          <a:latin typeface="Arial"/>
                          <a:ea typeface="Times New Roman"/>
                          <a:cs typeface="Times New Roman"/>
                        </a:rPr>
                        <a:t>8</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Do you lack confidence or feel bad about yourself?</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9278">
                <a:tc>
                  <a:txBody>
                    <a:bodyPr/>
                    <a:lstStyle/>
                    <a:p>
                      <a:pPr algn="l">
                        <a:spcAft>
                          <a:spcPts val="0"/>
                        </a:spcAft>
                      </a:pPr>
                      <a:r>
                        <a:rPr lang="en-GB" sz="800" b="1" dirty="0">
                          <a:latin typeface="Arial"/>
                          <a:ea typeface="Times New Roman"/>
                          <a:cs typeface="Times New Roman"/>
                        </a:rPr>
                        <a:t>9</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Have you ever felt the need to hurt yourself on purpose or to starve yourself to make you feel better in yourself?</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4800">
                <a:tc>
                  <a:txBody>
                    <a:bodyPr/>
                    <a:lstStyle/>
                    <a:p>
                      <a:pPr algn="l">
                        <a:spcAft>
                          <a:spcPts val="0"/>
                        </a:spcAft>
                      </a:pPr>
                      <a:r>
                        <a:rPr lang="en-GB" sz="800" b="1" dirty="0">
                          <a:latin typeface="Arial"/>
                          <a:ea typeface="Times New Roman"/>
                          <a:cs typeface="Times New Roman"/>
                        </a:rPr>
                        <a:t>10</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Do you drink alcohol to get drunk?</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4800">
                <a:tc>
                  <a:txBody>
                    <a:bodyPr/>
                    <a:lstStyle/>
                    <a:p>
                      <a:pPr algn="l">
                        <a:spcAft>
                          <a:spcPts val="0"/>
                        </a:spcAft>
                      </a:pPr>
                      <a:r>
                        <a:rPr lang="en-GB" sz="800" b="1" dirty="0">
                          <a:latin typeface="Arial"/>
                          <a:ea typeface="Times New Roman"/>
                          <a:cs typeface="Times New Roman"/>
                        </a:rPr>
                        <a:t>11</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Do you see anyone for counselling or have extra support with your school work?</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27507">
                <a:tc>
                  <a:txBody>
                    <a:bodyPr/>
                    <a:lstStyle/>
                    <a:p>
                      <a:pPr algn="l">
                        <a:spcAft>
                          <a:spcPts val="0"/>
                        </a:spcAft>
                      </a:pPr>
                      <a:r>
                        <a:rPr lang="en-GB" sz="800" b="1" dirty="0">
                          <a:latin typeface="Arial"/>
                          <a:ea typeface="Times New Roman"/>
                          <a:cs typeface="Times New Roman"/>
                        </a:rPr>
                        <a:t>12</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Have you ever been excluded from school or stayed off school without permission?</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4800">
                <a:tc>
                  <a:txBody>
                    <a:bodyPr/>
                    <a:lstStyle/>
                    <a:p>
                      <a:pPr algn="l">
                        <a:spcAft>
                          <a:spcPts val="0"/>
                        </a:spcAft>
                      </a:pPr>
                      <a:r>
                        <a:rPr lang="en-GB" sz="800" b="1" dirty="0">
                          <a:latin typeface="Arial"/>
                          <a:ea typeface="Times New Roman"/>
                          <a:cs typeface="Times New Roman"/>
                        </a:rPr>
                        <a:t>13</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Does anyone physically or sexually hurt you or make you feel unsafe?</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4800">
                <a:tc>
                  <a:txBody>
                    <a:bodyPr/>
                    <a:lstStyle/>
                    <a:p>
                      <a:pPr algn="l">
                        <a:spcAft>
                          <a:spcPts val="0"/>
                        </a:spcAft>
                      </a:pPr>
                      <a:r>
                        <a:rPr lang="en-GB" sz="800" b="1" dirty="0">
                          <a:latin typeface="Arial"/>
                          <a:ea typeface="Times New Roman"/>
                          <a:cs typeface="Times New Roman"/>
                        </a:rPr>
                        <a:t>14</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Have you ever had a relationship with someone you met on the internet?</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91261">
                <a:tc>
                  <a:txBody>
                    <a:bodyPr/>
                    <a:lstStyle/>
                    <a:p>
                      <a:pPr algn="l">
                        <a:spcAft>
                          <a:spcPts val="0"/>
                        </a:spcAft>
                      </a:pPr>
                      <a:r>
                        <a:rPr lang="en-GB" sz="800" b="1" dirty="0">
                          <a:latin typeface="Arial"/>
                          <a:ea typeface="Times New Roman"/>
                          <a:cs typeface="Times New Roman"/>
                        </a:rPr>
                        <a:t>15</a:t>
                      </a:r>
                      <a:endParaRPr lang="en-GB" sz="800" dirty="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000">
                          <a:latin typeface="Arial"/>
                          <a:ea typeface="Times New Roman"/>
                          <a:cs typeface="Times New Roman"/>
                        </a:rPr>
                        <a:t>Males: Have you ever had a sexually transmitted infection?</a:t>
                      </a:r>
                      <a:endParaRPr lang="en-GB" sz="1100">
                        <a:latin typeface="Times New Roman"/>
                        <a:ea typeface="Times New Roman"/>
                        <a:cs typeface="Times New Roman"/>
                      </a:endParaRPr>
                    </a:p>
                    <a:p>
                      <a:pPr algn="l">
                        <a:spcAft>
                          <a:spcPts val="0"/>
                        </a:spcAft>
                      </a:pPr>
                      <a:r>
                        <a:rPr lang="en-GB" sz="1000">
                          <a:latin typeface="Arial"/>
                          <a:ea typeface="Times New Roman"/>
                          <a:cs typeface="Times New Roman"/>
                        </a:rPr>
                        <a:t>Females: Have you ever had a sexually transmitted infection, pregnancy or had a termination of pregnancy?</a:t>
                      </a:r>
                      <a:endParaRPr lang="en-GB" sz="1100">
                        <a:latin typeface="Times New Roman"/>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endParaRPr lang="en-GB" sz="1000" dirty="0">
                        <a:latin typeface="Arial"/>
                        <a:ea typeface="Times New Roman"/>
                        <a:cs typeface="Times New Roman"/>
                      </a:endParaRPr>
                    </a:p>
                  </a:txBody>
                  <a:tcPr marL="65314" marR="6531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28600"/>
            <a:ext cx="8153400" cy="990600"/>
          </a:xfrm>
        </p:spPr>
        <p:txBody>
          <a:bodyPr rtlCol="0">
            <a:normAutofit fontScale="90000"/>
          </a:bodyPr>
          <a:lstStyle/>
          <a:p>
            <a:pPr eaLnBrk="1" fontAlgn="auto" hangingPunct="1">
              <a:spcAft>
                <a:spcPts val="0"/>
              </a:spcAft>
              <a:defRPr/>
            </a:pPr>
            <a:r>
              <a:rPr lang="en-GB" dirty="0" smtClean="0"/>
              <a:t>Safeguarding Children Policies and Procedures – Updates</a:t>
            </a:r>
          </a:p>
        </p:txBody>
      </p:sp>
      <p:sp>
        <p:nvSpPr>
          <p:cNvPr id="23555" name="Content Placeholder 2"/>
          <p:cNvSpPr>
            <a:spLocks noGrp="1"/>
          </p:cNvSpPr>
          <p:nvPr>
            <p:ph sz="quarter" idx="1"/>
          </p:nvPr>
        </p:nvSpPr>
        <p:spPr>
          <a:xfrm>
            <a:off x="612775" y="1600200"/>
            <a:ext cx="8153400" cy="4495800"/>
          </a:xfrm>
        </p:spPr>
        <p:txBody>
          <a:bodyPr/>
          <a:lstStyle/>
          <a:p>
            <a:pPr eaLnBrk="1" hangingPunct="1"/>
            <a:r>
              <a:rPr lang="en-GB" sz="2800" smtClean="0"/>
              <a:t>Western Bay Policy “Minor injury to Non-Mobile Babies”</a:t>
            </a:r>
          </a:p>
          <a:p>
            <a:pPr eaLnBrk="1" hangingPunct="1"/>
            <a:r>
              <a:rPr lang="en-GB" sz="2800" smtClean="0"/>
              <a:t>Western Bay Child protection enquiry </a:t>
            </a:r>
          </a:p>
          <a:p>
            <a:pPr eaLnBrk="1" hangingPunct="1"/>
            <a:r>
              <a:rPr lang="en-GB" sz="2800" smtClean="0"/>
              <a:t>Western Bay Policy on “Supervision of parents and carers of children on the ward”</a:t>
            </a:r>
          </a:p>
          <a:p>
            <a:pPr eaLnBrk="1" hangingPunct="1"/>
            <a:r>
              <a:rPr lang="en-GB" sz="2800" smtClean="0"/>
              <a:t>ABMU HB protocol - WNB/DNW/DAMA</a:t>
            </a:r>
          </a:p>
          <a:p>
            <a:pPr eaLnBrk="1" hangingPunct="1"/>
            <a:r>
              <a:rPr lang="en-GB" sz="2800" smtClean="0"/>
              <a:t>ABMU HB Working Draft Guidance on “Working with sexually active children and young people”</a:t>
            </a:r>
          </a:p>
          <a:p>
            <a:pPr eaLnBrk="1" hangingPunct="1"/>
            <a:endParaRPr lang="en-GB" smtClean="0"/>
          </a:p>
          <a:p>
            <a:pPr eaLnBrk="1" hangingPunct="1"/>
            <a:endParaRPr lang="en-GB" smtClean="0"/>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12775" y="228600"/>
            <a:ext cx="8153400" cy="990600"/>
          </a:xfrm>
        </p:spPr>
        <p:txBody>
          <a:bodyPr/>
          <a:lstStyle/>
          <a:p>
            <a:pPr eaLnBrk="1" hangingPunct="1"/>
            <a:r>
              <a:rPr lang="en-GB" smtClean="0"/>
              <a:t>Female Genital Mutilation</a:t>
            </a:r>
          </a:p>
        </p:txBody>
      </p:sp>
      <p:sp>
        <p:nvSpPr>
          <p:cNvPr id="24579" name="Text Placeholder 3"/>
          <p:cNvSpPr>
            <a:spLocks noGrp="1"/>
          </p:cNvSpPr>
          <p:nvPr>
            <p:ph sz="quarter" idx="1"/>
          </p:nvPr>
        </p:nvSpPr>
        <p:spPr>
          <a:xfrm>
            <a:off x="612775" y="1600200"/>
            <a:ext cx="8153400" cy="4495800"/>
          </a:xfrm>
        </p:spPr>
        <p:txBody>
          <a:bodyPr/>
          <a:lstStyle/>
          <a:p>
            <a:pPr eaLnBrk="1" hangingPunct="1">
              <a:buFont typeface="Arial" charset="0"/>
              <a:buNone/>
            </a:pPr>
            <a:endParaRPr lang="en-GB" sz="2000" b="1" smtClean="0">
              <a:ea typeface="MS PGothic" pitchFamily="34" charset="-128"/>
            </a:endParaRPr>
          </a:p>
          <a:p>
            <a:pPr eaLnBrk="1" hangingPunct="1">
              <a:buFont typeface="Arial" charset="0"/>
              <a:buNone/>
            </a:pPr>
            <a:r>
              <a:rPr lang="en-GB" sz="3200" b="1" smtClean="0">
                <a:ea typeface="MS PGothic" pitchFamily="34" charset="-128"/>
              </a:rPr>
              <a:t>Since 31</a:t>
            </a:r>
            <a:r>
              <a:rPr lang="en-GB" sz="3200" b="1" baseline="30000" smtClean="0">
                <a:ea typeface="MS PGothic" pitchFamily="34" charset="-128"/>
              </a:rPr>
              <a:t>st</a:t>
            </a:r>
            <a:r>
              <a:rPr lang="en-GB" sz="3200" b="1" smtClean="0">
                <a:ea typeface="MS PGothic" pitchFamily="34" charset="-128"/>
              </a:rPr>
              <a:t> October 2015 - New Mandatory Duty to Report</a:t>
            </a:r>
          </a:p>
          <a:p>
            <a:pPr eaLnBrk="1" hangingPunct="1"/>
            <a:r>
              <a:rPr lang="en-GB" sz="2000" b="1" smtClean="0">
                <a:ea typeface="MS PGothic" pitchFamily="34" charset="-128"/>
              </a:rPr>
              <a:t>(section 74 of the Serious Crime Act 2015)</a:t>
            </a:r>
          </a:p>
          <a:p>
            <a:pPr eaLnBrk="1" hangingPunct="1">
              <a:buFont typeface="Arial" charset="0"/>
              <a:buNone/>
            </a:pPr>
            <a:r>
              <a:rPr lang="en-GB" sz="2000" b="1" smtClean="0">
                <a:ea typeface="MS PGothic" pitchFamily="34" charset="-128"/>
              </a:rPr>
              <a:t>If in the course of your work you</a:t>
            </a:r>
          </a:p>
          <a:p>
            <a:pPr eaLnBrk="1" hangingPunct="1"/>
            <a:r>
              <a:rPr lang="en-GB" sz="2000" b="1" smtClean="0">
                <a:ea typeface="MS PGothic" pitchFamily="34" charset="-128"/>
              </a:rPr>
              <a:t>Are informed by a girl under 18 that an act of FGM has been carried out on her</a:t>
            </a:r>
          </a:p>
          <a:p>
            <a:pPr eaLnBrk="1" hangingPunct="1"/>
            <a:r>
              <a:rPr lang="en-GB" sz="2000" b="1" smtClean="0">
                <a:ea typeface="MS PGothic" pitchFamily="34" charset="-128"/>
              </a:rPr>
              <a:t>Observe physical signs which appear to show that an act of FGM has been carried out on a girl under 18 </a:t>
            </a: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a:p>
            <a:pPr eaLnBrk="1" hangingPunct="1"/>
            <a:endParaRPr lang="en-GB" sz="2000" b="1" smtClean="0">
              <a:ea typeface="MS PGothic" pitchFamily="34" charset="-128"/>
            </a:endParaRPr>
          </a:p>
        </p:txBody>
      </p:sp>
    </p:spTree>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themeOverride>
</file>

<file path=docProps/app.xml><?xml version="1.0" encoding="utf-8"?>
<Properties xmlns="http://schemas.openxmlformats.org/officeDocument/2006/extended-properties" xmlns:vt="http://schemas.openxmlformats.org/officeDocument/2006/docPropsVTypes">
  <Template>Median</Template>
  <TotalTime>506</TotalTime>
  <Words>1282</Words>
  <Application>Microsoft Macintosh PowerPoint</Application>
  <PresentationFormat>On-screen Show (4:3)</PresentationFormat>
  <Paragraphs>147</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Median</vt:lpstr>
      <vt:lpstr>Safeguarding Children on Paediatrics Wards - Update</vt:lpstr>
      <vt:lpstr>Scope of this training</vt:lpstr>
      <vt:lpstr>Reason for changing practice</vt:lpstr>
      <vt:lpstr>PowerPoint Presentation</vt:lpstr>
      <vt:lpstr>PowerPoint Presentation</vt:lpstr>
      <vt:lpstr>E-mail</vt:lpstr>
      <vt:lpstr>Safeguarding Flowchart</vt:lpstr>
      <vt:lpstr>PowerPoint Presentation</vt:lpstr>
      <vt:lpstr>New Form for Social Services</vt:lpstr>
      <vt:lpstr>PowerPoint Presentation</vt:lpstr>
      <vt:lpstr>Safeguarding Practice</vt:lpstr>
      <vt:lpstr>Consent</vt:lpstr>
      <vt:lpstr>Role of Safeguarding Nurse</vt:lpstr>
      <vt:lpstr>Role of Safeguarding Nurse</vt:lpstr>
      <vt:lpstr>PowerPoint Presentation</vt:lpstr>
      <vt:lpstr>Safeguarding Children Policies and Procedures – Updates</vt:lpstr>
      <vt:lpstr>Female Genital Mutilation</vt:lpstr>
    </vt:vector>
  </TitlesOfParts>
  <Company>ABMU NHS Trust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Children on Paediatrics wards</dc:title>
  <dc:creator>sa001794</dc:creator>
  <cp:lastModifiedBy>Glenn Miles</cp:lastModifiedBy>
  <cp:revision>100</cp:revision>
  <dcterms:created xsi:type="dcterms:W3CDTF">2015-11-09T15:19:34Z</dcterms:created>
  <dcterms:modified xsi:type="dcterms:W3CDTF">2017-02-14T14:56:32Z</dcterms:modified>
</cp:coreProperties>
</file>