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4" r:id="rId3"/>
    <p:sldId id="272" r:id="rId4"/>
    <p:sldId id="264" r:id="rId5"/>
    <p:sldId id="265" r:id="rId6"/>
    <p:sldId id="266" r:id="rId7"/>
    <p:sldId id="267" r:id="rId8"/>
    <p:sldId id="268" r:id="rId9"/>
    <p:sldId id="275" r:id="rId10"/>
    <p:sldId id="276" r:id="rId11"/>
    <p:sldId id="277" r:id="rId12"/>
    <p:sldId id="278" r:id="rId13"/>
    <p:sldId id="269" r:id="rId14"/>
    <p:sldId id="273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38" autoAdjust="0"/>
    <p:restoredTop sz="94660"/>
  </p:normalViewPr>
  <p:slideViewPr>
    <p:cSldViewPr snapToGrid="0">
      <p:cViewPr varScale="1">
        <p:scale>
          <a:sx n="84" d="100"/>
          <a:sy n="84" d="100"/>
        </p:scale>
        <p:origin x="662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1246B-23A2-41F3-B235-2D3C18DCA1F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67432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6EDE7-7A4E-44FD-9E1F-DE1C46EF28C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18677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60F9A-2A9C-4CFD-A727-AC6E8B20FCD7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52821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7CFAE-2473-429F-814A-27321D9E683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23591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973FD-7ACE-442C-A145-E880843D88D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36376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5B60E-6DA9-4436-A76C-E1F6C9CC459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0938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64365-CDB7-4073-AEA2-E6AD2B8D1F5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78958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020FD-6351-401E-BAA2-A1AE2D225A6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67701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E47E95-C9F9-48F4-BB32-230C0CF9BCD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2646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37C54-EAD3-4774-B3CA-3C0A77B473E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874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A1722-829C-4896-AF4C-DBE4762C31E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57661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CCC74E-E72B-466A-A98D-8A083639374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08/10/2018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08676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866C4-7949-4EE4-B4E2-BF2C6D2E2889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08/10/2018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16298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99C80-7447-4D77-B3BF-28FB2028EA3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08/10/2018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44050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0AD66-9703-41AE-A270-A31C11219E97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08/10/2018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61870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75130-7F90-4E31-83AF-D4CBEAF3A177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08/10/2018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01149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CCBFB-B8F1-452A-AE99-A0C8517865B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08/10/2018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25826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6262C-543E-42A3-99E7-4872A2BFBD77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08/10/2018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78507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16A3-08E5-4CB8-89CA-F260B5DF39B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08/10/2018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501853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AE3DD-63E5-4BD9-BDC4-9EC1BDA6E5B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08/10/2018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774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ACD2F6-AE18-4A17-B4EB-FE98A61E6D1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08/10/2018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116814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13724-39E5-4935-B195-4BF7BA58E147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08/10/2018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23621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366159-DF05-40E6-90CB-4E2BF55A311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1243BD-987C-4A20-909E-124672C86FD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9521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089654-6477-4B89-A0E9-897212F79C8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08/10/2018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14462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hyperlink" Target="http://www.bbc.co.uk/news/magazine-41426691" TargetMode="Externa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times.co.uk/article/meet-the-british-jews-who-escaped-from-the-strict-haredi-community-75b9cvlwp" TargetMode="External"/><Relationship Id="rId2" Type="http://schemas.openxmlformats.org/officeDocument/2006/relationships/hyperlink" Target="https://msu.edu/~jdowell/miner.html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.bing.com/videos/search?q=attenborough+tribes&amp;&amp;view=detail&amp;mid=1194630A884E8EBCA0021194630A884E8EBCA002&amp;&amp;FORM=VDRVRV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927"/>
            <a:ext cx="12192000" cy="684407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8000" b="1" dirty="0">
                <a:solidFill>
                  <a:schemeClr val="bg1"/>
                </a:solidFill>
              </a:rPr>
              <a:t>Mysterious cultures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01213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324856" cy="4351338"/>
          </a:xfrm>
        </p:spPr>
        <p:txBody>
          <a:bodyPr/>
          <a:lstStyle/>
          <a:p>
            <a:r>
              <a:rPr lang="en-GB" sz="3600" dirty="0"/>
              <a:t>Discussion of ‘different cultures’</a:t>
            </a:r>
          </a:p>
          <a:p>
            <a:r>
              <a:rPr lang="en-GB" sz="3600" dirty="0"/>
              <a:t>Alien perspectives: how do we react when we come across perspectives which are significantly different from our own?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8816" y="1690688"/>
            <a:ext cx="4998720" cy="3749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6730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7056005" cy="4351338"/>
          </a:xfrm>
        </p:spPr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7734" y="3895507"/>
            <a:ext cx="2286000" cy="282920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75" y="138656"/>
            <a:ext cx="8777092" cy="658281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22484" y="64869"/>
            <a:ext cx="2381250" cy="3771900"/>
          </a:xfrm>
          <a:prstGeom prst="rect">
            <a:avLst/>
          </a:prstGeom>
        </p:spPr>
      </p:pic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35367" y="3644900"/>
            <a:ext cx="1828800" cy="3076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4783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927"/>
            <a:ext cx="12192000" cy="684407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dirty="0">
                <a:solidFill>
                  <a:schemeClr val="bg1"/>
                </a:solidFill>
              </a:rPr>
              <a:t>Mysterious cultures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08176"/>
            <a:ext cx="11213592" cy="4948174"/>
          </a:xfrm>
        </p:spPr>
        <p:txBody>
          <a:bodyPr>
            <a:noAutofit/>
          </a:bodyPr>
          <a:lstStyle/>
          <a:p>
            <a:r>
              <a:rPr lang="en-GB" b="1" dirty="0" err="1">
                <a:solidFill>
                  <a:schemeClr val="bg1"/>
                </a:solidFill>
              </a:rPr>
              <a:t>Yanomama</a:t>
            </a:r>
            <a:r>
              <a:rPr lang="en-GB" b="1" dirty="0">
                <a:solidFill>
                  <a:schemeClr val="bg1"/>
                </a:solidFill>
              </a:rPr>
              <a:t> Indians live deep in the Amazonian jungle</a:t>
            </a:r>
          </a:p>
          <a:p>
            <a:r>
              <a:rPr lang="en-GB" b="1" dirty="0">
                <a:solidFill>
                  <a:schemeClr val="bg1"/>
                </a:solidFill>
              </a:rPr>
              <a:t>Believed to be the most ‘primitive’ culturally-intact people in the world</a:t>
            </a:r>
          </a:p>
          <a:p>
            <a:r>
              <a:rPr lang="en-GB" b="1" dirty="0">
                <a:solidFill>
                  <a:schemeClr val="bg1"/>
                </a:solidFill>
              </a:rPr>
              <a:t>They are a stone age tribe</a:t>
            </a:r>
          </a:p>
          <a:p>
            <a:r>
              <a:rPr lang="en-GB" b="1" dirty="0">
                <a:solidFill>
                  <a:schemeClr val="bg1"/>
                </a:solidFill>
              </a:rPr>
              <a:t>Never discovered the wheel, or made their own metal</a:t>
            </a:r>
          </a:p>
          <a:p>
            <a:r>
              <a:rPr lang="en-GB" b="1" dirty="0">
                <a:solidFill>
                  <a:schemeClr val="bg1"/>
                </a:solidFill>
              </a:rPr>
              <a:t>Their numbering system involves 1, 2 and ‘more than 2’</a:t>
            </a:r>
          </a:p>
          <a:p>
            <a:r>
              <a:rPr lang="en-GB" b="1" dirty="0">
                <a:solidFill>
                  <a:schemeClr val="bg1"/>
                </a:solidFill>
              </a:rPr>
              <a:t>They hunt, gather and tend small garden plots for food</a:t>
            </a:r>
          </a:p>
          <a:p>
            <a:r>
              <a:rPr lang="en-GB" b="1" dirty="0">
                <a:solidFill>
                  <a:schemeClr val="bg1"/>
                </a:solidFill>
              </a:rPr>
              <a:t>They live with balance and harmony in their environment</a:t>
            </a:r>
          </a:p>
          <a:p>
            <a:r>
              <a:rPr lang="en-GB" b="1" dirty="0">
                <a:solidFill>
                  <a:schemeClr val="bg1"/>
                </a:solidFill>
              </a:rPr>
              <a:t>They cremate their dead, then crush and drink their bones in a final ceremony intended to keep their loved ones with them forever</a:t>
            </a:r>
          </a:p>
          <a:p>
            <a:r>
              <a:rPr lang="en-GB" b="1" dirty="0">
                <a:solidFill>
                  <a:schemeClr val="bg1"/>
                </a:solidFill>
              </a:rPr>
              <a:t>This is not ‘Avatar’. It is another human reality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8059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872539" cy="67214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7199539" cy="479600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9812" y="804862"/>
            <a:ext cx="7572375" cy="5248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4677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28232"/>
            <a:ext cx="10515600" cy="1015301"/>
          </a:xfrm>
        </p:spPr>
        <p:txBody>
          <a:bodyPr>
            <a:normAutofit/>
          </a:bodyPr>
          <a:lstStyle/>
          <a:p>
            <a:r>
              <a:rPr lang="en-GB" sz="6000" dirty="0" err="1"/>
              <a:t>Shirbit</a:t>
            </a:r>
            <a:r>
              <a:rPr lang="en-GB" sz="6000" dirty="0"/>
              <a:t> and </a:t>
            </a:r>
            <a:r>
              <a:rPr lang="en-GB" sz="6000" dirty="0" err="1"/>
              <a:t>Nacirema</a:t>
            </a:r>
            <a:r>
              <a:rPr lang="en-GB" sz="6000" dirty="0"/>
              <a:t>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7616" y="1343533"/>
            <a:ext cx="10902696" cy="5377942"/>
          </a:xfrm>
        </p:spPr>
        <p:txBody>
          <a:bodyPr>
            <a:normAutofit fontScale="92500" lnSpcReduction="10000"/>
          </a:bodyPr>
          <a:lstStyle/>
          <a:p>
            <a:r>
              <a:rPr lang="en-GB" sz="3000" dirty="0"/>
              <a:t>Human body is ugly, feeble and prone to disease</a:t>
            </a:r>
          </a:p>
          <a:p>
            <a:r>
              <a:rPr lang="en-GB" sz="3000" dirty="0"/>
              <a:t>Private rituals and ceremonies, with shrines in every house devoted to the body</a:t>
            </a:r>
          </a:p>
          <a:p>
            <a:r>
              <a:rPr lang="en-GB" sz="3000" dirty="0"/>
              <a:t>Adults do not speak about them and children are taught gradually</a:t>
            </a:r>
          </a:p>
          <a:p>
            <a:r>
              <a:rPr lang="en-GB" sz="3000" dirty="0"/>
              <a:t>Charms and potions kept in a box on the wall, with writing only understood by the herbalists who prepare the potions</a:t>
            </a:r>
          </a:p>
          <a:p>
            <a:r>
              <a:rPr lang="en-GB" sz="3000" dirty="0"/>
              <a:t>Small font beneath the charm box where every member of the family bows their heads and worships twice a day with holy water</a:t>
            </a:r>
          </a:p>
          <a:p>
            <a:r>
              <a:rPr lang="en-GB" sz="3000" dirty="0"/>
              <a:t>Fascinated by the mouth – believed to have a supernatural influence over social relationships</a:t>
            </a:r>
          </a:p>
          <a:p>
            <a:r>
              <a:rPr lang="en-GB" sz="3000" b="1" dirty="0"/>
              <a:t>Barbaric</a:t>
            </a:r>
            <a:r>
              <a:rPr lang="en-GB" sz="3000" dirty="0"/>
              <a:t>: scraping/ cutting of face and legs with incredibly sharp blades</a:t>
            </a:r>
          </a:p>
          <a:p>
            <a:pPr lvl="1"/>
            <a:r>
              <a:rPr lang="en-GB" sz="3000" dirty="0"/>
              <a:t>Intentional regular drinking of poisons and vomiting, even to unconsciousness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D879D5D2-896F-4A16-92AB-D40268B313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616" y="1044484"/>
            <a:ext cx="10870110" cy="5035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0055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45669"/>
            <a:ext cx="10515600" cy="732155"/>
          </a:xfrm>
        </p:spPr>
        <p:txBody>
          <a:bodyPr/>
          <a:lstStyle/>
          <a:p>
            <a:r>
              <a:rPr lang="en-GB" dirty="0" err="1"/>
              <a:t>Shirbit</a:t>
            </a:r>
            <a:r>
              <a:rPr lang="en-GB" dirty="0"/>
              <a:t> and </a:t>
            </a:r>
            <a:r>
              <a:rPr lang="en-GB" dirty="0" err="1"/>
              <a:t>Nacirema</a:t>
            </a:r>
            <a:r>
              <a:rPr lang="en-GB" dirty="0"/>
              <a:t>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2047" y="1261872"/>
            <a:ext cx="5225667" cy="5459603"/>
          </a:xfrm>
        </p:spPr>
        <p:txBody>
          <a:bodyPr>
            <a:normAutofit/>
          </a:bodyPr>
          <a:lstStyle/>
          <a:p>
            <a:r>
              <a:rPr lang="en-GB" sz="1900" dirty="0"/>
              <a:t>Human body is ugly, feeble and prone to disease</a:t>
            </a:r>
          </a:p>
          <a:p>
            <a:r>
              <a:rPr lang="en-GB" sz="1900" dirty="0"/>
              <a:t>Private rituals and ceremonies, with shrines in every house devoted to the body</a:t>
            </a:r>
          </a:p>
          <a:p>
            <a:r>
              <a:rPr lang="en-GB" sz="1900" dirty="0"/>
              <a:t>Adults do not speak about them and children are taught gradually</a:t>
            </a:r>
          </a:p>
          <a:p>
            <a:r>
              <a:rPr lang="en-GB" sz="1900" dirty="0"/>
              <a:t>Charms and potions kept in a box on the wall, with writing only understood by the herbalists who prepare the potions</a:t>
            </a:r>
          </a:p>
          <a:p>
            <a:r>
              <a:rPr lang="en-GB" sz="1900" dirty="0"/>
              <a:t>Small font beneath the charm box where every member of the family bows their heads and worships twice a day with holy water</a:t>
            </a:r>
          </a:p>
          <a:p>
            <a:r>
              <a:rPr lang="en-GB" sz="1900" dirty="0"/>
              <a:t>Fascinated by the mouth – believed to have a supernatural influence over social relationships</a:t>
            </a:r>
          </a:p>
          <a:p>
            <a:r>
              <a:rPr lang="en-GB" sz="1900" b="1" dirty="0"/>
              <a:t>Barbaric</a:t>
            </a:r>
            <a:r>
              <a:rPr lang="en-GB" sz="1900" dirty="0"/>
              <a:t>: scraping/ cutting of face and legs with incredibly sharp blades</a:t>
            </a:r>
          </a:p>
          <a:p>
            <a:pPr lvl="1"/>
            <a:r>
              <a:rPr lang="en-GB" sz="1900" dirty="0"/>
              <a:t>Intentional regular drinking of poisons and vomiting, even to unconsciousness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841" y="877824"/>
            <a:ext cx="1850263" cy="185026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1702" y="474917"/>
            <a:ext cx="2177796" cy="217779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66007" y="273939"/>
            <a:ext cx="1975866" cy="197586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78841" y="2992882"/>
            <a:ext cx="2511171" cy="1674114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76905" y="2837439"/>
            <a:ext cx="1334323" cy="2008658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874948" y="3113882"/>
            <a:ext cx="2066925" cy="139065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97911" y="5024437"/>
            <a:ext cx="2847975" cy="1514475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44066" y="4888771"/>
            <a:ext cx="2857500" cy="1866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0193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838200" y="2029333"/>
            <a:ext cx="10515600" cy="1325563"/>
          </a:xfrm>
        </p:spPr>
        <p:txBody>
          <a:bodyPr>
            <a:normAutofit/>
          </a:bodyPr>
          <a:lstStyle/>
          <a:p>
            <a:r>
              <a:rPr lang="en-GB" sz="6600" dirty="0"/>
              <a:t>Examples of difference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85261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Leaving the Haredi Jewish community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1539" y="1429688"/>
            <a:ext cx="10132261" cy="518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81815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21792"/>
            <a:ext cx="7309104" cy="6172200"/>
          </a:xfrm>
        </p:spPr>
        <p:txBody>
          <a:bodyPr>
            <a:normAutofit/>
          </a:bodyPr>
          <a:lstStyle/>
          <a:p>
            <a:r>
              <a:rPr lang="en-GB" dirty="0"/>
              <a:t>‘For most it would be an utterly unremarkable deed. But for Izzy it was an act of rebellion that changed his life for ever. He walked into Tesco, bought a ham sandwich and smuggled it into the lavatory. Trembling with nervous excitement, he took off his velvet skullcap and sunk his teeth into the soft white bread.</a:t>
            </a:r>
          </a:p>
          <a:p>
            <a:endParaRPr lang="en-GB" dirty="0"/>
          </a:p>
          <a:p>
            <a:r>
              <a:rPr lang="en-GB" dirty="0"/>
              <a:t>“I didn’t even like the taste, but it was such a special moment,” says Izzy, 22, his face beaming with a mischievous smile, bright blue eyes twinkling. “I’d decided by this point I had to sin. I just had to. I was leaving my world and never coming back. It was so emotional.”’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6651" y="2112264"/>
            <a:ext cx="3479849" cy="319125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8375904" y="6016752"/>
            <a:ext cx="253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Pogrund</a:t>
            </a:r>
            <a:r>
              <a:rPr lang="en-GB" sz="2400" dirty="0"/>
              <a:t> (2017)</a:t>
            </a:r>
          </a:p>
        </p:txBody>
      </p:sp>
    </p:spTree>
    <p:extLst>
      <p:ext uri="{BB962C8B-B14F-4D97-AF65-F5344CB8AC3E}">
        <p14:creationId xmlns:p14="http://schemas.microsoft.com/office/powerpoint/2010/main" val="1959131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76707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84909"/>
            <a:ext cx="5160264" cy="2408683"/>
          </a:xfrm>
        </p:spPr>
        <p:txBody>
          <a:bodyPr>
            <a:noAutofit/>
          </a:bodyPr>
          <a:lstStyle/>
          <a:p>
            <a:r>
              <a:rPr lang="en-GB" sz="3200" dirty="0"/>
              <a:t>Robert Bernard, a trustee at </a:t>
            </a:r>
            <a:r>
              <a:rPr lang="en-GB" sz="3200" dirty="0" err="1"/>
              <a:t>GesherEU</a:t>
            </a:r>
            <a:r>
              <a:rPr lang="en-GB" sz="3200" dirty="0"/>
              <a:t>, a charity that helps Haredi Jews leave the community, admits:</a:t>
            </a:r>
            <a:endParaRPr lang="en-GB" sz="32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69864" y="1823018"/>
            <a:ext cx="5936395" cy="365214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915924" y="3195550"/>
            <a:ext cx="4547616" cy="2677656"/>
          </a:xfrm>
          <a:prstGeom prst="rect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800" dirty="0"/>
              <a:t>“It’s taken me a long time to realise how hard leaving must be. Everything they wear, everything they do all day, everything they do with their lives, is governed by religion.”</a:t>
            </a:r>
          </a:p>
        </p:txBody>
      </p:sp>
    </p:spTree>
    <p:extLst>
      <p:ext uri="{BB962C8B-B14F-4D97-AF65-F5344CB8AC3E}">
        <p14:creationId xmlns:p14="http://schemas.microsoft.com/office/powerpoint/2010/main" val="40268432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73368" y="365124"/>
            <a:ext cx="5696712" cy="6356351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An Islamic faith school's policy of segregating boys and girls is unlawful sex discrimination, a court has ruled.</a:t>
            </a:r>
          </a:p>
          <a:p>
            <a:r>
              <a:rPr lang="en-GB" dirty="0"/>
              <a:t>The case was heard at the Court of Appeal as Ofsted challenged a High Court ruling clearing the Al-</a:t>
            </a:r>
            <a:r>
              <a:rPr lang="en-GB" dirty="0" err="1"/>
              <a:t>Hijrah</a:t>
            </a:r>
            <a:r>
              <a:rPr lang="en-GB" dirty="0"/>
              <a:t> school in Birmingham of discrimination. </a:t>
            </a:r>
          </a:p>
          <a:p>
            <a:r>
              <a:rPr lang="en-GB" dirty="0"/>
              <a:t>Ofsted's lawyers argued the segregation left girls "unprepared for life in modern Britain". </a:t>
            </a:r>
          </a:p>
          <a:p>
            <a:r>
              <a:rPr lang="en-GB" dirty="0"/>
              <a:t>Appeal judges ruled the school was discriminating against its pupils contrary to the Equality Act.</a:t>
            </a:r>
          </a:p>
          <a:p>
            <a:r>
              <a:rPr lang="en-GB" dirty="0"/>
              <a:t>About 20 schools - Islamic, Jewish and Christian - are thought to have similar policies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249025" cy="685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856232" y="100584"/>
            <a:ext cx="4270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13</a:t>
            </a:r>
            <a:r>
              <a:rPr lang="en-GB" sz="2400" b="1" baseline="30000" dirty="0">
                <a:solidFill>
                  <a:schemeClr val="bg1"/>
                </a:solidFill>
              </a:rPr>
              <a:t>th</a:t>
            </a:r>
            <a:r>
              <a:rPr lang="en-GB" sz="2400" b="1" dirty="0">
                <a:solidFill>
                  <a:schemeClr val="bg1"/>
                </a:solidFill>
              </a:rPr>
              <a:t> October 2017</a:t>
            </a:r>
          </a:p>
        </p:txBody>
      </p:sp>
    </p:spTree>
    <p:extLst>
      <p:ext uri="{BB962C8B-B14F-4D97-AF65-F5344CB8AC3E}">
        <p14:creationId xmlns:p14="http://schemas.microsoft.com/office/powerpoint/2010/main" val="2884309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449" y="0"/>
            <a:ext cx="8412366" cy="68580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372225" y="371475"/>
            <a:ext cx="5543550" cy="5632311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en-GB" dirty="0"/>
              <a:t>This member of the team was 6ft 2in tall, with the broad shoulders of a former rugby player, and unlike 99.6% of registered midwives in the UK, he was a he.</a:t>
            </a:r>
          </a:p>
          <a:p>
            <a:endParaRPr lang="en-GB" dirty="0"/>
          </a:p>
          <a:p>
            <a:r>
              <a:rPr lang="en-GB" dirty="0"/>
              <a:t>Michelle-Grace, a practice nurse, knew that some midwives happened to be men. But somehow she hadn't expected to encounter one herself, not today. </a:t>
            </a:r>
          </a:p>
          <a:p>
            <a:endParaRPr lang="en-GB" dirty="0"/>
          </a:p>
          <a:p>
            <a:r>
              <a:rPr lang="en-GB" dirty="0"/>
              <a:t>Another midwife introduced the young man in the white tunic to her. His name was Dilan Chauhan, and he was a student midwife on a work placement here at University Hospital Lewisham, south London.</a:t>
            </a:r>
          </a:p>
          <a:p>
            <a:endParaRPr lang="en-GB" dirty="0"/>
          </a:p>
          <a:p>
            <a:r>
              <a:rPr lang="en-GB" dirty="0"/>
              <a:t>Was Michelle-Grace happy to be cared for by a student, the older midwife asked - and by a student who was a man? </a:t>
            </a:r>
          </a:p>
          <a:p>
            <a:endParaRPr lang="en-GB" dirty="0"/>
          </a:p>
          <a:p>
            <a:r>
              <a:rPr lang="en-GB" dirty="0"/>
              <a:t>Michelle-Grace looked at Dilan. There was something about him, a warm look in his face, that she liked. "I decided to have a try and see."</a:t>
            </a:r>
          </a:p>
        </p:txBody>
      </p:sp>
    </p:spTree>
    <p:extLst>
      <p:ext uri="{BB962C8B-B14F-4D97-AF65-F5344CB8AC3E}">
        <p14:creationId xmlns:p14="http://schemas.microsoft.com/office/powerpoint/2010/main" val="10516145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4627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prstClr val="black"/>
                </a:solidFill>
              </a:rPr>
              <a:t>Adapted from Horace Miner, "Body Ritual among the </a:t>
            </a:r>
            <a:r>
              <a:rPr lang="en-GB" sz="2000" dirty="0" err="1">
                <a:solidFill>
                  <a:prstClr val="black"/>
                </a:solidFill>
              </a:rPr>
              <a:t>Nacirema</a:t>
            </a:r>
            <a:r>
              <a:rPr lang="en-GB" sz="2000" dirty="0">
                <a:solidFill>
                  <a:prstClr val="black"/>
                </a:solidFill>
              </a:rPr>
              <a:t>." Reproduced by permission of the American Anthropological Association from The American Anthropologist, vol. 58 (1956), pp. 503-507</a:t>
            </a:r>
            <a:r>
              <a:rPr lang="en-GB" sz="2000">
                <a:solidFill>
                  <a:prstClr val="black"/>
                </a:solidFill>
              </a:rPr>
              <a:t>, available at </a:t>
            </a:r>
            <a:r>
              <a:rPr lang="en-GB" sz="2000">
                <a:solidFill>
                  <a:prstClr val="black"/>
                </a:solidFill>
                <a:hlinkClick r:id="rId2"/>
              </a:rPr>
              <a:t>https://msu.edu/~jdowell/miner.html</a:t>
            </a:r>
            <a:r>
              <a:rPr lang="en-GB" sz="2000">
                <a:solidFill>
                  <a:prstClr val="black"/>
                </a:solidFill>
              </a:rPr>
              <a:t>  </a:t>
            </a:r>
            <a:endParaRPr lang="en-GB" sz="20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en-GB" sz="2000" dirty="0">
              <a:solidFill>
                <a:prstClr val="black"/>
              </a:solidFill>
            </a:endParaRPr>
          </a:p>
          <a:p>
            <a:pPr marL="0" indent="0">
              <a:buNone/>
            </a:pPr>
            <a:r>
              <a:rPr lang="en-GB" sz="2000" dirty="0" err="1">
                <a:solidFill>
                  <a:prstClr val="black"/>
                </a:solidFill>
              </a:rPr>
              <a:t>Pogrund</a:t>
            </a:r>
            <a:r>
              <a:rPr lang="en-GB" sz="2000" dirty="0">
                <a:solidFill>
                  <a:prstClr val="black"/>
                </a:solidFill>
              </a:rPr>
              <a:t> A (2017) Meet the British Jews who escaped from the Haredi community, The Sunday Times, available at </a:t>
            </a:r>
            <a:r>
              <a:rPr lang="en-GB" sz="2000" dirty="0">
                <a:solidFill>
                  <a:prstClr val="black"/>
                </a:solidFill>
                <a:hlinkClick r:id="rId3"/>
              </a:rPr>
              <a:t>https://www.thetimes.co.uk/article/meet-the-british-jews-who-escaped-from-the-strict-haredi-community-75b9cvlwp</a:t>
            </a:r>
            <a:r>
              <a:rPr lang="en-GB" sz="2000" dirty="0">
                <a:solidFill>
                  <a:prstClr val="black"/>
                </a:solidFill>
              </a:rPr>
              <a:t> </a:t>
            </a:r>
          </a:p>
          <a:p>
            <a:pPr marL="0" indent="0">
              <a:buNone/>
            </a:pPr>
            <a:endParaRPr lang="en-GB" sz="2000" dirty="0">
              <a:solidFill>
                <a:prstClr val="black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prstClr val="black"/>
                </a:solidFill>
              </a:rPr>
              <a:t>Link to David Attenborough videos on tribal cultures: </a:t>
            </a:r>
            <a:r>
              <a:rPr lang="en-GB" sz="2000" dirty="0">
                <a:solidFill>
                  <a:prstClr val="black"/>
                </a:solidFill>
                <a:hlinkClick r:id="rId4"/>
              </a:rPr>
              <a:t>https://www.bing.com/videos/search?q=attenborough+tribes&amp;&amp;view=detail&amp;mid=1194630A884E8EBCA0021194630A884E8EBCA002&amp;&amp;FORM=VDRVRVn</a:t>
            </a:r>
            <a:r>
              <a:rPr lang="en-GB" sz="2000" dirty="0">
                <a:solidFill>
                  <a:prstClr val="black"/>
                </a:solidFill>
              </a:rPr>
              <a:t> </a:t>
            </a:r>
          </a:p>
          <a:p>
            <a:pPr marL="0" indent="0">
              <a:buNone/>
            </a:pPr>
            <a:endParaRPr lang="en-GB" sz="20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en-GB" sz="2000" dirty="0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1163032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930</Words>
  <Application>Microsoft Office PowerPoint</Application>
  <PresentationFormat>Widescreen</PresentationFormat>
  <Paragraphs>77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1_Office Theme</vt:lpstr>
      <vt:lpstr>2_Office Theme</vt:lpstr>
      <vt:lpstr>Mysterious cultures</vt:lpstr>
      <vt:lpstr>Aims</vt:lpstr>
      <vt:lpstr>PowerPoint Presentation</vt:lpstr>
      <vt:lpstr>Mysterious cultures</vt:lpstr>
      <vt:lpstr>PowerPoint Presentation</vt:lpstr>
      <vt:lpstr>Shirbit and Nacirema Culture</vt:lpstr>
      <vt:lpstr>Shirbit and Nacirema Culture</vt:lpstr>
      <vt:lpstr>Examples of difference</vt:lpstr>
      <vt:lpstr>Leaving the Haredi Jewish community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Theories of society</dc:title>
  <dc:creator>Mike Durke</dc:creator>
  <cp:lastModifiedBy>Mike Durke</cp:lastModifiedBy>
  <cp:revision>10</cp:revision>
  <dcterms:created xsi:type="dcterms:W3CDTF">2017-10-05T10:55:58Z</dcterms:created>
  <dcterms:modified xsi:type="dcterms:W3CDTF">2018-10-08T10:46:16Z</dcterms:modified>
</cp:coreProperties>
</file>