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50" r:id="rId1"/>
  </p:sldMasterIdLst>
  <p:notesMasterIdLst>
    <p:notesMasterId r:id="rId11"/>
  </p:notesMasterIdLst>
  <p:sldIdLst>
    <p:sldId id="256" r:id="rId2"/>
    <p:sldId id="260" r:id="rId3"/>
    <p:sldId id="257" r:id="rId4"/>
    <p:sldId id="258" r:id="rId5"/>
    <p:sldId id="259" r:id="rId6"/>
    <p:sldId id="262" r:id="rId7"/>
    <p:sldId id="263" r:id="rId8"/>
    <p:sldId id="264" r:id="rId9"/>
    <p:sldId id="265"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8" d="100"/>
          <a:sy n="78" d="100"/>
        </p:scale>
        <p:origin x="850"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4DC22C2-CFB0-4826-9885-30DF313F4B61}" type="doc">
      <dgm:prSet loTypeId="urn:microsoft.com/office/officeart/2005/8/layout/vList2" loCatId="list" qsTypeId="urn:microsoft.com/office/officeart/2005/8/quickstyle/simple1" qsCatId="simple" csTypeId="urn:microsoft.com/office/officeart/2005/8/colors/colorful4" csCatId="colorful" phldr="1"/>
      <dgm:spPr/>
      <dgm:t>
        <a:bodyPr/>
        <a:lstStyle/>
        <a:p>
          <a:endParaRPr lang="en-GB"/>
        </a:p>
      </dgm:t>
    </dgm:pt>
    <dgm:pt modelId="{BCC656D1-2739-4C85-ACF3-A18E97F25620}">
      <dgm:prSet custT="1">
        <dgm:style>
          <a:lnRef idx="2">
            <a:schemeClr val="accent6"/>
          </a:lnRef>
          <a:fillRef idx="1">
            <a:schemeClr val="lt1"/>
          </a:fillRef>
          <a:effectRef idx="0">
            <a:schemeClr val="accent6"/>
          </a:effectRef>
          <a:fontRef idx="minor">
            <a:schemeClr val="dk1"/>
          </a:fontRef>
        </dgm:style>
      </dgm:prSet>
      <dgm:spPr>
        <a:solidFill>
          <a:schemeClr val="bg2">
            <a:lumMod val="90000"/>
          </a:schemeClr>
        </a:solidFill>
      </dgm:spPr>
      <dgm:t>
        <a:bodyPr/>
        <a:lstStyle/>
        <a:p>
          <a:pPr algn="just">
            <a:lnSpc>
              <a:spcPct val="150000"/>
            </a:lnSpc>
          </a:pPr>
          <a:r>
            <a:rPr lang="en-GB" sz="1800" b="1" dirty="0">
              <a:latin typeface="Arial" panose="020B0604020202020204" pitchFamily="34" charset="0"/>
              <a:cs typeface="Arial" panose="020B0604020202020204" pitchFamily="34" charset="0"/>
            </a:rPr>
            <a:t>The knowledge and information management skills plays a vital role to ensure competitive advantage over the competitors in the market through ensuring proper decision making.</a:t>
          </a:r>
        </a:p>
      </dgm:t>
    </dgm:pt>
    <dgm:pt modelId="{78DB447D-AF1F-4BFE-BC7F-BCB80BBA5AEE}" type="parTrans" cxnId="{36901AA9-2C31-450C-8D55-03D57A8AB6B2}">
      <dgm:prSet/>
      <dgm:spPr/>
      <dgm:t>
        <a:bodyPr/>
        <a:lstStyle/>
        <a:p>
          <a:endParaRPr lang="en-GB"/>
        </a:p>
      </dgm:t>
    </dgm:pt>
    <dgm:pt modelId="{1CBCFE40-7C75-42CE-9E5E-777539EF7ACF}" type="sibTrans" cxnId="{36901AA9-2C31-450C-8D55-03D57A8AB6B2}">
      <dgm:prSet/>
      <dgm:spPr/>
      <dgm:t>
        <a:bodyPr/>
        <a:lstStyle/>
        <a:p>
          <a:endParaRPr lang="en-GB"/>
        </a:p>
      </dgm:t>
    </dgm:pt>
    <dgm:pt modelId="{FD36D70F-551E-4B89-9BD9-F91E84BB10F7}" type="pres">
      <dgm:prSet presAssocID="{24DC22C2-CFB0-4826-9885-30DF313F4B61}" presName="linear" presStyleCnt="0">
        <dgm:presLayoutVars>
          <dgm:animLvl val="lvl"/>
          <dgm:resizeHandles val="exact"/>
        </dgm:presLayoutVars>
      </dgm:prSet>
      <dgm:spPr/>
    </dgm:pt>
    <dgm:pt modelId="{77FAE571-4C50-4204-9D3C-4DFE5EFB6640}" type="pres">
      <dgm:prSet presAssocID="{BCC656D1-2739-4C85-ACF3-A18E97F25620}" presName="parentText" presStyleLbl="node1" presStyleIdx="0" presStyleCnt="1" custScaleX="98268" custScaleY="432638">
        <dgm:presLayoutVars>
          <dgm:chMax val="0"/>
          <dgm:bulletEnabled val="1"/>
        </dgm:presLayoutVars>
      </dgm:prSet>
      <dgm:spPr/>
    </dgm:pt>
  </dgm:ptLst>
  <dgm:cxnLst>
    <dgm:cxn modelId="{36901AA9-2C31-450C-8D55-03D57A8AB6B2}" srcId="{24DC22C2-CFB0-4826-9885-30DF313F4B61}" destId="{BCC656D1-2739-4C85-ACF3-A18E97F25620}" srcOrd="0" destOrd="0" parTransId="{78DB447D-AF1F-4BFE-BC7F-BCB80BBA5AEE}" sibTransId="{1CBCFE40-7C75-42CE-9E5E-777539EF7ACF}"/>
    <dgm:cxn modelId="{1D47CCE1-5B1F-4CFE-BDFF-0C09C655288F}" type="presOf" srcId="{24DC22C2-CFB0-4826-9885-30DF313F4B61}" destId="{FD36D70F-551E-4B89-9BD9-F91E84BB10F7}" srcOrd="0" destOrd="0" presId="urn:microsoft.com/office/officeart/2005/8/layout/vList2"/>
    <dgm:cxn modelId="{3ECEB0FA-BE2E-4A91-B967-609BE2F7F8D6}" type="presOf" srcId="{BCC656D1-2739-4C85-ACF3-A18E97F25620}" destId="{77FAE571-4C50-4204-9D3C-4DFE5EFB6640}" srcOrd="0" destOrd="0" presId="urn:microsoft.com/office/officeart/2005/8/layout/vList2"/>
    <dgm:cxn modelId="{EE74679E-9887-48BC-B261-E40E33FF69B1}" type="presParOf" srcId="{FD36D70F-551E-4B89-9BD9-F91E84BB10F7}" destId="{77FAE571-4C50-4204-9D3C-4DFE5EFB6640}" srcOrd="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9A9FF95-F33B-4579-ABC7-C23A59288B06}" type="doc">
      <dgm:prSet loTypeId="urn:microsoft.com/office/officeart/2005/8/layout/vList6" loCatId="list" qsTypeId="urn:microsoft.com/office/officeart/2005/8/quickstyle/simple1" qsCatId="simple" csTypeId="urn:microsoft.com/office/officeart/2005/8/colors/colorful4" csCatId="colorful" phldr="1"/>
      <dgm:spPr/>
      <dgm:t>
        <a:bodyPr/>
        <a:lstStyle/>
        <a:p>
          <a:endParaRPr lang="en-GB"/>
        </a:p>
      </dgm:t>
    </dgm:pt>
    <dgm:pt modelId="{16C14E8A-48B8-4C45-B712-0632D6C52E1C}">
      <dgm:prSet custT="1"/>
      <dgm:spPr>
        <a:solidFill>
          <a:schemeClr val="accent5">
            <a:lumMod val="60000"/>
            <a:lumOff val="40000"/>
          </a:schemeClr>
        </a:solidFill>
      </dgm:spPr>
      <dgm:t>
        <a:bodyPr/>
        <a:lstStyle/>
        <a:p>
          <a:r>
            <a:rPr lang="en-GB" sz="3200" dirty="0">
              <a:solidFill>
                <a:srgbClr val="002060"/>
              </a:solidFill>
              <a:latin typeface="Arial Black" panose="020B0A04020102020204" pitchFamily="34" charset="0"/>
            </a:rPr>
            <a:t>Amazon </a:t>
          </a:r>
        </a:p>
      </dgm:t>
    </dgm:pt>
    <dgm:pt modelId="{94C201C2-5758-4933-9272-8C4D709E65BB}" type="parTrans" cxnId="{69D1D953-A7CB-482B-98F1-7D0242C8E12E}">
      <dgm:prSet/>
      <dgm:spPr/>
      <dgm:t>
        <a:bodyPr/>
        <a:lstStyle/>
        <a:p>
          <a:endParaRPr lang="en-GB"/>
        </a:p>
      </dgm:t>
    </dgm:pt>
    <dgm:pt modelId="{9DBB2AB1-1C86-4B4A-9180-A0BC4FC6563B}" type="sibTrans" cxnId="{69D1D953-A7CB-482B-98F1-7D0242C8E12E}">
      <dgm:prSet/>
      <dgm:spPr/>
      <dgm:t>
        <a:bodyPr/>
        <a:lstStyle/>
        <a:p>
          <a:endParaRPr lang="en-GB"/>
        </a:p>
      </dgm:t>
    </dgm:pt>
    <dgm:pt modelId="{AAEC3F04-173C-412E-BDD9-3034837482D0}">
      <dgm:prSet custT="1"/>
      <dgm:spPr>
        <a:solidFill>
          <a:schemeClr val="accent6">
            <a:lumMod val="40000"/>
            <a:lumOff val="60000"/>
          </a:schemeClr>
        </a:solidFill>
      </dgm:spPr>
      <dgm:t>
        <a:bodyPr/>
        <a:lstStyle/>
        <a:p>
          <a:r>
            <a:rPr lang="en-GB" sz="3200" dirty="0">
              <a:solidFill>
                <a:srgbClr val="002060"/>
              </a:solidFill>
              <a:latin typeface="Arial Black" panose="020B0A04020102020204" pitchFamily="34" charset="0"/>
            </a:rPr>
            <a:t>Emirates</a:t>
          </a:r>
        </a:p>
      </dgm:t>
    </dgm:pt>
    <dgm:pt modelId="{A19E50F8-F7CB-4648-9E4A-C5851F4C68A1}" type="parTrans" cxnId="{C1C19097-A1EB-4D10-969D-88FF932EE8E1}">
      <dgm:prSet/>
      <dgm:spPr/>
      <dgm:t>
        <a:bodyPr/>
        <a:lstStyle/>
        <a:p>
          <a:endParaRPr lang="en-GB"/>
        </a:p>
      </dgm:t>
    </dgm:pt>
    <dgm:pt modelId="{E465F2D2-177D-4B6C-8ACA-D575DD2AAF8E}" type="sibTrans" cxnId="{C1C19097-A1EB-4D10-969D-88FF932EE8E1}">
      <dgm:prSet/>
      <dgm:spPr/>
      <dgm:t>
        <a:bodyPr/>
        <a:lstStyle/>
        <a:p>
          <a:endParaRPr lang="en-GB"/>
        </a:p>
      </dgm:t>
    </dgm:pt>
    <dgm:pt modelId="{762EECCA-F555-41A2-A6D3-B61A9F77C109}">
      <dgm:prSet custT="1">
        <dgm:style>
          <a:lnRef idx="2">
            <a:schemeClr val="accent6"/>
          </a:lnRef>
          <a:fillRef idx="1">
            <a:schemeClr val="lt1"/>
          </a:fillRef>
          <a:effectRef idx="0">
            <a:schemeClr val="accent6"/>
          </a:effectRef>
          <a:fontRef idx="minor">
            <a:schemeClr val="dk1"/>
          </a:fontRef>
        </dgm:style>
      </dgm:prSet>
      <dgm:spPr>
        <a:solidFill>
          <a:schemeClr val="accent4">
            <a:lumMod val="20000"/>
            <a:lumOff val="80000"/>
          </a:schemeClr>
        </a:solidFill>
      </dgm:spPr>
      <dgm:t>
        <a:bodyPr/>
        <a:lstStyle/>
        <a:p>
          <a:pPr>
            <a:lnSpc>
              <a:spcPct val="150000"/>
            </a:lnSpc>
            <a:buFont typeface="Wingdings" panose="05000000000000000000" pitchFamily="2" charset="2"/>
            <a:buChar char="Ø"/>
          </a:pPr>
          <a:r>
            <a:rPr lang="en-GB" sz="2000" b="1" dirty="0">
              <a:effectLst/>
              <a:latin typeface="Times New Roman" panose="02020603050405020304" pitchFamily="18" charset="0"/>
              <a:ea typeface="Calibri" panose="020F0502020204030204" pitchFamily="34" charset="0"/>
            </a:rPr>
            <a:t>Amazon Web Services (AWS)</a:t>
          </a:r>
          <a:endParaRPr lang="en-GB" sz="2000" dirty="0"/>
        </a:p>
      </dgm:t>
    </dgm:pt>
    <dgm:pt modelId="{6FD4F7B0-81E7-49CE-9CA8-BCEE1AFB445F}" type="parTrans" cxnId="{D1B48209-1163-4B15-A496-69C1DBC596E2}">
      <dgm:prSet/>
      <dgm:spPr/>
      <dgm:t>
        <a:bodyPr/>
        <a:lstStyle/>
        <a:p>
          <a:endParaRPr lang="en-GB"/>
        </a:p>
      </dgm:t>
    </dgm:pt>
    <dgm:pt modelId="{2E847349-2A75-47BE-8866-4103551B0647}" type="sibTrans" cxnId="{D1B48209-1163-4B15-A496-69C1DBC596E2}">
      <dgm:prSet/>
      <dgm:spPr/>
      <dgm:t>
        <a:bodyPr/>
        <a:lstStyle/>
        <a:p>
          <a:endParaRPr lang="en-GB"/>
        </a:p>
      </dgm:t>
    </dgm:pt>
    <dgm:pt modelId="{569CA8D8-F755-4BCA-9D34-4CE4143D54E0}">
      <dgm:prSet custT="1">
        <dgm:style>
          <a:lnRef idx="2">
            <a:schemeClr val="accent6"/>
          </a:lnRef>
          <a:fillRef idx="1">
            <a:schemeClr val="lt1"/>
          </a:fillRef>
          <a:effectRef idx="0">
            <a:schemeClr val="accent6"/>
          </a:effectRef>
          <a:fontRef idx="minor">
            <a:schemeClr val="dk1"/>
          </a:fontRef>
        </dgm:style>
      </dgm:prSet>
      <dgm:spPr>
        <a:solidFill>
          <a:schemeClr val="accent4">
            <a:lumMod val="20000"/>
            <a:lumOff val="80000"/>
          </a:schemeClr>
        </a:solidFill>
      </dgm:spPr>
      <dgm:t>
        <a:bodyPr/>
        <a:lstStyle/>
        <a:p>
          <a:pPr>
            <a:lnSpc>
              <a:spcPct val="150000"/>
            </a:lnSpc>
            <a:buFont typeface="Wingdings" panose="05000000000000000000" pitchFamily="2" charset="2"/>
            <a:buChar char="Ø"/>
          </a:pPr>
          <a:r>
            <a:rPr lang="en-GB" sz="2000" b="1" dirty="0">
              <a:effectLst/>
              <a:latin typeface="Times New Roman" panose="02020603050405020304" pitchFamily="18" charset="0"/>
              <a:ea typeface="Calibri" panose="020F0502020204030204" pitchFamily="34" charset="0"/>
            </a:rPr>
            <a:t>Recommendation algorithms</a:t>
          </a:r>
          <a:endParaRPr lang="en-GB" sz="2000" b="1" dirty="0">
            <a:latin typeface="Times New Roman" panose="02020603050405020304" pitchFamily="18" charset="0"/>
            <a:ea typeface="Calibri" panose="020F0502020204030204" pitchFamily="34" charset="0"/>
          </a:endParaRPr>
        </a:p>
      </dgm:t>
    </dgm:pt>
    <dgm:pt modelId="{2B3DD807-8822-4139-814A-428EEE7AD3D5}" type="parTrans" cxnId="{7A040AB2-5B23-4569-831F-E2FDA1677428}">
      <dgm:prSet/>
      <dgm:spPr/>
      <dgm:t>
        <a:bodyPr/>
        <a:lstStyle/>
        <a:p>
          <a:endParaRPr lang="en-GB"/>
        </a:p>
      </dgm:t>
    </dgm:pt>
    <dgm:pt modelId="{017E1A49-384D-449A-BAB3-26FAB439A70D}" type="sibTrans" cxnId="{7A040AB2-5B23-4569-831F-E2FDA1677428}">
      <dgm:prSet/>
      <dgm:spPr/>
      <dgm:t>
        <a:bodyPr/>
        <a:lstStyle/>
        <a:p>
          <a:endParaRPr lang="en-GB"/>
        </a:p>
      </dgm:t>
    </dgm:pt>
    <dgm:pt modelId="{17930EB9-200C-491B-A209-E1D0A93D50E7}">
      <dgm:prSet custT="1">
        <dgm:style>
          <a:lnRef idx="2">
            <a:schemeClr val="accent6"/>
          </a:lnRef>
          <a:fillRef idx="1">
            <a:schemeClr val="lt1"/>
          </a:fillRef>
          <a:effectRef idx="0">
            <a:schemeClr val="accent6"/>
          </a:effectRef>
          <a:fontRef idx="minor">
            <a:schemeClr val="dk1"/>
          </a:fontRef>
        </dgm:style>
      </dgm:prSet>
      <dgm:spPr>
        <a:solidFill>
          <a:schemeClr val="accent4">
            <a:lumMod val="20000"/>
            <a:lumOff val="80000"/>
          </a:schemeClr>
        </a:solidFill>
      </dgm:spPr>
      <dgm:t>
        <a:bodyPr/>
        <a:lstStyle/>
        <a:p>
          <a:pPr>
            <a:lnSpc>
              <a:spcPct val="150000"/>
            </a:lnSpc>
            <a:buFont typeface="Wingdings" panose="05000000000000000000" pitchFamily="2" charset="2"/>
            <a:buChar char="Ø"/>
          </a:pPr>
          <a:r>
            <a:rPr lang="en-GB" sz="2000" b="1" dirty="0">
              <a:effectLst/>
              <a:latin typeface="Times New Roman" panose="02020603050405020304" pitchFamily="18" charset="0"/>
              <a:ea typeface="Calibri" panose="020F0502020204030204" pitchFamily="34" charset="0"/>
            </a:rPr>
            <a:t>Collaborative platforms</a:t>
          </a:r>
        </a:p>
      </dgm:t>
    </dgm:pt>
    <dgm:pt modelId="{D18D6A07-0747-443C-B0C8-084F10B9776E}" type="parTrans" cxnId="{DC833C48-D0E5-4CE4-8DB4-94941845847E}">
      <dgm:prSet/>
      <dgm:spPr/>
      <dgm:t>
        <a:bodyPr/>
        <a:lstStyle/>
        <a:p>
          <a:endParaRPr lang="en-GB"/>
        </a:p>
      </dgm:t>
    </dgm:pt>
    <dgm:pt modelId="{2421D8E6-017C-4333-8BFC-414F1C593A07}" type="sibTrans" cxnId="{DC833C48-D0E5-4CE4-8DB4-94941845847E}">
      <dgm:prSet/>
      <dgm:spPr/>
      <dgm:t>
        <a:bodyPr/>
        <a:lstStyle/>
        <a:p>
          <a:endParaRPr lang="en-GB"/>
        </a:p>
      </dgm:t>
    </dgm:pt>
    <dgm:pt modelId="{2302F1EB-6FF6-41F0-B498-64292B033D01}">
      <dgm:prSet custT="1">
        <dgm:style>
          <a:lnRef idx="2">
            <a:schemeClr val="accent6"/>
          </a:lnRef>
          <a:fillRef idx="1">
            <a:schemeClr val="lt1"/>
          </a:fillRef>
          <a:effectRef idx="0">
            <a:schemeClr val="accent6"/>
          </a:effectRef>
          <a:fontRef idx="minor">
            <a:schemeClr val="dk1"/>
          </a:fontRef>
        </dgm:style>
      </dgm:prSet>
      <dgm:spPr>
        <a:solidFill>
          <a:schemeClr val="accent4">
            <a:lumMod val="20000"/>
            <a:lumOff val="80000"/>
          </a:schemeClr>
        </a:solidFill>
      </dgm:spPr>
      <dgm:t>
        <a:bodyPr/>
        <a:lstStyle/>
        <a:p>
          <a:pPr>
            <a:lnSpc>
              <a:spcPct val="150000"/>
            </a:lnSpc>
            <a:buFont typeface="Wingdings" panose="05000000000000000000" pitchFamily="2" charset="2"/>
            <a:buChar char="Ø"/>
          </a:pPr>
          <a:r>
            <a:rPr lang="en-GB" sz="2000" b="1" dirty="0">
              <a:effectLst/>
              <a:latin typeface="Times New Roman" panose="02020603050405020304" pitchFamily="18" charset="0"/>
              <a:ea typeface="Calibri" panose="020F0502020204030204" pitchFamily="34" charset="0"/>
            </a:rPr>
            <a:t>AI and machine learning tools</a:t>
          </a:r>
          <a:endParaRPr lang="en-GB" sz="2000" dirty="0"/>
        </a:p>
      </dgm:t>
    </dgm:pt>
    <dgm:pt modelId="{65999ED0-7454-44CF-894C-F3009B4A1A48}" type="parTrans" cxnId="{BBFA14C7-CF29-4413-866F-C14FD7DAD366}">
      <dgm:prSet/>
      <dgm:spPr/>
      <dgm:t>
        <a:bodyPr/>
        <a:lstStyle/>
        <a:p>
          <a:endParaRPr lang="en-GB"/>
        </a:p>
      </dgm:t>
    </dgm:pt>
    <dgm:pt modelId="{BAC5A678-F5F0-40B8-A7CD-F6BA54208A23}" type="sibTrans" cxnId="{BBFA14C7-CF29-4413-866F-C14FD7DAD366}">
      <dgm:prSet/>
      <dgm:spPr/>
      <dgm:t>
        <a:bodyPr/>
        <a:lstStyle/>
        <a:p>
          <a:endParaRPr lang="en-GB"/>
        </a:p>
      </dgm:t>
    </dgm:pt>
    <dgm:pt modelId="{40B296B3-3825-4C37-8F33-6E8452AD7E55}">
      <dgm:prSet custT="1"/>
      <dgm:spPr>
        <a:solidFill>
          <a:schemeClr val="accent4">
            <a:lumMod val="20000"/>
            <a:lumOff val="80000"/>
            <a:alpha val="90000"/>
          </a:schemeClr>
        </a:solidFill>
        <a:ln>
          <a:solidFill>
            <a:schemeClr val="accent6">
              <a:alpha val="90000"/>
            </a:schemeClr>
          </a:solidFill>
        </a:ln>
      </dgm:spPr>
      <dgm:t>
        <a:bodyPr/>
        <a:lstStyle/>
        <a:p>
          <a:pPr>
            <a:lnSpc>
              <a:spcPct val="150000"/>
            </a:lnSpc>
            <a:buFont typeface="Wingdings" panose="05000000000000000000" pitchFamily="2" charset="2"/>
            <a:buChar char="Ø"/>
          </a:pPr>
          <a:r>
            <a:rPr lang="en-GB" sz="2000" b="1" dirty="0">
              <a:effectLst/>
              <a:latin typeface="Times New Roman" panose="02020603050405020304" pitchFamily="18" charset="0"/>
              <a:ea typeface="Calibri" panose="020F0502020204030204" pitchFamily="34" charset="0"/>
            </a:rPr>
            <a:t>Aviation operations systems</a:t>
          </a:r>
          <a:endParaRPr lang="en-GB" sz="2000" dirty="0"/>
        </a:p>
      </dgm:t>
    </dgm:pt>
    <dgm:pt modelId="{53B97FA6-0E76-4635-80D2-F3C499F9801E}" type="parTrans" cxnId="{EFDC974A-F0EE-43F5-8C2B-DA35BCCCCBB6}">
      <dgm:prSet/>
      <dgm:spPr/>
      <dgm:t>
        <a:bodyPr/>
        <a:lstStyle/>
        <a:p>
          <a:endParaRPr lang="en-GB"/>
        </a:p>
      </dgm:t>
    </dgm:pt>
    <dgm:pt modelId="{D29EF07A-E1F0-4FEE-B62F-4C5ADF6E6BFE}" type="sibTrans" cxnId="{EFDC974A-F0EE-43F5-8C2B-DA35BCCCCBB6}">
      <dgm:prSet/>
      <dgm:spPr/>
      <dgm:t>
        <a:bodyPr/>
        <a:lstStyle/>
        <a:p>
          <a:endParaRPr lang="en-GB"/>
        </a:p>
      </dgm:t>
    </dgm:pt>
    <dgm:pt modelId="{730C15BE-E227-4922-B5D1-51E57DD46B1F}">
      <dgm:prSet custT="1"/>
      <dgm:spPr>
        <a:solidFill>
          <a:schemeClr val="accent4">
            <a:lumMod val="20000"/>
            <a:lumOff val="80000"/>
            <a:alpha val="90000"/>
          </a:schemeClr>
        </a:solidFill>
        <a:ln>
          <a:solidFill>
            <a:schemeClr val="accent6">
              <a:alpha val="90000"/>
            </a:schemeClr>
          </a:solidFill>
        </a:ln>
      </dgm:spPr>
      <dgm:t>
        <a:bodyPr/>
        <a:lstStyle/>
        <a:p>
          <a:pPr>
            <a:lnSpc>
              <a:spcPct val="150000"/>
            </a:lnSpc>
            <a:buFont typeface="Wingdings" panose="05000000000000000000" pitchFamily="2" charset="2"/>
            <a:buChar char="Ø"/>
          </a:pPr>
          <a:r>
            <a:rPr lang="en-GB" sz="2000" b="1" dirty="0">
              <a:effectLst/>
              <a:latin typeface="Times New Roman" panose="02020603050405020304" pitchFamily="18" charset="0"/>
              <a:ea typeface="Calibri" panose="020F0502020204030204" pitchFamily="34" charset="0"/>
            </a:rPr>
            <a:t>Learning management systems</a:t>
          </a:r>
          <a:endParaRPr lang="en-GB" sz="2000" b="1" dirty="0">
            <a:latin typeface="Times New Roman" panose="02020603050405020304" pitchFamily="18" charset="0"/>
            <a:ea typeface="Calibri" panose="020F0502020204030204" pitchFamily="34" charset="0"/>
          </a:endParaRPr>
        </a:p>
      </dgm:t>
    </dgm:pt>
    <dgm:pt modelId="{DF47E72C-8BD7-46C9-AE3F-096766E24A32}" type="parTrans" cxnId="{3D9A1121-B3F0-4344-BCB7-F84B8E5C05FB}">
      <dgm:prSet/>
      <dgm:spPr/>
      <dgm:t>
        <a:bodyPr/>
        <a:lstStyle/>
        <a:p>
          <a:endParaRPr lang="en-GB"/>
        </a:p>
      </dgm:t>
    </dgm:pt>
    <dgm:pt modelId="{7E2CD354-1C50-4572-AEA2-2BB922CA44D4}" type="sibTrans" cxnId="{3D9A1121-B3F0-4344-BCB7-F84B8E5C05FB}">
      <dgm:prSet/>
      <dgm:spPr/>
      <dgm:t>
        <a:bodyPr/>
        <a:lstStyle/>
        <a:p>
          <a:endParaRPr lang="en-GB"/>
        </a:p>
      </dgm:t>
    </dgm:pt>
    <dgm:pt modelId="{A6B663C2-1599-4932-B4C5-201689939A7E}">
      <dgm:prSet custT="1"/>
      <dgm:spPr>
        <a:solidFill>
          <a:schemeClr val="accent4">
            <a:lumMod val="20000"/>
            <a:lumOff val="80000"/>
            <a:alpha val="90000"/>
          </a:schemeClr>
        </a:solidFill>
        <a:ln>
          <a:solidFill>
            <a:schemeClr val="accent6">
              <a:alpha val="90000"/>
            </a:schemeClr>
          </a:solidFill>
        </a:ln>
      </dgm:spPr>
      <dgm:t>
        <a:bodyPr/>
        <a:lstStyle/>
        <a:p>
          <a:pPr>
            <a:lnSpc>
              <a:spcPct val="150000"/>
            </a:lnSpc>
            <a:buFont typeface="Wingdings" panose="05000000000000000000" pitchFamily="2" charset="2"/>
            <a:buChar char="Ø"/>
          </a:pPr>
          <a:r>
            <a:rPr lang="en-GB" sz="2000" b="1" dirty="0">
              <a:effectLst/>
              <a:latin typeface="Times New Roman" panose="02020603050405020304" pitchFamily="18" charset="0"/>
              <a:ea typeface="Calibri" panose="020F0502020204030204" pitchFamily="34" charset="0"/>
            </a:rPr>
            <a:t>Customer relationship management systems</a:t>
          </a:r>
          <a:endParaRPr lang="en-GB" sz="2000" dirty="0"/>
        </a:p>
      </dgm:t>
    </dgm:pt>
    <dgm:pt modelId="{3AFC76ED-9A77-4C8B-9623-B87B582DA184}" type="parTrans" cxnId="{82F15707-C190-4E30-8FE9-C96D38770E84}">
      <dgm:prSet/>
      <dgm:spPr/>
      <dgm:t>
        <a:bodyPr/>
        <a:lstStyle/>
        <a:p>
          <a:endParaRPr lang="en-GB"/>
        </a:p>
      </dgm:t>
    </dgm:pt>
    <dgm:pt modelId="{A58DD21B-825B-40E9-A1FD-0535E78BD038}" type="sibTrans" cxnId="{82F15707-C190-4E30-8FE9-C96D38770E84}">
      <dgm:prSet/>
      <dgm:spPr/>
      <dgm:t>
        <a:bodyPr/>
        <a:lstStyle/>
        <a:p>
          <a:endParaRPr lang="en-GB"/>
        </a:p>
      </dgm:t>
    </dgm:pt>
    <dgm:pt modelId="{47885E2C-40C0-4BAB-8C3D-C8436F520687}" type="pres">
      <dgm:prSet presAssocID="{29A9FF95-F33B-4579-ABC7-C23A59288B06}" presName="Name0" presStyleCnt="0">
        <dgm:presLayoutVars>
          <dgm:dir/>
          <dgm:animLvl val="lvl"/>
          <dgm:resizeHandles/>
        </dgm:presLayoutVars>
      </dgm:prSet>
      <dgm:spPr/>
    </dgm:pt>
    <dgm:pt modelId="{58ADFA53-4B71-442B-808B-660F387DF3AC}" type="pres">
      <dgm:prSet presAssocID="{16C14E8A-48B8-4C45-B712-0632D6C52E1C}" presName="linNode" presStyleCnt="0"/>
      <dgm:spPr/>
    </dgm:pt>
    <dgm:pt modelId="{A87A533B-FC3E-4BC2-A92D-05AE8BA2A19E}" type="pres">
      <dgm:prSet presAssocID="{16C14E8A-48B8-4C45-B712-0632D6C52E1C}" presName="parentShp" presStyleLbl="node1" presStyleIdx="0" presStyleCnt="2" custScaleX="70116" custScaleY="39983">
        <dgm:presLayoutVars>
          <dgm:bulletEnabled val="1"/>
        </dgm:presLayoutVars>
      </dgm:prSet>
      <dgm:spPr/>
    </dgm:pt>
    <dgm:pt modelId="{A3721462-21B9-4568-804F-E01A35C7ACFD}" type="pres">
      <dgm:prSet presAssocID="{16C14E8A-48B8-4C45-B712-0632D6C52E1C}" presName="childShp" presStyleLbl="bgAccFollowNode1" presStyleIdx="0" presStyleCnt="2" custScaleY="149662">
        <dgm:presLayoutVars>
          <dgm:bulletEnabled val="1"/>
        </dgm:presLayoutVars>
      </dgm:prSet>
      <dgm:spPr/>
    </dgm:pt>
    <dgm:pt modelId="{9ED56435-ECC8-4721-9583-6D61B18DC0CA}" type="pres">
      <dgm:prSet presAssocID="{9DBB2AB1-1C86-4B4A-9180-A0BC4FC6563B}" presName="spacing" presStyleCnt="0"/>
      <dgm:spPr/>
    </dgm:pt>
    <dgm:pt modelId="{EBCA68A9-9F3A-4AE1-9B21-8220F547A31A}" type="pres">
      <dgm:prSet presAssocID="{AAEC3F04-173C-412E-BDD9-3034837482D0}" presName="linNode" presStyleCnt="0"/>
      <dgm:spPr/>
    </dgm:pt>
    <dgm:pt modelId="{9CD0F57A-BF30-4C16-9A4E-7DFBA56FC64F}" type="pres">
      <dgm:prSet presAssocID="{AAEC3F04-173C-412E-BDD9-3034837482D0}" presName="parentShp" presStyleLbl="node1" presStyleIdx="1" presStyleCnt="2" custScaleX="69313" custScaleY="36423">
        <dgm:presLayoutVars>
          <dgm:bulletEnabled val="1"/>
        </dgm:presLayoutVars>
      </dgm:prSet>
      <dgm:spPr/>
    </dgm:pt>
    <dgm:pt modelId="{9916CA68-1A29-47FF-9390-BD4EE3857EFC}" type="pres">
      <dgm:prSet presAssocID="{AAEC3F04-173C-412E-BDD9-3034837482D0}" presName="childShp" presStyleLbl="bgAccFollowNode1" presStyleIdx="1" presStyleCnt="2" custScaleY="147774">
        <dgm:presLayoutVars>
          <dgm:bulletEnabled val="1"/>
        </dgm:presLayoutVars>
      </dgm:prSet>
      <dgm:spPr/>
    </dgm:pt>
  </dgm:ptLst>
  <dgm:cxnLst>
    <dgm:cxn modelId="{82F15707-C190-4E30-8FE9-C96D38770E84}" srcId="{AAEC3F04-173C-412E-BDD9-3034837482D0}" destId="{A6B663C2-1599-4932-B4C5-201689939A7E}" srcOrd="2" destOrd="0" parTransId="{3AFC76ED-9A77-4C8B-9623-B87B582DA184}" sibTransId="{A58DD21B-825B-40E9-A1FD-0535E78BD038}"/>
    <dgm:cxn modelId="{D1B48209-1163-4B15-A496-69C1DBC596E2}" srcId="{16C14E8A-48B8-4C45-B712-0632D6C52E1C}" destId="{762EECCA-F555-41A2-A6D3-B61A9F77C109}" srcOrd="0" destOrd="0" parTransId="{6FD4F7B0-81E7-49CE-9CA8-BCEE1AFB445F}" sibTransId="{2E847349-2A75-47BE-8866-4103551B0647}"/>
    <dgm:cxn modelId="{38B16A10-28EB-440E-8968-17ECEA835E86}" type="presOf" srcId="{730C15BE-E227-4922-B5D1-51E57DD46B1F}" destId="{9916CA68-1A29-47FF-9390-BD4EE3857EFC}" srcOrd="0" destOrd="1" presId="urn:microsoft.com/office/officeart/2005/8/layout/vList6"/>
    <dgm:cxn modelId="{9CE11F16-60D3-4AEA-A04E-53B98DB539AF}" type="presOf" srcId="{40B296B3-3825-4C37-8F33-6E8452AD7E55}" destId="{9916CA68-1A29-47FF-9390-BD4EE3857EFC}" srcOrd="0" destOrd="0" presId="urn:microsoft.com/office/officeart/2005/8/layout/vList6"/>
    <dgm:cxn modelId="{3C937D1A-6674-49D5-87E9-FB4A552B29B0}" type="presOf" srcId="{A6B663C2-1599-4932-B4C5-201689939A7E}" destId="{9916CA68-1A29-47FF-9390-BD4EE3857EFC}" srcOrd="0" destOrd="2" presId="urn:microsoft.com/office/officeart/2005/8/layout/vList6"/>
    <dgm:cxn modelId="{3D9A1121-B3F0-4344-BCB7-F84B8E5C05FB}" srcId="{AAEC3F04-173C-412E-BDD9-3034837482D0}" destId="{730C15BE-E227-4922-B5D1-51E57DD46B1F}" srcOrd="1" destOrd="0" parTransId="{DF47E72C-8BD7-46C9-AE3F-096766E24A32}" sibTransId="{7E2CD354-1C50-4572-AEA2-2BB922CA44D4}"/>
    <dgm:cxn modelId="{7A410B42-D13F-4367-A701-6BA7FCF94F33}" type="presOf" srcId="{569CA8D8-F755-4BCA-9D34-4CE4143D54E0}" destId="{A3721462-21B9-4568-804F-E01A35C7ACFD}" srcOrd="0" destOrd="1" presId="urn:microsoft.com/office/officeart/2005/8/layout/vList6"/>
    <dgm:cxn modelId="{3F10D165-4962-4DB0-BF8E-DCE7E6AF8E71}" type="presOf" srcId="{2302F1EB-6FF6-41F0-B498-64292B033D01}" destId="{A3721462-21B9-4568-804F-E01A35C7ACFD}" srcOrd="0" destOrd="3" presId="urn:microsoft.com/office/officeart/2005/8/layout/vList6"/>
    <dgm:cxn modelId="{DC833C48-D0E5-4CE4-8DB4-94941845847E}" srcId="{16C14E8A-48B8-4C45-B712-0632D6C52E1C}" destId="{17930EB9-200C-491B-A209-E1D0A93D50E7}" srcOrd="2" destOrd="0" parTransId="{D18D6A07-0747-443C-B0C8-084F10B9776E}" sibTransId="{2421D8E6-017C-4333-8BFC-414F1C593A07}"/>
    <dgm:cxn modelId="{EFDC974A-F0EE-43F5-8C2B-DA35BCCCCBB6}" srcId="{AAEC3F04-173C-412E-BDD9-3034837482D0}" destId="{40B296B3-3825-4C37-8F33-6E8452AD7E55}" srcOrd="0" destOrd="0" parTransId="{53B97FA6-0E76-4635-80D2-F3C499F9801E}" sibTransId="{D29EF07A-E1F0-4FEE-B62F-4C5ADF6E6BFE}"/>
    <dgm:cxn modelId="{69D1D953-A7CB-482B-98F1-7D0242C8E12E}" srcId="{29A9FF95-F33B-4579-ABC7-C23A59288B06}" destId="{16C14E8A-48B8-4C45-B712-0632D6C52E1C}" srcOrd="0" destOrd="0" parTransId="{94C201C2-5758-4933-9272-8C4D709E65BB}" sibTransId="{9DBB2AB1-1C86-4B4A-9180-A0BC4FC6563B}"/>
    <dgm:cxn modelId="{01B3A182-AFB0-4B50-AA32-68F173CFE5BE}" type="presOf" srcId="{AAEC3F04-173C-412E-BDD9-3034837482D0}" destId="{9CD0F57A-BF30-4C16-9A4E-7DFBA56FC64F}" srcOrd="0" destOrd="0" presId="urn:microsoft.com/office/officeart/2005/8/layout/vList6"/>
    <dgm:cxn modelId="{83A10C88-100B-435B-BCE5-BF7F036EB2B1}" type="presOf" srcId="{17930EB9-200C-491B-A209-E1D0A93D50E7}" destId="{A3721462-21B9-4568-804F-E01A35C7ACFD}" srcOrd="0" destOrd="2" presId="urn:microsoft.com/office/officeart/2005/8/layout/vList6"/>
    <dgm:cxn modelId="{ED9F7589-0427-426E-964D-6E9F614D8122}" type="presOf" srcId="{762EECCA-F555-41A2-A6D3-B61A9F77C109}" destId="{A3721462-21B9-4568-804F-E01A35C7ACFD}" srcOrd="0" destOrd="0" presId="urn:microsoft.com/office/officeart/2005/8/layout/vList6"/>
    <dgm:cxn modelId="{C1C19097-A1EB-4D10-969D-88FF932EE8E1}" srcId="{29A9FF95-F33B-4579-ABC7-C23A59288B06}" destId="{AAEC3F04-173C-412E-BDD9-3034837482D0}" srcOrd="1" destOrd="0" parTransId="{A19E50F8-F7CB-4648-9E4A-C5851F4C68A1}" sibTransId="{E465F2D2-177D-4B6C-8ACA-D575DD2AAF8E}"/>
    <dgm:cxn modelId="{0244419E-2846-463D-BE40-7EE7ED89946B}" type="presOf" srcId="{29A9FF95-F33B-4579-ABC7-C23A59288B06}" destId="{47885E2C-40C0-4BAB-8C3D-C8436F520687}" srcOrd="0" destOrd="0" presId="urn:microsoft.com/office/officeart/2005/8/layout/vList6"/>
    <dgm:cxn modelId="{7A040AB2-5B23-4569-831F-E2FDA1677428}" srcId="{16C14E8A-48B8-4C45-B712-0632D6C52E1C}" destId="{569CA8D8-F755-4BCA-9D34-4CE4143D54E0}" srcOrd="1" destOrd="0" parTransId="{2B3DD807-8822-4139-814A-428EEE7AD3D5}" sibTransId="{017E1A49-384D-449A-BAB3-26FAB439A70D}"/>
    <dgm:cxn modelId="{BBFA14C7-CF29-4413-866F-C14FD7DAD366}" srcId="{16C14E8A-48B8-4C45-B712-0632D6C52E1C}" destId="{2302F1EB-6FF6-41F0-B498-64292B033D01}" srcOrd="3" destOrd="0" parTransId="{65999ED0-7454-44CF-894C-F3009B4A1A48}" sibTransId="{BAC5A678-F5F0-40B8-A7CD-F6BA54208A23}"/>
    <dgm:cxn modelId="{CA125FEB-423E-42C2-8642-5F79A4893321}" type="presOf" srcId="{16C14E8A-48B8-4C45-B712-0632D6C52E1C}" destId="{A87A533B-FC3E-4BC2-A92D-05AE8BA2A19E}" srcOrd="0" destOrd="0" presId="urn:microsoft.com/office/officeart/2005/8/layout/vList6"/>
    <dgm:cxn modelId="{71FBA825-9D42-43D4-92E1-1B0847CD25EB}" type="presParOf" srcId="{47885E2C-40C0-4BAB-8C3D-C8436F520687}" destId="{58ADFA53-4B71-442B-808B-660F387DF3AC}" srcOrd="0" destOrd="0" presId="urn:microsoft.com/office/officeart/2005/8/layout/vList6"/>
    <dgm:cxn modelId="{74F46420-A75A-48A0-AD78-184508FE0C08}" type="presParOf" srcId="{58ADFA53-4B71-442B-808B-660F387DF3AC}" destId="{A87A533B-FC3E-4BC2-A92D-05AE8BA2A19E}" srcOrd="0" destOrd="0" presId="urn:microsoft.com/office/officeart/2005/8/layout/vList6"/>
    <dgm:cxn modelId="{C69027BA-490C-4F10-B24B-97CDB960AAD1}" type="presParOf" srcId="{58ADFA53-4B71-442B-808B-660F387DF3AC}" destId="{A3721462-21B9-4568-804F-E01A35C7ACFD}" srcOrd="1" destOrd="0" presId="urn:microsoft.com/office/officeart/2005/8/layout/vList6"/>
    <dgm:cxn modelId="{6A566798-34AE-46AC-9507-98C1561C81C9}" type="presParOf" srcId="{47885E2C-40C0-4BAB-8C3D-C8436F520687}" destId="{9ED56435-ECC8-4721-9583-6D61B18DC0CA}" srcOrd="1" destOrd="0" presId="urn:microsoft.com/office/officeart/2005/8/layout/vList6"/>
    <dgm:cxn modelId="{FC1E6084-0F06-49CC-B978-3CD03F4581B5}" type="presParOf" srcId="{47885E2C-40C0-4BAB-8C3D-C8436F520687}" destId="{EBCA68A9-9F3A-4AE1-9B21-8220F547A31A}" srcOrd="2" destOrd="0" presId="urn:microsoft.com/office/officeart/2005/8/layout/vList6"/>
    <dgm:cxn modelId="{9455503B-686B-418F-AF20-F2C4206BA81C}" type="presParOf" srcId="{EBCA68A9-9F3A-4AE1-9B21-8220F547A31A}" destId="{9CD0F57A-BF30-4C16-9A4E-7DFBA56FC64F}" srcOrd="0" destOrd="0" presId="urn:microsoft.com/office/officeart/2005/8/layout/vList6"/>
    <dgm:cxn modelId="{95720387-DE29-4A30-AF15-05D97B2E0D5E}" type="presParOf" srcId="{EBCA68A9-9F3A-4AE1-9B21-8220F547A31A}" destId="{9916CA68-1A29-47FF-9390-BD4EE3857EFC}" srcOrd="1" destOrd="0" presId="urn:microsoft.com/office/officeart/2005/8/layout/v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5EA2C61-D129-418E-9A0B-6219796E2242}" type="doc">
      <dgm:prSet loTypeId="urn:microsoft.com/office/officeart/2005/8/layout/venn1" loCatId="relationship" qsTypeId="urn:microsoft.com/office/officeart/2005/8/quickstyle/simple1" qsCatId="simple" csTypeId="urn:microsoft.com/office/officeart/2005/8/colors/colorful1" csCatId="colorful" phldr="1"/>
      <dgm:spPr/>
      <dgm:t>
        <a:bodyPr/>
        <a:lstStyle/>
        <a:p>
          <a:endParaRPr lang="en-GB"/>
        </a:p>
      </dgm:t>
    </dgm:pt>
    <dgm:pt modelId="{F2BC1BCA-31C1-4FA7-8B6A-6D72C49CCFF3}">
      <dgm:prSet>
        <dgm:style>
          <a:lnRef idx="2">
            <a:schemeClr val="accent6"/>
          </a:lnRef>
          <a:fillRef idx="1">
            <a:schemeClr val="lt1"/>
          </a:fillRef>
          <a:effectRef idx="0">
            <a:schemeClr val="accent6"/>
          </a:effectRef>
          <a:fontRef idx="minor">
            <a:schemeClr val="dk1"/>
          </a:fontRef>
        </dgm:style>
      </dgm:prSet>
      <dgm:spPr>
        <a:ln>
          <a:solidFill>
            <a:schemeClr val="tx1"/>
          </a:solidFill>
        </a:ln>
      </dgm:spPr>
      <dgm:t>
        <a:bodyPr/>
        <a:lstStyle/>
        <a:p>
          <a:r>
            <a:rPr lang="en-GB" b="1" dirty="0"/>
            <a:t>1.Leverage advanced trending technologies</a:t>
          </a:r>
          <a:endParaRPr lang="en-GB" dirty="0"/>
        </a:p>
      </dgm:t>
    </dgm:pt>
    <dgm:pt modelId="{281460AE-84AF-42D5-A54F-017DCC54BA56}" type="parTrans" cxnId="{D6346FF0-C6F3-45F6-B0A3-FD85317BAB52}">
      <dgm:prSet/>
      <dgm:spPr/>
      <dgm:t>
        <a:bodyPr/>
        <a:lstStyle/>
        <a:p>
          <a:endParaRPr lang="en-GB"/>
        </a:p>
      </dgm:t>
    </dgm:pt>
    <dgm:pt modelId="{45BF880B-2FA3-4B3F-8FAB-8B2BA6E8C01F}" type="sibTrans" cxnId="{D6346FF0-C6F3-45F6-B0A3-FD85317BAB52}">
      <dgm:prSet/>
      <dgm:spPr/>
      <dgm:t>
        <a:bodyPr/>
        <a:lstStyle/>
        <a:p>
          <a:endParaRPr lang="en-GB"/>
        </a:p>
      </dgm:t>
    </dgm:pt>
    <dgm:pt modelId="{81D97204-042C-4D28-8615-F7F69351F632}">
      <dgm:prSet/>
      <dgm:spPr/>
      <dgm:t>
        <a:bodyPr/>
        <a:lstStyle/>
        <a:p>
          <a:r>
            <a:rPr lang="en-GB" b="1" dirty="0"/>
            <a:t>2. Improve real-time knowledge sharing</a:t>
          </a:r>
          <a:endParaRPr lang="en-GB" dirty="0"/>
        </a:p>
      </dgm:t>
    </dgm:pt>
    <dgm:pt modelId="{7A0368E1-076C-4467-B4A2-3D03E3E1B9FA}" type="parTrans" cxnId="{E2382706-6903-4777-8460-F09330761235}">
      <dgm:prSet/>
      <dgm:spPr/>
      <dgm:t>
        <a:bodyPr/>
        <a:lstStyle/>
        <a:p>
          <a:endParaRPr lang="en-GB"/>
        </a:p>
      </dgm:t>
    </dgm:pt>
    <dgm:pt modelId="{EAB24234-8878-4503-ADF3-FC6C5C4A1C55}" type="sibTrans" cxnId="{E2382706-6903-4777-8460-F09330761235}">
      <dgm:prSet/>
      <dgm:spPr/>
      <dgm:t>
        <a:bodyPr/>
        <a:lstStyle/>
        <a:p>
          <a:endParaRPr lang="en-GB"/>
        </a:p>
      </dgm:t>
    </dgm:pt>
    <dgm:pt modelId="{2D4BA53F-CFBB-495A-A90E-64554D9279BB}">
      <dgm:prSet/>
      <dgm:spPr/>
      <dgm:t>
        <a:bodyPr/>
        <a:lstStyle/>
        <a:p>
          <a:r>
            <a:rPr lang="en-GB" b="1" dirty="0"/>
            <a:t>3. Optimize customer feedback integration</a:t>
          </a:r>
          <a:endParaRPr lang="en-GB" dirty="0"/>
        </a:p>
      </dgm:t>
    </dgm:pt>
    <dgm:pt modelId="{392EFBF0-82CB-406C-BAB8-AA145B7C6057}" type="parTrans" cxnId="{C1914333-E904-4A60-9BC3-FAB85D4C9769}">
      <dgm:prSet/>
      <dgm:spPr/>
      <dgm:t>
        <a:bodyPr/>
        <a:lstStyle/>
        <a:p>
          <a:endParaRPr lang="en-GB"/>
        </a:p>
      </dgm:t>
    </dgm:pt>
    <dgm:pt modelId="{D6889C04-165F-4008-B493-045DB83BD4EC}" type="sibTrans" cxnId="{C1914333-E904-4A60-9BC3-FAB85D4C9769}">
      <dgm:prSet/>
      <dgm:spPr/>
      <dgm:t>
        <a:bodyPr/>
        <a:lstStyle/>
        <a:p>
          <a:endParaRPr lang="en-GB"/>
        </a:p>
      </dgm:t>
    </dgm:pt>
    <dgm:pt modelId="{9DF004F2-076E-4C71-A864-4C801C73BF40}">
      <dgm:prSet/>
      <dgm:spPr/>
      <dgm:t>
        <a:bodyPr/>
        <a:lstStyle/>
        <a:p>
          <a:r>
            <a:rPr lang="en-GB" b="1" dirty="0"/>
            <a:t>4. Invest in employee training on KMS</a:t>
          </a:r>
          <a:endParaRPr lang="en-GB" dirty="0"/>
        </a:p>
      </dgm:t>
    </dgm:pt>
    <dgm:pt modelId="{D9F91A7A-304A-42EB-B9A9-E063B5315EB7}" type="parTrans" cxnId="{D5CCC94D-A0D2-43A5-B046-C07DC43203BA}">
      <dgm:prSet/>
      <dgm:spPr/>
      <dgm:t>
        <a:bodyPr/>
        <a:lstStyle/>
        <a:p>
          <a:endParaRPr lang="en-GB"/>
        </a:p>
      </dgm:t>
    </dgm:pt>
    <dgm:pt modelId="{4D0A1595-992E-45BB-8CFE-5326472F2BAE}" type="sibTrans" cxnId="{D5CCC94D-A0D2-43A5-B046-C07DC43203BA}">
      <dgm:prSet/>
      <dgm:spPr/>
      <dgm:t>
        <a:bodyPr/>
        <a:lstStyle/>
        <a:p>
          <a:endParaRPr lang="en-GB"/>
        </a:p>
      </dgm:t>
    </dgm:pt>
    <dgm:pt modelId="{AEEC3E4A-9861-4C94-947F-5B45732BCEC0}">
      <dgm:prSet/>
      <dgm:spPr/>
      <dgm:t>
        <a:bodyPr/>
        <a:lstStyle/>
        <a:p>
          <a:r>
            <a:rPr lang="en-GB" b="1" dirty="0"/>
            <a:t>5. Integrate knowledge metrics into performance valuation</a:t>
          </a:r>
          <a:endParaRPr lang="en-GB" dirty="0"/>
        </a:p>
      </dgm:t>
    </dgm:pt>
    <dgm:pt modelId="{25CBB783-2ACD-4A75-A476-AE76BD3A4218}" type="parTrans" cxnId="{DED44A8A-986A-4C3F-983B-B732CDAC6B68}">
      <dgm:prSet/>
      <dgm:spPr/>
      <dgm:t>
        <a:bodyPr/>
        <a:lstStyle/>
        <a:p>
          <a:endParaRPr lang="en-GB"/>
        </a:p>
      </dgm:t>
    </dgm:pt>
    <dgm:pt modelId="{EAE27E68-66CD-4C3B-94AB-88E7D0F4791C}" type="sibTrans" cxnId="{DED44A8A-986A-4C3F-983B-B732CDAC6B68}">
      <dgm:prSet/>
      <dgm:spPr/>
      <dgm:t>
        <a:bodyPr/>
        <a:lstStyle/>
        <a:p>
          <a:endParaRPr lang="en-GB"/>
        </a:p>
      </dgm:t>
    </dgm:pt>
    <dgm:pt modelId="{8F1900A5-C23F-413A-8D18-ABD2731D2080}">
      <dgm:prSet/>
      <dgm:spPr/>
      <dgm:t>
        <a:bodyPr/>
        <a:lstStyle/>
        <a:p>
          <a:r>
            <a:rPr lang="en-GB" b="1" dirty="0"/>
            <a:t>6. Establish formal channels of communication and coordination</a:t>
          </a:r>
          <a:endParaRPr lang="en-GB" dirty="0"/>
        </a:p>
      </dgm:t>
    </dgm:pt>
    <dgm:pt modelId="{A70B47E7-BEB7-41AF-949F-5821853AF4FD}" type="parTrans" cxnId="{1FE7DF6C-8C65-4FB4-BE00-C433C8D9658D}">
      <dgm:prSet/>
      <dgm:spPr/>
      <dgm:t>
        <a:bodyPr/>
        <a:lstStyle/>
        <a:p>
          <a:endParaRPr lang="en-GB"/>
        </a:p>
      </dgm:t>
    </dgm:pt>
    <dgm:pt modelId="{EC1C8077-969F-483A-9C77-5483FD6F6E83}" type="sibTrans" cxnId="{1FE7DF6C-8C65-4FB4-BE00-C433C8D9658D}">
      <dgm:prSet/>
      <dgm:spPr/>
      <dgm:t>
        <a:bodyPr/>
        <a:lstStyle/>
        <a:p>
          <a:endParaRPr lang="en-GB"/>
        </a:p>
      </dgm:t>
    </dgm:pt>
    <dgm:pt modelId="{319069BC-A1E0-41AF-A9AD-B015F710CAB1}" type="pres">
      <dgm:prSet presAssocID="{D5EA2C61-D129-418E-9A0B-6219796E2242}" presName="compositeShape" presStyleCnt="0">
        <dgm:presLayoutVars>
          <dgm:chMax val="7"/>
          <dgm:dir/>
          <dgm:resizeHandles val="exact"/>
        </dgm:presLayoutVars>
      </dgm:prSet>
      <dgm:spPr/>
    </dgm:pt>
    <dgm:pt modelId="{C4CB23F9-C454-4503-935B-F8824C712281}" type="pres">
      <dgm:prSet presAssocID="{F2BC1BCA-31C1-4FA7-8B6A-6D72C49CCFF3}" presName="circ1" presStyleLbl="vennNode1" presStyleIdx="0" presStyleCnt="6"/>
      <dgm:spPr/>
    </dgm:pt>
    <dgm:pt modelId="{FCFC616B-D021-46F0-9656-4E72F567BE70}" type="pres">
      <dgm:prSet presAssocID="{F2BC1BCA-31C1-4FA7-8B6A-6D72C49CCFF3}" presName="circ1Tx" presStyleLbl="revTx" presStyleIdx="0" presStyleCnt="0">
        <dgm:presLayoutVars>
          <dgm:chMax val="0"/>
          <dgm:chPref val="0"/>
          <dgm:bulletEnabled val="1"/>
        </dgm:presLayoutVars>
      </dgm:prSet>
      <dgm:spPr/>
    </dgm:pt>
    <dgm:pt modelId="{1DF49678-C4F0-42D3-9847-8231147D7E05}" type="pres">
      <dgm:prSet presAssocID="{81D97204-042C-4D28-8615-F7F69351F632}" presName="circ2" presStyleLbl="vennNode1" presStyleIdx="1" presStyleCnt="6"/>
      <dgm:spPr/>
    </dgm:pt>
    <dgm:pt modelId="{D6E0BE56-2D12-417A-8AF9-177C8CA91149}" type="pres">
      <dgm:prSet presAssocID="{81D97204-042C-4D28-8615-F7F69351F632}" presName="circ2Tx" presStyleLbl="revTx" presStyleIdx="0" presStyleCnt="0">
        <dgm:presLayoutVars>
          <dgm:chMax val="0"/>
          <dgm:chPref val="0"/>
          <dgm:bulletEnabled val="1"/>
        </dgm:presLayoutVars>
      </dgm:prSet>
      <dgm:spPr/>
    </dgm:pt>
    <dgm:pt modelId="{9946548C-97A5-4449-9DEB-D0AB6E1E5DB9}" type="pres">
      <dgm:prSet presAssocID="{2D4BA53F-CFBB-495A-A90E-64554D9279BB}" presName="circ3" presStyleLbl="vennNode1" presStyleIdx="2" presStyleCnt="6"/>
      <dgm:spPr/>
    </dgm:pt>
    <dgm:pt modelId="{D68A07A7-7F28-4712-9C0A-2F91D0D3CE4A}" type="pres">
      <dgm:prSet presAssocID="{2D4BA53F-CFBB-495A-A90E-64554D9279BB}" presName="circ3Tx" presStyleLbl="revTx" presStyleIdx="0" presStyleCnt="0">
        <dgm:presLayoutVars>
          <dgm:chMax val="0"/>
          <dgm:chPref val="0"/>
          <dgm:bulletEnabled val="1"/>
        </dgm:presLayoutVars>
      </dgm:prSet>
      <dgm:spPr/>
    </dgm:pt>
    <dgm:pt modelId="{542CE821-AFD5-4791-95A2-1849B10A06AC}" type="pres">
      <dgm:prSet presAssocID="{9DF004F2-076E-4C71-A864-4C801C73BF40}" presName="circ4" presStyleLbl="vennNode1" presStyleIdx="3" presStyleCnt="6"/>
      <dgm:spPr/>
    </dgm:pt>
    <dgm:pt modelId="{FC811078-B675-404F-A8C9-7E7526146D10}" type="pres">
      <dgm:prSet presAssocID="{9DF004F2-076E-4C71-A864-4C801C73BF40}" presName="circ4Tx" presStyleLbl="revTx" presStyleIdx="0" presStyleCnt="0">
        <dgm:presLayoutVars>
          <dgm:chMax val="0"/>
          <dgm:chPref val="0"/>
          <dgm:bulletEnabled val="1"/>
        </dgm:presLayoutVars>
      </dgm:prSet>
      <dgm:spPr/>
    </dgm:pt>
    <dgm:pt modelId="{7DA8309D-9A09-4416-8608-D34E6F507B72}" type="pres">
      <dgm:prSet presAssocID="{AEEC3E4A-9861-4C94-947F-5B45732BCEC0}" presName="circ5" presStyleLbl="vennNode1" presStyleIdx="4" presStyleCnt="6"/>
      <dgm:spPr/>
    </dgm:pt>
    <dgm:pt modelId="{D01E57C4-82DA-49DD-9570-EA1A7EEE5C30}" type="pres">
      <dgm:prSet presAssocID="{AEEC3E4A-9861-4C94-947F-5B45732BCEC0}" presName="circ5Tx" presStyleLbl="revTx" presStyleIdx="0" presStyleCnt="0">
        <dgm:presLayoutVars>
          <dgm:chMax val="0"/>
          <dgm:chPref val="0"/>
          <dgm:bulletEnabled val="1"/>
        </dgm:presLayoutVars>
      </dgm:prSet>
      <dgm:spPr/>
    </dgm:pt>
    <dgm:pt modelId="{74E99FD1-1567-4AD4-A9C1-CAD767582D09}" type="pres">
      <dgm:prSet presAssocID="{8F1900A5-C23F-413A-8D18-ABD2731D2080}" presName="circ6" presStyleLbl="vennNode1" presStyleIdx="5" presStyleCnt="6"/>
      <dgm:spPr/>
    </dgm:pt>
    <dgm:pt modelId="{BDD6F1F5-FDCB-4A54-B698-B4162E182D2B}" type="pres">
      <dgm:prSet presAssocID="{8F1900A5-C23F-413A-8D18-ABD2731D2080}" presName="circ6Tx" presStyleLbl="revTx" presStyleIdx="0" presStyleCnt="0">
        <dgm:presLayoutVars>
          <dgm:chMax val="0"/>
          <dgm:chPref val="0"/>
          <dgm:bulletEnabled val="1"/>
        </dgm:presLayoutVars>
      </dgm:prSet>
      <dgm:spPr/>
    </dgm:pt>
  </dgm:ptLst>
  <dgm:cxnLst>
    <dgm:cxn modelId="{E2382706-6903-4777-8460-F09330761235}" srcId="{D5EA2C61-D129-418E-9A0B-6219796E2242}" destId="{81D97204-042C-4D28-8615-F7F69351F632}" srcOrd="1" destOrd="0" parTransId="{7A0368E1-076C-4467-B4A2-3D03E3E1B9FA}" sibTransId="{EAB24234-8878-4503-ADF3-FC6C5C4A1C55}"/>
    <dgm:cxn modelId="{BE579A19-79C7-49C6-8D98-8825250D10DC}" type="presOf" srcId="{D5EA2C61-D129-418E-9A0B-6219796E2242}" destId="{319069BC-A1E0-41AF-A9AD-B015F710CAB1}" srcOrd="0" destOrd="0" presId="urn:microsoft.com/office/officeart/2005/8/layout/venn1"/>
    <dgm:cxn modelId="{6C0E0721-11A7-4DE1-A7FE-66276D6ACF81}" type="presOf" srcId="{81D97204-042C-4D28-8615-F7F69351F632}" destId="{D6E0BE56-2D12-417A-8AF9-177C8CA91149}" srcOrd="0" destOrd="0" presId="urn:microsoft.com/office/officeart/2005/8/layout/venn1"/>
    <dgm:cxn modelId="{C1914333-E904-4A60-9BC3-FAB85D4C9769}" srcId="{D5EA2C61-D129-418E-9A0B-6219796E2242}" destId="{2D4BA53F-CFBB-495A-A90E-64554D9279BB}" srcOrd="2" destOrd="0" parTransId="{392EFBF0-82CB-406C-BAB8-AA145B7C6057}" sibTransId="{D6889C04-165F-4008-B493-045DB83BD4EC}"/>
    <dgm:cxn modelId="{1FE7DF6C-8C65-4FB4-BE00-C433C8D9658D}" srcId="{D5EA2C61-D129-418E-9A0B-6219796E2242}" destId="{8F1900A5-C23F-413A-8D18-ABD2731D2080}" srcOrd="5" destOrd="0" parTransId="{A70B47E7-BEB7-41AF-949F-5821853AF4FD}" sibTransId="{EC1C8077-969F-483A-9C77-5483FD6F6E83}"/>
    <dgm:cxn modelId="{D5CCC94D-A0D2-43A5-B046-C07DC43203BA}" srcId="{D5EA2C61-D129-418E-9A0B-6219796E2242}" destId="{9DF004F2-076E-4C71-A864-4C801C73BF40}" srcOrd="3" destOrd="0" parTransId="{D9F91A7A-304A-42EB-B9A9-E063B5315EB7}" sibTransId="{4D0A1595-992E-45BB-8CFE-5326472F2BAE}"/>
    <dgm:cxn modelId="{3D53354E-E559-4E03-9466-0CC36ACE520A}" type="presOf" srcId="{9DF004F2-076E-4C71-A864-4C801C73BF40}" destId="{FC811078-B675-404F-A8C9-7E7526146D10}" srcOrd="0" destOrd="0" presId="urn:microsoft.com/office/officeart/2005/8/layout/venn1"/>
    <dgm:cxn modelId="{DDDF498A-65BB-4279-9245-552976D4716A}" type="presOf" srcId="{AEEC3E4A-9861-4C94-947F-5B45732BCEC0}" destId="{D01E57C4-82DA-49DD-9570-EA1A7EEE5C30}" srcOrd="0" destOrd="0" presId="urn:microsoft.com/office/officeart/2005/8/layout/venn1"/>
    <dgm:cxn modelId="{DED44A8A-986A-4C3F-983B-B732CDAC6B68}" srcId="{D5EA2C61-D129-418E-9A0B-6219796E2242}" destId="{AEEC3E4A-9861-4C94-947F-5B45732BCEC0}" srcOrd="4" destOrd="0" parTransId="{25CBB783-2ACD-4A75-A476-AE76BD3A4218}" sibTransId="{EAE27E68-66CD-4C3B-94AB-88E7D0F4791C}"/>
    <dgm:cxn modelId="{B019A397-C0BA-4E91-BAEC-39EE3C6AB273}" type="presOf" srcId="{2D4BA53F-CFBB-495A-A90E-64554D9279BB}" destId="{D68A07A7-7F28-4712-9C0A-2F91D0D3CE4A}" srcOrd="0" destOrd="0" presId="urn:microsoft.com/office/officeart/2005/8/layout/venn1"/>
    <dgm:cxn modelId="{596AEC9D-67A5-42B0-89EB-9266F1EF97BA}" type="presOf" srcId="{8F1900A5-C23F-413A-8D18-ABD2731D2080}" destId="{BDD6F1F5-FDCB-4A54-B698-B4162E182D2B}" srcOrd="0" destOrd="0" presId="urn:microsoft.com/office/officeart/2005/8/layout/venn1"/>
    <dgm:cxn modelId="{38E1BAE9-CABA-475E-94FF-66955FFA41C3}" type="presOf" srcId="{F2BC1BCA-31C1-4FA7-8B6A-6D72C49CCFF3}" destId="{FCFC616B-D021-46F0-9656-4E72F567BE70}" srcOrd="0" destOrd="0" presId="urn:microsoft.com/office/officeart/2005/8/layout/venn1"/>
    <dgm:cxn modelId="{D6346FF0-C6F3-45F6-B0A3-FD85317BAB52}" srcId="{D5EA2C61-D129-418E-9A0B-6219796E2242}" destId="{F2BC1BCA-31C1-4FA7-8B6A-6D72C49CCFF3}" srcOrd="0" destOrd="0" parTransId="{281460AE-84AF-42D5-A54F-017DCC54BA56}" sibTransId="{45BF880B-2FA3-4B3F-8FAB-8B2BA6E8C01F}"/>
    <dgm:cxn modelId="{1D220027-8F58-43CA-B42B-FC78FCE11DD3}" type="presParOf" srcId="{319069BC-A1E0-41AF-A9AD-B015F710CAB1}" destId="{C4CB23F9-C454-4503-935B-F8824C712281}" srcOrd="0" destOrd="0" presId="urn:microsoft.com/office/officeart/2005/8/layout/venn1"/>
    <dgm:cxn modelId="{B3D3272B-E99E-44DF-81D9-54D4C1D68CEE}" type="presParOf" srcId="{319069BC-A1E0-41AF-A9AD-B015F710CAB1}" destId="{FCFC616B-D021-46F0-9656-4E72F567BE70}" srcOrd="1" destOrd="0" presId="urn:microsoft.com/office/officeart/2005/8/layout/venn1"/>
    <dgm:cxn modelId="{1CF14CCE-C7E6-4542-9CFE-ECD5121748DF}" type="presParOf" srcId="{319069BC-A1E0-41AF-A9AD-B015F710CAB1}" destId="{1DF49678-C4F0-42D3-9847-8231147D7E05}" srcOrd="2" destOrd="0" presId="urn:microsoft.com/office/officeart/2005/8/layout/venn1"/>
    <dgm:cxn modelId="{E90EAAF3-FA93-461E-A3DD-3A7AA6B7BF17}" type="presParOf" srcId="{319069BC-A1E0-41AF-A9AD-B015F710CAB1}" destId="{D6E0BE56-2D12-417A-8AF9-177C8CA91149}" srcOrd="3" destOrd="0" presId="urn:microsoft.com/office/officeart/2005/8/layout/venn1"/>
    <dgm:cxn modelId="{B34A3750-D12F-426F-A4B0-53594BBC3B57}" type="presParOf" srcId="{319069BC-A1E0-41AF-A9AD-B015F710CAB1}" destId="{9946548C-97A5-4449-9DEB-D0AB6E1E5DB9}" srcOrd="4" destOrd="0" presId="urn:microsoft.com/office/officeart/2005/8/layout/venn1"/>
    <dgm:cxn modelId="{3A246AD0-0923-4E3B-9E24-9ED682474A2F}" type="presParOf" srcId="{319069BC-A1E0-41AF-A9AD-B015F710CAB1}" destId="{D68A07A7-7F28-4712-9C0A-2F91D0D3CE4A}" srcOrd="5" destOrd="0" presId="urn:microsoft.com/office/officeart/2005/8/layout/venn1"/>
    <dgm:cxn modelId="{1AD4D469-DA78-4890-AC1D-5797843F6F5B}" type="presParOf" srcId="{319069BC-A1E0-41AF-A9AD-B015F710CAB1}" destId="{542CE821-AFD5-4791-95A2-1849B10A06AC}" srcOrd="6" destOrd="0" presId="urn:microsoft.com/office/officeart/2005/8/layout/venn1"/>
    <dgm:cxn modelId="{5FE79DA6-1AC4-4422-8ADC-51C287731C8D}" type="presParOf" srcId="{319069BC-A1E0-41AF-A9AD-B015F710CAB1}" destId="{FC811078-B675-404F-A8C9-7E7526146D10}" srcOrd="7" destOrd="0" presId="urn:microsoft.com/office/officeart/2005/8/layout/venn1"/>
    <dgm:cxn modelId="{16DB5125-6D6F-4FA8-9115-918ADF284B5D}" type="presParOf" srcId="{319069BC-A1E0-41AF-A9AD-B015F710CAB1}" destId="{7DA8309D-9A09-4416-8608-D34E6F507B72}" srcOrd="8" destOrd="0" presId="urn:microsoft.com/office/officeart/2005/8/layout/venn1"/>
    <dgm:cxn modelId="{95CE6CBA-8315-473F-B5AE-AB1434AD0981}" type="presParOf" srcId="{319069BC-A1E0-41AF-A9AD-B015F710CAB1}" destId="{D01E57C4-82DA-49DD-9570-EA1A7EEE5C30}" srcOrd="9" destOrd="0" presId="urn:microsoft.com/office/officeart/2005/8/layout/venn1"/>
    <dgm:cxn modelId="{25676F66-5618-4195-941B-7518C946EF18}" type="presParOf" srcId="{319069BC-A1E0-41AF-A9AD-B015F710CAB1}" destId="{74E99FD1-1567-4AD4-A9C1-CAD767582D09}" srcOrd="10" destOrd="0" presId="urn:microsoft.com/office/officeart/2005/8/layout/venn1"/>
    <dgm:cxn modelId="{7BABBBCE-5A5C-41C4-8004-FF2A501099CC}" type="presParOf" srcId="{319069BC-A1E0-41AF-A9AD-B015F710CAB1}" destId="{BDD6F1F5-FDCB-4A54-B698-B4162E182D2B}" srcOrd="11" destOrd="0" presId="urn:microsoft.com/office/officeart/2005/8/layout/ven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FAE571-4C50-4204-9D3C-4DFE5EFB6640}">
      <dsp:nvSpPr>
        <dsp:cNvPr id="0" name=""/>
        <dsp:cNvSpPr/>
      </dsp:nvSpPr>
      <dsp:spPr>
        <a:xfrm>
          <a:off x="150722" y="105507"/>
          <a:ext cx="8476794" cy="1137807"/>
        </a:xfrm>
        <a:prstGeom prst="roundRect">
          <a:avLst/>
        </a:prstGeom>
        <a:solidFill>
          <a:schemeClr val="bg2">
            <a:lumMod val="90000"/>
          </a:schemeClr>
        </a:solidFill>
        <a:ln w="15875" cap="rnd" cmpd="sng" algn="ctr">
          <a:solidFill>
            <a:schemeClr val="accent6"/>
          </a:solidFill>
          <a:prstDash val="solid"/>
        </a:ln>
        <a:effectLst/>
      </dsp:spPr>
      <dsp:style>
        <a:lnRef idx="2">
          <a:schemeClr val="accent6"/>
        </a:lnRef>
        <a:fillRef idx="1">
          <a:schemeClr val="lt1"/>
        </a:fillRef>
        <a:effectRef idx="0">
          <a:schemeClr val="accent6"/>
        </a:effectRef>
        <a:fontRef idx="minor">
          <a:schemeClr val="dk1"/>
        </a:fontRef>
      </dsp:style>
      <dsp:txBody>
        <a:bodyPr spcFirstLastPara="0" vert="horz" wrap="square" lIns="68580" tIns="68580" rIns="68580" bIns="68580" numCol="1" spcCol="1270" anchor="ctr" anchorCtr="0">
          <a:noAutofit/>
        </a:bodyPr>
        <a:lstStyle/>
        <a:p>
          <a:pPr marL="0" lvl="0" indent="0" algn="just" defTabSz="800100">
            <a:lnSpc>
              <a:spcPct val="150000"/>
            </a:lnSpc>
            <a:spcBef>
              <a:spcPct val="0"/>
            </a:spcBef>
            <a:spcAft>
              <a:spcPct val="35000"/>
            </a:spcAft>
            <a:buNone/>
          </a:pPr>
          <a:r>
            <a:rPr lang="en-GB" sz="1800" b="1" kern="1200" dirty="0">
              <a:latin typeface="Arial" panose="020B0604020202020204" pitchFamily="34" charset="0"/>
              <a:cs typeface="Arial" panose="020B0604020202020204" pitchFamily="34" charset="0"/>
            </a:rPr>
            <a:t>The knowledge and information management skills plays a vital role to ensure competitive advantage over the competitors in the market through ensuring proper decision making.</a:t>
          </a:r>
        </a:p>
      </dsp:txBody>
      <dsp:txXfrm>
        <a:off x="206265" y="161050"/>
        <a:ext cx="8365708" cy="102672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721462-21B9-4568-804F-E01A35C7ACFD}">
      <dsp:nvSpPr>
        <dsp:cNvPr id="0" name=""/>
        <dsp:cNvSpPr/>
      </dsp:nvSpPr>
      <dsp:spPr>
        <a:xfrm>
          <a:off x="2982961" y="597"/>
          <a:ext cx="5252914" cy="2499030"/>
        </a:xfrm>
        <a:prstGeom prst="rightArrow">
          <a:avLst>
            <a:gd name="adj1" fmla="val 75000"/>
            <a:gd name="adj2" fmla="val 50000"/>
          </a:avLst>
        </a:prstGeom>
        <a:solidFill>
          <a:schemeClr val="accent4">
            <a:lumMod val="20000"/>
            <a:lumOff val="80000"/>
          </a:schemeClr>
        </a:solidFill>
        <a:ln w="15875" cap="rnd" cmpd="sng" algn="ctr">
          <a:solidFill>
            <a:schemeClr val="accent6"/>
          </a:solidFill>
          <a:prstDash val="solid"/>
        </a:ln>
        <a:effectLst/>
      </dsp:spPr>
      <dsp:style>
        <a:lnRef idx="2">
          <a:schemeClr val="accent6"/>
        </a:lnRef>
        <a:fillRef idx="1">
          <a:schemeClr val="lt1"/>
        </a:fillRef>
        <a:effectRef idx="0">
          <a:schemeClr val="accent6"/>
        </a:effectRef>
        <a:fontRef idx="minor">
          <a:schemeClr val="dk1"/>
        </a:fontRef>
      </dsp:style>
      <dsp:txBody>
        <a:bodyPr spcFirstLastPara="0" vert="horz" wrap="square" lIns="12700" tIns="12700" rIns="12700" bIns="12700" numCol="1" spcCol="1270" anchor="t" anchorCtr="0">
          <a:noAutofit/>
        </a:bodyPr>
        <a:lstStyle/>
        <a:p>
          <a:pPr marL="228600" lvl="1" indent="-228600" algn="l" defTabSz="889000">
            <a:lnSpc>
              <a:spcPct val="150000"/>
            </a:lnSpc>
            <a:spcBef>
              <a:spcPct val="0"/>
            </a:spcBef>
            <a:spcAft>
              <a:spcPct val="15000"/>
            </a:spcAft>
            <a:buFont typeface="Wingdings" panose="05000000000000000000" pitchFamily="2" charset="2"/>
            <a:buChar char="Ø"/>
          </a:pPr>
          <a:r>
            <a:rPr lang="en-GB" sz="2000" b="1" kern="1200" dirty="0">
              <a:effectLst/>
              <a:latin typeface="Times New Roman" panose="02020603050405020304" pitchFamily="18" charset="0"/>
              <a:ea typeface="Calibri" panose="020F0502020204030204" pitchFamily="34" charset="0"/>
            </a:rPr>
            <a:t>Amazon Web Services (AWS)</a:t>
          </a:r>
          <a:endParaRPr lang="en-GB" sz="2000" kern="1200" dirty="0"/>
        </a:p>
        <a:p>
          <a:pPr marL="228600" lvl="1" indent="-228600" algn="l" defTabSz="889000">
            <a:lnSpc>
              <a:spcPct val="150000"/>
            </a:lnSpc>
            <a:spcBef>
              <a:spcPct val="0"/>
            </a:spcBef>
            <a:spcAft>
              <a:spcPct val="15000"/>
            </a:spcAft>
            <a:buFont typeface="Wingdings" panose="05000000000000000000" pitchFamily="2" charset="2"/>
            <a:buChar char="Ø"/>
          </a:pPr>
          <a:r>
            <a:rPr lang="en-GB" sz="2000" b="1" kern="1200" dirty="0">
              <a:effectLst/>
              <a:latin typeface="Times New Roman" panose="02020603050405020304" pitchFamily="18" charset="0"/>
              <a:ea typeface="Calibri" panose="020F0502020204030204" pitchFamily="34" charset="0"/>
            </a:rPr>
            <a:t>Recommendation algorithms</a:t>
          </a:r>
          <a:endParaRPr lang="en-GB" sz="2000" b="1" kern="1200" dirty="0">
            <a:latin typeface="Times New Roman" panose="02020603050405020304" pitchFamily="18" charset="0"/>
            <a:ea typeface="Calibri" panose="020F0502020204030204" pitchFamily="34" charset="0"/>
          </a:endParaRPr>
        </a:p>
        <a:p>
          <a:pPr marL="228600" lvl="1" indent="-228600" algn="l" defTabSz="889000">
            <a:lnSpc>
              <a:spcPct val="150000"/>
            </a:lnSpc>
            <a:spcBef>
              <a:spcPct val="0"/>
            </a:spcBef>
            <a:spcAft>
              <a:spcPct val="15000"/>
            </a:spcAft>
            <a:buFont typeface="Wingdings" panose="05000000000000000000" pitchFamily="2" charset="2"/>
            <a:buChar char="Ø"/>
          </a:pPr>
          <a:r>
            <a:rPr lang="en-GB" sz="2000" b="1" kern="1200" dirty="0">
              <a:effectLst/>
              <a:latin typeface="Times New Roman" panose="02020603050405020304" pitchFamily="18" charset="0"/>
              <a:ea typeface="Calibri" panose="020F0502020204030204" pitchFamily="34" charset="0"/>
            </a:rPr>
            <a:t>Collaborative platforms</a:t>
          </a:r>
        </a:p>
        <a:p>
          <a:pPr marL="228600" lvl="1" indent="-228600" algn="l" defTabSz="889000">
            <a:lnSpc>
              <a:spcPct val="150000"/>
            </a:lnSpc>
            <a:spcBef>
              <a:spcPct val="0"/>
            </a:spcBef>
            <a:spcAft>
              <a:spcPct val="15000"/>
            </a:spcAft>
            <a:buFont typeface="Wingdings" panose="05000000000000000000" pitchFamily="2" charset="2"/>
            <a:buChar char="Ø"/>
          </a:pPr>
          <a:r>
            <a:rPr lang="en-GB" sz="2000" b="1" kern="1200" dirty="0">
              <a:effectLst/>
              <a:latin typeface="Times New Roman" panose="02020603050405020304" pitchFamily="18" charset="0"/>
              <a:ea typeface="Calibri" panose="020F0502020204030204" pitchFamily="34" charset="0"/>
            </a:rPr>
            <a:t>AI and machine learning tools</a:t>
          </a:r>
          <a:endParaRPr lang="en-GB" sz="2000" kern="1200" dirty="0"/>
        </a:p>
      </dsp:txBody>
      <dsp:txXfrm>
        <a:off x="2982961" y="312976"/>
        <a:ext cx="4315778" cy="1874272"/>
      </dsp:txXfrm>
    </dsp:sp>
    <dsp:sp modelId="{A87A533B-FC3E-4BC2-A92D-05AE8BA2A19E}">
      <dsp:nvSpPr>
        <dsp:cNvPr id="0" name=""/>
        <dsp:cNvSpPr/>
      </dsp:nvSpPr>
      <dsp:spPr>
        <a:xfrm>
          <a:off x="527539" y="916297"/>
          <a:ext cx="2455422" cy="667629"/>
        </a:xfrm>
        <a:prstGeom prst="roundRect">
          <a:avLst/>
        </a:prstGeom>
        <a:solidFill>
          <a:schemeClr val="accent5">
            <a:lumMod val="60000"/>
            <a:lumOff val="4000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60960" rIns="121920" bIns="60960" numCol="1" spcCol="1270" anchor="ctr" anchorCtr="0">
          <a:noAutofit/>
        </a:bodyPr>
        <a:lstStyle/>
        <a:p>
          <a:pPr marL="0" lvl="0" indent="0" algn="ctr" defTabSz="1422400">
            <a:lnSpc>
              <a:spcPct val="90000"/>
            </a:lnSpc>
            <a:spcBef>
              <a:spcPct val="0"/>
            </a:spcBef>
            <a:spcAft>
              <a:spcPct val="35000"/>
            </a:spcAft>
            <a:buNone/>
          </a:pPr>
          <a:r>
            <a:rPr lang="en-GB" sz="3200" kern="1200" dirty="0">
              <a:solidFill>
                <a:srgbClr val="002060"/>
              </a:solidFill>
              <a:latin typeface="Arial Black" panose="020B0A04020102020204" pitchFamily="34" charset="0"/>
            </a:rPr>
            <a:t>Amazon </a:t>
          </a:r>
        </a:p>
      </dsp:txBody>
      <dsp:txXfrm>
        <a:off x="560130" y="948888"/>
        <a:ext cx="2390240" cy="602447"/>
      </dsp:txXfrm>
    </dsp:sp>
    <dsp:sp modelId="{9916CA68-1A29-47FF-9390-BD4EE3857EFC}">
      <dsp:nvSpPr>
        <dsp:cNvPr id="0" name=""/>
        <dsp:cNvSpPr/>
      </dsp:nvSpPr>
      <dsp:spPr>
        <a:xfrm>
          <a:off x="2968901" y="2666605"/>
          <a:ext cx="5252914" cy="2467505"/>
        </a:xfrm>
        <a:prstGeom prst="rightArrow">
          <a:avLst>
            <a:gd name="adj1" fmla="val 75000"/>
            <a:gd name="adj2" fmla="val 50000"/>
          </a:avLst>
        </a:prstGeom>
        <a:solidFill>
          <a:schemeClr val="accent4">
            <a:lumMod val="20000"/>
            <a:lumOff val="80000"/>
            <a:alpha val="90000"/>
          </a:schemeClr>
        </a:solidFill>
        <a:ln w="15875" cap="rnd" cmpd="sng" algn="ctr">
          <a:solidFill>
            <a:schemeClr val="accent6">
              <a:alpha val="9000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700" tIns="12700" rIns="12700" bIns="12700" numCol="1" spcCol="1270" anchor="t" anchorCtr="0">
          <a:noAutofit/>
        </a:bodyPr>
        <a:lstStyle/>
        <a:p>
          <a:pPr marL="228600" lvl="1" indent="-228600" algn="l" defTabSz="889000">
            <a:lnSpc>
              <a:spcPct val="150000"/>
            </a:lnSpc>
            <a:spcBef>
              <a:spcPct val="0"/>
            </a:spcBef>
            <a:spcAft>
              <a:spcPct val="15000"/>
            </a:spcAft>
            <a:buFont typeface="Wingdings" panose="05000000000000000000" pitchFamily="2" charset="2"/>
            <a:buChar char="Ø"/>
          </a:pPr>
          <a:r>
            <a:rPr lang="en-GB" sz="2000" b="1" kern="1200" dirty="0">
              <a:effectLst/>
              <a:latin typeface="Times New Roman" panose="02020603050405020304" pitchFamily="18" charset="0"/>
              <a:ea typeface="Calibri" panose="020F0502020204030204" pitchFamily="34" charset="0"/>
            </a:rPr>
            <a:t>Aviation operations systems</a:t>
          </a:r>
          <a:endParaRPr lang="en-GB" sz="2000" kern="1200" dirty="0"/>
        </a:p>
        <a:p>
          <a:pPr marL="228600" lvl="1" indent="-228600" algn="l" defTabSz="889000">
            <a:lnSpc>
              <a:spcPct val="150000"/>
            </a:lnSpc>
            <a:spcBef>
              <a:spcPct val="0"/>
            </a:spcBef>
            <a:spcAft>
              <a:spcPct val="15000"/>
            </a:spcAft>
            <a:buFont typeface="Wingdings" panose="05000000000000000000" pitchFamily="2" charset="2"/>
            <a:buChar char="Ø"/>
          </a:pPr>
          <a:r>
            <a:rPr lang="en-GB" sz="2000" b="1" kern="1200" dirty="0">
              <a:effectLst/>
              <a:latin typeface="Times New Roman" panose="02020603050405020304" pitchFamily="18" charset="0"/>
              <a:ea typeface="Calibri" panose="020F0502020204030204" pitchFamily="34" charset="0"/>
            </a:rPr>
            <a:t>Learning management systems</a:t>
          </a:r>
          <a:endParaRPr lang="en-GB" sz="2000" b="1" kern="1200" dirty="0">
            <a:latin typeface="Times New Roman" panose="02020603050405020304" pitchFamily="18" charset="0"/>
            <a:ea typeface="Calibri" panose="020F0502020204030204" pitchFamily="34" charset="0"/>
          </a:endParaRPr>
        </a:p>
        <a:p>
          <a:pPr marL="228600" lvl="1" indent="-228600" algn="l" defTabSz="889000">
            <a:lnSpc>
              <a:spcPct val="150000"/>
            </a:lnSpc>
            <a:spcBef>
              <a:spcPct val="0"/>
            </a:spcBef>
            <a:spcAft>
              <a:spcPct val="15000"/>
            </a:spcAft>
            <a:buFont typeface="Wingdings" panose="05000000000000000000" pitchFamily="2" charset="2"/>
            <a:buChar char="Ø"/>
          </a:pPr>
          <a:r>
            <a:rPr lang="en-GB" sz="2000" b="1" kern="1200" dirty="0">
              <a:effectLst/>
              <a:latin typeface="Times New Roman" panose="02020603050405020304" pitchFamily="18" charset="0"/>
              <a:ea typeface="Calibri" panose="020F0502020204030204" pitchFamily="34" charset="0"/>
            </a:rPr>
            <a:t>Customer relationship management systems</a:t>
          </a:r>
          <a:endParaRPr lang="en-GB" sz="2000" kern="1200" dirty="0"/>
        </a:p>
      </dsp:txBody>
      <dsp:txXfrm>
        <a:off x="2968901" y="2975043"/>
        <a:ext cx="4327600" cy="1850629"/>
      </dsp:txXfrm>
    </dsp:sp>
    <dsp:sp modelId="{9CD0F57A-BF30-4C16-9A4E-7DFBA56FC64F}">
      <dsp:nvSpPr>
        <dsp:cNvPr id="0" name=""/>
        <dsp:cNvSpPr/>
      </dsp:nvSpPr>
      <dsp:spPr>
        <a:xfrm>
          <a:off x="541599" y="3596265"/>
          <a:ext cx="2427301" cy="608185"/>
        </a:xfrm>
        <a:prstGeom prst="roundRect">
          <a:avLst/>
        </a:prstGeom>
        <a:solidFill>
          <a:schemeClr val="accent6">
            <a:lumMod val="40000"/>
            <a:lumOff val="6000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60960" rIns="121920" bIns="60960" numCol="1" spcCol="1270" anchor="ctr" anchorCtr="0">
          <a:noAutofit/>
        </a:bodyPr>
        <a:lstStyle/>
        <a:p>
          <a:pPr marL="0" lvl="0" indent="0" algn="ctr" defTabSz="1422400">
            <a:lnSpc>
              <a:spcPct val="90000"/>
            </a:lnSpc>
            <a:spcBef>
              <a:spcPct val="0"/>
            </a:spcBef>
            <a:spcAft>
              <a:spcPct val="35000"/>
            </a:spcAft>
            <a:buNone/>
          </a:pPr>
          <a:r>
            <a:rPr lang="en-GB" sz="3200" kern="1200" dirty="0">
              <a:solidFill>
                <a:srgbClr val="002060"/>
              </a:solidFill>
              <a:latin typeface="Arial Black" panose="020B0A04020102020204" pitchFamily="34" charset="0"/>
            </a:rPr>
            <a:t>Emirates</a:t>
          </a:r>
        </a:p>
      </dsp:txBody>
      <dsp:txXfrm>
        <a:off x="571288" y="3625954"/>
        <a:ext cx="2367923" cy="54880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CB23F9-C454-4503-935B-F8824C712281}">
      <dsp:nvSpPr>
        <dsp:cNvPr id="0" name=""/>
        <dsp:cNvSpPr/>
      </dsp:nvSpPr>
      <dsp:spPr>
        <a:xfrm>
          <a:off x="4597635" y="1274303"/>
          <a:ext cx="1707190" cy="1707190"/>
        </a:xfrm>
        <a:prstGeom prst="ellipse">
          <a:avLst/>
        </a:prstGeom>
        <a:solidFill>
          <a:schemeClr val="accent2">
            <a:alpha val="50000"/>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sp>
    <dsp:sp modelId="{FCFC616B-D021-46F0-9656-4E72F567BE70}">
      <dsp:nvSpPr>
        <dsp:cNvPr id="0" name=""/>
        <dsp:cNvSpPr/>
      </dsp:nvSpPr>
      <dsp:spPr>
        <a:xfrm>
          <a:off x="4384236" y="0"/>
          <a:ext cx="2133988" cy="1162483"/>
        </a:xfrm>
        <a:prstGeom prst="rect">
          <a:avLst/>
        </a:prstGeom>
        <a:noFill/>
        <a:ln w="15875" cap="rnd" cmpd="sng" algn="ctr">
          <a:noFill/>
          <a:prstDash val="solid"/>
        </a:ln>
        <a:effectLst/>
        <a:sp3d/>
      </dsp:spPr>
      <dsp:style>
        <a:lnRef idx="2">
          <a:schemeClr val="accent6"/>
        </a:lnRef>
        <a:fillRef idx="1">
          <a:schemeClr val="lt1"/>
        </a:fillRef>
        <a:effectRef idx="0">
          <a:schemeClr val="accent6"/>
        </a:effectRef>
        <a:fontRef idx="minor">
          <a:schemeClr val="dk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r>
            <a:rPr lang="en-GB" sz="1900" b="1" kern="1200" dirty="0"/>
            <a:t>1.Leverage advanced trending technologies</a:t>
          </a:r>
          <a:endParaRPr lang="en-GB" sz="1900" kern="1200" dirty="0"/>
        </a:p>
      </dsp:txBody>
      <dsp:txXfrm>
        <a:off x="4384236" y="0"/>
        <a:ext cx="2133988" cy="1162483"/>
      </dsp:txXfrm>
    </dsp:sp>
    <dsp:sp modelId="{1DF49678-C4F0-42D3-9847-8231147D7E05}">
      <dsp:nvSpPr>
        <dsp:cNvPr id="0" name=""/>
        <dsp:cNvSpPr/>
      </dsp:nvSpPr>
      <dsp:spPr>
        <a:xfrm>
          <a:off x="5151761" y="1594263"/>
          <a:ext cx="1707190" cy="1707190"/>
        </a:xfrm>
        <a:prstGeom prst="ellipse">
          <a:avLst/>
        </a:prstGeom>
        <a:solidFill>
          <a:schemeClr val="accent3">
            <a:alpha val="50000"/>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sp>
    <dsp:sp modelId="{D6E0BE56-2D12-417A-8AF9-177C8CA91149}">
      <dsp:nvSpPr>
        <dsp:cNvPr id="0" name=""/>
        <dsp:cNvSpPr/>
      </dsp:nvSpPr>
      <dsp:spPr>
        <a:xfrm>
          <a:off x="6985568" y="1107127"/>
          <a:ext cx="2022309" cy="1273196"/>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r>
            <a:rPr lang="en-GB" sz="1900" b="1" kern="1200" dirty="0"/>
            <a:t>2. Improve real-time knowledge sharing</a:t>
          </a:r>
          <a:endParaRPr lang="en-GB" sz="1900" kern="1200" dirty="0"/>
        </a:p>
      </dsp:txBody>
      <dsp:txXfrm>
        <a:off x="6985568" y="1107127"/>
        <a:ext cx="2022309" cy="1273196"/>
      </dsp:txXfrm>
    </dsp:sp>
    <dsp:sp modelId="{9946548C-97A5-4449-9DEB-D0AB6E1E5DB9}">
      <dsp:nvSpPr>
        <dsp:cNvPr id="0" name=""/>
        <dsp:cNvSpPr/>
      </dsp:nvSpPr>
      <dsp:spPr>
        <a:xfrm>
          <a:off x="5151761" y="2234183"/>
          <a:ext cx="1707190" cy="1707190"/>
        </a:xfrm>
        <a:prstGeom prst="ellipse">
          <a:avLst/>
        </a:prstGeom>
        <a:solidFill>
          <a:schemeClr val="accent4">
            <a:alpha val="50000"/>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sp>
    <dsp:sp modelId="{D68A07A7-7F28-4712-9C0A-2F91D0D3CE4A}">
      <dsp:nvSpPr>
        <dsp:cNvPr id="0" name=""/>
        <dsp:cNvSpPr/>
      </dsp:nvSpPr>
      <dsp:spPr>
        <a:xfrm>
          <a:off x="6985568" y="3005850"/>
          <a:ext cx="2022309" cy="1422658"/>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r>
            <a:rPr lang="en-GB" sz="1900" b="1" kern="1200" dirty="0"/>
            <a:t>3. Optimize customer feedback integration</a:t>
          </a:r>
          <a:endParaRPr lang="en-GB" sz="1900" kern="1200" dirty="0"/>
        </a:p>
      </dsp:txBody>
      <dsp:txXfrm>
        <a:off x="6985568" y="3005850"/>
        <a:ext cx="2022309" cy="1422658"/>
      </dsp:txXfrm>
    </dsp:sp>
    <dsp:sp modelId="{542CE821-AFD5-4791-95A2-1849B10A06AC}">
      <dsp:nvSpPr>
        <dsp:cNvPr id="0" name=""/>
        <dsp:cNvSpPr/>
      </dsp:nvSpPr>
      <dsp:spPr>
        <a:xfrm>
          <a:off x="4597635" y="2554696"/>
          <a:ext cx="1707190" cy="1707190"/>
        </a:xfrm>
        <a:prstGeom prst="ellipse">
          <a:avLst/>
        </a:prstGeom>
        <a:solidFill>
          <a:schemeClr val="accent5">
            <a:alpha val="50000"/>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sp>
    <dsp:sp modelId="{FC811078-B675-404F-A8C9-7E7526146D10}">
      <dsp:nvSpPr>
        <dsp:cNvPr id="0" name=""/>
        <dsp:cNvSpPr/>
      </dsp:nvSpPr>
      <dsp:spPr>
        <a:xfrm>
          <a:off x="4384236" y="4373153"/>
          <a:ext cx="2133988" cy="1162483"/>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r>
            <a:rPr lang="en-GB" sz="1900" b="1" kern="1200" dirty="0"/>
            <a:t>4. Invest in employee training on KMS</a:t>
          </a:r>
          <a:endParaRPr lang="en-GB" sz="1900" kern="1200" dirty="0"/>
        </a:p>
      </dsp:txBody>
      <dsp:txXfrm>
        <a:off x="4384236" y="4373153"/>
        <a:ext cx="2133988" cy="1162483"/>
      </dsp:txXfrm>
    </dsp:sp>
    <dsp:sp modelId="{7DA8309D-9A09-4416-8608-D34E6F507B72}">
      <dsp:nvSpPr>
        <dsp:cNvPr id="0" name=""/>
        <dsp:cNvSpPr/>
      </dsp:nvSpPr>
      <dsp:spPr>
        <a:xfrm>
          <a:off x="4043510" y="2234183"/>
          <a:ext cx="1707190" cy="1707190"/>
        </a:xfrm>
        <a:prstGeom prst="ellipse">
          <a:avLst/>
        </a:prstGeom>
        <a:solidFill>
          <a:schemeClr val="accent6">
            <a:alpha val="50000"/>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sp>
    <dsp:sp modelId="{D01E57C4-82DA-49DD-9570-EA1A7EEE5C30}">
      <dsp:nvSpPr>
        <dsp:cNvPr id="0" name=""/>
        <dsp:cNvSpPr/>
      </dsp:nvSpPr>
      <dsp:spPr>
        <a:xfrm>
          <a:off x="1894584" y="3005850"/>
          <a:ext cx="2022309" cy="1422658"/>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r>
            <a:rPr lang="en-GB" sz="1900" b="1" kern="1200" dirty="0"/>
            <a:t>5. Integrate knowledge metrics into performance valuation</a:t>
          </a:r>
          <a:endParaRPr lang="en-GB" sz="1900" kern="1200" dirty="0"/>
        </a:p>
      </dsp:txBody>
      <dsp:txXfrm>
        <a:off x="1894584" y="3005850"/>
        <a:ext cx="2022309" cy="1422658"/>
      </dsp:txXfrm>
    </dsp:sp>
    <dsp:sp modelId="{74E99FD1-1567-4AD4-A9C1-CAD767582D09}">
      <dsp:nvSpPr>
        <dsp:cNvPr id="0" name=""/>
        <dsp:cNvSpPr/>
      </dsp:nvSpPr>
      <dsp:spPr>
        <a:xfrm>
          <a:off x="4043510" y="1594263"/>
          <a:ext cx="1707190" cy="1707190"/>
        </a:xfrm>
        <a:prstGeom prst="ellipse">
          <a:avLst/>
        </a:prstGeom>
        <a:solidFill>
          <a:schemeClr val="accent2">
            <a:alpha val="50000"/>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sp>
    <dsp:sp modelId="{BDD6F1F5-FDCB-4A54-B698-B4162E182D2B}">
      <dsp:nvSpPr>
        <dsp:cNvPr id="0" name=""/>
        <dsp:cNvSpPr/>
      </dsp:nvSpPr>
      <dsp:spPr>
        <a:xfrm>
          <a:off x="1894584" y="1107127"/>
          <a:ext cx="2022309" cy="1422658"/>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r>
            <a:rPr lang="en-GB" sz="1900" b="1" kern="1200" dirty="0"/>
            <a:t>6. Establish formal channels of communication and coordination</a:t>
          </a:r>
          <a:endParaRPr lang="en-GB" sz="1900" kern="1200" dirty="0"/>
        </a:p>
      </dsp:txBody>
      <dsp:txXfrm>
        <a:off x="1894584" y="1107127"/>
        <a:ext cx="2022309" cy="1422658"/>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A569102-460D-4C8E-A903-DC1525790776}" type="datetimeFigureOut">
              <a:rPr lang="en-GB" smtClean="0"/>
              <a:t>15/03/2024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25A314B-798F-496E-A4FE-7763D8D9BAC5}" type="slidenum">
              <a:rPr lang="en-GB" smtClean="0"/>
              <a:t>‹#›</a:t>
            </a:fld>
            <a:endParaRPr lang="en-GB"/>
          </a:p>
        </p:txBody>
      </p:sp>
    </p:spTree>
    <p:extLst>
      <p:ext uri="{BB962C8B-B14F-4D97-AF65-F5344CB8AC3E}">
        <p14:creationId xmlns:p14="http://schemas.microsoft.com/office/powerpoint/2010/main" val="30846101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Arial" panose="020B0604020202020204" pitchFamily="34" charset="0"/>
              </a:rPr>
              <a:t>This is an individual academic presentation explaining the important points from the written report while demonstrating the evidence of robust knowledge from the major issues of the report to meet the aim of the module ‘Knowledge and Information Management Skills for the Workplace’. </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925A314B-798F-496E-A4FE-7763D8D9BAC5}" type="slidenum">
              <a:rPr lang="en-GB" smtClean="0"/>
              <a:t>1</a:t>
            </a:fld>
            <a:endParaRPr lang="en-GB"/>
          </a:p>
        </p:txBody>
      </p:sp>
    </p:spTree>
    <p:extLst>
      <p:ext uri="{BB962C8B-B14F-4D97-AF65-F5344CB8AC3E}">
        <p14:creationId xmlns:p14="http://schemas.microsoft.com/office/powerpoint/2010/main" val="8553333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Arial" panose="020B0604020202020204" pitchFamily="34" charset="0"/>
              </a:rPr>
              <a:t>In this dynamic business environment across the global market, knowledge and information management skills play a vital role in ensuring a competitive advantage over the competitors in the market through ensuring proper decision-making. For the written report, the selected two business organisations were Amazon and Emirates. Amazon is American American-based global organisation which was founded by Jeff Bezos in 1994. This business organisation specializes in e-commerce, cloud services, digital broadcasting, and machine learning which shows the commitment to knowledge and information management through innovating for better customer service in the market (Amazon.com, 2024). Emirates is a Dubai-based organisation which was founded in 1985. From its founding days to the till, it has served in the aviation and tourism industry and emphasises maximum comfort, luxury and innovation in air travel (Emirates, 2024). Besides, it commits to fostering connectivity by linking major cities and tourism destinations across the global market. </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925A314B-798F-496E-A4FE-7763D8D9BAC5}" type="slidenum">
              <a:rPr lang="en-GB" smtClean="0"/>
              <a:t>2</a:t>
            </a:fld>
            <a:endParaRPr lang="en-GB"/>
          </a:p>
        </p:txBody>
      </p:sp>
    </p:spTree>
    <p:extLst>
      <p:ext uri="{BB962C8B-B14F-4D97-AF65-F5344CB8AC3E}">
        <p14:creationId xmlns:p14="http://schemas.microsoft.com/office/powerpoint/2010/main" val="36284630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Arial" panose="020B0604020202020204" pitchFamily="34" charset="0"/>
              </a:rPr>
              <a:t>Concerning the knowledge management systems (KMS) of Amazon using the TOWS analysis, the strengths, weaknesses, opportunities, and threats can be identified and analysed. The strengths of Amazon include vast data resources, innovation culture, technology integration, and global presence; weaknesses include data security concerns, overreliance on technology, and intense competition (Amazon.com, 2024).  And complexity in operations where the threats of Amazon concerning the knowledge management systems (KMS) are competitive pressure, regulatory changes, supply chain disruptions, and cybersecurity threats (Tauber &amp; Schwartz, 2022). Also, the opportunities for Amazon about the knowledge management systems include AI and machine learning integration, global expansion, enhanced customer personalization, and diversification in new industries in the market. </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925A314B-798F-496E-A4FE-7763D8D9BAC5}" type="slidenum">
              <a:rPr lang="en-GB" smtClean="0"/>
              <a:t>3</a:t>
            </a:fld>
            <a:endParaRPr lang="en-GB"/>
          </a:p>
        </p:txBody>
      </p:sp>
    </p:spTree>
    <p:extLst>
      <p:ext uri="{BB962C8B-B14F-4D97-AF65-F5344CB8AC3E}">
        <p14:creationId xmlns:p14="http://schemas.microsoft.com/office/powerpoint/2010/main" val="164962911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Arial" panose="020B0604020202020204" pitchFamily="34" charset="0"/>
              </a:rPr>
              <a:t>To the knowledge management systems (KMS) of Emirates using the TOWS analysis, the strengths, weaknesses, opportunities, and threats can be identified and analysed (</a:t>
            </a:r>
            <a:r>
              <a:rPr lang="en-GB" sz="1800" dirty="0" err="1">
                <a:effectLst/>
                <a:latin typeface="Times New Roman" panose="02020603050405020304" pitchFamily="18" charset="0"/>
                <a:ea typeface="Calibri" panose="020F0502020204030204" pitchFamily="34" charset="0"/>
                <a:cs typeface="Arial" panose="020B0604020202020204" pitchFamily="34" charset="0"/>
              </a:rPr>
              <a:t>Ferioli</a:t>
            </a:r>
            <a:r>
              <a:rPr lang="en-GB" sz="1800" dirty="0">
                <a:effectLst/>
                <a:latin typeface="Times New Roman" panose="02020603050405020304" pitchFamily="18" charset="0"/>
                <a:ea typeface="Calibri" panose="020F0502020204030204" pitchFamily="34" charset="0"/>
                <a:cs typeface="Arial" panose="020B0604020202020204" pitchFamily="34" charset="0"/>
              </a:rPr>
              <a:t> &amp; </a:t>
            </a:r>
            <a:r>
              <a:rPr lang="en-GB" sz="1800" dirty="0" err="1">
                <a:effectLst/>
                <a:latin typeface="Times New Roman" panose="02020603050405020304" pitchFamily="18" charset="0"/>
                <a:ea typeface="Calibri" panose="020F0502020204030204" pitchFamily="34" charset="0"/>
                <a:cs typeface="Arial" panose="020B0604020202020204" pitchFamily="34" charset="0"/>
              </a:rPr>
              <a:t>Migliarese</a:t>
            </a:r>
            <a:r>
              <a:rPr lang="en-GB" sz="1800" dirty="0">
                <a:effectLst/>
                <a:latin typeface="Times New Roman" panose="02020603050405020304" pitchFamily="18" charset="0"/>
                <a:ea typeface="Calibri" panose="020F0502020204030204" pitchFamily="34" charset="0"/>
                <a:cs typeface="Arial" panose="020B0604020202020204" pitchFamily="34" charset="0"/>
              </a:rPr>
              <a:t>, 2023). The strengths of Emirates' global network and industry expertise, cultural diversity in operations, operational excellence, and strategic partnerships; weaknesses include dependency on traditional communication channels, limited technological integration, and resource constraints in knowledge sharing where the threats of Emirates to the knowledge management systems (KMS) are economic viability in operations, strict regulatory compliance, and global crisis sand disruptions (</a:t>
            </a:r>
            <a:r>
              <a:rPr lang="en-GB" sz="1800" dirty="0" err="1">
                <a:effectLst/>
                <a:latin typeface="Times New Roman" panose="02020603050405020304" pitchFamily="18" charset="0"/>
                <a:ea typeface="Calibri" panose="020F0502020204030204" pitchFamily="34" charset="0"/>
                <a:cs typeface="Arial" panose="020B0604020202020204" pitchFamily="34" charset="0"/>
              </a:rPr>
              <a:t>Ferioli</a:t>
            </a:r>
            <a:r>
              <a:rPr lang="en-GB" sz="1800" dirty="0">
                <a:effectLst/>
                <a:latin typeface="Times New Roman" panose="02020603050405020304" pitchFamily="18" charset="0"/>
                <a:ea typeface="Calibri" panose="020F0502020204030204" pitchFamily="34" charset="0"/>
                <a:cs typeface="Arial" panose="020B0604020202020204" pitchFamily="34" charset="0"/>
              </a:rPr>
              <a:t> &amp; </a:t>
            </a:r>
            <a:r>
              <a:rPr lang="en-GB" sz="1800" dirty="0" err="1">
                <a:effectLst/>
                <a:latin typeface="Times New Roman" panose="02020603050405020304" pitchFamily="18" charset="0"/>
                <a:ea typeface="Calibri" panose="020F0502020204030204" pitchFamily="34" charset="0"/>
                <a:cs typeface="Arial" panose="020B0604020202020204" pitchFamily="34" charset="0"/>
              </a:rPr>
              <a:t>Migliarese</a:t>
            </a:r>
            <a:r>
              <a:rPr lang="en-GB" sz="1800" dirty="0">
                <a:effectLst/>
                <a:latin typeface="Times New Roman" panose="02020603050405020304" pitchFamily="18" charset="0"/>
                <a:ea typeface="Calibri" panose="020F0502020204030204" pitchFamily="34" charset="0"/>
                <a:cs typeface="Arial" panose="020B0604020202020204" pitchFamily="34" charset="0"/>
              </a:rPr>
              <a:t>, 2023). Also, the opportunities for Emirates to the knowledge management systems include digital transformation initiatives, customer experience enhancement, employee training and development, and collaboration with innovators in the market. </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925A314B-798F-496E-A4FE-7763D8D9BAC5}" type="slidenum">
              <a:rPr lang="en-GB" smtClean="0"/>
              <a:t>4</a:t>
            </a:fld>
            <a:endParaRPr lang="en-GB"/>
          </a:p>
        </p:txBody>
      </p:sp>
    </p:spTree>
    <p:extLst>
      <p:ext uri="{BB962C8B-B14F-4D97-AF65-F5344CB8AC3E}">
        <p14:creationId xmlns:p14="http://schemas.microsoft.com/office/powerpoint/2010/main" val="221302728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Arial" panose="020B0604020202020204" pitchFamily="34" charset="0"/>
              </a:rPr>
              <a:t>According to Husain &amp; Ermine (2021)</a:t>
            </a:r>
            <a:r>
              <a:rPr lang="en-GB" sz="1800" kern="1200" dirty="0">
                <a:effectLst/>
                <a:latin typeface="Times New Roman" panose="02020603050405020304" pitchFamily="18" charset="0"/>
                <a:ea typeface="Calibri" panose="020F0502020204030204" pitchFamily="34" charset="0"/>
                <a:cs typeface="Arial" panose="020B0604020202020204" pitchFamily="34" charset="0"/>
              </a:rPr>
              <a:t>, the </a:t>
            </a:r>
            <a:r>
              <a:rPr lang="en-GB" sz="1800" dirty="0">
                <a:effectLst/>
                <a:latin typeface="Times New Roman" panose="02020603050405020304" pitchFamily="18" charset="0"/>
                <a:ea typeface="Calibri" panose="020F0502020204030204" pitchFamily="34" charset="0"/>
                <a:cs typeface="Arial" panose="020B0604020202020204" pitchFamily="34" charset="0"/>
              </a:rPr>
              <a:t>KM value chain is a conceptual framework model which provides a systematic approach to managing knowledge as a strategic asset to maximize the value of the information for the business organisation. In terms of knowledge acquisition, amazon uses an e-commerce platform, AWS services, and consumer interactions; knowledge stores in cloud-based technologies; knowledge dissemination occurs through customer reviews and personalized recommendations, and knowledge application occurs through optimising delivery network, customising experiences, and innovating new services (Schmitt, 2023). Then, in terms of knowledge acquisition, Emirates uses interactions within the aviation industry and trends and best practices; knowledge stores in organisational databases; knowledge dissemination occurs through customer reviews and collaborative features, and knowledge application occurs through customized travel experience, optimisation flight operations, and guarantee safety compliance for customers in the market. </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925A314B-798F-496E-A4FE-7763D8D9BAC5}" type="slidenum">
              <a:rPr lang="en-GB" smtClean="0"/>
              <a:t>5</a:t>
            </a:fld>
            <a:endParaRPr lang="en-GB"/>
          </a:p>
        </p:txBody>
      </p:sp>
    </p:spTree>
    <p:extLst>
      <p:ext uri="{BB962C8B-B14F-4D97-AF65-F5344CB8AC3E}">
        <p14:creationId xmlns:p14="http://schemas.microsoft.com/office/powerpoint/2010/main" val="371251417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Arial" panose="020B0604020202020204" pitchFamily="34" charset="0"/>
              </a:rPr>
              <a:t>Besides the practices of knowledge management systems (KMS) in the business, organisations have various supporting information technology systems to enhance performance.  The supporting information technology systems of Amazon are Amazon Web Services (AWS), recommendation algorithms, collaborative platforms, and AI and machine learning tools (Amazon.com, 2024). Besides, the supporting information technology systems of Emirates are aviation operations systems, learning management systems and customer relationship management systems for the business. </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925A314B-798F-496E-A4FE-7763D8D9BAC5}" type="slidenum">
              <a:rPr lang="en-GB" smtClean="0"/>
              <a:t>6</a:t>
            </a:fld>
            <a:endParaRPr lang="en-GB"/>
          </a:p>
        </p:txBody>
      </p:sp>
    </p:spTree>
    <p:extLst>
      <p:ext uri="{BB962C8B-B14F-4D97-AF65-F5344CB8AC3E}">
        <p14:creationId xmlns:p14="http://schemas.microsoft.com/office/powerpoint/2010/main" val="201323821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Arial" panose="020B0604020202020204" pitchFamily="34" charset="0"/>
              </a:rPr>
              <a:t>Though both the business organisation Amazon, and Emirates have effective knowledge management systems in the business, they also have opportunities to improve in various areas in the knowledge management systems. The given recommendations for both the business organisations Amazon and Emirates include leveraging advanced trending technologies, improving real-time knowledge sharing, optimising customer feedback integration, investing in employee training on KWS, integrating knowledge metrics into performance valuation, and establishing formal channels of communication and coordination in the business. </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925A314B-798F-496E-A4FE-7763D8D9BAC5}" type="slidenum">
              <a:rPr lang="en-GB" smtClean="0"/>
              <a:t>7</a:t>
            </a:fld>
            <a:endParaRPr lang="en-GB"/>
          </a:p>
        </p:txBody>
      </p:sp>
    </p:spTree>
    <p:extLst>
      <p:ext uri="{BB962C8B-B14F-4D97-AF65-F5344CB8AC3E}">
        <p14:creationId xmlns:p14="http://schemas.microsoft.com/office/powerpoint/2010/main" val="363541737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Arial" panose="020B0604020202020204" pitchFamily="34" charset="0"/>
              </a:rPr>
              <a:t>Effective knowledge management systems ensure sustainability in the overall business operations. Both the business Amazon and Emirates have effective knowledge management systems within organisations and they should prioritize continuous learning, cultivating a collaborative and innovative culture with supporting information technology systems. However, future-proofing talent and fostering knowledge development within the microenvironment necessitates a holistic approach. </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925A314B-798F-496E-A4FE-7763D8D9BAC5}" type="slidenum">
              <a:rPr lang="en-GB" smtClean="0"/>
              <a:t>8</a:t>
            </a:fld>
            <a:endParaRPr lang="en-GB"/>
          </a:p>
        </p:txBody>
      </p:sp>
    </p:spTree>
    <p:extLst>
      <p:ext uri="{BB962C8B-B14F-4D97-AF65-F5344CB8AC3E}">
        <p14:creationId xmlns:p14="http://schemas.microsoft.com/office/powerpoint/2010/main" val="15459667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60045" marR="0" indent="-360045" algn="just">
              <a:lnSpc>
                <a:spcPct val="150000"/>
              </a:lnSpc>
            </a:pPr>
            <a:r>
              <a:rPr lang="en-GB" sz="1200" b="1"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Amazon.com (2024) </a:t>
            </a:r>
            <a:r>
              <a:rPr lang="en-GB" sz="1200" b="1" i="1"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Amazon.com: Online Shopping for electronics, apparel, computers, ...</a:t>
            </a:r>
            <a:r>
              <a:rPr lang="en-GB" sz="1200" b="1"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Available at: https://www.amazon.com/ (Accessed: 27 February 2024). </a:t>
            </a:r>
          </a:p>
          <a:p>
            <a:pPr marL="360045" marR="0" indent="-360045" algn="just">
              <a:lnSpc>
                <a:spcPct val="150000"/>
              </a:lnSpc>
            </a:pPr>
            <a:r>
              <a:rPr lang="en-GB" sz="1200" b="1"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Emirates (2024) </a:t>
            </a:r>
            <a:r>
              <a:rPr lang="en-GB" sz="1200" b="1" i="1"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Fly better</a:t>
            </a:r>
            <a:r>
              <a:rPr lang="en-GB" sz="1200" b="1"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a:t>
            </a:r>
            <a:r>
              <a:rPr lang="en-GB" sz="1200" b="1" i="1"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Emirates</a:t>
            </a:r>
            <a:r>
              <a:rPr lang="en-GB" sz="1200" b="1"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Available at: https://www.emirates.com/us/english/ (Accessed: 27 February 2024). </a:t>
            </a:r>
          </a:p>
          <a:p>
            <a:pPr marL="360045" marR="0" indent="-360045" algn="just">
              <a:lnSpc>
                <a:spcPct val="150000"/>
              </a:lnSpc>
            </a:pPr>
            <a:r>
              <a:rPr lang="en-GB" sz="1200" b="1" dirty="0" err="1">
                <a:solidFill>
                  <a:schemeClr val="tx1"/>
                </a:solidFill>
                <a:effectLst/>
                <a:latin typeface="Arial" panose="020B0604020202020204" pitchFamily="34" charset="0"/>
                <a:ea typeface="Times New Roman" panose="02020603050405020304" pitchFamily="18" charset="0"/>
                <a:cs typeface="Arial" panose="020B0604020202020204" pitchFamily="34" charset="0"/>
              </a:rPr>
              <a:t>Ferioli</a:t>
            </a:r>
            <a:r>
              <a:rPr lang="en-GB" sz="1200" b="1"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C. and </a:t>
            </a:r>
            <a:r>
              <a:rPr lang="en-GB" sz="1200" b="1" dirty="0" err="1">
                <a:solidFill>
                  <a:schemeClr val="tx1"/>
                </a:solidFill>
                <a:effectLst/>
                <a:latin typeface="Arial" panose="020B0604020202020204" pitchFamily="34" charset="0"/>
                <a:ea typeface="Times New Roman" panose="02020603050405020304" pitchFamily="18" charset="0"/>
                <a:cs typeface="Arial" panose="020B0604020202020204" pitchFamily="34" charset="0"/>
              </a:rPr>
              <a:t>Migliarese</a:t>
            </a:r>
            <a:r>
              <a:rPr lang="en-GB" sz="1200" b="1"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P. (2023) ‘Supporting organizational relations through Information Technology in innovative organizational forms’, </a:t>
            </a:r>
            <a:r>
              <a:rPr lang="en-GB" sz="1200" b="1" i="1"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European Journal of Information Systems</a:t>
            </a:r>
            <a:r>
              <a:rPr lang="en-GB" sz="1200" b="1"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5(3), pp. 196–207. doi:10.1057/ejis.1996.25. </a:t>
            </a:r>
          </a:p>
          <a:p>
            <a:pPr marL="360045" marR="0" indent="-360045" algn="just">
              <a:lnSpc>
                <a:spcPct val="150000"/>
              </a:lnSpc>
            </a:pPr>
            <a:r>
              <a:rPr lang="en-GB" sz="1200" b="1"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Husain, S. and Ermine, J.-L. (2021) ‘Evaluation of Knowledge Management System: KM value chain’, </a:t>
            </a:r>
            <a:r>
              <a:rPr lang="en-GB" sz="1200" b="1" i="1"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Knowledge Management Systems</a:t>
            </a:r>
            <a:r>
              <a:rPr lang="en-GB" sz="1200" b="1"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pp. 187–202. doi:10.1108/978-1-80117-348-320210010. </a:t>
            </a:r>
          </a:p>
          <a:p>
            <a:pPr marL="360045" marR="0" indent="-360045" algn="just">
              <a:lnSpc>
                <a:spcPct val="150000"/>
              </a:lnSpc>
            </a:pPr>
            <a:r>
              <a:rPr lang="en-GB" sz="1200" b="1"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Schmitt, R. (2023) </a:t>
            </a:r>
            <a:r>
              <a:rPr lang="en-GB" sz="1200" b="1" i="1"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Knowledge management framework for complaint knowledge transfer to product development. Procedia Manufacturing, 21, pp.173- 180.</a:t>
            </a:r>
            <a:r>
              <a:rPr lang="en-GB" sz="1200" b="1"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a:t>
            </a:r>
          </a:p>
          <a:p>
            <a:pPr marL="360045" marR="0" indent="-360045" algn="just">
              <a:lnSpc>
                <a:spcPct val="150000"/>
              </a:lnSpc>
            </a:pPr>
            <a:r>
              <a:rPr lang="en-GB" sz="1200" b="1"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Tauber, D. and Schwartz, D.G. (2022) ‘TOWS analysis: Integrating knowledge management with the Systems Analysis Process’, </a:t>
            </a:r>
            <a:r>
              <a:rPr lang="en-GB" sz="1200" b="1" i="1" dirty="0" err="1">
                <a:solidFill>
                  <a:schemeClr val="tx1"/>
                </a:solidFill>
                <a:effectLst/>
                <a:latin typeface="Arial" panose="020B0604020202020204" pitchFamily="34" charset="0"/>
                <a:ea typeface="Times New Roman" panose="02020603050405020304" pitchFamily="18" charset="0"/>
                <a:cs typeface="Arial" panose="020B0604020202020204" pitchFamily="34" charset="0"/>
              </a:rPr>
              <a:t>Encyclopedia</a:t>
            </a:r>
            <a:r>
              <a:rPr lang="en-GB" sz="1200" b="1" i="1"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of Knowledge Management</a:t>
            </a:r>
            <a:r>
              <a:rPr lang="en-GB" sz="1200" b="1"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pp. 56–58. doi:10.4018/9781591405733.ch034.</a:t>
            </a:r>
          </a:p>
          <a:p>
            <a:endParaRPr lang="en-GB" dirty="0"/>
          </a:p>
        </p:txBody>
      </p:sp>
      <p:sp>
        <p:nvSpPr>
          <p:cNvPr id="4" name="Slide Number Placeholder 3"/>
          <p:cNvSpPr>
            <a:spLocks noGrp="1"/>
          </p:cNvSpPr>
          <p:nvPr>
            <p:ph type="sldNum" sz="quarter" idx="5"/>
          </p:nvPr>
        </p:nvSpPr>
        <p:spPr/>
        <p:txBody>
          <a:bodyPr/>
          <a:lstStyle/>
          <a:p>
            <a:fld id="{925A314B-798F-496E-A4FE-7763D8D9BAC5}" type="slidenum">
              <a:rPr lang="en-GB" smtClean="0"/>
              <a:t>9</a:t>
            </a:fld>
            <a:endParaRPr lang="en-GB"/>
          </a:p>
        </p:txBody>
      </p:sp>
    </p:spTree>
    <p:extLst>
      <p:ext uri="{BB962C8B-B14F-4D97-AF65-F5344CB8AC3E}">
        <p14:creationId xmlns:p14="http://schemas.microsoft.com/office/powerpoint/2010/main" val="97903817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3/15/2024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5247853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3/15/2024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7679890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3/15/2024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7652557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3/15/2024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5378817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3/15/2024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8144195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3/15/2024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9577006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3/15/2024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9217328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3/15/2024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5135678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3/15/2024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409725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3/15/2024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6716650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3/15/2024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18322778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3/15/2024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65482410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3/15/2024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45213983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3/15/2024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77903092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3/15/2024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02900104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3/15/2024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0934147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3/15/2024</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2244961890"/>
      </p:ext>
    </p:extLst>
  </p:cSld>
  <p:clrMap bg1="lt1" tx1="dk1" bg2="lt2" tx2="dk2" accent1="accent1" accent2="accent2" accent3="accent3" accent4="accent4" accent5="accent5" accent6="accent6" hlink="hlink" folHlink="folHlink"/>
  <p:sldLayoutIdLst>
    <p:sldLayoutId id="2147483651" r:id="rId1"/>
    <p:sldLayoutId id="2147483652" r:id="rId2"/>
    <p:sldLayoutId id="2147483653" r:id="rId3"/>
    <p:sldLayoutId id="2147483654" r:id="rId4"/>
    <p:sldLayoutId id="2147483655" r:id="rId5"/>
    <p:sldLayoutId id="2147483656" r:id="rId6"/>
    <p:sldLayoutId id="2147483657" r:id="rId7"/>
    <p:sldLayoutId id="2147483658" r:id="rId8"/>
    <p:sldLayoutId id="2147483659" r:id="rId9"/>
    <p:sldLayoutId id="2147483660" r:id="rId10"/>
    <p:sldLayoutId id="2147483661" r:id="rId11"/>
    <p:sldLayoutId id="2147483662" r:id="rId12"/>
    <p:sldLayoutId id="2147483663" r:id="rId13"/>
    <p:sldLayoutId id="2147483664" r:id="rId14"/>
    <p:sldLayoutId id="2147483665" r:id="rId15"/>
    <p:sldLayoutId id="2147483666"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3365CB-57AF-4072-8476-4E02C3B38722}"/>
              </a:ext>
            </a:extLst>
          </p:cNvPr>
          <p:cNvSpPr>
            <a:spLocks noGrp="1"/>
          </p:cNvSpPr>
          <p:nvPr>
            <p:ph type="ctrTitle"/>
          </p:nvPr>
        </p:nvSpPr>
        <p:spPr>
          <a:xfrm>
            <a:off x="2588456" y="1280161"/>
            <a:ext cx="7558434" cy="1669516"/>
          </a:xfrm>
        </p:spPr>
        <p:txBody>
          <a:bodyPr>
            <a:normAutofit fontScale="90000"/>
          </a:bodyPr>
          <a:lstStyle/>
          <a:p>
            <a:pPr marL="0" marR="0" algn="ctr">
              <a:lnSpc>
                <a:spcPct val="150000"/>
              </a:lnSpc>
              <a:spcBef>
                <a:spcPts val="0"/>
              </a:spcBef>
              <a:spcAft>
                <a:spcPts val="800"/>
              </a:spcAft>
            </a:pPr>
            <a:r>
              <a:rPr lang="en-GB" sz="2800" dirty="0">
                <a:solidFill>
                  <a:srgbClr val="0070C0"/>
                </a:solidFill>
                <a:effectLst/>
                <a:latin typeface="Arial Black" panose="020B0A04020102020204" pitchFamily="34" charset="0"/>
                <a:ea typeface="Calibri" panose="020F0502020204030204" pitchFamily="34" charset="0"/>
                <a:cs typeface="Arial" panose="020B0604020202020204" pitchFamily="34" charset="0"/>
              </a:rPr>
              <a:t>BMSW5106</a:t>
            </a:r>
            <a:br>
              <a:rPr lang="en-GB" sz="2800" dirty="0">
                <a:solidFill>
                  <a:srgbClr val="0070C0"/>
                </a:solidFill>
                <a:effectLst/>
                <a:latin typeface="Arial Black" panose="020B0A04020102020204" pitchFamily="34" charset="0"/>
                <a:ea typeface="Calibri" panose="020F0502020204030204" pitchFamily="34" charset="0"/>
                <a:cs typeface="Arial" panose="020B0604020202020204" pitchFamily="34" charset="0"/>
              </a:rPr>
            </a:br>
            <a:r>
              <a:rPr lang="en-GB" sz="2800" dirty="0">
                <a:solidFill>
                  <a:srgbClr val="0070C0"/>
                </a:solidFill>
                <a:effectLst/>
                <a:latin typeface="Arial Black" panose="020B0A04020102020204" pitchFamily="34" charset="0"/>
                <a:ea typeface="Calibri" panose="020F0502020204030204" pitchFamily="34" charset="0"/>
                <a:cs typeface="Arial" panose="020B0604020202020204" pitchFamily="34" charset="0"/>
              </a:rPr>
              <a:t>Knowledge and Information Management Skills for the Workplace</a:t>
            </a:r>
            <a:endParaRPr lang="en-GB" sz="7200" dirty="0">
              <a:solidFill>
                <a:srgbClr val="0070C0"/>
              </a:solidFill>
              <a:latin typeface="Arial Black" panose="020B0A04020102020204" pitchFamily="34" charset="0"/>
            </a:endParaRPr>
          </a:p>
        </p:txBody>
      </p:sp>
      <p:sp>
        <p:nvSpPr>
          <p:cNvPr id="3" name="Subtitle 2">
            <a:extLst>
              <a:ext uri="{FF2B5EF4-FFF2-40B4-BE49-F238E27FC236}">
                <a16:creationId xmlns:a16="http://schemas.microsoft.com/office/drawing/2014/main" id="{E481A5D1-4B04-4605-9D23-9A28B71198D0}"/>
              </a:ext>
            </a:extLst>
          </p:cNvPr>
          <p:cNvSpPr>
            <a:spLocks noGrp="1"/>
          </p:cNvSpPr>
          <p:nvPr>
            <p:ph type="subTitle" idx="1"/>
          </p:nvPr>
        </p:nvSpPr>
        <p:spPr>
          <a:xfrm>
            <a:off x="3165987" y="3479260"/>
            <a:ext cx="6882581" cy="1669516"/>
          </a:xfrm>
        </p:spPr>
        <p:txBody>
          <a:bodyPr>
            <a:normAutofit fontScale="92500" lnSpcReduction="20000"/>
          </a:bodyPr>
          <a:lstStyle/>
          <a:p>
            <a:pPr algn="ctr"/>
            <a:r>
              <a:rPr lang="en-GB" sz="2400" b="1" i="1" dirty="0">
                <a:solidFill>
                  <a:srgbClr val="002060"/>
                </a:solidFill>
                <a:latin typeface="Arial" panose="020B0604020202020204" pitchFamily="34" charset="0"/>
                <a:cs typeface="Arial" panose="020B0604020202020204" pitchFamily="34" charset="0"/>
              </a:rPr>
              <a:t>Task 2: Individual Presentation </a:t>
            </a:r>
          </a:p>
          <a:p>
            <a:pPr algn="ctr"/>
            <a:r>
              <a:rPr lang="en-GB" sz="2400" b="1" i="1" dirty="0">
                <a:solidFill>
                  <a:srgbClr val="002060"/>
                </a:solidFill>
                <a:latin typeface="Arial" panose="020B0604020202020204" pitchFamily="34" charset="0"/>
                <a:cs typeface="Arial" panose="020B0604020202020204" pitchFamily="34" charset="0"/>
              </a:rPr>
              <a:t>Lecturer Name: Essa Bah</a:t>
            </a:r>
          </a:p>
          <a:p>
            <a:pPr algn="ctr"/>
            <a:r>
              <a:rPr lang="en-GB" sz="2400" b="1" i="1" dirty="0">
                <a:solidFill>
                  <a:srgbClr val="002060"/>
                </a:solidFill>
                <a:latin typeface="Arial" panose="020B0604020202020204" pitchFamily="34" charset="0"/>
                <a:cs typeface="Arial" panose="020B0604020202020204" pitchFamily="34" charset="0"/>
              </a:rPr>
              <a:t>Student Name: Teodora Stoyanova</a:t>
            </a:r>
          </a:p>
          <a:p>
            <a:pPr algn="ctr"/>
            <a:r>
              <a:rPr lang="en-GB" sz="2400" b="1" i="1" dirty="0">
                <a:solidFill>
                  <a:srgbClr val="002060"/>
                </a:solidFill>
                <a:latin typeface="Arial" panose="020B0604020202020204" pitchFamily="34" charset="0"/>
                <a:cs typeface="Arial" panose="020B0604020202020204" pitchFamily="34" charset="0"/>
              </a:rPr>
              <a:t>Student Number: 2125443</a:t>
            </a:r>
          </a:p>
          <a:p>
            <a:pPr algn="ctr"/>
            <a:endParaRPr lang="en-GB" sz="2400" b="1" i="1" dirty="0">
              <a:solidFill>
                <a:srgbClr val="00206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086338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7CB0F1-7C3A-4603-8E6C-5F2F03141B0D}"/>
              </a:ext>
            </a:extLst>
          </p:cNvPr>
          <p:cNvSpPr>
            <a:spLocks noGrp="1"/>
          </p:cNvSpPr>
          <p:nvPr>
            <p:ph type="title"/>
          </p:nvPr>
        </p:nvSpPr>
        <p:spPr>
          <a:xfrm>
            <a:off x="2030217" y="583584"/>
            <a:ext cx="8911687" cy="726388"/>
          </a:xfrm>
        </p:spPr>
        <p:txBody>
          <a:bodyPr>
            <a:normAutofit/>
          </a:bodyPr>
          <a:lstStyle/>
          <a:p>
            <a:pPr algn="ctr"/>
            <a:r>
              <a:rPr lang="en-GB" sz="2800" dirty="0">
                <a:solidFill>
                  <a:srgbClr val="0070C0"/>
                </a:solidFill>
                <a:latin typeface="Arial Black" panose="020B0A04020102020204" pitchFamily="34" charset="0"/>
              </a:rPr>
              <a:t>Introduction </a:t>
            </a:r>
          </a:p>
        </p:txBody>
      </p:sp>
      <p:graphicFrame>
        <p:nvGraphicFramePr>
          <p:cNvPr id="4" name="Content Placeholder 3">
            <a:extLst>
              <a:ext uri="{FF2B5EF4-FFF2-40B4-BE49-F238E27FC236}">
                <a16:creationId xmlns:a16="http://schemas.microsoft.com/office/drawing/2014/main" id="{520EDAF1-1767-416A-916C-27D0B8089312}"/>
              </a:ext>
            </a:extLst>
          </p:cNvPr>
          <p:cNvGraphicFramePr>
            <a:graphicFrameLocks noGrp="1"/>
          </p:cNvGraphicFramePr>
          <p:nvPr>
            <p:ph idx="1"/>
            <p:extLst>
              <p:ext uri="{D42A27DB-BD31-4B8C-83A1-F6EECF244321}">
                <p14:modId xmlns:p14="http://schemas.microsoft.com/office/powerpoint/2010/main" val="2594548191"/>
              </p:ext>
            </p:extLst>
          </p:nvPr>
        </p:nvGraphicFramePr>
        <p:xfrm>
          <a:off x="2335238" y="1309971"/>
          <a:ext cx="8778239" cy="134882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EFF38924-0FF9-40CF-A3AF-8FB351F93A7C}"/>
              </a:ext>
            </a:extLst>
          </p:cNvPr>
          <p:cNvSpPr txBox="1"/>
          <p:nvPr/>
        </p:nvSpPr>
        <p:spPr>
          <a:xfrm>
            <a:off x="2335238" y="3862183"/>
            <a:ext cx="2180490" cy="1685846"/>
          </a:xfrm>
          <a:prstGeom prst="rect">
            <a:avLst/>
          </a:prstGeom>
          <a:noFill/>
          <a:ln>
            <a:solidFill>
              <a:schemeClr val="accent6"/>
            </a:solidFill>
          </a:ln>
        </p:spPr>
        <p:txBody>
          <a:bodyPr wrap="square" rtlCol="0">
            <a:spAutoFit/>
          </a:bodyPr>
          <a:lstStyle/>
          <a:p>
            <a:pPr algn="ctr">
              <a:lnSpc>
                <a:spcPct val="150000"/>
              </a:lnSpc>
            </a:pPr>
            <a:r>
              <a:rPr lang="en-GB" sz="2400" b="1" dirty="0">
                <a:solidFill>
                  <a:srgbClr val="002060"/>
                </a:solidFill>
                <a:effectLst/>
                <a:latin typeface="Arial" panose="020B0604020202020204" pitchFamily="34" charset="0"/>
                <a:ea typeface="Times New Roman" panose="02020603050405020304" pitchFamily="18" charset="0"/>
                <a:cs typeface="Arial" panose="020B0604020202020204" pitchFamily="34" charset="0"/>
              </a:rPr>
              <a:t>Overview of the organisations </a:t>
            </a:r>
          </a:p>
        </p:txBody>
      </p:sp>
      <p:graphicFrame>
        <p:nvGraphicFramePr>
          <p:cNvPr id="7" name="Table 7">
            <a:extLst>
              <a:ext uri="{FF2B5EF4-FFF2-40B4-BE49-F238E27FC236}">
                <a16:creationId xmlns:a16="http://schemas.microsoft.com/office/drawing/2014/main" id="{342BCED9-FD56-41C9-A36F-E437372AF362}"/>
              </a:ext>
            </a:extLst>
          </p:cNvPr>
          <p:cNvGraphicFramePr>
            <a:graphicFrameLocks noGrp="1"/>
          </p:cNvGraphicFramePr>
          <p:nvPr>
            <p:extLst>
              <p:ext uri="{D42A27DB-BD31-4B8C-83A1-F6EECF244321}">
                <p14:modId xmlns:p14="http://schemas.microsoft.com/office/powerpoint/2010/main" val="1556723379"/>
              </p:ext>
            </p:extLst>
          </p:nvPr>
        </p:nvGraphicFramePr>
        <p:xfrm>
          <a:off x="4515728" y="2658794"/>
          <a:ext cx="6426176" cy="3873631"/>
        </p:xfrm>
        <a:graphic>
          <a:graphicData uri="http://schemas.openxmlformats.org/drawingml/2006/table">
            <a:tbl>
              <a:tblPr firstRow="1" bandRow="1">
                <a:tableStyleId>{F5AB1C69-6EDB-4FF4-983F-18BD219EF322}</a:tableStyleId>
              </a:tblPr>
              <a:tblGrid>
                <a:gridCol w="3418450">
                  <a:extLst>
                    <a:ext uri="{9D8B030D-6E8A-4147-A177-3AD203B41FA5}">
                      <a16:colId xmlns:a16="http://schemas.microsoft.com/office/drawing/2014/main" val="1251471149"/>
                    </a:ext>
                  </a:extLst>
                </a:gridCol>
                <a:gridCol w="3007726">
                  <a:extLst>
                    <a:ext uri="{9D8B030D-6E8A-4147-A177-3AD203B41FA5}">
                      <a16:colId xmlns:a16="http://schemas.microsoft.com/office/drawing/2014/main" val="204947650"/>
                    </a:ext>
                  </a:extLst>
                </a:gridCol>
              </a:tblGrid>
              <a:tr h="490351">
                <a:tc>
                  <a:txBody>
                    <a:bodyPr/>
                    <a:lstStyle/>
                    <a:p>
                      <a:pPr algn="ctr"/>
                      <a:r>
                        <a:rPr lang="en-GB" sz="2000" dirty="0">
                          <a:solidFill>
                            <a:srgbClr val="002060"/>
                          </a:solidFill>
                          <a:latin typeface="Arial Black" panose="020B0A04020102020204" pitchFamily="34" charset="0"/>
                        </a:rPr>
                        <a:t>Amazon</a:t>
                      </a:r>
                    </a:p>
                  </a:txBody>
                  <a:tcPr>
                    <a:lnL w="12700" cmpd="sng">
                      <a:noFill/>
                    </a:lnL>
                    <a:lnR w="12700" cmpd="sng">
                      <a:noFill/>
                    </a:lnR>
                    <a:lnT w="12700" cmpd="sng">
                      <a:noFill/>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accent6">
                        <a:lumMod val="60000"/>
                        <a:lumOff val="40000"/>
                      </a:schemeClr>
                    </a:solidFill>
                  </a:tcPr>
                </a:tc>
                <a:tc>
                  <a:txBody>
                    <a:bodyPr/>
                    <a:lstStyle/>
                    <a:p>
                      <a:pPr algn="ctr"/>
                      <a:r>
                        <a:rPr lang="en-GB" sz="2000" dirty="0">
                          <a:solidFill>
                            <a:srgbClr val="002060"/>
                          </a:solidFill>
                          <a:latin typeface="Arial Black" panose="020B0A04020102020204" pitchFamily="34" charset="0"/>
                        </a:rPr>
                        <a:t>Emirates</a:t>
                      </a:r>
                    </a:p>
                  </a:txBody>
                  <a:tcPr>
                    <a:lnL w="12700" cmpd="sng">
                      <a:noFill/>
                    </a:lnL>
                    <a:lnR w="12700" cmpd="sng">
                      <a:noFill/>
                    </a:lnR>
                    <a:lnT w="12700" cmpd="sng">
                      <a:noFill/>
                    </a:lnT>
                    <a:lnB w="38100" cmpd="sng">
                      <a:noFill/>
                    </a:lnB>
                    <a:lnTlToBr w="12700" cmpd="sng">
                      <a:noFill/>
                      <a:prstDash val="solid"/>
                    </a:lnTlToBr>
                    <a:lnBlToTr w="12700" cmpd="sng">
                      <a:noFill/>
                      <a:prstDash val="solid"/>
                    </a:lnBlToTr>
                    <a:solidFill>
                      <a:schemeClr val="accent6">
                        <a:lumMod val="60000"/>
                        <a:lumOff val="40000"/>
                      </a:schemeClr>
                    </a:solidFill>
                  </a:tcPr>
                </a:tc>
                <a:extLst>
                  <a:ext uri="{0D108BD9-81ED-4DB2-BD59-A6C34878D82A}">
                    <a16:rowId xmlns:a16="http://schemas.microsoft.com/office/drawing/2014/main" val="3234122662"/>
                  </a:ext>
                </a:extLst>
              </a:tr>
              <a:tr h="2913516">
                <a:tc>
                  <a:txBody>
                    <a:bodyPr/>
                    <a:lstStyle/>
                    <a:p>
                      <a:pPr marL="285750" indent="-285750" algn="just">
                        <a:buFont typeface="Wingdings" panose="05000000000000000000" pitchFamily="2" charset="2"/>
                        <a:buChar char="Ø"/>
                      </a:pPr>
                      <a:r>
                        <a:rPr lang="en-GB" sz="1800" b="0" kern="1200" dirty="0">
                          <a:solidFill>
                            <a:schemeClr val="dk1"/>
                          </a:solidFill>
                          <a:effectLst/>
                          <a:latin typeface="Arial" panose="020B0604020202020204" pitchFamily="34" charset="0"/>
                          <a:ea typeface="+mn-ea"/>
                          <a:cs typeface="Arial" panose="020B0604020202020204" pitchFamily="34" charset="0"/>
                        </a:rPr>
                        <a:t>American based global  organisation </a:t>
                      </a:r>
                    </a:p>
                    <a:p>
                      <a:pPr marL="285750" indent="-285750" algn="just">
                        <a:buFont typeface="Wingdings" panose="05000000000000000000" pitchFamily="2" charset="2"/>
                        <a:buChar char="Ø"/>
                      </a:pPr>
                      <a:r>
                        <a:rPr lang="en-GB" sz="1800" b="0" kern="1200" dirty="0">
                          <a:solidFill>
                            <a:schemeClr val="dk1"/>
                          </a:solidFill>
                          <a:effectLst/>
                          <a:latin typeface="Arial" panose="020B0604020202020204" pitchFamily="34" charset="0"/>
                          <a:ea typeface="+mn-ea"/>
                          <a:cs typeface="Arial" panose="020B0604020202020204" pitchFamily="34" charset="0"/>
                        </a:rPr>
                        <a:t>Founded by Jeff Bezos in 1994</a:t>
                      </a:r>
                    </a:p>
                    <a:p>
                      <a:pPr marL="285750" indent="-285750" algn="just">
                        <a:buFont typeface="Wingdings" panose="05000000000000000000" pitchFamily="2" charset="2"/>
                        <a:buChar char="Ø"/>
                      </a:pPr>
                      <a:r>
                        <a:rPr lang="en-GB" sz="1800" b="0" kern="1200" dirty="0">
                          <a:solidFill>
                            <a:schemeClr val="dk1"/>
                          </a:solidFill>
                          <a:effectLst/>
                          <a:latin typeface="Arial" panose="020B0604020202020204" pitchFamily="34" charset="0"/>
                          <a:ea typeface="+mn-ea"/>
                          <a:cs typeface="Arial" panose="020B0604020202020204" pitchFamily="34" charset="0"/>
                        </a:rPr>
                        <a:t>Specializes in e-commerce, cloud services, digital broadcasting, machine learning</a:t>
                      </a:r>
                    </a:p>
                    <a:p>
                      <a:pPr marL="285750" indent="-285750" algn="just">
                        <a:buFont typeface="Wingdings" panose="05000000000000000000" pitchFamily="2" charset="2"/>
                        <a:buChar char="Ø"/>
                      </a:pPr>
                      <a:r>
                        <a:rPr lang="en-GB" sz="1800" b="0" kern="1200" dirty="0">
                          <a:solidFill>
                            <a:schemeClr val="dk1"/>
                          </a:solidFill>
                          <a:effectLst/>
                          <a:latin typeface="Arial" panose="020B0604020202020204" pitchFamily="34" charset="0"/>
                          <a:ea typeface="+mn-ea"/>
                          <a:cs typeface="Arial" panose="020B0604020202020204" pitchFamily="34" charset="0"/>
                        </a:rPr>
                        <a:t>Shows the commitment on knowledge and information management through innovating </a:t>
                      </a:r>
                      <a:endParaRPr lang="en-GB" b="0" dirty="0">
                        <a:latin typeface="Arial" panose="020B0604020202020204" pitchFamily="34" charset="0"/>
                        <a:cs typeface="Arial" panose="020B0604020202020204" pitchFamily="34" charset="0"/>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tc>
                  <a:txBody>
                    <a:bodyPr/>
                    <a:lstStyle/>
                    <a:p>
                      <a:pPr marL="285750" indent="-285750" algn="just">
                        <a:buFont typeface="Wingdings" panose="05000000000000000000" pitchFamily="2" charset="2"/>
                        <a:buChar char="Ø"/>
                      </a:pPr>
                      <a:r>
                        <a:rPr lang="en-GB" sz="1800" b="0" kern="1200" dirty="0">
                          <a:solidFill>
                            <a:schemeClr val="dk1"/>
                          </a:solidFill>
                          <a:effectLst/>
                          <a:latin typeface="Arial" panose="020B0604020202020204" pitchFamily="34" charset="0"/>
                          <a:ea typeface="+mn-ea"/>
                          <a:cs typeface="Arial" panose="020B0604020202020204" pitchFamily="34" charset="0"/>
                        </a:rPr>
                        <a:t>Dubai based organisation</a:t>
                      </a:r>
                    </a:p>
                    <a:p>
                      <a:pPr marL="285750" indent="-285750" algn="just">
                        <a:buFont typeface="Wingdings" panose="05000000000000000000" pitchFamily="2" charset="2"/>
                        <a:buChar char="Ø"/>
                      </a:pPr>
                      <a:r>
                        <a:rPr lang="en-GB" sz="1800" b="0" kern="1200" dirty="0">
                          <a:solidFill>
                            <a:schemeClr val="dk1"/>
                          </a:solidFill>
                          <a:effectLst/>
                          <a:latin typeface="Arial" panose="020B0604020202020204" pitchFamily="34" charset="0"/>
                          <a:ea typeface="+mn-ea"/>
                          <a:cs typeface="Arial" panose="020B0604020202020204" pitchFamily="34" charset="0"/>
                        </a:rPr>
                        <a:t>Founded in 1985 </a:t>
                      </a:r>
                    </a:p>
                    <a:p>
                      <a:pPr marL="285750" indent="-285750" algn="just">
                        <a:buFont typeface="Wingdings" panose="05000000000000000000" pitchFamily="2" charset="2"/>
                        <a:buChar char="Ø"/>
                      </a:pPr>
                      <a:r>
                        <a:rPr lang="en-GB" sz="1800" b="0" kern="1200" dirty="0">
                          <a:solidFill>
                            <a:schemeClr val="dk1"/>
                          </a:solidFill>
                          <a:effectLst/>
                          <a:latin typeface="Arial" panose="020B0604020202020204" pitchFamily="34" charset="0"/>
                          <a:ea typeface="+mn-ea"/>
                          <a:cs typeface="Arial" panose="020B0604020202020204" pitchFamily="34" charset="0"/>
                        </a:rPr>
                        <a:t>Serve in aviation and tourism industry </a:t>
                      </a:r>
                    </a:p>
                    <a:p>
                      <a:pPr marL="285750" indent="-285750" algn="just">
                        <a:buFont typeface="Wingdings" panose="05000000000000000000" pitchFamily="2" charset="2"/>
                        <a:buChar char="Ø"/>
                      </a:pPr>
                      <a:r>
                        <a:rPr lang="en-GB" sz="1800" b="0" kern="1200" dirty="0">
                          <a:solidFill>
                            <a:schemeClr val="dk1"/>
                          </a:solidFill>
                          <a:effectLst/>
                          <a:latin typeface="Arial" panose="020B0604020202020204" pitchFamily="34" charset="0"/>
                          <a:ea typeface="+mn-ea"/>
                          <a:cs typeface="Arial" panose="020B0604020202020204" pitchFamily="34" charset="0"/>
                        </a:rPr>
                        <a:t>Emphasises on the maximum comfort, luxury and innovation in air travel </a:t>
                      </a:r>
                    </a:p>
                    <a:p>
                      <a:pPr marL="285750" indent="-285750" algn="just">
                        <a:buFont typeface="Wingdings" panose="05000000000000000000" pitchFamily="2" charset="2"/>
                        <a:buChar char="Ø"/>
                      </a:pPr>
                      <a:r>
                        <a:rPr lang="en-GB" sz="1800" b="0" kern="1200" dirty="0">
                          <a:solidFill>
                            <a:schemeClr val="dk1"/>
                          </a:solidFill>
                          <a:effectLst/>
                          <a:latin typeface="Arial" panose="020B0604020202020204" pitchFamily="34" charset="0"/>
                          <a:ea typeface="+mn-ea"/>
                          <a:cs typeface="Arial" panose="020B0604020202020204" pitchFamily="34" charset="0"/>
                        </a:rPr>
                        <a:t>Fosters the connectivity by linking major cities and tourism destinations </a:t>
                      </a:r>
                      <a:endParaRPr lang="en-GB" b="0" dirty="0">
                        <a:latin typeface="Arial" panose="020B0604020202020204" pitchFamily="34" charset="0"/>
                        <a:cs typeface="Arial" panose="020B0604020202020204" pitchFamily="34" charset="0"/>
                      </a:endParaRPr>
                    </a:p>
                  </a:txBody>
                  <a:tcPr>
                    <a:lnL w="12700" cap="flat" cmpd="sng" algn="ctr">
                      <a:noFill/>
                      <a:prstDash val="solid"/>
                      <a:round/>
                      <a:headEnd type="none" w="med" len="med"/>
                      <a:tailEnd type="none" w="med" len="med"/>
                    </a:lnL>
                    <a:lnR w="12700" cmpd="sng">
                      <a:noFill/>
                    </a:lnR>
                    <a:lnT w="38100" cmpd="sng">
                      <a:noFill/>
                    </a:lnT>
                    <a:lnB w="12700" cmpd="sng">
                      <a:noFill/>
                    </a:lnB>
                    <a:lnTlToBr w="12700" cmpd="sng">
                      <a:noFill/>
                      <a:prstDash val="solid"/>
                    </a:lnTlToBr>
                    <a:lnBlToTr w="12700" cmpd="sng">
                      <a:noFill/>
                      <a:prstDash val="solid"/>
                    </a:lnBlToTr>
                    <a:solidFill>
                      <a:schemeClr val="bg1">
                        <a:lumMod val="95000"/>
                      </a:schemeClr>
                    </a:solidFill>
                  </a:tcPr>
                </a:tc>
                <a:extLst>
                  <a:ext uri="{0D108BD9-81ED-4DB2-BD59-A6C34878D82A}">
                    <a16:rowId xmlns:a16="http://schemas.microsoft.com/office/drawing/2014/main" val="4116106774"/>
                  </a:ext>
                </a:extLst>
              </a:tr>
            </a:tbl>
          </a:graphicData>
        </a:graphic>
      </p:graphicFrame>
      <p:sp>
        <p:nvSpPr>
          <p:cNvPr id="8" name="TextBox 7">
            <a:extLst>
              <a:ext uri="{FF2B5EF4-FFF2-40B4-BE49-F238E27FC236}">
                <a16:creationId xmlns:a16="http://schemas.microsoft.com/office/drawing/2014/main" id="{16DBE24B-4D0F-475E-8AE3-A2B746B5E552}"/>
              </a:ext>
            </a:extLst>
          </p:cNvPr>
          <p:cNvSpPr txBox="1"/>
          <p:nvPr/>
        </p:nvSpPr>
        <p:spPr>
          <a:xfrm>
            <a:off x="3978396" y="6488668"/>
            <a:ext cx="6426176" cy="369332"/>
          </a:xfrm>
          <a:prstGeom prst="rect">
            <a:avLst/>
          </a:prstGeom>
          <a:noFill/>
          <a:ln>
            <a:noFill/>
          </a:ln>
        </p:spPr>
        <p:txBody>
          <a:bodyPr wrap="square" rtlCol="0">
            <a:spAutoFit/>
          </a:bodyPr>
          <a:lstStyle/>
          <a:p>
            <a:r>
              <a:rPr lang="en-GB" b="1" dirty="0">
                <a:latin typeface="Arial" panose="020B0604020202020204" pitchFamily="34" charset="0"/>
                <a:cs typeface="Arial" panose="020B0604020202020204" pitchFamily="34" charset="0"/>
              </a:rPr>
              <a:t>Source: (Amazon.com, 2024) &amp; (Emirates, 2024) </a:t>
            </a:r>
          </a:p>
        </p:txBody>
      </p:sp>
    </p:spTree>
    <p:extLst>
      <p:ext uri="{BB962C8B-B14F-4D97-AF65-F5344CB8AC3E}">
        <p14:creationId xmlns:p14="http://schemas.microsoft.com/office/powerpoint/2010/main" val="41513584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DEF7DF-5DE9-4419-AC6A-A16F0FC6C7FF}"/>
              </a:ext>
            </a:extLst>
          </p:cNvPr>
          <p:cNvSpPr>
            <a:spLocks noGrp="1"/>
          </p:cNvSpPr>
          <p:nvPr>
            <p:ph type="title"/>
          </p:nvPr>
        </p:nvSpPr>
        <p:spPr>
          <a:xfrm>
            <a:off x="2347156" y="429064"/>
            <a:ext cx="8456831" cy="949570"/>
          </a:xfrm>
        </p:spPr>
        <p:txBody>
          <a:bodyPr>
            <a:noAutofit/>
          </a:bodyPr>
          <a:lstStyle/>
          <a:p>
            <a:pPr algn="ctr"/>
            <a:r>
              <a:rPr lang="en-GB" sz="2800" b="1" dirty="0">
                <a:solidFill>
                  <a:srgbClr val="0070C0"/>
                </a:solidFill>
                <a:effectLst/>
                <a:latin typeface="Arial Black" panose="020B0A04020102020204" pitchFamily="34" charset="0"/>
                <a:ea typeface="Calibri" panose="020F0502020204030204" pitchFamily="34" charset="0"/>
                <a:cs typeface="Arial" panose="020B0604020202020204" pitchFamily="34" charset="0"/>
              </a:rPr>
              <a:t>Analysis in relation to KMS of Amazon using TOWS</a:t>
            </a:r>
            <a:endParaRPr lang="en-GB" sz="4800" dirty="0">
              <a:solidFill>
                <a:srgbClr val="0070C0"/>
              </a:solidFill>
              <a:latin typeface="Arial Black" panose="020B0A04020102020204" pitchFamily="34" charset="0"/>
            </a:endParaRPr>
          </a:p>
        </p:txBody>
      </p:sp>
      <p:graphicFrame>
        <p:nvGraphicFramePr>
          <p:cNvPr id="4" name="Table 4">
            <a:extLst>
              <a:ext uri="{FF2B5EF4-FFF2-40B4-BE49-F238E27FC236}">
                <a16:creationId xmlns:a16="http://schemas.microsoft.com/office/drawing/2014/main" id="{524B6E6F-27BB-44CB-B643-979E9B98771D}"/>
              </a:ext>
            </a:extLst>
          </p:cNvPr>
          <p:cNvGraphicFramePr>
            <a:graphicFrameLocks noGrp="1"/>
          </p:cNvGraphicFramePr>
          <p:nvPr>
            <p:ph idx="1"/>
            <p:extLst>
              <p:ext uri="{D42A27DB-BD31-4B8C-83A1-F6EECF244321}">
                <p14:modId xmlns:p14="http://schemas.microsoft.com/office/powerpoint/2010/main" val="3460271765"/>
              </p:ext>
            </p:extLst>
          </p:nvPr>
        </p:nvGraphicFramePr>
        <p:xfrm>
          <a:off x="2589213" y="1631852"/>
          <a:ext cx="8622738" cy="4797084"/>
        </p:xfrm>
        <a:graphic>
          <a:graphicData uri="http://schemas.openxmlformats.org/drawingml/2006/table">
            <a:tbl>
              <a:tblPr firstRow="1" bandRow="1">
                <a:tableStyleId>{93296810-A885-4BE3-A3E7-6D5BEEA58F35}</a:tableStyleId>
              </a:tblPr>
              <a:tblGrid>
                <a:gridCol w="3699005">
                  <a:extLst>
                    <a:ext uri="{9D8B030D-6E8A-4147-A177-3AD203B41FA5}">
                      <a16:colId xmlns:a16="http://schemas.microsoft.com/office/drawing/2014/main" val="3484391785"/>
                    </a:ext>
                  </a:extLst>
                </a:gridCol>
                <a:gridCol w="4923733">
                  <a:extLst>
                    <a:ext uri="{9D8B030D-6E8A-4147-A177-3AD203B41FA5}">
                      <a16:colId xmlns:a16="http://schemas.microsoft.com/office/drawing/2014/main" val="255472451"/>
                    </a:ext>
                  </a:extLst>
                </a:gridCol>
              </a:tblGrid>
              <a:tr h="2398542">
                <a:tc>
                  <a:txBody>
                    <a:bodyPr/>
                    <a:lstStyle/>
                    <a:p>
                      <a:pPr marL="0" indent="0" algn="ctr">
                        <a:lnSpc>
                          <a:spcPct val="150000"/>
                        </a:lnSpc>
                        <a:buFontTx/>
                        <a:buNone/>
                      </a:pPr>
                      <a:r>
                        <a:rPr lang="en-GB" sz="2000" dirty="0">
                          <a:solidFill>
                            <a:srgbClr val="002060"/>
                          </a:solidFill>
                          <a:latin typeface="Arial" panose="020B0604020202020204" pitchFamily="34" charset="0"/>
                          <a:cs typeface="Arial" panose="020B0604020202020204" pitchFamily="34" charset="0"/>
                        </a:rPr>
                        <a:t>Strengths</a:t>
                      </a:r>
                    </a:p>
                    <a:p>
                      <a:pPr marL="342900" indent="-342900" algn="just">
                        <a:lnSpc>
                          <a:spcPct val="150000"/>
                        </a:lnSpc>
                        <a:buFont typeface="Wingdings" panose="05000000000000000000" pitchFamily="2" charset="2"/>
                        <a:buChar char="Ø"/>
                      </a:pPr>
                      <a:r>
                        <a:rPr lang="en-GB" sz="1800" b="1" i="0" kern="1200" dirty="0">
                          <a:solidFill>
                            <a:schemeClr val="tx1"/>
                          </a:solidFill>
                          <a:effectLst/>
                          <a:latin typeface="Arial" panose="020B0604020202020204" pitchFamily="34" charset="0"/>
                          <a:ea typeface="+mn-ea"/>
                          <a:cs typeface="Arial" panose="020B0604020202020204" pitchFamily="34" charset="0"/>
                        </a:rPr>
                        <a:t>Vast data resources</a:t>
                      </a:r>
                    </a:p>
                    <a:p>
                      <a:pPr marL="342900" indent="-342900" algn="just">
                        <a:lnSpc>
                          <a:spcPct val="150000"/>
                        </a:lnSpc>
                        <a:buFont typeface="Wingdings" panose="05000000000000000000" pitchFamily="2" charset="2"/>
                        <a:buChar char="Ø"/>
                      </a:pPr>
                      <a:r>
                        <a:rPr lang="en-GB" sz="1800" b="1" i="0" kern="1200" dirty="0">
                          <a:solidFill>
                            <a:schemeClr val="tx1"/>
                          </a:solidFill>
                          <a:effectLst/>
                          <a:latin typeface="Arial" panose="020B0604020202020204" pitchFamily="34" charset="0"/>
                          <a:ea typeface="+mn-ea"/>
                          <a:cs typeface="Arial" panose="020B0604020202020204" pitchFamily="34" charset="0"/>
                        </a:rPr>
                        <a:t>Innovation culture</a:t>
                      </a:r>
                    </a:p>
                    <a:p>
                      <a:pPr marL="342900" indent="-342900" algn="just">
                        <a:lnSpc>
                          <a:spcPct val="150000"/>
                        </a:lnSpc>
                        <a:buFont typeface="Wingdings" panose="05000000000000000000" pitchFamily="2" charset="2"/>
                        <a:buChar char="Ø"/>
                      </a:pPr>
                      <a:r>
                        <a:rPr lang="en-GB" sz="1800" b="1" i="0" kern="1200" dirty="0">
                          <a:solidFill>
                            <a:schemeClr val="tx1"/>
                          </a:solidFill>
                          <a:effectLst/>
                          <a:latin typeface="Arial" panose="020B0604020202020204" pitchFamily="34" charset="0"/>
                          <a:ea typeface="+mn-ea"/>
                          <a:cs typeface="Arial" panose="020B0604020202020204" pitchFamily="34" charset="0"/>
                        </a:rPr>
                        <a:t>Technology integration</a:t>
                      </a:r>
                    </a:p>
                    <a:p>
                      <a:pPr marL="342900" indent="-342900" algn="just">
                        <a:lnSpc>
                          <a:spcPct val="150000"/>
                        </a:lnSpc>
                        <a:buFont typeface="Wingdings" panose="05000000000000000000" pitchFamily="2" charset="2"/>
                        <a:buChar char="Ø"/>
                      </a:pPr>
                      <a:r>
                        <a:rPr lang="en-GB" sz="1800" b="1" i="0" kern="1200" dirty="0">
                          <a:solidFill>
                            <a:schemeClr val="tx1"/>
                          </a:solidFill>
                          <a:effectLst/>
                          <a:latin typeface="Arial" panose="020B0604020202020204" pitchFamily="34" charset="0"/>
                          <a:ea typeface="+mn-ea"/>
                          <a:cs typeface="Arial" panose="020B0604020202020204" pitchFamily="34" charset="0"/>
                        </a:rPr>
                        <a:t>Global presence</a:t>
                      </a:r>
                      <a:endParaRPr lang="en-GB" sz="1800" dirty="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tc>
                  <a:txBody>
                    <a:bodyPr/>
                    <a:lstStyle/>
                    <a:p>
                      <a:pPr marL="0" indent="0" algn="ctr">
                        <a:lnSpc>
                          <a:spcPct val="150000"/>
                        </a:lnSpc>
                        <a:buFont typeface="Wingdings" panose="05000000000000000000" pitchFamily="2" charset="2"/>
                        <a:buNone/>
                      </a:pPr>
                      <a:r>
                        <a:rPr lang="en-GB" sz="2000" dirty="0">
                          <a:solidFill>
                            <a:srgbClr val="002060"/>
                          </a:solidFill>
                          <a:latin typeface="Arial" panose="020B0604020202020204" pitchFamily="34" charset="0"/>
                          <a:cs typeface="Arial" panose="020B0604020202020204" pitchFamily="34" charset="0"/>
                        </a:rPr>
                        <a:t>Weaknesses</a:t>
                      </a:r>
                    </a:p>
                    <a:p>
                      <a:pPr marL="342900" indent="-342900" algn="just">
                        <a:lnSpc>
                          <a:spcPct val="150000"/>
                        </a:lnSpc>
                        <a:buFont typeface="Wingdings" panose="05000000000000000000" pitchFamily="2" charset="2"/>
                        <a:buChar char="Ø"/>
                      </a:pPr>
                      <a:r>
                        <a:rPr lang="en-GB" sz="1800" b="1" i="0" kern="1200" dirty="0">
                          <a:solidFill>
                            <a:schemeClr val="tx1"/>
                          </a:solidFill>
                          <a:effectLst/>
                          <a:latin typeface="Arial" panose="020B0604020202020204" pitchFamily="34" charset="0"/>
                          <a:ea typeface="+mn-ea"/>
                          <a:cs typeface="Arial" panose="020B0604020202020204" pitchFamily="34" charset="0"/>
                        </a:rPr>
                        <a:t>Data security concerns</a:t>
                      </a:r>
                    </a:p>
                    <a:p>
                      <a:pPr marL="342900" indent="-342900" algn="just">
                        <a:lnSpc>
                          <a:spcPct val="150000"/>
                        </a:lnSpc>
                        <a:buFont typeface="Wingdings" panose="05000000000000000000" pitchFamily="2" charset="2"/>
                        <a:buChar char="Ø"/>
                      </a:pPr>
                      <a:r>
                        <a:rPr lang="en-GB" sz="1800" b="1" i="0" kern="1200" dirty="0">
                          <a:solidFill>
                            <a:schemeClr val="tx1"/>
                          </a:solidFill>
                          <a:effectLst/>
                          <a:latin typeface="Arial" panose="020B0604020202020204" pitchFamily="34" charset="0"/>
                          <a:ea typeface="+mn-ea"/>
                          <a:cs typeface="Arial" panose="020B0604020202020204" pitchFamily="34" charset="0"/>
                        </a:rPr>
                        <a:t>Overreliance on technology</a:t>
                      </a:r>
                    </a:p>
                    <a:p>
                      <a:pPr marL="342900" indent="-342900" algn="just">
                        <a:lnSpc>
                          <a:spcPct val="150000"/>
                        </a:lnSpc>
                        <a:buFont typeface="Wingdings" panose="05000000000000000000" pitchFamily="2" charset="2"/>
                        <a:buChar char="Ø"/>
                      </a:pPr>
                      <a:r>
                        <a:rPr lang="en-GB" sz="1800" b="1" i="0" kern="1200" dirty="0">
                          <a:solidFill>
                            <a:schemeClr val="tx1"/>
                          </a:solidFill>
                          <a:effectLst/>
                          <a:latin typeface="Arial" panose="020B0604020202020204" pitchFamily="34" charset="0"/>
                          <a:ea typeface="+mn-ea"/>
                          <a:cs typeface="Arial" panose="020B0604020202020204" pitchFamily="34" charset="0"/>
                        </a:rPr>
                        <a:t>Intense competition </a:t>
                      </a:r>
                    </a:p>
                    <a:p>
                      <a:pPr marL="342900" indent="-342900" algn="just">
                        <a:lnSpc>
                          <a:spcPct val="150000"/>
                        </a:lnSpc>
                        <a:buFont typeface="Wingdings" panose="05000000000000000000" pitchFamily="2" charset="2"/>
                        <a:buChar char="Ø"/>
                      </a:pPr>
                      <a:r>
                        <a:rPr lang="en-GB" sz="1800" b="1" i="0" kern="1200" dirty="0">
                          <a:solidFill>
                            <a:schemeClr val="tx1"/>
                          </a:solidFill>
                          <a:effectLst/>
                          <a:latin typeface="Arial" panose="020B0604020202020204" pitchFamily="34" charset="0"/>
                          <a:ea typeface="+mn-ea"/>
                          <a:cs typeface="Arial" panose="020B0604020202020204" pitchFamily="34" charset="0"/>
                        </a:rPr>
                        <a:t>Complexity in operations</a:t>
                      </a:r>
                      <a:endParaRPr lang="en-GB" sz="1800" dirty="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2">
                        <a:lumMod val="90000"/>
                      </a:schemeClr>
                    </a:solidFill>
                  </a:tcPr>
                </a:tc>
                <a:extLst>
                  <a:ext uri="{0D108BD9-81ED-4DB2-BD59-A6C34878D82A}">
                    <a16:rowId xmlns:a16="http://schemas.microsoft.com/office/drawing/2014/main" val="3153404944"/>
                  </a:ext>
                </a:extLst>
              </a:tr>
              <a:tr h="2398542">
                <a:tc>
                  <a:txBody>
                    <a:bodyPr/>
                    <a:lstStyle/>
                    <a:p>
                      <a:pPr marL="0" indent="0" algn="ctr">
                        <a:lnSpc>
                          <a:spcPct val="150000"/>
                        </a:lnSpc>
                        <a:buFont typeface="Wingdings" panose="05000000000000000000" pitchFamily="2" charset="2"/>
                        <a:buNone/>
                      </a:pPr>
                      <a:r>
                        <a:rPr lang="en-GB" sz="2000" b="1" dirty="0">
                          <a:solidFill>
                            <a:srgbClr val="002060"/>
                          </a:solidFill>
                          <a:latin typeface="Arial" panose="020B0604020202020204" pitchFamily="34" charset="0"/>
                          <a:cs typeface="Arial" panose="020B0604020202020204" pitchFamily="34" charset="0"/>
                        </a:rPr>
                        <a:t>Threats </a:t>
                      </a:r>
                    </a:p>
                    <a:p>
                      <a:pPr marL="342900" indent="-342900" algn="just">
                        <a:lnSpc>
                          <a:spcPct val="150000"/>
                        </a:lnSpc>
                        <a:buFont typeface="Wingdings" panose="05000000000000000000" pitchFamily="2" charset="2"/>
                        <a:buChar char="Ø"/>
                      </a:pPr>
                      <a:r>
                        <a:rPr lang="en-GB" sz="1800" b="1" i="0" kern="1200" dirty="0">
                          <a:solidFill>
                            <a:schemeClr val="tx1"/>
                          </a:solidFill>
                          <a:effectLst/>
                          <a:latin typeface="Arial" panose="020B0604020202020204" pitchFamily="34" charset="0"/>
                          <a:ea typeface="+mn-ea"/>
                          <a:cs typeface="Arial" panose="020B0604020202020204" pitchFamily="34" charset="0"/>
                        </a:rPr>
                        <a:t>Competitive pressure</a:t>
                      </a:r>
                    </a:p>
                    <a:p>
                      <a:pPr marL="342900" indent="-342900" algn="just">
                        <a:lnSpc>
                          <a:spcPct val="150000"/>
                        </a:lnSpc>
                        <a:buFont typeface="Wingdings" panose="05000000000000000000" pitchFamily="2" charset="2"/>
                        <a:buChar char="Ø"/>
                      </a:pPr>
                      <a:r>
                        <a:rPr lang="en-GB" sz="1800" b="1" i="0" kern="1200" dirty="0">
                          <a:solidFill>
                            <a:schemeClr val="tx1"/>
                          </a:solidFill>
                          <a:effectLst/>
                          <a:latin typeface="Arial" panose="020B0604020202020204" pitchFamily="34" charset="0"/>
                          <a:ea typeface="+mn-ea"/>
                          <a:cs typeface="Arial" panose="020B0604020202020204" pitchFamily="34" charset="0"/>
                        </a:rPr>
                        <a:t>Regulatory changes</a:t>
                      </a:r>
                    </a:p>
                    <a:p>
                      <a:pPr marL="342900" indent="-342900" algn="just">
                        <a:lnSpc>
                          <a:spcPct val="150000"/>
                        </a:lnSpc>
                        <a:buFont typeface="Wingdings" panose="05000000000000000000" pitchFamily="2" charset="2"/>
                        <a:buChar char="Ø"/>
                      </a:pPr>
                      <a:r>
                        <a:rPr lang="en-GB" sz="1800" b="1" i="0" kern="1200" dirty="0">
                          <a:solidFill>
                            <a:schemeClr val="tx1"/>
                          </a:solidFill>
                          <a:effectLst/>
                          <a:latin typeface="Arial" panose="020B0604020202020204" pitchFamily="34" charset="0"/>
                          <a:ea typeface="+mn-ea"/>
                          <a:cs typeface="Arial" panose="020B0604020202020204" pitchFamily="34" charset="0"/>
                        </a:rPr>
                        <a:t>Supply chain disruptions</a:t>
                      </a:r>
                    </a:p>
                    <a:p>
                      <a:pPr marL="342900" indent="-342900" algn="just">
                        <a:lnSpc>
                          <a:spcPct val="150000"/>
                        </a:lnSpc>
                        <a:buFont typeface="Wingdings" panose="05000000000000000000" pitchFamily="2" charset="2"/>
                        <a:buChar char="Ø"/>
                      </a:pPr>
                      <a:r>
                        <a:rPr lang="en-GB" sz="1800" b="1" i="0" kern="1200" dirty="0">
                          <a:solidFill>
                            <a:schemeClr val="tx1"/>
                          </a:solidFill>
                          <a:effectLst/>
                          <a:latin typeface="Arial" panose="020B0604020202020204" pitchFamily="34" charset="0"/>
                          <a:ea typeface="+mn-ea"/>
                          <a:cs typeface="Arial" panose="020B0604020202020204" pitchFamily="34" charset="0"/>
                        </a:rPr>
                        <a:t>Cybersecurity threats </a:t>
                      </a:r>
                      <a:endParaRPr lang="en-GB" sz="1800" dirty="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lumMod val="20000"/>
                        <a:lumOff val="80000"/>
                      </a:schemeClr>
                    </a:solidFill>
                  </a:tcPr>
                </a:tc>
                <a:tc>
                  <a:txBody>
                    <a:bodyPr/>
                    <a:lstStyle/>
                    <a:p>
                      <a:pPr marL="0" indent="0" algn="ctr">
                        <a:lnSpc>
                          <a:spcPct val="150000"/>
                        </a:lnSpc>
                        <a:buFont typeface="Wingdings" panose="05000000000000000000" pitchFamily="2" charset="2"/>
                        <a:buNone/>
                      </a:pPr>
                      <a:r>
                        <a:rPr lang="en-GB" sz="2000" b="1" dirty="0">
                          <a:solidFill>
                            <a:srgbClr val="002060"/>
                          </a:solidFill>
                          <a:latin typeface="Arial" panose="020B0604020202020204" pitchFamily="34" charset="0"/>
                          <a:cs typeface="Arial" panose="020B0604020202020204" pitchFamily="34" charset="0"/>
                        </a:rPr>
                        <a:t>Opportunities</a:t>
                      </a:r>
                      <a:r>
                        <a:rPr lang="en-GB" sz="1800" b="1" dirty="0">
                          <a:solidFill>
                            <a:srgbClr val="002060"/>
                          </a:solidFill>
                          <a:latin typeface="Arial" panose="020B0604020202020204" pitchFamily="34" charset="0"/>
                          <a:cs typeface="Arial" panose="020B0604020202020204" pitchFamily="34" charset="0"/>
                        </a:rPr>
                        <a:t> </a:t>
                      </a:r>
                    </a:p>
                    <a:p>
                      <a:pPr marL="342900" indent="-342900" algn="just">
                        <a:lnSpc>
                          <a:spcPct val="150000"/>
                        </a:lnSpc>
                        <a:buFont typeface="Wingdings" panose="05000000000000000000" pitchFamily="2" charset="2"/>
                        <a:buChar char="Ø"/>
                      </a:pPr>
                      <a:r>
                        <a:rPr lang="en-US" sz="1800" b="1" i="0" kern="1200" dirty="0">
                          <a:solidFill>
                            <a:schemeClr val="tx1"/>
                          </a:solidFill>
                          <a:effectLst/>
                          <a:latin typeface="Arial" panose="020B0604020202020204" pitchFamily="34" charset="0"/>
                          <a:ea typeface="+mn-ea"/>
                          <a:cs typeface="Arial" panose="020B0604020202020204" pitchFamily="34" charset="0"/>
                        </a:rPr>
                        <a:t>AI and machine learning integration</a:t>
                      </a:r>
                    </a:p>
                    <a:p>
                      <a:pPr marL="342900" indent="-342900" algn="just">
                        <a:lnSpc>
                          <a:spcPct val="150000"/>
                        </a:lnSpc>
                        <a:buFont typeface="Wingdings" panose="05000000000000000000" pitchFamily="2" charset="2"/>
                        <a:buChar char="Ø"/>
                      </a:pPr>
                      <a:r>
                        <a:rPr lang="en-GB" sz="1800" b="1" i="0" kern="1200" dirty="0">
                          <a:solidFill>
                            <a:schemeClr val="tx1"/>
                          </a:solidFill>
                          <a:effectLst/>
                          <a:latin typeface="Arial" panose="020B0604020202020204" pitchFamily="34" charset="0"/>
                          <a:ea typeface="+mn-ea"/>
                          <a:cs typeface="Arial" panose="020B0604020202020204" pitchFamily="34" charset="0"/>
                        </a:rPr>
                        <a:t>Global expansion</a:t>
                      </a:r>
                    </a:p>
                    <a:p>
                      <a:pPr marL="342900" indent="-342900" algn="just">
                        <a:lnSpc>
                          <a:spcPct val="150000"/>
                        </a:lnSpc>
                        <a:buFont typeface="Wingdings" panose="05000000000000000000" pitchFamily="2" charset="2"/>
                        <a:buChar char="Ø"/>
                      </a:pPr>
                      <a:r>
                        <a:rPr lang="en-GB" sz="1800" b="1" i="0" kern="1200" dirty="0">
                          <a:solidFill>
                            <a:schemeClr val="tx1"/>
                          </a:solidFill>
                          <a:effectLst/>
                          <a:latin typeface="Arial" panose="020B0604020202020204" pitchFamily="34" charset="0"/>
                          <a:ea typeface="+mn-ea"/>
                          <a:cs typeface="Arial" panose="020B0604020202020204" pitchFamily="34" charset="0"/>
                        </a:rPr>
                        <a:t>Enhanced customer personalization </a:t>
                      </a:r>
                    </a:p>
                    <a:p>
                      <a:pPr marL="342900" indent="-342900" algn="just">
                        <a:lnSpc>
                          <a:spcPct val="150000"/>
                        </a:lnSpc>
                        <a:buFont typeface="Wingdings" panose="05000000000000000000" pitchFamily="2" charset="2"/>
                        <a:buChar char="Ø"/>
                      </a:pPr>
                      <a:r>
                        <a:rPr lang="en-GB" sz="1800" b="1" i="0" kern="1200" dirty="0">
                          <a:solidFill>
                            <a:schemeClr val="tx1"/>
                          </a:solidFill>
                          <a:effectLst/>
                          <a:latin typeface="Arial" panose="020B0604020202020204" pitchFamily="34" charset="0"/>
                          <a:ea typeface="+mn-ea"/>
                          <a:cs typeface="Arial" panose="020B0604020202020204" pitchFamily="34" charset="0"/>
                        </a:rPr>
                        <a:t>Diversification in new industries</a:t>
                      </a:r>
                      <a:endParaRPr lang="en-GB" sz="1800" dirty="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6">
                        <a:lumMod val="20000"/>
                        <a:lumOff val="80000"/>
                      </a:schemeClr>
                    </a:solidFill>
                  </a:tcPr>
                </a:tc>
                <a:extLst>
                  <a:ext uri="{0D108BD9-81ED-4DB2-BD59-A6C34878D82A}">
                    <a16:rowId xmlns:a16="http://schemas.microsoft.com/office/drawing/2014/main" val="289422132"/>
                  </a:ext>
                </a:extLst>
              </a:tr>
            </a:tbl>
          </a:graphicData>
        </a:graphic>
      </p:graphicFrame>
      <p:sp>
        <p:nvSpPr>
          <p:cNvPr id="5" name="TextBox 4">
            <a:extLst>
              <a:ext uri="{FF2B5EF4-FFF2-40B4-BE49-F238E27FC236}">
                <a16:creationId xmlns:a16="http://schemas.microsoft.com/office/drawing/2014/main" id="{307AEC8F-8A4E-4741-8FA8-8DF4BEFD4E1C}"/>
              </a:ext>
            </a:extLst>
          </p:cNvPr>
          <p:cNvSpPr txBox="1"/>
          <p:nvPr/>
        </p:nvSpPr>
        <p:spPr>
          <a:xfrm>
            <a:off x="3179299" y="6488668"/>
            <a:ext cx="7056461" cy="369332"/>
          </a:xfrm>
          <a:prstGeom prst="rect">
            <a:avLst/>
          </a:prstGeom>
          <a:noFill/>
          <a:ln>
            <a:noFill/>
          </a:ln>
        </p:spPr>
        <p:txBody>
          <a:bodyPr wrap="square" rtlCol="0">
            <a:spAutoFit/>
          </a:bodyPr>
          <a:lstStyle/>
          <a:p>
            <a:pPr algn="ctr"/>
            <a:r>
              <a:rPr lang="en-GB" b="1" dirty="0">
                <a:latin typeface="Arial" panose="020B0604020202020204" pitchFamily="34" charset="0"/>
                <a:cs typeface="Arial" panose="020B0604020202020204" pitchFamily="34" charset="0"/>
              </a:rPr>
              <a:t>Source: (Amazon.com, 2024) &amp; (Tauber &amp; Schwartz, 2022)</a:t>
            </a:r>
          </a:p>
        </p:txBody>
      </p:sp>
    </p:spTree>
    <p:extLst>
      <p:ext uri="{BB962C8B-B14F-4D97-AF65-F5344CB8AC3E}">
        <p14:creationId xmlns:p14="http://schemas.microsoft.com/office/powerpoint/2010/main" val="6728085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9047A0-E698-459A-86BF-7540BA3D6D96}"/>
              </a:ext>
            </a:extLst>
          </p:cNvPr>
          <p:cNvSpPr>
            <a:spLocks noGrp="1"/>
          </p:cNvSpPr>
          <p:nvPr>
            <p:ph type="title"/>
          </p:nvPr>
        </p:nvSpPr>
        <p:spPr>
          <a:xfrm>
            <a:off x="2289994" y="399027"/>
            <a:ext cx="8921957" cy="923336"/>
          </a:xfrm>
        </p:spPr>
        <p:txBody>
          <a:bodyPr>
            <a:noAutofit/>
          </a:bodyPr>
          <a:lstStyle/>
          <a:p>
            <a:pPr algn="ctr"/>
            <a:r>
              <a:rPr lang="en-GB" sz="2800" b="1" dirty="0">
                <a:solidFill>
                  <a:srgbClr val="0070C0"/>
                </a:solidFill>
                <a:effectLst/>
                <a:latin typeface="Arial Black" panose="020B0A04020102020204" pitchFamily="34" charset="0"/>
                <a:ea typeface="Calibri" panose="020F0502020204030204" pitchFamily="34" charset="0"/>
                <a:cs typeface="Arial" panose="020B0604020202020204" pitchFamily="34" charset="0"/>
              </a:rPr>
              <a:t>Analysis in relation to KMS of Emirates using TOWS</a:t>
            </a:r>
            <a:endParaRPr lang="en-GB" sz="2800" dirty="0"/>
          </a:p>
        </p:txBody>
      </p:sp>
      <p:graphicFrame>
        <p:nvGraphicFramePr>
          <p:cNvPr id="4" name="Table 4">
            <a:extLst>
              <a:ext uri="{FF2B5EF4-FFF2-40B4-BE49-F238E27FC236}">
                <a16:creationId xmlns:a16="http://schemas.microsoft.com/office/drawing/2014/main" id="{E6D8FB26-F17E-400C-BA57-106E1D58FFA3}"/>
              </a:ext>
            </a:extLst>
          </p:cNvPr>
          <p:cNvGraphicFramePr>
            <a:graphicFrameLocks/>
          </p:cNvGraphicFramePr>
          <p:nvPr>
            <p:extLst>
              <p:ext uri="{D42A27DB-BD31-4B8C-83A1-F6EECF244321}">
                <p14:modId xmlns:p14="http://schemas.microsoft.com/office/powerpoint/2010/main" val="2514565645"/>
              </p:ext>
            </p:extLst>
          </p:nvPr>
        </p:nvGraphicFramePr>
        <p:xfrm>
          <a:off x="2589213" y="1631852"/>
          <a:ext cx="8622738" cy="4880822"/>
        </p:xfrm>
        <a:graphic>
          <a:graphicData uri="http://schemas.openxmlformats.org/drawingml/2006/table">
            <a:tbl>
              <a:tblPr firstRow="1" bandRow="1">
                <a:tableStyleId>{93296810-A885-4BE3-A3E7-6D5BEEA58F35}</a:tableStyleId>
              </a:tblPr>
              <a:tblGrid>
                <a:gridCol w="3980399">
                  <a:extLst>
                    <a:ext uri="{9D8B030D-6E8A-4147-A177-3AD203B41FA5}">
                      <a16:colId xmlns:a16="http://schemas.microsoft.com/office/drawing/2014/main" val="3484391785"/>
                    </a:ext>
                  </a:extLst>
                </a:gridCol>
                <a:gridCol w="4642339">
                  <a:extLst>
                    <a:ext uri="{9D8B030D-6E8A-4147-A177-3AD203B41FA5}">
                      <a16:colId xmlns:a16="http://schemas.microsoft.com/office/drawing/2014/main" val="255472451"/>
                    </a:ext>
                  </a:extLst>
                </a:gridCol>
              </a:tblGrid>
              <a:tr h="2501539">
                <a:tc>
                  <a:txBody>
                    <a:bodyPr/>
                    <a:lstStyle/>
                    <a:p>
                      <a:pPr marL="0" indent="0" algn="ctr">
                        <a:lnSpc>
                          <a:spcPct val="150000"/>
                        </a:lnSpc>
                        <a:buFontTx/>
                        <a:buNone/>
                      </a:pPr>
                      <a:r>
                        <a:rPr lang="en-GB" sz="2000" dirty="0">
                          <a:solidFill>
                            <a:srgbClr val="002060"/>
                          </a:solidFill>
                          <a:latin typeface="Arial" panose="020B0604020202020204" pitchFamily="34" charset="0"/>
                          <a:cs typeface="Arial" panose="020B0604020202020204" pitchFamily="34" charset="0"/>
                        </a:rPr>
                        <a:t>Strengths</a:t>
                      </a:r>
                    </a:p>
                    <a:p>
                      <a:pPr marL="342900" indent="-342900" algn="just">
                        <a:lnSpc>
                          <a:spcPct val="150000"/>
                        </a:lnSpc>
                        <a:buFont typeface="Wingdings" panose="05000000000000000000" pitchFamily="2" charset="2"/>
                        <a:buChar char="Ø"/>
                      </a:pPr>
                      <a:r>
                        <a:rPr lang="en-GB" sz="1800" b="1" i="0" kern="1200" dirty="0">
                          <a:solidFill>
                            <a:schemeClr val="tx1"/>
                          </a:solidFill>
                          <a:effectLst/>
                          <a:latin typeface="Arial" panose="020B0604020202020204" pitchFamily="34" charset="0"/>
                          <a:ea typeface="+mn-ea"/>
                          <a:cs typeface="Arial" panose="020B0604020202020204" pitchFamily="34" charset="0"/>
                        </a:rPr>
                        <a:t>Global network and industry expertise</a:t>
                      </a:r>
                    </a:p>
                    <a:p>
                      <a:pPr marL="342900" indent="-342900" algn="just">
                        <a:lnSpc>
                          <a:spcPct val="150000"/>
                        </a:lnSpc>
                        <a:buFont typeface="Wingdings" panose="05000000000000000000" pitchFamily="2" charset="2"/>
                        <a:buChar char="Ø"/>
                      </a:pPr>
                      <a:r>
                        <a:rPr lang="en-GB" sz="1800" b="1" i="0" kern="1200" dirty="0">
                          <a:solidFill>
                            <a:schemeClr val="tx1"/>
                          </a:solidFill>
                          <a:effectLst/>
                          <a:latin typeface="Arial" panose="020B0604020202020204" pitchFamily="34" charset="0"/>
                          <a:ea typeface="+mn-ea"/>
                          <a:cs typeface="Arial" panose="020B0604020202020204" pitchFamily="34" charset="0"/>
                        </a:rPr>
                        <a:t>Cultural diversity in operations</a:t>
                      </a:r>
                    </a:p>
                    <a:p>
                      <a:pPr marL="342900" indent="-342900" algn="just">
                        <a:lnSpc>
                          <a:spcPct val="150000"/>
                        </a:lnSpc>
                        <a:buFont typeface="Wingdings" panose="05000000000000000000" pitchFamily="2" charset="2"/>
                        <a:buChar char="Ø"/>
                      </a:pPr>
                      <a:r>
                        <a:rPr lang="en-GB" sz="1800" b="1" i="0" kern="1200" dirty="0">
                          <a:solidFill>
                            <a:schemeClr val="tx1"/>
                          </a:solidFill>
                          <a:effectLst/>
                          <a:latin typeface="Arial" panose="020B0604020202020204" pitchFamily="34" charset="0"/>
                          <a:ea typeface="+mn-ea"/>
                          <a:cs typeface="Arial" panose="020B0604020202020204" pitchFamily="34" charset="0"/>
                        </a:rPr>
                        <a:t>Operational excellence</a:t>
                      </a:r>
                    </a:p>
                    <a:p>
                      <a:pPr marL="342900" indent="-342900" algn="just">
                        <a:lnSpc>
                          <a:spcPct val="150000"/>
                        </a:lnSpc>
                        <a:buFont typeface="Wingdings" panose="05000000000000000000" pitchFamily="2" charset="2"/>
                        <a:buChar char="Ø"/>
                      </a:pPr>
                      <a:r>
                        <a:rPr lang="en-GB" sz="1800" b="1" i="0" kern="1200" dirty="0">
                          <a:solidFill>
                            <a:schemeClr val="tx1"/>
                          </a:solidFill>
                          <a:effectLst/>
                          <a:latin typeface="Arial" panose="020B0604020202020204" pitchFamily="34" charset="0"/>
                          <a:ea typeface="+mn-ea"/>
                          <a:cs typeface="Arial" panose="020B0604020202020204" pitchFamily="34" charset="0"/>
                        </a:rPr>
                        <a:t>Strategic partnerships</a:t>
                      </a:r>
                      <a:endParaRPr lang="en-GB" sz="1800" dirty="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lumMod val="95000"/>
                      </a:schemeClr>
                    </a:solidFill>
                  </a:tcPr>
                </a:tc>
                <a:tc>
                  <a:txBody>
                    <a:bodyPr/>
                    <a:lstStyle/>
                    <a:p>
                      <a:pPr marL="0" indent="0" algn="ctr">
                        <a:lnSpc>
                          <a:spcPct val="150000"/>
                        </a:lnSpc>
                        <a:buFont typeface="Wingdings" panose="05000000000000000000" pitchFamily="2" charset="2"/>
                        <a:buNone/>
                      </a:pPr>
                      <a:r>
                        <a:rPr lang="en-GB" sz="2000" dirty="0">
                          <a:solidFill>
                            <a:srgbClr val="002060"/>
                          </a:solidFill>
                          <a:latin typeface="Arial" panose="020B0604020202020204" pitchFamily="34" charset="0"/>
                          <a:cs typeface="Arial" panose="020B0604020202020204" pitchFamily="34" charset="0"/>
                        </a:rPr>
                        <a:t>Weaknesses</a:t>
                      </a:r>
                    </a:p>
                    <a:p>
                      <a:pPr marL="342900" indent="-342900" algn="just">
                        <a:lnSpc>
                          <a:spcPct val="150000"/>
                        </a:lnSpc>
                        <a:buFont typeface="Wingdings" panose="05000000000000000000" pitchFamily="2" charset="2"/>
                        <a:buChar char="Ø"/>
                      </a:pPr>
                      <a:r>
                        <a:rPr lang="en-GB" sz="1800" b="1" i="0" kern="1200" dirty="0">
                          <a:solidFill>
                            <a:schemeClr val="tx1"/>
                          </a:solidFill>
                          <a:effectLst/>
                          <a:latin typeface="Arial" panose="020B0604020202020204" pitchFamily="34" charset="0"/>
                          <a:ea typeface="+mn-ea"/>
                          <a:cs typeface="Arial" panose="020B0604020202020204" pitchFamily="34" charset="0"/>
                        </a:rPr>
                        <a:t>Dependency on traditional communication channel</a:t>
                      </a:r>
                    </a:p>
                    <a:p>
                      <a:pPr marL="342900" indent="-342900" algn="just">
                        <a:lnSpc>
                          <a:spcPct val="150000"/>
                        </a:lnSpc>
                        <a:buFont typeface="Wingdings" panose="05000000000000000000" pitchFamily="2" charset="2"/>
                        <a:buChar char="Ø"/>
                      </a:pPr>
                      <a:r>
                        <a:rPr lang="en-GB" sz="1800" b="1" i="0" kern="1200" dirty="0">
                          <a:solidFill>
                            <a:schemeClr val="tx1"/>
                          </a:solidFill>
                          <a:effectLst/>
                          <a:latin typeface="Arial" panose="020B0604020202020204" pitchFamily="34" charset="0"/>
                          <a:ea typeface="+mn-ea"/>
                          <a:cs typeface="Arial" panose="020B0604020202020204" pitchFamily="34" charset="0"/>
                        </a:rPr>
                        <a:t>Limited technological integration </a:t>
                      </a:r>
                    </a:p>
                    <a:p>
                      <a:pPr marL="342900" indent="-342900" algn="just">
                        <a:lnSpc>
                          <a:spcPct val="150000"/>
                        </a:lnSpc>
                        <a:buFont typeface="Wingdings" panose="05000000000000000000" pitchFamily="2" charset="2"/>
                        <a:buChar char="Ø"/>
                      </a:pPr>
                      <a:r>
                        <a:rPr lang="en-GB" sz="1800" b="1" i="0" kern="1200" dirty="0">
                          <a:solidFill>
                            <a:schemeClr val="tx1"/>
                          </a:solidFill>
                          <a:effectLst/>
                          <a:latin typeface="Arial" panose="020B0604020202020204" pitchFamily="34" charset="0"/>
                          <a:ea typeface="+mn-ea"/>
                          <a:cs typeface="Arial" panose="020B0604020202020204" pitchFamily="34" charset="0"/>
                        </a:rPr>
                        <a:t>Resource constraints in knowledge sharing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2">
                        <a:lumMod val="90000"/>
                      </a:schemeClr>
                    </a:solidFill>
                  </a:tcPr>
                </a:tc>
                <a:extLst>
                  <a:ext uri="{0D108BD9-81ED-4DB2-BD59-A6C34878D82A}">
                    <a16:rowId xmlns:a16="http://schemas.microsoft.com/office/drawing/2014/main" val="3153404944"/>
                  </a:ext>
                </a:extLst>
              </a:tr>
              <a:tr h="2325582">
                <a:tc>
                  <a:txBody>
                    <a:bodyPr/>
                    <a:lstStyle/>
                    <a:p>
                      <a:pPr marL="0" indent="0" algn="ctr">
                        <a:lnSpc>
                          <a:spcPct val="150000"/>
                        </a:lnSpc>
                        <a:buFont typeface="Wingdings" panose="05000000000000000000" pitchFamily="2" charset="2"/>
                        <a:buNone/>
                      </a:pPr>
                      <a:r>
                        <a:rPr lang="en-GB" sz="2000" b="1" dirty="0">
                          <a:solidFill>
                            <a:srgbClr val="002060"/>
                          </a:solidFill>
                          <a:latin typeface="Arial" panose="020B0604020202020204" pitchFamily="34" charset="0"/>
                          <a:cs typeface="Arial" panose="020B0604020202020204" pitchFamily="34" charset="0"/>
                        </a:rPr>
                        <a:t>Threats </a:t>
                      </a:r>
                    </a:p>
                    <a:p>
                      <a:pPr marL="342900" indent="-342900" algn="just">
                        <a:lnSpc>
                          <a:spcPct val="150000"/>
                        </a:lnSpc>
                        <a:buFont typeface="Wingdings" panose="05000000000000000000" pitchFamily="2" charset="2"/>
                        <a:buChar char="Ø"/>
                      </a:pPr>
                      <a:r>
                        <a:rPr lang="en-GB" sz="1800" b="1" i="0" kern="1200" dirty="0">
                          <a:solidFill>
                            <a:schemeClr val="tx1"/>
                          </a:solidFill>
                          <a:effectLst/>
                          <a:latin typeface="Arial" panose="020B0604020202020204" pitchFamily="34" charset="0"/>
                          <a:ea typeface="+mn-ea"/>
                          <a:cs typeface="Arial" panose="020B0604020202020204" pitchFamily="34" charset="0"/>
                        </a:rPr>
                        <a:t>Economic viability in operations</a:t>
                      </a:r>
                    </a:p>
                    <a:p>
                      <a:pPr marL="342900" indent="-342900" algn="just">
                        <a:lnSpc>
                          <a:spcPct val="150000"/>
                        </a:lnSpc>
                        <a:buFont typeface="Wingdings" panose="05000000000000000000" pitchFamily="2" charset="2"/>
                        <a:buChar char="Ø"/>
                      </a:pPr>
                      <a:r>
                        <a:rPr lang="en-GB" sz="1800" b="1" i="0" kern="1200" dirty="0">
                          <a:solidFill>
                            <a:schemeClr val="tx1"/>
                          </a:solidFill>
                          <a:effectLst/>
                          <a:latin typeface="Arial" panose="020B0604020202020204" pitchFamily="34" charset="0"/>
                          <a:ea typeface="+mn-ea"/>
                          <a:cs typeface="Arial" panose="020B0604020202020204" pitchFamily="34" charset="0"/>
                        </a:rPr>
                        <a:t>Strict regulatory compliance</a:t>
                      </a:r>
                    </a:p>
                    <a:p>
                      <a:pPr marL="342900" indent="-342900" algn="just">
                        <a:lnSpc>
                          <a:spcPct val="150000"/>
                        </a:lnSpc>
                        <a:buFont typeface="Wingdings" panose="05000000000000000000" pitchFamily="2" charset="2"/>
                        <a:buChar char="Ø"/>
                      </a:pPr>
                      <a:r>
                        <a:rPr lang="en-GB" sz="1800" b="1" i="0" kern="1200" dirty="0">
                          <a:solidFill>
                            <a:schemeClr val="tx1"/>
                          </a:solidFill>
                          <a:effectLst/>
                          <a:latin typeface="Arial" panose="020B0604020202020204" pitchFamily="34" charset="0"/>
                          <a:ea typeface="+mn-ea"/>
                          <a:cs typeface="Arial" panose="020B0604020202020204" pitchFamily="34" charset="0"/>
                        </a:rPr>
                        <a:t>Global crisis sand disruptions </a:t>
                      </a:r>
                      <a:endParaRPr lang="en-GB" sz="1800" dirty="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lumMod val="20000"/>
                        <a:lumOff val="80000"/>
                      </a:schemeClr>
                    </a:solidFill>
                  </a:tcPr>
                </a:tc>
                <a:tc>
                  <a:txBody>
                    <a:bodyPr/>
                    <a:lstStyle/>
                    <a:p>
                      <a:pPr marL="342900" indent="-342900" algn="ctr">
                        <a:lnSpc>
                          <a:spcPct val="150000"/>
                        </a:lnSpc>
                        <a:buFont typeface="Wingdings" panose="05000000000000000000" pitchFamily="2" charset="2"/>
                        <a:buChar char="Ø"/>
                      </a:pPr>
                      <a:r>
                        <a:rPr lang="en-GB" sz="2000" b="1" dirty="0">
                          <a:solidFill>
                            <a:srgbClr val="002060"/>
                          </a:solidFill>
                          <a:latin typeface="Arial" panose="020B0604020202020204" pitchFamily="34" charset="0"/>
                          <a:cs typeface="Arial" panose="020B0604020202020204" pitchFamily="34" charset="0"/>
                        </a:rPr>
                        <a:t>Opportunities </a:t>
                      </a:r>
                    </a:p>
                    <a:p>
                      <a:pPr marL="342900" indent="-342900" algn="just">
                        <a:lnSpc>
                          <a:spcPct val="150000"/>
                        </a:lnSpc>
                        <a:buFont typeface="Wingdings" panose="05000000000000000000" pitchFamily="2" charset="2"/>
                        <a:buChar char="Ø"/>
                      </a:pPr>
                      <a:r>
                        <a:rPr lang="en-US" sz="1800" b="1" i="0" kern="1200" dirty="0">
                          <a:solidFill>
                            <a:schemeClr val="tx1"/>
                          </a:solidFill>
                          <a:effectLst/>
                          <a:latin typeface="Arial" panose="020B0604020202020204" pitchFamily="34" charset="0"/>
                          <a:ea typeface="+mn-ea"/>
                          <a:cs typeface="Arial" panose="020B0604020202020204" pitchFamily="34" charset="0"/>
                        </a:rPr>
                        <a:t>Digital transformations initiatives</a:t>
                      </a:r>
                    </a:p>
                    <a:p>
                      <a:pPr marL="342900" indent="-342900" algn="just">
                        <a:lnSpc>
                          <a:spcPct val="150000"/>
                        </a:lnSpc>
                        <a:buFont typeface="Wingdings" panose="05000000000000000000" pitchFamily="2" charset="2"/>
                        <a:buChar char="Ø"/>
                      </a:pPr>
                      <a:r>
                        <a:rPr lang="en-US" sz="1800" b="1" i="0" kern="1200" dirty="0">
                          <a:solidFill>
                            <a:schemeClr val="tx1"/>
                          </a:solidFill>
                          <a:effectLst/>
                          <a:latin typeface="Arial" panose="020B0604020202020204" pitchFamily="34" charset="0"/>
                          <a:ea typeface="+mn-ea"/>
                          <a:cs typeface="Arial" panose="020B0604020202020204" pitchFamily="34" charset="0"/>
                        </a:rPr>
                        <a:t>Customer experience enhancement</a:t>
                      </a:r>
                    </a:p>
                    <a:p>
                      <a:pPr marL="342900" indent="-342900" algn="just">
                        <a:lnSpc>
                          <a:spcPct val="150000"/>
                        </a:lnSpc>
                        <a:buFont typeface="Wingdings" panose="05000000000000000000" pitchFamily="2" charset="2"/>
                        <a:buChar char="Ø"/>
                      </a:pPr>
                      <a:r>
                        <a:rPr lang="en-US" sz="1800" b="1" i="0" kern="1200" dirty="0">
                          <a:solidFill>
                            <a:schemeClr val="tx1"/>
                          </a:solidFill>
                          <a:effectLst/>
                          <a:latin typeface="Arial" panose="020B0604020202020204" pitchFamily="34" charset="0"/>
                          <a:ea typeface="+mn-ea"/>
                          <a:cs typeface="Arial" panose="020B0604020202020204" pitchFamily="34" charset="0"/>
                        </a:rPr>
                        <a:t>HR training and development </a:t>
                      </a:r>
                    </a:p>
                    <a:p>
                      <a:pPr marL="342900" indent="-342900" algn="just">
                        <a:lnSpc>
                          <a:spcPct val="150000"/>
                        </a:lnSpc>
                        <a:buFont typeface="Wingdings" panose="05000000000000000000" pitchFamily="2" charset="2"/>
                        <a:buChar char="Ø"/>
                      </a:pPr>
                      <a:r>
                        <a:rPr lang="en-US" sz="1800" b="1" i="0" kern="1200" dirty="0">
                          <a:solidFill>
                            <a:schemeClr val="tx1"/>
                          </a:solidFill>
                          <a:effectLst/>
                          <a:latin typeface="Arial" panose="020B0604020202020204" pitchFamily="34" charset="0"/>
                          <a:ea typeface="+mn-ea"/>
                          <a:cs typeface="Arial" panose="020B0604020202020204" pitchFamily="34" charset="0"/>
                        </a:rPr>
                        <a:t>Collaboration with innovators</a:t>
                      </a:r>
                      <a:endParaRPr lang="en-GB" sz="1800" dirty="0">
                        <a:solidFill>
                          <a:schemeClr val="tx1"/>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6">
                        <a:lumMod val="20000"/>
                        <a:lumOff val="80000"/>
                      </a:schemeClr>
                    </a:solidFill>
                  </a:tcPr>
                </a:tc>
                <a:extLst>
                  <a:ext uri="{0D108BD9-81ED-4DB2-BD59-A6C34878D82A}">
                    <a16:rowId xmlns:a16="http://schemas.microsoft.com/office/drawing/2014/main" val="289422132"/>
                  </a:ext>
                </a:extLst>
              </a:tr>
            </a:tbl>
          </a:graphicData>
        </a:graphic>
      </p:graphicFrame>
      <p:sp>
        <p:nvSpPr>
          <p:cNvPr id="5" name="TextBox 4">
            <a:extLst>
              <a:ext uri="{FF2B5EF4-FFF2-40B4-BE49-F238E27FC236}">
                <a16:creationId xmlns:a16="http://schemas.microsoft.com/office/drawing/2014/main" id="{01B92C89-4EDB-47FD-8A6E-BE3B77CF242C}"/>
              </a:ext>
            </a:extLst>
          </p:cNvPr>
          <p:cNvSpPr txBox="1"/>
          <p:nvPr/>
        </p:nvSpPr>
        <p:spPr>
          <a:xfrm>
            <a:off x="3687494" y="6512674"/>
            <a:ext cx="6426176" cy="369332"/>
          </a:xfrm>
          <a:prstGeom prst="rect">
            <a:avLst/>
          </a:prstGeom>
          <a:noFill/>
          <a:ln>
            <a:noFill/>
          </a:ln>
        </p:spPr>
        <p:txBody>
          <a:bodyPr wrap="square" rtlCol="0">
            <a:spAutoFit/>
          </a:bodyPr>
          <a:lstStyle/>
          <a:p>
            <a:pPr algn="ctr"/>
            <a:r>
              <a:rPr lang="en-GB" b="1" dirty="0">
                <a:latin typeface="Arial" panose="020B0604020202020204" pitchFamily="34" charset="0"/>
                <a:cs typeface="Arial" panose="020B0604020202020204" pitchFamily="34" charset="0"/>
              </a:rPr>
              <a:t>Source: (</a:t>
            </a:r>
            <a:r>
              <a:rPr lang="en-GB" b="1" dirty="0" err="1">
                <a:latin typeface="Arial" panose="020B0604020202020204" pitchFamily="34" charset="0"/>
                <a:cs typeface="Arial" panose="020B0604020202020204" pitchFamily="34" charset="0"/>
              </a:rPr>
              <a:t>Ferioli</a:t>
            </a:r>
            <a:r>
              <a:rPr lang="en-GB" b="1" dirty="0">
                <a:latin typeface="Arial" panose="020B0604020202020204" pitchFamily="34" charset="0"/>
                <a:cs typeface="Arial" panose="020B0604020202020204" pitchFamily="34" charset="0"/>
              </a:rPr>
              <a:t> &amp; </a:t>
            </a:r>
            <a:r>
              <a:rPr lang="en-GB" b="1" dirty="0" err="1">
                <a:latin typeface="Arial" panose="020B0604020202020204" pitchFamily="34" charset="0"/>
                <a:cs typeface="Arial" panose="020B0604020202020204" pitchFamily="34" charset="0"/>
              </a:rPr>
              <a:t>Migliarese</a:t>
            </a:r>
            <a:r>
              <a:rPr lang="en-GB" b="1" dirty="0">
                <a:latin typeface="Arial" panose="020B0604020202020204" pitchFamily="34" charset="0"/>
                <a:cs typeface="Arial" panose="020B0604020202020204" pitchFamily="34" charset="0"/>
              </a:rPr>
              <a:t>, 2023) &amp; (Emirates, 2024) </a:t>
            </a:r>
          </a:p>
        </p:txBody>
      </p:sp>
    </p:spTree>
    <p:extLst>
      <p:ext uri="{BB962C8B-B14F-4D97-AF65-F5344CB8AC3E}">
        <p14:creationId xmlns:p14="http://schemas.microsoft.com/office/powerpoint/2010/main" val="9884967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D3BBDF-7E4A-4B40-AAB5-1164F9E33DD2}"/>
              </a:ext>
            </a:extLst>
          </p:cNvPr>
          <p:cNvSpPr>
            <a:spLocks noGrp="1"/>
          </p:cNvSpPr>
          <p:nvPr>
            <p:ph type="title"/>
          </p:nvPr>
        </p:nvSpPr>
        <p:spPr>
          <a:xfrm>
            <a:off x="2213097" y="455297"/>
            <a:ext cx="8911687" cy="937405"/>
          </a:xfrm>
        </p:spPr>
        <p:txBody>
          <a:bodyPr>
            <a:normAutofit fontScale="90000"/>
          </a:bodyPr>
          <a:lstStyle/>
          <a:p>
            <a:pPr algn="ctr"/>
            <a:r>
              <a:rPr lang="en-GB" sz="2800" b="1" dirty="0">
                <a:solidFill>
                  <a:srgbClr val="0070C0"/>
                </a:solidFill>
                <a:effectLst/>
                <a:latin typeface="Arial Black" panose="020B0A04020102020204" pitchFamily="34" charset="0"/>
                <a:ea typeface="Calibri" panose="020F0502020204030204" pitchFamily="34" charset="0"/>
              </a:rPr>
              <a:t>Evaluation of knowledge management systems with KM value chain </a:t>
            </a:r>
            <a:endParaRPr lang="en-GB" sz="4800" dirty="0">
              <a:solidFill>
                <a:srgbClr val="0070C0"/>
              </a:solidFill>
              <a:latin typeface="Arial Black" panose="020B0A04020102020204" pitchFamily="34" charset="0"/>
            </a:endParaRPr>
          </a:p>
        </p:txBody>
      </p:sp>
      <p:sp>
        <p:nvSpPr>
          <p:cNvPr id="3" name="Content Placeholder 2">
            <a:extLst>
              <a:ext uri="{FF2B5EF4-FFF2-40B4-BE49-F238E27FC236}">
                <a16:creationId xmlns:a16="http://schemas.microsoft.com/office/drawing/2014/main" id="{09C8DC76-0585-4CB5-A490-22633893F148}"/>
              </a:ext>
            </a:extLst>
          </p:cNvPr>
          <p:cNvSpPr>
            <a:spLocks noGrp="1"/>
          </p:cNvSpPr>
          <p:nvPr>
            <p:ph idx="1"/>
          </p:nvPr>
        </p:nvSpPr>
        <p:spPr>
          <a:xfrm>
            <a:off x="2274546" y="1392702"/>
            <a:ext cx="2452200" cy="5289452"/>
          </a:xfrm>
          <a:ln>
            <a:solidFill>
              <a:srgbClr val="002060"/>
            </a:solidFill>
          </a:ln>
        </p:spPr>
        <p:txBody>
          <a:bodyPr>
            <a:normAutofit/>
          </a:bodyPr>
          <a:lstStyle/>
          <a:p>
            <a:pPr marL="0" indent="0" algn="just">
              <a:lnSpc>
                <a:spcPct val="150000"/>
              </a:lnSpc>
              <a:buNone/>
            </a:pPr>
            <a:r>
              <a:rPr lang="en-GB" b="1" dirty="0">
                <a:solidFill>
                  <a:schemeClr val="tx1"/>
                </a:solidFill>
                <a:effectLst/>
                <a:latin typeface="Arial" panose="020B0604020202020204" pitchFamily="34" charset="0"/>
                <a:ea typeface="Calibri" panose="020F0502020204030204" pitchFamily="34" charset="0"/>
                <a:cs typeface="Arial" panose="020B0604020202020204" pitchFamily="34" charset="0"/>
              </a:rPr>
              <a:t>KM value chain a conceptual framework model  which  provides a systematic approach to manage knowledge as a strategic asset to maximize the value of the information for the business organisation</a:t>
            </a:r>
            <a:endParaRPr lang="en-GB" b="1" dirty="0">
              <a:solidFill>
                <a:schemeClr val="tx1"/>
              </a:solidFill>
              <a:latin typeface="Arial" panose="020B0604020202020204" pitchFamily="34" charset="0"/>
              <a:cs typeface="Arial" panose="020B0604020202020204" pitchFamily="34" charset="0"/>
            </a:endParaRPr>
          </a:p>
        </p:txBody>
      </p:sp>
      <p:graphicFrame>
        <p:nvGraphicFramePr>
          <p:cNvPr id="4" name="Table 4">
            <a:extLst>
              <a:ext uri="{FF2B5EF4-FFF2-40B4-BE49-F238E27FC236}">
                <a16:creationId xmlns:a16="http://schemas.microsoft.com/office/drawing/2014/main" id="{049DB76E-35D1-413D-B2B7-7672362C6EF5}"/>
              </a:ext>
            </a:extLst>
          </p:cNvPr>
          <p:cNvGraphicFramePr>
            <a:graphicFrameLocks noGrp="1"/>
          </p:cNvGraphicFramePr>
          <p:nvPr>
            <p:extLst>
              <p:ext uri="{D42A27DB-BD31-4B8C-83A1-F6EECF244321}">
                <p14:modId xmlns:p14="http://schemas.microsoft.com/office/powerpoint/2010/main" val="1839720274"/>
              </p:ext>
            </p:extLst>
          </p:nvPr>
        </p:nvGraphicFramePr>
        <p:xfrm>
          <a:off x="4788195" y="1392703"/>
          <a:ext cx="6459487" cy="4985500"/>
        </p:xfrm>
        <a:graphic>
          <a:graphicData uri="http://schemas.openxmlformats.org/drawingml/2006/table">
            <a:tbl>
              <a:tblPr firstRow="1" bandRow="1">
                <a:tableStyleId>{93296810-A885-4BE3-A3E7-6D5BEEA58F35}</a:tableStyleId>
              </a:tblPr>
              <a:tblGrid>
                <a:gridCol w="1835000">
                  <a:extLst>
                    <a:ext uri="{9D8B030D-6E8A-4147-A177-3AD203B41FA5}">
                      <a16:colId xmlns:a16="http://schemas.microsoft.com/office/drawing/2014/main" val="1630060463"/>
                    </a:ext>
                  </a:extLst>
                </a:gridCol>
                <a:gridCol w="2358340">
                  <a:extLst>
                    <a:ext uri="{9D8B030D-6E8A-4147-A177-3AD203B41FA5}">
                      <a16:colId xmlns:a16="http://schemas.microsoft.com/office/drawing/2014/main" val="602452234"/>
                    </a:ext>
                  </a:extLst>
                </a:gridCol>
                <a:gridCol w="2266147">
                  <a:extLst>
                    <a:ext uri="{9D8B030D-6E8A-4147-A177-3AD203B41FA5}">
                      <a16:colId xmlns:a16="http://schemas.microsoft.com/office/drawing/2014/main" val="3560496547"/>
                    </a:ext>
                  </a:extLst>
                </a:gridCol>
              </a:tblGrid>
              <a:tr h="450165">
                <a:tc>
                  <a:txBody>
                    <a:bodyPr/>
                    <a:lstStyle/>
                    <a:p>
                      <a:pPr algn="just"/>
                      <a:endParaRPr lang="en-GB" sz="2000" b="1" dirty="0">
                        <a:solidFill>
                          <a:schemeClr val="tx1"/>
                        </a:solidFill>
                        <a:latin typeface="Arial" panose="020B0604020202020204" pitchFamily="34" charset="0"/>
                        <a:cs typeface="Arial" panose="020B0604020202020204" pitchFamily="34" charset="0"/>
                      </a:endParaRPr>
                    </a:p>
                  </a:txBody>
                  <a:tcPr>
                    <a:solidFill>
                      <a:schemeClr val="bg2">
                        <a:lumMod val="90000"/>
                      </a:schemeClr>
                    </a:solidFill>
                  </a:tcPr>
                </a:tc>
                <a:tc>
                  <a:txBody>
                    <a:bodyPr/>
                    <a:lstStyle/>
                    <a:p>
                      <a:pPr algn="just"/>
                      <a:r>
                        <a:rPr lang="en-GB" sz="2000" b="1" dirty="0">
                          <a:solidFill>
                            <a:srgbClr val="002060"/>
                          </a:solidFill>
                          <a:latin typeface="Arial" panose="020B0604020202020204" pitchFamily="34" charset="0"/>
                          <a:cs typeface="Arial" panose="020B0604020202020204" pitchFamily="34" charset="0"/>
                        </a:rPr>
                        <a:t>Amazon </a:t>
                      </a:r>
                    </a:p>
                  </a:txBody>
                  <a:tcPr>
                    <a:solidFill>
                      <a:schemeClr val="bg2">
                        <a:lumMod val="90000"/>
                      </a:schemeClr>
                    </a:solidFill>
                  </a:tcPr>
                </a:tc>
                <a:tc>
                  <a:txBody>
                    <a:bodyPr/>
                    <a:lstStyle/>
                    <a:p>
                      <a:pPr algn="just"/>
                      <a:r>
                        <a:rPr lang="en-GB" sz="2000" b="1" dirty="0">
                          <a:solidFill>
                            <a:srgbClr val="002060"/>
                          </a:solidFill>
                          <a:latin typeface="Arial" panose="020B0604020202020204" pitchFamily="34" charset="0"/>
                          <a:cs typeface="Arial" panose="020B0604020202020204" pitchFamily="34" charset="0"/>
                        </a:rPr>
                        <a:t>Emirates</a:t>
                      </a:r>
                    </a:p>
                  </a:txBody>
                  <a:tcPr>
                    <a:solidFill>
                      <a:schemeClr val="bg2">
                        <a:lumMod val="90000"/>
                      </a:schemeClr>
                    </a:solidFill>
                  </a:tcPr>
                </a:tc>
                <a:extLst>
                  <a:ext uri="{0D108BD9-81ED-4DB2-BD59-A6C34878D82A}">
                    <a16:rowId xmlns:a16="http://schemas.microsoft.com/office/drawing/2014/main" val="3168228082"/>
                  </a:ext>
                </a:extLst>
              </a:tr>
              <a:tr h="1002000">
                <a:tc>
                  <a:txBody>
                    <a:bodyPr/>
                    <a:lstStyle/>
                    <a:p>
                      <a:pPr algn="ctr"/>
                      <a:r>
                        <a:rPr lang="en-GB" sz="1800" b="1" kern="1200" dirty="0">
                          <a:solidFill>
                            <a:schemeClr val="tx1"/>
                          </a:solidFill>
                          <a:effectLst/>
                          <a:latin typeface="Arial" panose="020B0604020202020204" pitchFamily="34" charset="0"/>
                          <a:ea typeface="+mn-ea"/>
                          <a:cs typeface="Arial" panose="020B0604020202020204" pitchFamily="34" charset="0"/>
                        </a:rPr>
                        <a:t>Knowledge acquisition</a:t>
                      </a:r>
                      <a:endParaRPr lang="en-GB" b="1" dirty="0">
                        <a:solidFill>
                          <a:schemeClr val="tx1"/>
                        </a:solidFill>
                        <a:latin typeface="Arial" panose="020B0604020202020204" pitchFamily="34" charset="0"/>
                        <a:cs typeface="Arial" panose="020B0604020202020204" pitchFamily="34" charset="0"/>
                      </a:endParaRPr>
                    </a:p>
                  </a:txBody>
                  <a:tcPr/>
                </a:tc>
                <a:tc>
                  <a:txBody>
                    <a:bodyPr/>
                    <a:lstStyle/>
                    <a:p>
                      <a:pPr marL="285750" indent="-285750" algn="just">
                        <a:buFont typeface="Arial" panose="020B0604020202020204" pitchFamily="34" charset="0"/>
                        <a:buChar char="•"/>
                      </a:pPr>
                      <a:r>
                        <a:rPr lang="en-GB" sz="1600" b="0" kern="1200" dirty="0">
                          <a:solidFill>
                            <a:schemeClr val="tx1"/>
                          </a:solidFill>
                          <a:effectLst/>
                          <a:latin typeface="Arial" panose="020B0604020202020204" pitchFamily="34" charset="0"/>
                          <a:ea typeface="+mn-ea"/>
                          <a:cs typeface="Arial" panose="020B0604020202020204" pitchFamily="34" charset="0"/>
                        </a:rPr>
                        <a:t>E-commerce platform</a:t>
                      </a:r>
                    </a:p>
                    <a:p>
                      <a:pPr marL="285750" indent="-285750" algn="just">
                        <a:buFont typeface="Arial" panose="020B0604020202020204" pitchFamily="34" charset="0"/>
                        <a:buChar char="•"/>
                      </a:pPr>
                      <a:r>
                        <a:rPr lang="en-GB" sz="1600" b="0" kern="1200" dirty="0">
                          <a:solidFill>
                            <a:schemeClr val="tx1"/>
                          </a:solidFill>
                          <a:effectLst/>
                          <a:latin typeface="Arial" panose="020B0604020202020204" pitchFamily="34" charset="0"/>
                          <a:ea typeface="+mn-ea"/>
                          <a:cs typeface="Arial" panose="020B0604020202020204" pitchFamily="34" charset="0"/>
                        </a:rPr>
                        <a:t>AWS services, and </a:t>
                      </a:r>
                    </a:p>
                    <a:p>
                      <a:pPr marL="285750" indent="-285750" algn="just">
                        <a:buFont typeface="Arial" panose="020B0604020202020204" pitchFamily="34" charset="0"/>
                        <a:buChar char="•"/>
                      </a:pPr>
                      <a:r>
                        <a:rPr lang="en-GB" sz="1600" b="0" kern="1200" dirty="0">
                          <a:solidFill>
                            <a:schemeClr val="tx1"/>
                          </a:solidFill>
                          <a:effectLst/>
                          <a:latin typeface="Arial" panose="020B0604020202020204" pitchFamily="34" charset="0"/>
                          <a:ea typeface="+mn-ea"/>
                          <a:cs typeface="Arial" panose="020B0604020202020204" pitchFamily="34" charset="0"/>
                        </a:rPr>
                        <a:t>Consumer interactions</a:t>
                      </a:r>
                      <a:endParaRPr lang="en-GB" sz="1600" b="0" dirty="0">
                        <a:solidFill>
                          <a:schemeClr val="tx1"/>
                        </a:solidFill>
                        <a:latin typeface="Arial" panose="020B0604020202020204" pitchFamily="34" charset="0"/>
                        <a:cs typeface="Arial" panose="020B0604020202020204" pitchFamily="34" charset="0"/>
                      </a:endParaRPr>
                    </a:p>
                  </a:txBody>
                  <a:tcPr/>
                </a:tc>
                <a:tc>
                  <a:txBody>
                    <a:bodyPr/>
                    <a:lstStyle/>
                    <a:p>
                      <a:pPr marL="285750" indent="-285750" algn="just">
                        <a:buFont typeface="Arial" panose="020B0604020202020204" pitchFamily="34" charset="0"/>
                        <a:buChar char="•"/>
                      </a:pPr>
                      <a:r>
                        <a:rPr lang="en-GB" sz="1600" b="0" kern="1200" dirty="0">
                          <a:solidFill>
                            <a:schemeClr val="tx1"/>
                          </a:solidFill>
                          <a:effectLst/>
                          <a:latin typeface="Arial" panose="020B0604020202020204" pitchFamily="34" charset="0"/>
                          <a:ea typeface="+mn-ea"/>
                          <a:cs typeface="Arial" panose="020B0604020202020204" pitchFamily="34" charset="0"/>
                        </a:rPr>
                        <a:t>Interactions within the aviation industry</a:t>
                      </a:r>
                    </a:p>
                    <a:p>
                      <a:pPr marL="285750" indent="-285750" algn="just">
                        <a:buFont typeface="Arial" panose="020B0604020202020204" pitchFamily="34" charset="0"/>
                        <a:buChar char="•"/>
                      </a:pPr>
                      <a:r>
                        <a:rPr lang="en-GB" sz="1600" b="0" kern="1200" dirty="0">
                          <a:solidFill>
                            <a:schemeClr val="tx1"/>
                          </a:solidFill>
                          <a:effectLst/>
                          <a:latin typeface="Arial" panose="020B0604020202020204" pitchFamily="34" charset="0"/>
                          <a:ea typeface="+mn-ea"/>
                          <a:cs typeface="Arial" panose="020B0604020202020204" pitchFamily="34" charset="0"/>
                        </a:rPr>
                        <a:t>Trends and best practices</a:t>
                      </a:r>
                      <a:endParaRPr lang="en-GB" sz="16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746286274"/>
                  </a:ext>
                </a:extLst>
              </a:tr>
              <a:tr h="668215">
                <a:tc>
                  <a:txBody>
                    <a:bodyPr/>
                    <a:lstStyle/>
                    <a:p>
                      <a:pPr algn="ctr"/>
                      <a:r>
                        <a:rPr lang="en-GB" sz="1800" b="1" kern="1200" dirty="0">
                          <a:solidFill>
                            <a:schemeClr val="tx1"/>
                          </a:solidFill>
                          <a:effectLst/>
                          <a:latin typeface="Arial" panose="020B0604020202020204" pitchFamily="34" charset="0"/>
                          <a:ea typeface="+mn-ea"/>
                          <a:cs typeface="Arial" panose="020B0604020202020204" pitchFamily="34" charset="0"/>
                        </a:rPr>
                        <a:t>Knowledge storage</a:t>
                      </a:r>
                      <a:endParaRPr lang="en-GB" b="1" dirty="0">
                        <a:solidFill>
                          <a:schemeClr val="tx1"/>
                        </a:solidFill>
                        <a:latin typeface="Arial" panose="020B0604020202020204" pitchFamily="34" charset="0"/>
                        <a:cs typeface="Arial" panose="020B0604020202020204" pitchFamily="34" charset="0"/>
                      </a:endParaRPr>
                    </a:p>
                  </a:txBody>
                  <a:tcPr/>
                </a:tc>
                <a:tc>
                  <a:txBody>
                    <a:bodyPr/>
                    <a:lstStyle/>
                    <a:p>
                      <a:pPr marL="285750" indent="-285750" algn="just">
                        <a:buFont typeface="Arial" panose="020B0604020202020204" pitchFamily="34" charset="0"/>
                        <a:buChar char="•"/>
                      </a:pPr>
                      <a:r>
                        <a:rPr lang="en-GB" sz="1600" b="0" kern="1200" dirty="0">
                          <a:solidFill>
                            <a:schemeClr val="tx1"/>
                          </a:solidFill>
                          <a:effectLst/>
                          <a:latin typeface="Arial" panose="020B0604020202020204" pitchFamily="34" charset="0"/>
                          <a:ea typeface="+mn-ea"/>
                          <a:cs typeface="Arial" panose="020B0604020202020204" pitchFamily="34" charset="0"/>
                        </a:rPr>
                        <a:t>Cloud-based technologies </a:t>
                      </a:r>
                      <a:endParaRPr lang="en-GB" sz="1600" b="0" dirty="0">
                        <a:solidFill>
                          <a:schemeClr val="tx1"/>
                        </a:solidFill>
                        <a:latin typeface="Arial" panose="020B0604020202020204" pitchFamily="34" charset="0"/>
                        <a:cs typeface="Arial" panose="020B0604020202020204" pitchFamily="34" charset="0"/>
                      </a:endParaRPr>
                    </a:p>
                  </a:txBody>
                  <a:tcPr/>
                </a:tc>
                <a:tc>
                  <a:txBody>
                    <a:bodyPr/>
                    <a:lstStyle/>
                    <a:p>
                      <a:pPr marL="285750" indent="-285750" algn="just">
                        <a:buFont typeface="Arial" panose="020B0604020202020204" pitchFamily="34" charset="0"/>
                        <a:buChar char="•"/>
                      </a:pPr>
                      <a:r>
                        <a:rPr lang="en-GB" sz="1600" b="0" kern="1200" dirty="0">
                          <a:solidFill>
                            <a:schemeClr val="tx1"/>
                          </a:solidFill>
                          <a:effectLst/>
                          <a:latin typeface="Arial" panose="020B0604020202020204" pitchFamily="34" charset="0"/>
                          <a:ea typeface="+mn-ea"/>
                          <a:cs typeface="Arial" panose="020B0604020202020204" pitchFamily="34" charset="0"/>
                        </a:rPr>
                        <a:t>Organisational databases</a:t>
                      </a:r>
                      <a:endParaRPr lang="en-GB" sz="16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852252763"/>
                  </a:ext>
                </a:extLst>
              </a:tr>
              <a:tr h="1002000">
                <a:tc>
                  <a:txBody>
                    <a:bodyPr/>
                    <a:lstStyle/>
                    <a:p>
                      <a:pPr algn="ctr"/>
                      <a:r>
                        <a:rPr lang="en-GB" sz="1800" b="1" kern="1200" dirty="0">
                          <a:solidFill>
                            <a:schemeClr val="tx1"/>
                          </a:solidFill>
                          <a:effectLst/>
                          <a:latin typeface="Arial" panose="020B0604020202020204" pitchFamily="34" charset="0"/>
                          <a:ea typeface="+mn-ea"/>
                          <a:cs typeface="Arial" panose="020B0604020202020204" pitchFamily="34" charset="0"/>
                        </a:rPr>
                        <a:t>Knowledge dissemination</a:t>
                      </a:r>
                      <a:endParaRPr lang="en-GB" b="1" dirty="0">
                        <a:solidFill>
                          <a:schemeClr val="tx1"/>
                        </a:solidFill>
                        <a:latin typeface="Arial" panose="020B0604020202020204" pitchFamily="34" charset="0"/>
                        <a:cs typeface="Arial" panose="020B0604020202020204" pitchFamily="34" charset="0"/>
                      </a:endParaRPr>
                    </a:p>
                  </a:txBody>
                  <a:tcPr/>
                </a:tc>
                <a:tc>
                  <a:txBody>
                    <a:bodyPr/>
                    <a:lstStyle/>
                    <a:p>
                      <a:pPr marL="285750" indent="-285750" algn="just">
                        <a:buFont typeface="Arial" panose="020B0604020202020204" pitchFamily="34" charset="0"/>
                        <a:buChar char="•"/>
                      </a:pPr>
                      <a:r>
                        <a:rPr lang="en-GB" sz="1600" b="0" kern="1200" dirty="0">
                          <a:solidFill>
                            <a:schemeClr val="tx1"/>
                          </a:solidFill>
                          <a:effectLst/>
                          <a:latin typeface="Arial" panose="020B0604020202020204" pitchFamily="34" charset="0"/>
                          <a:ea typeface="+mn-ea"/>
                          <a:cs typeface="Arial" panose="020B0604020202020204" pitchFamily="34" charset="0"/>
                        </a:rPr>
                        <a:t>Customer reviews</a:t>
                      </a:r>
                    </a:p>
                    <a:p>
                      <a:pPr marL="285750" indent="-285750" algn="just">
                        <a:buFont typeface="Arial" panose="020B0604020202020204" pitchFamily="34" charset="0"/>
                        <a:buChar char="•"/>
                      </a:pPr>
                      <a:r>
                        <a:rPr lang="en-GB" sz="1600" b="0" kern="1200" dirty="0">
                          <a:solidFill>
                            <a:schemeClr val="tx1"/>
                          </a:solidFill>
                          <a:effectLst/>
                          <a:latin typeface="Arial" panose="020B0604020202020204" pitchFamily="34" charset="0"/>
                          <a:ea typeface="+mn-ea"/>
                          <a:cs typeface="Arial" panose="020B0604020202020204" pitchFamily="34" charset="0"/>
                        </a:rPr>
                        <a:t>personalized recommendations</a:t>
                      </a:r>
                      <a:endParaRPr lang="en-GB" sz="1600" b="0" dirty="0">
                        <a:solidFill>
                          <a:schemeClr val="tx1"/>
                        </a:solidFill>
                        <a:latin typeface="Arial" panose="020B0604020202020204" pitchFamily="34" charset="0"/>
                        <a:cs typeface="Arial" panose="020B0604020202020204" pitchFamily="34" charset="0"/>
                      </a:endParaRPr>
                    </a:p>
                  </a:txBody>
                  <a:tcPr/>
                </a:tc>
                <a:tc>
                  <a:txBody>
                    <a:bodyPr/>
                    <a:lstStyle/>
                    <a:p>
                      <a:pPr marL="285750" indent="-285750" algn="just">
                        <a:buFont typeface="Arial" panose="020B0604020202020204" pitchFamily="34" charset="0"/>
                        <a:buChar char="•"/>
                      </a:pPr>
                      <a:r>
                        <a:rPr lang="en-GB" sz="1600" b="0" kern="1200" dirty="0">
                          <a:solidFill>
                            <a:schemeClr val="tx1"/>
                          </a:solidFill>
                          <a:effectLst/>
                          <a:latin typeface="Arial" panose="020B0604020202020204" pitchFamily="34" charset="0"/>
                          <a:ea typeface="+mn-ea"/>
                          <a:cs typeface="Arial" panose="020B0604020202020204" pitchFamily="34" charset="0"/>
                        </a:rPr>
                        <a:t>Customer reviews</a:t>
                      </a:r>
                    </a:p>
                    <a:p>
                      <a:pPr marL="285750" indent="-285750" algn="just">
                        <a:buFont typeface="Arial" panose="020B0604020202020204" pitchFamily="34" charset="0"/>
                        <a:buChar char="•"/>
                      </a:pPr>
                      <a:r>
                        <a:rPr lang="en-GB" sz="1600" b="0" kern="1200" dirty="0">
                          <a:solidFill>
                            <a:schemeClr val="tx1"/>
                          </a:solidFill>
                          <a:effectLst/>
                          <a:latin typeface="Arial" panose="020B0604020202020204" pitchFamily="34" charset="0"/>
                          <a:ea typeface="+mn-ea"/>
                          <a:cs typeface="Arial" panose="020B0604020202020204" pitchFamily="34" charset="0"/>
                        </a:rPr>
                        <a:t>collaborative features</a:t>
                      </a:r>
                      <a:endParaRPr lang="en-GB" sz="16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138188783"/>
                  </a:ext>
                </a:extLst>
              </a:tr>
              <a:tr h="1002000">
                <a:tc>
                  <a:txBody>
                    <a:bodyPr/>
                    <a:lstStyle/>
                    <a:p>
                      <a:pPr algn="ctr"/>
                      <a:r>
                        <a:rPr lang="en-GB" sz="1800" b="1" kern="1200" dirty="0">
                          <a:solidFill>
                            <a:schemeClr val="tx1"/>
                          </a:solidFill>
                          <a:effectLst/>
                          <a:latin typeface="Arial" panose="020B0604020202020204" pitchFamily="34" charset="0"/>
                          <a:ea typeface="+mn-ea"/>
                          <a:cs typeface="Arial" panose="020B0604020202020204" pitchFamily="34" charset="0"/>
                        </a:rPr>
                        <a:t>Knowledge application </a:t>
                      </a:r>
                      <a:endParaRPr lang="en-GB" b="1" dirty="0">
                        <a:solidFill>
                          <a:schemeClr val="tx1"/>
                        </a:solidFill>
                        <a:latin typeface="Arial" panose="020B0604020202020204" pitchFamily="34" charset="0"/>
                        <a:cs typeface="Arial" panose="020B0604020202020204" pitchFamily="34" charset="0"/>
                      </a:endParaRPr>
                    </a:p>
                  </a:txBody>
                  <a:tcPr/>
                </a:tc>
                <a:tc>
                  <a:txBody>
                    <a:bodyPr/>
                    <a:lstStyle/>
                    <a:p>
                      <a:pPr marL="285750" indent="-285750" algn="just">
                        <a:buFont typeface="Arial" panose="020B0604020202020204" pitchFamily="34" charset="0"/>
                        <a:buChar char="•"/>
                      </a:pPr>
                      <a:r>
                        <a:rPr lang="en-GB" sz="1600" b="0" kern="1200" dirty="0">
                          <a:solidFill>
                            <a:schemeClr val="tx1"/>
                          </a:solidFill>
                          <a:effectLst/>
                          <a:latin typeface="Arial" panose="020B0604020202020204" pitchFamily="34" charset="0"/>
                          <a:ea typeface="+mn-ea"/>
                          <a:cs typeface="Arial" panose="020B0604020202020204" pitchFamily="34" charset="0"/>
                        </a:rPr>
                        <a:t>Optimize delivery network</a:t>
                      </a:r>
                    </a:p>
                    <a:p>
                      <a:pPr marL="285750" indent="-285750" algn="just">
                        <a:buFont typeface="Arial" panose="020B0604020202020204" pitchFamily="34" charset="0"/>
                        <a:buChar char="•"/>
                      </a:pPr>
                      <a:r>
                        <a:rPr lang="en-GB" sz="1600" b="0" kern="1200" dirty="0">
                          <a:solidFill>
                            <a:schemeClr val="tx1"/>
                          </a:solidFill>
                          <a:effectLst/>
                          <a:latin typeface="Arial" panose="020B0604020202020204" pitchFamily="34" charset="0"/>
                          <a:ea typeface="+mn-ea"/>
                          <a:cs typeface="Arial" panose="020B0604020202020204" pitchFamily="34" charset="0"/>
                        </a:rPr>
                        <a:t>Customize experiences</a:t>
                      </a:r>
                    </a:p>
                    <a:p>
                      <a:pPr marL="285750" indent="-285750" algn="just">
                        <a:buFont typeface="Arial" panose="020B0604020202020204" pitchFamily="34" charset="0"/>
                        <a:buChar char="•"/>
                      </a:pPr>
                      <a:r>
                        <a:rPr lang="en-GB" sz="1600" b="0" kern="1200" dirty="0">
                          <a:solidFill>
                            <a:schemeClr val="tx1"/>
                          </a:solidFill>
                          <a:effectLst/>
                          <a:latin typeface="Arial" panose="020B0604020202020204" pitchFamily="34" charset="0"/>
                          <a:ea typeface="+mn-ea"/>
                          <a:cs typeface="Arial" panose="020B0604020202020204" pitchFamily="34" charset="0"/>
                        </a:rPr>
                        <a:t>Innovate new services </a:t>
                      </a:r>
                      <a:endParaRPr lang="en-GB" sz="1600" b="0" dirty="0">
                        <a:solidFill>
                          <a:schemeClr val="tx1"/>
                        </a:solidFill>
                        <a:latin typeface="Arial" panose="020B0604020202020204" pitchFamily="34" charset="0"/>
                        <a:cs typeface="Arial" panose="020B0604020202020204" pitchFamily="34" charset="0"/>
                      </a:endParaRPr>
                    </a:p>
                  </a:txBody>
                  <a:tcPr/>
                </a:tc>
                <a:tc>
                  <a:txBody>
                    <a:bodyPr/>
                    <a:lstStyle/>
                    <a:p>
                      <a:pPr marL="285750" indent="-285750" algn="just">
                        <a:buFont typeface="Arial" panose="020B0604020202020204" pitchFamily="34" charset="0"/>
                        <a:buChar char="•"/>
                      </a:pPr>
                      <a:r>
                        <a:rPr lang="en-GB" sz="1600" b="0" kern="1200" dirty="0">
                          <a:solidFill>
                            <a:schemeClr val="tx1"/>
                          </a:solidFill>
                          <a:effectLst/>
                          <a:latin typeface="Arial" panose="020B0604020202020204" pitchFamily="34" charset="0"/>
                          <a:ea typeface="+mn-ea"/>
                          <a:cs typeface="Arial" panose="020B0604020202020204" pitchFamily="34" charset="0"/>
                        </a:rPr>
                        <a:t>Customized travel experience</a:t>
                      </a:r>
                    </a:p>
                    <a:p>
                      <a:pPr marL="285750" indent="-285750" algn="just">
                        <a:buFont typeface="Arial" panose="020B0604020202020204" pitchFamily="34" charset="0"/>
                        <a:buChar char="•"/>
                      </a:pPr>
                      <a:r>
                        <a:rPr lang="en-GB" sz="1600" b="0" kern="1200" dirty="0">
                          <a:solidFill>
                            <a:schemeClr val="tx1"/>
                          </a:solidFill>
                          <a:effectLst/>
                          <a:latin typeface="Arial" panose="020B0604020202020204" pitchFamily="34" charset="0"/>
                          <a:ea typeface="+mn-ea"/>
                          <a:cs typeface="Arial" panose="020B0604020202020204" pitchFamily="34" charset="0"/>
                        </a:rPr>
                        <a:t>Optimize flight operations</a:t>
                      </a:r>
                    </a:p>
                    <a:p>
                      <a:pPr marL="285750" indent="-285750" algn="just">
                        <a:buFont typeface="Arial" panose="020B0604020202020204" pitchFamily="34" charset="0"/>
                        <a:buChar char="•"/>
                      </a:pPr>
                      <a:r>
                        <a:rPr lang="en-GB" sz="1600" b="0" kern="1200" dirty="0">
                          <a:solidFill>
                            <a:schemeClr val="tx1"/>
                          </a:solidFill>
                          <a:effectLst/>
                          <a:latin typeface="Arial" panose="020B0604020202020204" pitchFamily="34" charset="0"/>
                          <a:ea typeface="+mn-ea"/>
                          <a:cs typeface="Arial" panose="020B0604020202020204" pitchFamily="34" charset="0"/>
                        </a:rPr>
                        <a:t>Guarantee safety compliance</a:t>
                      </a:r>
                      <a:endParaRPr lang="en-GB" sz="16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346738935"/>
                  </a:ext>
                </a:extLst>
              </a:tr>
            </a:tbl>
          </a:graphicData>
        </a:graphic>
      </p:graphicFrame>
      <p:sp>
        <p:nvSpPr>
          <p:cNvPr id="5" name="TextBox 4">
            <a:extLst>
              <a:ext uri="{FF2B5EF4-FFF2-40B4-BE49-F238E27FC236}">
                <a16:creationId xmlns:a16="http://schemas.microsoft.com/office/drawing/2014/main" id="{5BBD9475-4AA7-4440-84F4-4F2BE30BAC84}"/>
              </a:ext>
            </a:extLst>
          </p:cNvPr>
          <p:cNvSpPr txBox="1"/>
          <p:nvPr/>
        </p:nvSpPr>
        <p:spPr>
          <a:xfrm>
            <a:off x="4698608" y="6488668"/>
            <a:ext cx="6426176" cy="369332"/>
          </a:xfrm>
          <a:prstGeom prst="rect">
            <a:avLst/>
          </a:prstGeom>
          <a:noFill/>
          <a:ln>
            <a:noFill/>
          </a:ln>
        </p:spPr>
        <p:txBody>
          <a:bodyPr wrap="square" rtlCol="0">
            <a:spAutoFit/>
          </a:bodyPr>
          <a:lstStyle/>
          <a:p>
            <a:pPr algn="ctr"/>
            <a:r>
              <a:rPr lang="en-GB" b="1" dirty="0">
                <a:latin typeface="Arial" panose="020B0604020202020204" pitchFamily="34" charset="0"/>
                <a:cs typeface="Arial" panose="020B0604020202020204" pitchFamily="34" charset="0"/>
              </a:rPr>
              <a:t>Source: (Schmitt, 2023) &amp; (Husain &amp; Ermine, 2021)</a:t>
            </a:r>
          </a:p>
        </p:txBody>
      </p:sp>
    </p:spTree>
    <p:extLst>
      <p:ext uri="{BB962C8B-B14F-4D97-AF65-F5344CB8AC3E}">
        <p14:creationId xmlns:p14="http://schemas.microsoft.com/office/powerpoint/2010/main" val="36301145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A2C7EF-0336-4DAB-90E7-9D7AC2D127C3}"/>
              </a:ext>
            </a:extLst>
          </p:cNvPr>
          <p:cNvSpPr>
            <a:spLocks noGrp="1"/>
          </p:cNvSpPr>
          <p:nvPr>
            <p:ph type="title"/>
          </p:nvPr>
        </p:nvSpPr>
        <p:spPr>
          <a:xfrm>
            <a:off x="2170895" y="471268"/>
            <a:ext cx="8911687" cy="937404"/>
          </a:xfrm>
        </p:spPr>
        <p:txBody>
          <a:bodyPr>
            <a:noAutofit/>
          </a:bodyPr>
          <a:lstStyle/>
          <a:p>
            <a:pPr algn="ctr"/>
            <a:r>
              <a:rPr lang="en-GB" sz="2800" b="1" dirty="0">
                <a:solidFill>
                  <a:srgbClr val="0070C0"/>
                </a:solidFill>
                <a:effectLst/>
                <a:latin typeface="Arial Black" panose="020B0A04020102020204" pitchFamily="34" charset="0"/>
                <a:ea typeface="Calibri" panose="020F0502020204030204" pitchFamily="34" charset="0"/>
              </a:rPr>
              <a:t>The supporting information technology systems</a:t>
            </a:r>
            <a:endParaRPr lang="en-GB" sz="2800" dirty="0"/>
          </a:p>
        </p:txBody>
      </p:sp>
      <p:graphicFrame>
        <p:nvGraphicFramePr>
          <p:cNvPr id="4" name="Content Placeholder 3">
            <a:extLst>
              <a:ext uri="{FF2B5EF4-FFF2-40B4-BE49-F238E27FC236}">
                <a16:creationId xmlns:a16="http://schemas.microsoft.com/office/drawing/2014/main" id="{B914769F-988F-44B6-BE54-6336928184A9}"/>
              </a:ext>
            </a:extLst>
          </p:cNvPr>
          <p:cNvGraphicFramePr>
            <a:graphicFrameLocks noGrp="1"/>
          </p:cNvGraphicFramePr>
          <p:nvPr>
            <p:ph idx="1"/>
            <p:extLst>
              <p:ext uri="{D42A27DB-BD31-4B8C-83A1-F6EECF244321}">
                <p14:modId xmlns:p14="http://schemas.microsoft.com/office/powerpoint/2010/main" val="1984681792"/>
              </p:ext>
            </p:extLst>
          </p:nvPr>
        </p:nvGraphicFramePr>
        <p:xfrm>
          <a:off x="2170895" y="1547446"/>
          <a:ext cx="8763416" cy="513470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0E09E176-4E1F-4079-A03C-FB731BA6E56F}"/>
              </a:ext>
            </a:extLst>
          </p:cNvPr>
          <p:cNvSpPr txBox="1"/>
          <p:nvPr/>
        </p:nvSpPr>
        <p:spPr>
          <a:xfrm>
            <a:off x="3750553" y="6497488"/>
            <a:ext cx="6614576" cy="369332"/>
          </a:xfrm>
          <a:prstGeom prst="rect">
            <a:avLst/>
          </a:prstGeom>
          <a:noFill/>
          <a:ln>
            <a:noFill/>
          </a:ln>
        </p:spPr>
        <p:txBody>
          <a:bodyPr wrap="square" rtlCol="0">
            <a:spAutoFit/>
          </a:bodyPr>
          <a:lstStyle/>
          <a:p>
            <a:r>
              <a:rPr lang="en-GB" b="1" dirty="0">
                <a:latin typeface="Arial" panose="020B0604020202020204" pitchFamily="34" charset="0"/>
                <a:cs typeface="Arial" panose="020B0604020202020204" pitchFamily="34" charset="0"/>
              </a:rPr>
              <a:t>Source: (Amazon.com, 2024) &amp; (Emirates, 2024) </a:t>
            </a:r>
          </a:p>
        </p:txBody>
      </p:sp>
    </p:spTree>
    <p:extLst>
      <p:ext uri="{BB962C8B-B14F-4D97-AF65-F5344CB8AC3E}">
        <p14:creationId xmlns:p14="http://schemas.microsoft.com/office/powerpoint/2010/main" val="9805069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3D73CC-BADA-435B-B7A9-B121EC57787F}"/>
              </a:ext>
            </a:extLst>
          </p:cNvPr>
          <p:cNvSpPr>
            <a:spLocks noGrp="1"/>
          </p:cNvSpPr>
          <p:nvPr>
            <p:ph type="title"/>
          </p:nvPr>
        </p:nvSpPr>
        <p:spPr>
          <a:xfrm>
            <a:off x="2184962" y="314620"/>
            <a:ext cx="8911687" cy="867065"/>
          </a:xfrm>
        </p:spPr>
        <p:txBody>
          <a:bodyPr>
            <a:noAutofit/>
          </a:bodyPr>
          <a:lstStyle/>
          <a:p>
            <a:pPr algn="ctr"/>
            <a:r>
              <a:rPr lang="en-GB" sz="2800" b="1" kern="0" dirty="0">
                <a:solidFill>
                  <a:srgbClr val="0070C0"/>
                </a:solidFill>
                <a:effectLst/>
                <a:latin typeface="Arial Black" panose="020B0A04020102020204" pitchFamily="34" charset="0"/>
                <a:ea typeface="Times New Roman" panose="02020603050405020304" pitchFamily="18" charset="0"/>
                <a:cs typeface="Times New Roman" panose="02020603050405020304" pitchFamily="18" charset="0"/>
              </a:rPr>
              <a:t>Recommendations for areas of development in knowledge management systems </a:t>
            </a:r>
            <a:endParaRPr lang="en-GB" sz="4800" dirty="0">
              <a:solidFill>
                <a:srgbClr val="0070C0"/>
              </a:solidFill>
              <a:latin typeface="Arial Black" panose="020B0A04020102020204" pitchFamily="34" charset="0"/>
            </a:endParaRPr>
          </a:p>
        </p:txBody>
      </p:sp>
      <p:graphicFrame>
        <p:nvGraphicFramePr>
          <p:cNvPr id="4" name="Content Placeholder 3">
            <a:extLst>
              <a:ext uri="{FF2B5EF4-FFF2-40B4-BE49-F238E27FC236}">
                <a16:creationId xmlns:a16="http://schemas.microsoft.com/office/drawing/2014/main" id="{5C45BF5D-50EF-471F-BB92-60BB264BA062}"/>
              </a:ext>
            </a:extLst>
          </p:cNvPr>
          <p:cNvGraphicFramePr>
            <a:graphicFrameLocks noGrp="1"/>
          </p:cNvGraphicFramePr>
          <p:nvPr>
            <p:ph idx="1"/>
            <p:extLst>
              <p:ext uri="{D42A27DB-BD31-4B8C-83A1-F6EECF244321}">
                <p14:modId xmlns:p14="http://schemas.microsoft.com/office/powerpoint/2010/main" val="4218210244"/>
              </p:ext>
            </p:extLst>
          </p:nvPr>
        </p:nvGraphicFramePr>
        <p:xfrm>
          <a:off x="1189574" y="1322363"/>
          <a:ext cx="10902462" cy="55356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375709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593D27-DDF6-4834-82DD-9E82F8BB370C}"/>
              </a:ext>
            </a:extLst>
          </p:cNvPr>
          <p:cNvSpPr>
            <a:spLocks noGrp="1"/>
          </p:cNvSpPr>
          <p:nvPr>
            <p:ph type="title"/>
          </p:nvPr>
        </p:nvSpPr>
        <p:spPr>
          <a:xfrm>
            <a:off x="2002082" y="625787"/>
            <a:ext cx="8911687" cy="641982"/>
          </a:xfrm>
        </p:spPr>
        <p:txBody>
          <a:bodyPr>
            <a:normAutofit/>
          </a:bodyPr>
          <a:lstStyle/>
          <a:p>
            <a:pPr algn="ctr"/>
            <a:r>
              <a:rPr lang="en-GB" sz="2800" dirty="0">
                <a:solidFill>
                  <a:srgbClr val="0070C0"/>
                </a:solidFill>
                <a:latin typeface="Arial Black" panose="020B0A04020102020204" pitchFamily="34" charset="0"/>
              </a:rPr>
              <a:t>Conclusion </a:t>
            </a:r>
          </a:p>
        </p:txBody>
      </p:sp>
      <p:sp>
        <p:nvSpPr>
          <p:cNvPr id="3" name="Content Placeholder 2">
            <a:extLst>
              <a:ext uri="{FF2B5EF4-FFF2-40B4-BE49-F238E27FC236}">
                <a16:creationId xmlns:a16="http://schemas.microsoft.com/office/drawing/2014/main" id="{E3315ECC-2D3E-4B13-BB5A-083143614344}"/>
              </a:ext>
            </a:extLst>
          </p:cNvPr>
          <p:cNvSpPr>
            <a:spLocks noGrp="1"/>
          </p:cNvSpPr>
          <p:nvPr>
            <p:ph idx="1"/>
          </p:nvPr>
        </p:nvSpPr>
        <p:spPr>
          <a:xfrm>
            <a:off x="2475914" y="1420837"/>
            <a:ext cx="8707901" cy="5162843"/>
          </a:xfrm>
        </p:spPr>
        <p:txBody>
          <a:bodyPr>
            <a:normAutofit/>
          </a:bodyPr>
          <a:lstStyle/>
          <a:p>
            <a:pPr algn="just">
              <a:lnSpc>
                <a:spcPct val="150000"/>
              </a:lnSpc>
            </a:pPr>
            <a:r>
              <a:rPr lang="en-GB" sz="2000" b="1" dirty="0">
                <a:solidFill>
                  <a:schemeClr val="tx1"/>
                </a:solidFill>
                <a:latin typeface="Arial" panose="020B0604020202020204" pitchFamily="34" charset="0"/>
                <a:cs typeface="Arial" panose="020B0604020202020204" pitchFamily="34" charset="0"/>
              </a:rPr>
              <a:t>The </a:t>
            </a:r>
            <a:r>
              <a:rPr lang="en-GB" sz="2000" b="1" dirty="0">
                <a:solidFill>
                  <a:schemeClr val="tx1"/>
                </a:solidFill>
                <a:effectLst/>
                <a:latin typeface="Arial" panose="020B0604020202020204" pitchFamily="34" charset="0"/>
                <a:ea typeface="Calibri" panose="020F0502020204030204" pitchFamily="34" charset="0"/>
                <a:cs typeface="Arial" panose="020B0604020202020204" pitchFamily="34" charset="0"/>
              </a:rPr>
              <a:t>effective knowledge management systems </a:t>
            </a:r>
            <a:r>
              <a:rPr lang="en-GB" sz="2000" b="1" dirty="0">
                <a:solidFill>
                  <a:schemeClr val="tx1"/>
                </a:solidFill>
                <a:latin typeface="Arial" panose="020B0604020202020204" pitchFamily="34" charset="0"/>
                <a:ea typeface="Calibri" panose="020F0502020204030204" pitchFamily="34" charset="0"/>
                <a:cs typeface="Arial" panose="020B0604020202020204" pitchFamily="34" charset="0"/>
              </a:rPr>
              <a:t>ensures sustainability in the overall business operations</a:t>
            </a:r>
            <a:endParaRPr lang="en-GB" sz="2000" b="1" dirty="0">
              <a:solidFill>
                <a:schemeClr val="tx1"/>
              </a:solidFill>
              <a:latin typeface="Arial" panose="020B0604020202020204" pitchFamily="34" charset="0"/>
              <a:cs typeface="Arial" panose="020B0604020202020204" pitchFamily="34" charset="0"/>
            </a:endParaRPr>
          </a:p>
          <a:p>
            <a:pPr algn="just">
              <a:lnSpc>
                <a:spcPct val="150000"/>
              </a:lnSpc>
            </a:pPr>
            <a:r>
              <a:rPr lang="en-GB" sz="2000" b="1" dirty="0">
                <a:solidFill>
                  <a:schemeClr val="tx1"/>
                </a:solidFill>
                <a:latin typeface="Arial" panose="020B0604020202020204" pitchFamily="34" charset="0"/>
                <a:cs typeface="Arial" panose="020B0604020202020204" pitchFamily="34" charset="0"/>
              </a:rPr>
              <a:t>Both of the business amazon, and emirates has effective </a:t>
            </a:r>
            <a:r>
              <a:rPr lang="en-GB" sz="2000" b="1" dirty="0">
                <a:solidFill>
                  <a:schemeClr val="tx1"/>
                </a:solidFill>
                <a:effectLst/>
                <a:latin typeface="Arial" panose="020B0604020202020204" pitchFamily="34" charset="0"/>
                <a:ea typeface="Calibri" panose="020F0502020204030204" pitchFamily="34" charset="0"/>
                <a:cs typeface="Arial" panose="020B0604020202020204" pitchFamily="34" charset="0"/>
              </a:rPr>
              <a:t>knowledge management systems within organisations</a:t>
            </a:r>
          </a:p>
          <a:p>
            <a:pPr algn="just">
              <a:lnSpc>
                <a:spcPct val="150000"/>
              </a:lnSpc>
            </a:pPr>
            <a:r>
              <a:rPr lang="en-US" sz="2000" b="1" i="0" dirty="0">
                <a:solidFill>
                  <a:schemeClr val="tx1"/>
                </a:solidFill>
                <a:effectLst/>
                <a:latin typeface="Arial" panose="020B0604020202020204" pitchFamily="34" charset="0"/>
                <a:cs typeface="Arial" panose="020B0604020202020204" pitchFamily="34" charset="0"/>
              </a:rPr>
              <a:t>Businesses should prioritize continuous learning, cultivating a collaborative and innovative culture with supporting information technology systems </a:t>
            </a:r>
            <a:endParaRPr lang="en-GB" sz="2000" b="1" dirty="0">
              <a:solidFill>
                <a:schemeClr val="tx1"/>
              </a:solidFill>
              <a:latin typeface="Arial" panose="020B0604020202020204" pitchFamily="34" charset="0"/>
              <a:cs typeface="Arial" panose="020B0604020202020204" pitchFamily="34" charset="0"/>
            </a:endParaRPr>
          </a:p>
          <a:p>
            <a:pPr algn="just">
              <a:lnSpc>
                <a:spcPct val="150000"/>
              </a:lnSpc>
            </a:pPr>
            <a:r>
              <a:rPr lang="en-GB" sz="2000" b="1" dirty="0">
                <a:solidFill>
                  <a:schemeClr val="tx1"/>
                </a:solidFill>
                <a:latin typeface="Arial" panose="020B0604020202020204" pitchFamily="34" charset="0"/>
                <a:cs typeface="Arial" panose="020B0604020202020204" pitchFamily="34" charset="0"/>
              </a:rPr>
              <a:t>However, </a:t>
            </a:r>
            <a:r>
              <a:rPr lang="en-US" sz="2000" b="1" i="0" dirty="0">
                <a:solidFill>
                  <a:schemeClr val="tx1"/>
                </a:solidFill>
                <a:effectLst/>
                <a:latin typeface="Arial" panose="020B0604020202020204" pitchFamily="34" charset="0"/>
                <a:cs typeface="Arial" panose="020B0604020202020204" pitchFamily="34" charset="0"/>
              </a:rPr>
              <a:t>future-proofing talent and fostering knowledge development within the microenvironment necessitate a holistic approach</a:t>
            </a:r>
            <a:endParaRPr lang="en-GB" sz="2000" b="1"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66073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8B2E7C-4A64-47C9-886C-E075CB5E0B6C}"/>
              </a:ext>
            </a:extLst>
          </p:cNvPr>
          <p:cNvSpPr>
            <a:spLocks noGrp="1"/>
          </p:cNvSpPr>
          <p:nvPr>
            <p:ph type="title"/>
          </p:nvPr>
        </p:nvSpPr>
        <p:spPr>
          <a:xfrm>
            <a:off x="2592925" y="624110"/>
            <a:ext cx="6621413" cy="585712"/>
          </a:xfrm>
        </p:spPr>
        <p:txBody>
          <a:bodyPr>
            <a:normAutofit/>
          </a:bodyPr>
          <a:lstStyle/>
          <a:p>
            <a:pPr algn="ctr"/>
            <a:r>
              <a:rPr lang="en-GB" sz="2800" dirty="0">
                <a:solidFill>
                  <a:srgbClr val="0070C0"/>
                </a:solidFill>
                <a:latin typeface="Arial Black" panose="020B0A04020102020204" pitchFamily="34" charset="0"/>
              </a:rPr>
              <a:t>References </a:t>
            </a:r>
          </a:p>
        </p:txBody>
      </p:sp>
      <p:sp>
        <p:nvSpPr>
          <p:cNvPr id="3" name="Content Placeholder 2">
            <a:extLst>
              <a:ext uri="{FF2B5EF4-FFF2-40B4-BE49-F238E27FC236}">
                <a16:creationId xmlns:a16="http://schemas.microsoft.com/office/drawing/2014/main" id="{41D0F7A9-7D59-43B1-B3E6-4D38DA63D192}"/>
              </a:ext>
            </a:extLst>
          </p:cNvPr>
          <p:cNvSpPr>
            <a:spLocks noGrp="1"/>
          </p:cNvSpPr>
          <p:nvPr>
            <p:ph idx="1"/>
          </p:nvPr>
        </p:nvSpPr>
        <p:spPr>
          <a:xfrm>
            <a:off x="1856935" y="1209822"/>
            <a:ext cx="9647677" cy="5648178"/>
          </a:xfrm>
        </p:spPr>
        <p:txBody>
          <a:bodyPr>
            <a:normAutofit lnSpcReduction="10000"/>
          </a:bodyPr>
          <a:lstStyle/>
          <a:p>
            <a:pPr marL="0" marR="0" indent="0" algn="just">
              <a:lnSpc>
                <a:spcPct val="150000"/>
              </a:lnSpc>
              <a:buNone/>
            </a:pPr>
            <a:r>
              <a:rPr lang="en-GB" sz="1600" b="1"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Amazon.com (2024) </a:t>
            </a:r>
            <a:r>
              <a:rPr lang="en-GB" sz="1600" b="1" i="1"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Amazon.com: Online Shopping for electronics, apparel, computers, ...</a:t>
            </a:r>
            <a:r>
              <a:rPr lang="en-GB" sz="1600" b="1"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Available at: https://www.amazon.com/ (Accessed: 27 February 2024). </a:t>
            </a:r>
          </a:p>
          <a:p>
            <a:pPr marL="0" marR="0" indent="0" algn="just">
              <a:lnSpc>
                <a:spcPct val="150000"/>
              </a:lnSpc>
              <a:buNone/>
            </a:pPr>
            <a:r>
              <a:rPr lang="en-GB" sz="1600" b="1"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Emirates (2024) </a:t>
            </a:r>
            <a:r>
              <a:rPr lang="en-GB" sz="1600" b="1" i="1"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Fly better</a:t>
            </a:r>
            <a:r>
              <a:rPr lang="en-GB" sz="1600" b="1"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a:t>
            </a:r>
            <a:r>
              <a:rPr lang="en-GB" sz="1600" b="1" i="1"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Emirates</a:t>
            </a:r>
            <a:r>
              <a:rPr lang="en-GB" sz="1600" b="1"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Available at: https://www.emirates.com/us/english/ (Accessed: 27 February 2024). </a:t>
            </a:r>
          </a:p>
          <a:p>
            <a:pPr marL="0" marR="0" indent="0" algn="just">
              <a:lnSpc>
                <a:spcPct val="150000"/>
              </a:lnSpc>
              <a:buNone/>
            </a:pPr>
            <a:r>
              <a:rPr lang="en-GB" sz="1600" b="1" dirty="0" err="1">
                <a:solidFill>
                  <a:schemeClr val="tx1"/>
                </a:solidFill>
                <a:effectLst/>
                <a:latin typeface="Arial" panose="020B0604020202020204" pitchFamily="34" charset="0"/>
                <a:ea typeface="Times New Roman" panose="02020603050405020304" pitchFamily="18" charset="0"/>
                <a:cs typeface="Arial" panose="020B0604020202020204" pitchFamily="34" charset="0"/>
              </a:rPr>
              <a:t>Ferioli</a:t>
            </a:r>
            <a:r>
              <a:rPr lang="en-GB" sz="1600" b="1"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C. and </a:t>
            </a:r>
            <a:r>
              <a:rPr lang="en-GB" sz="1600" b="1" dirty="0" err="1">
                <a:solidFill>
                  <a:schemeClr val="tx1"/>
                </a:solidFill>
                <a:effectLst/>
                <a:latin typeface="Arial" panose="020B0604020202020204" pitchFamily="34" charset="0"/>
                <a:ea typeface="Times New Roman" panose="02020603050405020304" pitchFamily="18" charset="0"/>
                <a:cs typeface="Arial" panose="020B0604020202020204" pitchFamily="34" charset="0"/>
              </a:rPr>
              <a:t>Migliarese</a:t>
            </a:r>
            <a:r>
              <a:rPr lang="en-GB" sz="1600" b="1"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P. (2023) ‘Supporting organizational relations through Information Technology in innovative organizational forms’, </a:t>
            </a:r>
            <a:r>
              <a:rPr lang="en-GB" sz="1600" b="1" i="1"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European Journal of Information Systems</a:t>
            </a:r>
            <a:r>
              <a:rPr lang="en-GB" sz="1600" b="1"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5(3), pp. 196–207. doi:10.1057/ejis.1996.25. </a:t>
            </a:r>
          </a:p>
          <a:p>
            <a:pPr marL="0" marR="0" indent="0" algn="just">
              <a:lnSpc>
                <a:spcPct val="150000"/>
              </a:lnSpc>
              <a:buNone/>
            </a:pPr>
            <a:r>
              <a:rPr lang="en-GB" sz="1600" b="1"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Husain, S. and Ermine, J.-L. (2021) ‘Evaluation of Knowledge Management System: KM value chain’, </a:t>
            </a:r>
            <a:r>
              <a:rPr lang="en-GB" sz="1600" b="1" i="1"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Knowledge Management Systems</a:t>
            </a:r>
            <a:r>
              <a:rPr lang="en-GB" sz="1600" b="1"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pp. 187–202. doi:10.1108/978-1-80117-348-320210010. </a:t>
            </a:r>
          </a:p>
          <a:p>
            <a:pPr marL="0" marR="0" indent="0" algn="just">
              <a:lnSpc>
                <a:spcPct val="150000"/>
              </a:lnSpc>
              <a:buNone/>
            </a:pPr>
            <a:r>
              <a:rPr lang="en-GB" sz="1600" b="1"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Schmitt, R. (2023) </a:t>
            </a:r>
            <a:r>
              <a:rPr lang="en-GB" sz="1600" b="1" i="1"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Knowledge management framework for complaint knowledge transfer to product development. Procedia Manufacturing, 21, pp.173- 180.</a:t>
            </a:r>
            <a:r>
              <a:rPr lang="en-GB" sz="1600" b="1"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a:t>
            </a:r>
          </a:p>
          <a:p>
            <a:pPr marL="0" marR="0" indent="0" algn="just">
              <a:lnSpc>
                <a:spcPct val="150000"/>
              </a:lnSpc>
              <a:buNone/>
            </a:pPr>
            <a:r>
              <a:rPr lang="en-GB" sz="1600" b="1"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Tauber, D. and Schwartz, D.G. (2022) ‘TOWS analysis: Integrating knowledge management with the Systems Analysis Process’, </a:t>
            </a:r>
            <a:r>
              <a:rPr lang="en-GB" sz="1600" b="1" i="1" dirty="0" err="1">
                <a:solidFill>
                  <a:schemeClr val="tx1"/>
                </a:solidFill>
                <a:effectLst/>
                <a:latin typeface="Arial" panose="020B0604020202020204" pitchFamily="34" charset="0"/>
                <a:ea typeface="Times New Roman" panose="02020603050405020304" pitchFamily="18" charset="0"/>
                <a:cs typeface="Arial" panose="020B0604020202020204" pitchFamily="34" charset="0"/>
              </a:rPr>
              <a:t>Encyclopedia</a:t>
            </a:r>
            <a:r>
              <a:rPr lang="en-GB" sz="1600" b="1" i="1"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of Knowledge Management</a:t>
            </a:r>
            <a:r>
              <a:rPr lang="en-GB" sz="1600" b="1"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pp. 56–58. doi:10.4018/9781591405733.ch034.</a:t>
            </a:r>
          </a:p>
        </p:txBody>
      </p:sp>
    </p:spTree>
    <p:extLst>
      <p:ext uri="{BB962C8B-B14F-4D97-AF65-F5344CB8AC3E}">
        <p14:creationId xmlns:p14="http://schemas.microsoft.com/office/powerpoint/2010/main" val="3821005957"/>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0</TotalTime>
  <Words>1900</Words>
  <Application>Microsoft Office PowerPoint</Application>
  <PresentationFormat>Widescreen</PresentationFormat>
  <Paragraphs>141</Paragraphs>
  <Slides>9</Slides>
  <Notes>9</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9</vt:i4>
      </vt:variant>
    </vt:vector>
  </HeadingPairs>
  <TitlesOfParts>
    <vt:vector size="17" baseType="lpstr">
      <vt:lpstr>Arial</vt:lpstr>
      <vt:lpstr>Arial Black</vt:lpstr>
      <vt:lpstr>Calibri</vt:lpstr>
      <vt:lpstr>Century Gothic</vt:lpstr>
      <vt:lpstr>Times New Roman</vt:lpstr>
      <vt:lpstr>Wingdings</vt:lpstr>
      <vt:lpstr>Wingdings 3</vt:lpstr>
      <vt:lpstr>Wisp</vt:lpstr>
      <vt:lpstr>BMSW5106 Knowledge and Information Management Skills for the Workplace</vt:lpstr>
      <vt:lpstr>Introduction </vt:lpstr>
      <vt:lpstr>Analysis in relation to KMS of Amazon using TOWS</vt:lpstr>
      <vt:lpstr>Analysis in relation to KMS of Emirates using TOWS</vt:lpstr>
      <vt:lpstr>Evaluation of knowledge management systems with KM value chain </vt:lpstr>
      <vt:lpstr>The supporting information technology systems</vt:lpstr>
      <vt:lpstr>Recommendations for areas of development in knowledge management systems </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2024-02-27T15:34:59Z</dcterms:created>
  <dcterms:modified xsi:type="dcterms:W3CDTF">2024-03-15T16:29:27Z</dcterms:modified>
</cp:coreProperties>
</file>