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1636" autoAdjust="0"/>
  </p:normalViewPr>
  <p:slideViewPr>
    <p:cSldViewPr snapToGrid="0">
      <p:cViewPr varScale="1">
        <p:scale>
          <a:sx n="47" d="100"/>
          <a:sy n="47" d="100"/>
        </p:scale>
        <p:origin x="108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mbrino Skarlett" userId="95e5bb71696b9051" providerId="LiveId" clId="{44D9D810-0D44-436E-B964-6E6CC1F1B9A8}"/>
    <pc:docChg chg="custSel modSld">
      <pc:chgData name="Lambrino Skarlett" userId="95e5bb71696b9051" providerId="LiveId" clId="{44D9D810-0D44-436E-B964-6E6CC1F1B9A8}" dt="2022-04-14T08:19:44.522" v="26" actId="27636"/>
      <pc:docMkLst>
        <pc:docMk/>
      </pc:docMkLst>
      <pc:sldChg chg="modSp mod">
        <pc:chgData name="Lambrino Skarlett" userId="95e5bb71696b9051" providerId="LiveId" clId="{44D9D810-0D44-436E-B964-6E6CC1F1B9A8}" dt="2022-04-14T08:19:44.522" v="26" actId="27636"/>
        <pc:sldMkLst>
          <pc:docMk/>
          <pc:sldMk cId="866510524" sldId="256"/>
        </pc:sldMkLst>
        <pc:spChg chg="mod">
          <ac:chgData name="Lambrino Skarlett" userId="95e5bb71696b9051" providerId="LiveId" clId="{44D9D810-0D44-436E-B964-6E6CC1F1B9A8}" dt="2022-04-14T08:19:44.522" v="26" actId="27636"/>
          <ac:spMkLst>
            <pc:docMk/>
            <pc:sldMk cId="866510524"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D66E5F-E323-45DB-A4F1-1E7BD28851ED}" type="datetimeFigureOut">
              <a:rPr lang="en-GB" smtClean="0"/>
              <a:t>14/04/2022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189C5B-803F-48C6-9849-0170BBB45E36}" type="slidenum">
              <a:rPr lang="en-GB" smtClean="0"/>
              <a:t>‹#›</a:t>
            </a:fld>
            <a:endParaRPr lang="en-GB"/>
          </a:p>
        </p:txBody>
      </p:sp>
    </p:spTree>
    <p:extLst>
      <p:ext uri="{BB962C8B-B14F-4D97-AF65-F5344CB8AC3E}">
        <p14:creationId xmlns:p14="http://schemas.microsoft.com/office/powerpoint/2010/main" val="4230579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8189C5B-803F-48C6-9849-0170BBB45E36}" type="slidenum">
              <a:rPr lang="en-GB" smtClean="0"/>
              <a:t>1</a:t>
            </a:fld>
            <a:endParaRPr lang="en-GB"/>
          </a:p>
        </p:txBody>
      </p:sp>
    </p:spTree>
    <p:extLst>
      <p:ext uri="{BB962C8B-B14F-4D97-AF65-F5344CB8AC3E}">
        <p14:creationId xmlns:p14="http://schemas.microsoft.com/office/powerpoint/2010/main" val="18841590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era, managers face huge challenges such as shaping culture, uncertainty about future, while managing an organisation, regulation &amp; compliance, high staff turnover, breaking down silos, technology and digitalisation. Recycling Water is one of project of a company wherein management team plays key role.</a:t>
            </a:r>
          </a:p>
          <a:p>
            <a:endParaRPr lang="en-GB" dirty="0"/>
          </a:p>
        </p:txBody>
      </p:sp>
      <p:sp>
        <p:nvSpPr>
          <p:cNvPr id="4" name="Slide Number Placeholder 3"/>
          <p:cNvSpPr>
            <a:spLocks noGrp="1"/>
          </p:cNvSpPr>
          <p:nvPr>
            <p:ph type="sldNum" sz="quarter" idx="10"/>
          </p:nvPr>
        </p:nvSpPr>
        <p:spPr/>
        <p:txBody>
          <a:bodyPr/>
          <a:lstStyle/>
          <a:p>
            <a:fld id="{28189C5B-803F-48C6-9849-0170BBB45E36}" type="slidenum">
              <a:rPr lang="en-GB" smtClean="0"/>
              <a:t>2</a:t>
            </a:fld>
            <a:endParaRPr lang="en-GB"/>
          </a:p>
        </p:txBody>
      </p:sp>
    </p:spTree>
    <p:extLst>
      <p:ext uri="{BB962C8B-B14F-4D97-AF65-F5344CB8AC3E}">
        <p14:creationId xmlns:p14="http://schemas.microsoft.com/office/powerpoint/2010/main" val="3750274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Calibri (Body)"/>
                <a:ea typeface="+mn-ea"/>
                <a:cs typeface="+mn-cs"/>
              </a:rPr>
              <a:t>In 21</a:t>
            </a:r>
            <a:r>
              <a:rPr lang="en-GB" sz="1200" kern="1200" baseline="30000" dirty="0">
                <a:solidFill>
                  <a:schemeClr val="tx1"/>
                </a:solidFill>
                <a:effectLst/>
                <a:latin typeface="Calibri (Body)"/>
                <a:ea typeface="+mn-ea"/>
                <a:cs typeface="+mn-cs"/>
              </a:rPr>
              <a:t>st</a:t>
            </a:r>
            <a:r>
              <a:rPr lang="en-GB" sz="1200" kern="1200" dirty="0">
                <a:solidFill>
                  <a:schemeClr val="tx1"/>
                </a:solidFill>
                <a:effectLst/>
                <a:latin typeface="Calibri (Body)"/>
                <a:ea typeface="+mn-ea"/>
                <a:cs typeface="+mn-cs"/>
              </a:rPr>
              <a:t> century, strong management team is important for attaining growth and completion of working of a company. The management team in organisation ensures that ideas, goals, objectives and vision of founder are kept alive long. It makes easy to determine key deliverables of project and manage employees that are part of the working through managing their performances, giving them rewards, meeting their needs and delegating working. </a:t>
            </a:r>
          </a:p>
          <a:p>
            <a:r>
              <a:rPr lang="en-GB" sz="1200" kern="1200" dirty="0">
                <a:solidFill>
                  <a:schemeClr val="tx1"/>
                </a:solidFill>
                <a:effectLst/>
                <a:latin typeface="Calibri (Body)"/>
                <a:ea typeface="+mn-ea"/>
                <a:cs typeface="+mn-cs"/>
              </a:rPr>
              <a:t>Within hierarchy structure, key management titles are President, Chief Operating Officer, HR Manager, Sales Manager, Chief Financial Officer, Marketing managers and many more. The structure assists the management team to eliminate issues related to indecisiveness, talking pressure off entry level worker and allows specialisation. </a:t>
            </a:r>
          </a:p>
          <a:p>
            <a:endParaRPr lang="en-US" sz="1200" kern="1200" dirty="0">
              <a:solidFill>
                <a:schemeClr val="tx1"/>
              </a:solidFill>
              <a:effectLst/>
              <a:latin typeface="Calibri (Body)"/>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a:t>Management team involved in the organisational project have certain roles and responsibilities. The roles and responsibilities of each manager in management team in Recycling Water are below:</a:t>
            </a:r>
          </a:p>
          <a:p>
            <a:r>
              <a:rPr lang="en-GB" sz="1200" b="1" i="1" kern="1200" dirty="0">
                <a:solidFill>
                  <a:schemeClr val="tx1"/>
                </a:solidFill>
                <a:effectLst/>
                <a:latin typeface="+mn-lt"/>
                <a:ea typeface="+mn-ea"/>
                <a:cs typeface="+mn-cs"/>
              </a:rPr>
              <a:t>	Providing knowledge along with training</a:t>
            </a:r>
            <a:r>
              <a:rPr lang="en-GB" sz="1200" kern="1200" dirty="0">
                <a:solidFill>
                  <a:schemeClr val="tx1"/>
                </a:solidFill>
                <a:effectLst/>
                <a:latin typeface="+mn-lt"/>
                <a:ea typeface="+mn-ea"/>
                <a:cs typeface="+mn-cs"/>
              </a:rPr>
              <a:t>: Managers of management team have responsibility of arranging training sessions and development program for the employees. In aspect to Recycling Water, management team provides on the job training together with educational opportunities that assist colleagues for building strengths along with improving weaknesses that overall improves team as whole. </a:t>
            </a:r>
          </a:p>
          <a:p>
            <a:r>
              <a:rPr lang="en-GB" sz="1200" kern="1200" dirty="0">
                <a:solidFill>
                  <a:schemeClr val="tx1"/>
                </a:solidFill>
                <a:effectLst/>
                <a:latin typeface="+mn-lt"/>
                <a:ea typeface="+mn-ea"/>
                <a:cs typeface="+mn-cs"/>
              </a:rPr>
              <a:t>	</a:t>
            </a:r>
            <a:r>
              <a:rPr lang="en-GB" sz="1200" b="1" i="1" kern="1200" dirty="0">
                <a:solidFill>
                  <a:schemeClr val="tx1"/>
                </a:solidFill>
                <a:effectLst/>
                <a:latin typeface="+mn-lt"/>
                <a:ea typeface="+mn-ea"/>
                <a:cs typeface="+mn-cs"/>
              </a:rPr>
              <a:t>Organising resources</a:t>
            </a:r>
            <a:r>
              <a:rPr lang="en-GB" sz="1200" kern="1200" dirty="0">
                <a:solidFill>
                  <a:schemeClr val="tx1"/>
                </a:solidFill>
                <a:effectLst/>
                <a:latin typeface="+mn-lt"/>
                <a:ea typeface="+mn-ea"/>
                <a:cs typeface="+mn-cs"/>
              </a:rPr>
              <a:t>: Management team is responsible to organise all kinds of required resources on the project. In context to project of Recycling Water, management team determines what activities and tasks are required to be done, how to group tasks, how to complete working and where decision making is required. </a:t>
            </a:r>
          </a:p>
          <a:p>
            <a:r>
              <a:rPr lang="en-GB" sz="1200" kern="1200" dirty="0">
                <a:solidFill>
                  <a:schemeClr val="tx1"/>
                </a:solidFill>
                <a:effectLst/>
                <a:latin typeface="+mn-lt"/>
                <a:ea typeface="+mn-ea"/>
                <a:cs typeface="+mn-cs"/>
              </a:rPr>
              <a:t>	</a:t>
            </a:r>
            <a:r>
              <a:rPr lang="en-GB" sz="1200" b="1" i="1" kern="1200" dirty="0">
                <a:solidFill>
                  <a:schemeClr val="tx1"/>
                </a:solidFill>
                <a:effectLst/>
                <a:latin typeface="+mn-lt"/>
                <a:ea typeface="+mn-ea"/>
                <a:cs typeface="+mn-cs"/>
              </a:rPr>
              <a:t>Giving directions</a:t>
            </a:r>
            <a:r>
              <a:rPr lang="en-GB" sz="1200" kern="1200" dirty="0">
                <a:solidFill>
                  <a:schemeClr val="tx1"/>
                </a:solidFill>
                <a:effectLst/>
                <a:latin typeface="+mn-lt"/>
                <a:ea typeface="+mn-ea"/>
                <a:cs typeface="+mn-cs"/>
              </a:rPr>
              <a:t>: To direct others for success, management team carry out direction function. In Recycling Water, management team gives directions, instructions along with motivates subordinates for carrying out practices effectively. Management team also give direction to other functional units that are part of the organisational project. </a:t>
            </a:r>
          </a:p>
          <a:p>
            <a:r>
              <a:rPr lang="en-GB" sz="1200" kern="1200" dirty="0">
                <a:solidFill>
                  <a:schemeClr val="tx1"/>
                </a:solidFill>
                <a:effectLst/>
                <a:latin typeface="+mn-lt"/>
                <a:ea typeface="+mn-ea"/>
                <a:cs typeface="+mn-cs"/>
              </a:rPr>
              <a:t>	Management team of project of Recycling Water are required to build authentic relationships, understand other functional units, work consistently and lead by example. </a:t>
            </a:r>
          </a:p>
          <a:p>
            <a:endParaRPr lang="en-GB" sz="1200" kern="1200" dirty="0">
              <a:solidFill>
                <a:schemeClr val="tx1"/>
              </a:solidFill>
              <a:effectLst/>
              <a:latin typeface="Calibri (Body)"/>
              <a:ea typeface="+mn-ea"/>
              <a:cs typeface="+mn-cs"/>
            </a:endParaRPr>
          </a:p>
        </p:txBody>
      </p:sp>
      <p:sp>
        <p:nvSpPr>
          <p:cNvPr id="4" name="Slide Number Placeholder 3"/>
          <p:cNvSpPr>
            <a:spLocks noGrp="1"/>
          </p:cNvSpPr>
          <p:nvPr>
            <p:ph type="sldNum" sz="quarter" idx="10"/>
          </p:nvPr>
        </p:nvSpPr>
        <p:spPr/>
        <p:txBody>
          <a:bodyPr/>
          <a:lstStyle/>
          <a:p>
            <a:fld id="{28189C5B-803F-48C6-9849-0170BBB45E36}" type="slidenum">
              <a:rPr lang="en-GB" smtClean="0"/>
              <a:t>3</a:t>
            </a:fld>
            <a:endParaRPr lang="en-GB"/>
          </a:p>
        </p:txBody>
      </p:sp>
    </p:spTree>
    <p:extLst>
      <p:ext uri="{BB962C8B-B14F-4D97-AF65-F5344CB8AC3E}">
        <p14:creationId xmlns:p14="http://schemas.microsoft.com/office/powerpoint/2010/main" val="9996733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GB" sz="1200" b="1" i="1" u="sng" kern="1200" dirty="0">
                <a:solidFill>
                  <a:schemeClr val="tx1"/>
                </a:solidFill>
                <a:effectLst/>
                <a:latin typeface="Calibri (Body)"/>
                <a:ea typeface="+mn-ea"/>
                <a:cs typeface="+mn-cs"/>
              </a:rPr>
              <a:t>Skills required within management team for Recycling Water</a:t>
            </a:r>
            <a:r>
              <a:rPr lang="en-GB" sz="1200" kern="1200" dirty="0">
                <a:solidFill>
                  <a:schemeClr val="tx1"/>
                </a:solidFill>
                <a:effectLst/>
                <a:latin typeface="Calibri (Body)"/>
                <a:ea typeface="+mn-ea"/>
                <a:cs typeface="+mn-cs"/>
              </a:rPr>
              <a:t>:</a:t>
            </a:r>
          </a:p>
          <a:p>
            <a:pPr lvl="0"/>
            <a:r>
              <a:rPr lang="en-GB" sz="1200" b="1" kern="1200" dirty="0">
                <a:solidFill>
                  <a:schemeClr val="tx1"/>
                </a:solidFill>
                <a:effectLst/>
                <a:latin typeface="Calibri (Body)"/>
                <a:ea typeface="+mn-ea"/>
                <a:cs typeface="+mn-cs"/>
              </a:rPr>
              <a:t>Communication</a:t>
            </a:r>
            <a:r>
              <a:rPr lang="en-GB" sz="1200" kern="1200" dirty="0">
                <a:solidFill>
                  <a:schemeClr val="tx1"/>
                </a:solidFill>
                <a:effectLst/>
                <a:latin typeface="Calibri (Body)"/>
                <a:ea typeface="+mn-ea"/>
                <a:cs typeface="+mn-cs"/>
              </a:rPr>
              <a:t>: Management team needs to have effective communication skill so to emphasis on exchanging information with other functional units and subordinates. In Recycling Water, communication skill in management team ensures potentials of managers for establishing clear expectations together with exchanging thoughts well. </a:t>
            </a:r>
          </a:p>
          <a:p>
            <a:pPr lvl="0"/>
            <a:r>
              <a:rPr lang="en-GB" sz="1200" b="1" kern="1200" dirty="0">
                <a:solidFill>
                  <a:schemeClr val="tx1"/>
                </a:solidFill>
                <a:effectLst/>
                <a:latin typeface="Calibri (Body)"/>
                <a:ea typeface="+mn-ea"/>
                <a:cs typeface="+mn-cs"/>
              </a:rPr>
              <a:t>Delegation</a:t>
            </a:r>
            <a:r>
              <a:rPr lang="en-GB" sz="1200" kern="1200" dirty="0">
                <a:solidFill>
                  <a:schemeClr val="tx1"/>
                </a:solidFill>
                <a:effectLst/>
                <a:latin typeface="Calibri (Body)"/>
                <a:ea typeface="+mn-ea"/>
                <a:cs typeface="+mn-cs"/>
              </a:rPr>
              <a:t>: For effective completion of organisational project, management team allocates tasks and responsibilities among involved employees on the basis of strength and competencies of each team member. With delegation skill, management team of Recycling Project gauges interests along with capabilities of all members for ensuring efficient allocation of working. </a:t>
            </a:r>
          </a:p>
          <a:p>
            <a:pPr lvl="0"/>
            <a:r>
              <a:rPr lang="en-GB" sz="1200" b="1" kern="1200" dirty="0">
                <a:solidFill>
                  <a:schemeClr val="tx1"/>
                </a:solidFill>
                <a:effectLst/>
                <a:latin typeface="Calibri (Body)"/>
                <a:ea typeface="+mn-ea"/>
                <a:cs typeface="+mn-cs"/>
              </a:rPr>
              <a:t>Empathy: </a:t>
            </a:r>
            <a:r>
              <a:rPr lang="en-GB" sz="1200" kern="1200" dirty="0">
                <a:solidFill>
                  <a:schemeClr val="tx1"/>
                </a:solidFill>
                <a:effectLst/>
                <a:latin typeface="Calibri (Body)"/>
                <a:ea typeface="+mn-ea"/>
                <a:cs typeface="+mn-cs"/>
              </a:rPr>
              <a:t>In organisational project of Recycling Water, management team requires highly emotional quotient along with must display empathy for all members. It enables managers to manage emotions of self along with those of involved people for motivation to achieve success.</a:t>
            </a:r>
          </a:p>
          <a:p>
            <a:pPr lvl="0"/>
            <a:r>
              <a:rPr lang="en-GB" sz="1200" b="1" kern="1200" dirty="0">
                <a:solidFill>
                  <a:schemeClr val="tx1"/>
                </a:solidFill>
                <a:effectLst/>
                <a:latin typeface="Calibri (Body)"/>
                <a:ea typeface="+mn-ea"/>
                <a:cs typeface="+mn-cs"/>
              </a:rPr>
              <a:t>Decision making</a:t>
            </a:r>
            <a:r>
              <a:rPr lang="en-GB" sz="1200" kern="1200" dirty="0">
                <a:solidFill>
                  <a:schemeClr val="tx1"/>
                </a:solidFill>
                <a:effectLst/>
                <a:latin typeface="Calibri (Body)"/>
                <a:ea typeface="+mn-ea"/>
                <a:cs typeface="+mn-cs"/>
              </a:rPr>
              <a:t>: Management team is about devising right decisions that comes together for greater productivity. In aspect to Recycling Project, management team with decision making skill assist in prioritisation, allocation of resource and hence forth that impacts success of team. </a:t>
            </a:r>
          </a:p>
          <a:p>
            <a:pPr lvl="0"/>
            <a:r>
              <a:rPr lang="en-GB" sz="1200" b="1" kern="1200" dirty="0">
                <a:solidFill>
                  <a:schemeClr val="tx1"/>
                </a:solidFill>
                <a:effectLst/>
                <a:latin typeface="Calibri (Body)"/>
                <a:ea typeface="+mn-ea"/>
                <a:cs typeface="+mn-cs"/>
              </a:rPr>
              <a:t>Problem solving</a:t>
            </a:r>
            <a:r>
              <a:rPr lang="en-GB" sz="1200" kern="1200" dirty="0">
                <a:solidFill>
                  <a:schemeClr val="tx1"/>
                </a:solidFill>
                <a:effectLst/>
                <a:latin typeface="Calibri (Body)"/>
                <a:ea typeface="+mn-ea"/>
                <a:cs typeface="+mn-cs"/>
              </a:rPr>
              <a:t>: Management team is not simply to allocate activities or perform practices which comes in corner. Despite, problem solving skill is essential skill for management team so to critically analysing situations and coming with best solutions which brings teams closer together.</a:t>
            </a:r>
          </a:p>
          <a:p>
            <a:pPr lvl="0"/>
            <a:r>
              <a:rPr lang="en-GB" sz="1200" b="1" kern="1200" dirty="0">
                <a:solidFill>
                  <a:schemeClr val="tx1"/>
                </a:solidFill>
                <a:effectLst/>
                <a:latin typeface="Calibri (Body)"/>
                <a:ea typeface="+mn-ea"/>
                <a:cs typeface="+mn-cs"/>
              </a:rPr>
              <a:t>Fairness and respect</a:t>
            </a:r>
            <a:r>
              <a:rPr lang="en-GB" sz="1200" kern="1200" dirty="0">
                <a:solidFill>
                  <a:schemeClr val="tx1"/>
                </a:solidFill>
                <a:effectLst/>
                <a:latin typeface="Calibri (Body)"/>
                <a:ea typeface="+mn-ea"/>
                <a:cs typeface="+mn-cs"/>
              </a:rPr>
              <a:t>: As management team brings along with keeps team together, fairness and respect skill is key. In aspect to Recycling Water, management team must create transparency and develop culture of fairness as well as respect. </a:t>
            </a:r>
          </a:p>
          <a:p>
            <a:endParaRPr lang="en-GB" sz="1200" dirty="0">
              <a:latin typeface="Calibri (Body)"/>
            </a:endParaRPr>
          </a:p>
          <a:p>
            <a:endParaRPr lang="en-GB" dirty="0"/>
          </a:p>
        </p:txBody>
      </p:sp>
      <p:sp>
        <p:nvSpPr>
          <p:cNvPr id="4" name="Slide Number Placeholder 3"/>
          <p:cNvSpPr>
            <a:spLocks noGrp="1"/>
          </p:cNvSpPr>
          <p:nvPr>
            <p:ph type="sldNum" sz="quarter" idx="10"/>
          </p:nvPr>
        </p:nvSpPr>
        <p:spPr/>
        <p:txBody>
          <a:bodyPr/>
          <a:lstStyle/>
          <a:p>
            <a:fld id="{28189C5B-803F-48C6-9849-0170BBB45E36}" type="slidenum">
              <a:rPr lang="en-GB" smtClean="0"/>
              <a:t>4</a:t>
            </a:fld>
            <a:endParaRPr lang="en-GB"/>
          </a:p>
        </p:txBody>
      </p:sp>
    </p:spTree>
    <p:extLst>
      <p:ext uri="{BB962C8B-B14F-4D97-AF65-F5344CB8AC3E}">
        <p14:creationId xmlns:p14="http://schemas.microsoft.com/office/powerpoint/2010/main" val="2798318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4/14/2022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4/14/2022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4/14/2022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4/14/2022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4/14/2022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50000"/>
              <a:lumOff val="5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4/14/2022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4/14/2022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4/14/2022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bg2">
                    <a:lumMod val="40000"/>
                    <a:lumOff val="60000"/>
                  </a:schemeClr>
                </a:solidFill>
              </a:defRPr>
            </a:lvl1pPr>
          </a:lstStyle>
          <a:p>
            <a:fld id="{5586B75A-687E-405C-8A0B-8D00578BA2C3}" type="datetimeFigureOut">
              <a:rPr lang="en-US" dirty="0"/>
              <a:pPr/>
              <a:t>4/14/2022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bg2">
                    <a:lumMod val="40000"/>
                    <a:lumOff val="6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tabLst>
          <a:tab pos="1143000" algn="l"/>
        </a:tabLst>
        <a:defRPr sz="2000" kern="1200">
          <a:solidFill>
            <a:schemeClr val="bg2">
              <a:lumMod val="20000"/>
              <a:lumOff val="80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800" kern="1200">
          <a:solidFill>
            <a:schemeClr val="bg2">
              <a:lumMod val="20000"/>
              <a:lumOff val="80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600" kern="1200">
          <a:solidFill>
            <a:schemeClr val="bg2">
              <a:lumMod val="20000"/>
              <a:lumOff val="80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fi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Managing Enterprise in the 21st Century</a:t>
            </a:r>
            <a:endParaRPr lang="en-GB" dirty="0"/>
          </a:p>
        </p:txBody>
      </p:sp>
      <p:sp>
        <p:nvSpPr>
          <p:cNvPr id="3" name="Subtitle 2"/>
          <p:cNvSpPr>
            <a:spLocks noGrp="1"/>
          </p:cNvSpPr>
          <p:nvPr>
            <p:ph type="subTitle" idx="1"/>
          </p:nvPr>
        </p:nvSpPr>
        <p:spPr/>
        <p:txBody>
          <a:bodyPr>
            <a:normAutofit fontScale="55000" lnSpcReduction="20000"/>
          </a:bodyPr>
          <a:lstStyle/>
          <a:p>
            <a:r>
              <a:rPr lang="en-US" dirty="0"/>
              <a:t>Management team </a:t>
            </a:r>
          </a:p>
          <a:p>
            <a:r>
              <a:rPr lang="en-GB" sz="1800" b="1" i="1" u="sng" dirty="0">
                <a:solidFill>
                  <a:srgbClr val="404040"/>
                </a:solidFill>
                <a:effectLst/>
                <a:latin typeface="Verdana" panose="020B0604030504040204" pitchFamily="34" charset="0"/>
                <a:ea typeface="Calibri" panose="020F0502020204030204" pitchFamily="34" charset="0"/>
              </a:rPr>
              <a:t>Student name: </a:t>
            </a:r>
            <a:r>
              <a:rPr lang="en-GB" sz="1800" b="1" dirty="0">
                <a:solidFill>
                  <a:srgbClr val="404040"/>
                </a:solidFill>
                <a:effectLst/>
                <a:latin typeface="Verdana" panose="020B0604030504040204" pitchFamily="34" charset="0"/>
                <a:ea typeface="Calibri" panose="020F0502020204030204" pitchFamily="34" charset="0"/>
              </a:rPr>
              <a:t>Bianca </a:t>
            </a:r>
            <a:r>
              <a:rPr lang="en-GB" sz="1800" b="1" dirty="0" err="1">
                <a:solidFill>
                  <a:srgbClr val="404040"/>
                </a:solidFill>
                <a:effectLst/>
                <a:latin typeface="Verdana" panose="020B0604030504040204" pitchFamily="34" charset="0"/>
                <a:ea typeface="Calibri" panose="020F0502020204030204" pitchFamily="34" charset="0"/>
              </a:rPr>
              <a:t>Petronela</a:t>
            </a:r>
            <a:r>
              <a:rPr lang="en-GB" sz="1800" b="1" dirty="0">
                <a:solidFill>
                  <a:srgbClr val="404040"/>
                </a:solidFill>
                <a:effectLst/>
                <a:latin typeface="Verdana" panose="020B0604030504040204" pitchFamily="34" charset="0"/>
                <a:ea typeface="Calibri" panose="020F0502020204030204" pitchFamily="34" charset="0"/>
              </a:rPr>
              <a:t> Lambrino</a:t>
            </a:r>
            <a:r>
              <a:rPr lang="en-GB" sz="1800" dirty="0">
                <a:solidFill>
                  <a:srgbClr val="000000"/>
                </a:solidFill>
                <a:effectLst/>
                <a:latin typeface="Arial" panose="020B0604020202020204" pitchFamily="34" charset="0"/>
                <a:ea typeface="Calibri" panose="020F0502020204030204" pitchFamily="34" charset="0"/>
              </a:rPr>
              <a:t>​</a:t>
            </a:r>
            <a:br>
              <a:rPr lang="en-GB" sz="1800" dirty="0">
                <a:solidFill>
                  <a:srgbClr val="000000"/>
                </a:solidFill>
                <a:effectLst/>
                <a:latin typeface="Verdana" panose="020B0604030504040204" pitchFamily="34" charset="0"/>
                <a:ea typeface="Calibri" panose="020F0502020204030204" pitchFamily="34" charset="0"/>
              </a:rPr>
            </a:br>
            <a:r>
              <a:rPr lang="en-GB" sz="1800" b="1" dirty="0">
                <a:solidFill>
                  <a:srgbClr val="404040"/>
                </a:solidFill>
                <a:effectLst/>
                <a:latin typeface="Calibri" panose="020F0502020204030204" pitchFamily="34" charset="0"/>
                <a:ea typeface="Calibri" panose="020F0502020204030204" pitchFamily="34" charset="0"/>
              </a:rPr>
              <a:t> </a:t>
            </a:r>
            <a:r>
              <a:rPr lang="en-GB" sz="1800" b="1" i="1" u="sng" dirty="0">
                <a:solidFill>
                  <a:srgbClr val="404040"/>
                </a:solidFill>
                <a:effectLst/>
                <a:latin typeface="Calibri" panose="020F0502020204030204" pitchFamily="34" charset="0"/>
                <a:ea typeface="Calibri" panose="020F0502020204030204" pitchFamily="34" charset="0"/>
              </a:rPr>
              <a:t>    </a:t>
            </a:r>
            <a:r>
              <a:rPr lang="en-GB" sz="1800" b="1" i="1" u="sng" dirty="0">
                <a:solidFill>
                  <a:srgbClr val="404040"/>
                </a:solidFill>
                <a:effectLst/>
                <a:latin typeface="Verdana" panose="020B0604030504040204" pitchFamily="34" charset="0"/>
                <a:ea typeface="Calibri" panose="020F0502020204030204" pitchFamily="34" charset="0"/>
              </a:rPr>
              <a:t>Student ID: </a:t>
            </a:r>
            <a:r>
              <a:rPr lang="en-GB" sz="1800" b="1" dirty="0">
                <a:solidFill>
                  <a:srgbClr val="404040"/>
                </a:solidFill>
                <a:effectLst/>
                <a:latin typeface="Verdana" panose="020B0604030504040204" pitchFamily="34" charset="0"/>
                <a:ea typeface="Calibri" panose="020F0502020204030204" pitchFamily="34" charset="0"/>
              </a:rPr>
              <a:t>2017447</a:t>
            </a:r>
            <a:r>
              <a:rPr lang="en-GB" sz="1800" dirty="0">
                <a:solidFill>
                  <a:srgbClr val="000000"/>
                </a:solidFill>
                <a:effectLst/>
                <a:latin typeface="Arial" panose="020B0604020202020204" pitchFamily="34" charset="0"/>
                <a:ea typeface="Calibri" panose="020F0502020204030204" pitchFamily="34" charset="0"/>
              </a:rPr>
              <a:t>​</a:t>
            </a:r>
            <a:br>
              <a:rPr lang="en-GB" sz="1800" dirty="0">
                <a:solidFill>
                  <a:srgbClr val="000000"/>
                </a:solidFill>
                <a:effectLst/>
                <a:latin typeface="Verdana" panose="020B0604030504040204" pitchFamily="34" charset="0"/>
                <a:ea typeface="Calibri" panose="020F0502020204030204" pitchFamily="34" charset="0"/>
              </a:rPr>
            </a:br>
            <a:r>
              <a:rPr lang="en-GB" sz="1800" b="1" dirty="0">
                <a:solidFill>
                  <a:srgbClr val="404040"/>
                </a:solidFill>
                <a:effectLst/>
                <a:latin typeface="Calibri" panose="020F0502020204030204" pitchFamily="34" charset="0"/>
                <a:ea typeface="Calibri" panose="020F0502020204030204" pitchFamily="34" charset="0"/>
              </a:rPr>
              <a:t>     </a:t>
            </a:r>
            <a:r>
              <a:rPr lang="en-GB" sz="1800" b="1" i="1" u="sng" dirty="0">
                <a:solidFill>
                  <a:srgbClr val="404040"/>
                </a:solidFill>
                <a:effectLst/>
                <a:latin typeface="Verdana" panose="020B0604030504040204" pitchFamily="34" charset="0"/>
                <a:ea typeface="Calibri" panose="020F0502020204030204" pitchFamily="34" charset="0"/>
              </a:rPr>
              <a:t>Module code: </a:t>
            </a:r>
            <a:r>
              <a:rPr lang="en-GB" sz="1800" b="1" dirty="0">
                <a:solidFill>
                  <a:srgbClr val="404040"/>
                </a:solidFill>
                <a:effectLst/>
                <a:latin typeface="Verdana" panose="020B0604030504040204" pitchFamily="34" charset="0"/>
                <a:ea typeface="Calibri" panose="020F0502020204030204" pitchFamily="34" charset="0"/>
              </a:rPr>
              <a:t>BMSW 4006</a:t>
            </a:r>
            <a:br>
              <a:rPr lang="en-GB" sz="1800" dirty="0">
                <a:solidFill>
                  <a:srgbClr val="000000"/>
                </a:solidFill>
                <a:effectLst/>
                <a:latin typeface="Verdana" panose="020B0604030504040204" pitchFamily="34" charset="0"/>
                <a:ea typeface="Calibri" panose="020F0502020204030204" pitchFamily="34" charset="0"/>
              </a:rPr>
            </a:br>
            <a:r>
              <a:rPr lang="en-GB" sz="1800" b="1" dirty="0">
                <a:solidFill>
                  <a:srgbClr val="404040"/>
                </a:solidFill>
                <a:effectLst/>
                <a:latin typeface="Calibri" panose="020F0502020204030204" pitchFamily="34" charset="0"/>
                <a:ea typeface="Calibri" panose="020F0502020204030204" pitchFamily="34" charset="0"/>
              </a:rPr>
              <a:t>     </a:t>
            </a:r>
            <a:r>
              <a:rPr lang="en-GB" sz="1800" b="1" i="1" u="sng" dirty="0">
                <a:solidFill>
                  <a:srgbClr val="404040"/>
                </a:solidFill>
                <a:effectLst/>
                <a:latin typeface="Verdana" panose="020B0604030504040204" pitchFamily="34" charset="0"/>
                <a:ea typeface="Calibri" panose="020F0502020204030204" pitchFamily="34" charset="0"/>
              </a:rPr>
              <a:t>Assignment section: Managing </a:t>
            </a:r>
            <a:r>
              <a:rPr lang="en-GB" sz="1800" b="1" i="1" u="sng" dirty="0" err="1">
                <a:solidFill>
                  <a:srgbClr val="404040"/>
                </a:solidFill>
                <a:effectLst/>
                <a:latin typeface="Verdana" panose="020B0604030504040204" pitchFamily="34" charset="0"/>
                <a:ea typeface="Calibri" panose="020F0502020204030204" pitchFamily="34" charset="0"/>
              </a:rPr>
              <a:t>Enterprinse</a:t>
            </a:r>
            <a:r>
              <a:rPr lang="en-GB" sz="1800" b="1" i="1" u="sng">
                <a:solidFill>
                  <a:srgbClr val="404040"/>
                </a:solidFill>
                <a:effectLst/>
                <a:latin typeface="Verdana" panose="020B0604030504040204" pitchFamily="34" charset="0"/>
                <a:ea typeface="Calibri" panose="020F0502020204030204" pitchFamily="34" charset="0"/>
              </a:rPr>
              <a:t> in the 21</a:t>
            </a:r>
            <a:r>
              <a:rPr lang="en-GB" sz="1800" b="1" i="1" u="sng" baseline="30000">
                <a:solidFill>
                  <a:srgbClr val="404040"/>
                </a:solidFill>
                <a:effectLst/>
                <a:latin typeface="Verdana" panose="020B0604030504040204" pitchFamily="34" charset="0"/>
                <a:ea typeface="Calibri" panose="020F0502020204030204" pitchFamily="34" charset="0"/>
              </a:rPr>
              <a:t>st</a:t>
            </a:r>
            <a:r>
              <a:rPr lang="en-GB" sz="1800" b="1" i="1" u="sng">
                <a:solidFill>
                  <a:srgbClr val="404040"/>
                </a:solidFill>
                <a:effectLst/>
                <a:latin typeface="Verdana" panose="020B0604030504040204" pitchFamily="34" charset="0"/>
                <a:ea typeface="Calibri" panose="020F0502020204030204" pitchFamily="34" charset="0"/>
              </a:rPr>
              <a:t> Century </a:t>
            </a:r>
            <a:r>
              <a:rPr lang="en-GB" sz="1800">
                <a:solidFill>
                  <a:srgbClr val="000000"/>
                </a:solidFill>
                <a:effectLst/>
                <a:latin typeface="Arial" panose="020B0604020202020204" pitchFamily="34" charset="0"/>
                <a:ea typeface="Calibri" panose="020F0502020204030204" pitchFamily="34" charset="0"/>
              </a:rPr>
              <a:t>​</a:t>
            </a:r>
            <a:br>
              <a:rPr lang="en-GB" sz="1800">
                <a:solidFill>
                  <a:srgbClr val="000000"/>
                </a:solidFill>
                <a:effectLst/>
                <a:latin typeface="Verdana" panose="020B0604030504040204" pitchFamily="34" charset="0"/>
                <a:ea typeface="Calibri" panose="020F0502020204030204" pitchFamily="34" charset="0"/>
              </a:rPr>
            </a:br>
            <a:r>
              <a:rPr lang="en-GB" sz="1800" b="1">
                <a:solidFill>
                  <a:srgbClr val="404040"/>
                </a:solidFill>
                <a:effectLst/>
                <a:latin typeface="Calibri" panose="020F0502020204030204" pitchFamily="34" charset="0"/>
                <a:ea typeface="Calibri" panose="020F0502020204030204" pitchFamily="34" charset="0"/>
              </a:rPr>
              <a:t>    </a:t>
            </a:r>
            <a:endParaRPr lang="en-GB" sz="1800">
              <a:solidFill>
                <a:srgbClr val="000000"/>
              </a:solidFill>
              <a:effectLst/>
              <a:latin typeface="Times New Roman" panose="02020603050405020304" pitchFamily="18" charset="0"/>
              <a:ea typeface="Calibri" panose="020F0502020204030204" pitchFamily="34" charset="0"/>
            </a:endParaRP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94055" y="750434"/>
            <a:ext cx="2997946" cy="5351786"/>
          </a:xfrm>
          <a:prstGeom prst="rect">
            <a:avLst/>
          </a:prstGeom>
        </p:spPr>
      </p:pic>
    </p:spTree>
    <p:extLst>
      <p:ext uri="{BB962C8B-B14F-4D97-AF65-F5344CB8AC3E}">
        <p14:creationId xmlns:p14="http://schemas.microsoft.com/office/powerpoint/2010/main" val="8665105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i="1" u="sng" dirty="0">
                <a:latin typeface="Times New Roman" panose="02020603050405020304" pitchFamily="18" charset="0"/>
                <a:cs typeface="Times New Roman" panose="02020603050405020304" pitchFamily="18" charset="0"/>
              </a:rPr>
              <a:t>Introduction</a:t>
            </a:r>
            <a:r>
              <a:rPr lang="en-US" dirty="0"/>
              <a:t>  </a:t>
            </a:r>
            <a:endParaRPr lang="en-GB" dirty="0"/>
          </a:p>
        </p:txBody>
      </p:sp>
      <p:sp>
        <p:nvSpPr>
          <p:cNvPr id="3" name="Content Placeholder 2"/>
          <p:cNvSpPr>
            <a:spLocks noGrp="1"/>
          </p:cNvSpPr>
          <p:nvPr>
            <p:ph sz="half" idx="1"/>
          </p:nvPr>
        </p:nvSpPr>
        <p:spPr>
          <a:xfrm>
            <a:off x="3657600" y="868680"/>
            <a:ext cx="3467819" cy="5739154"/>
          </a:xfrm>
        </p:spPr>
        <p:txBody>
          <a:bodyPr>
            <a:normAutofit/>
          </a:bodyPr>
          <a:lstStyle/>
          <a:p>
            <a:pPr algn="just">
              <a:lnSpc>
                <a:spcPct val="150000"/>
              </a:lnSpc>
            </a:pPr>
            <a:r>
              <a:rPr lang="en-GB" sz="2500" dirty="0">
                <a:latin typeface="Times New Roman" panose="02020603050405020304" pitchFamily="18" charset="0"/>
                <a:cs typeface="Times New Roman" panose="02020603050405020304" pitchFamily="18" charset="0"/>
              </a:rPr>
              <a:t>Managing an enterprise in 21</a:t>
            </a:r>
            <a:r>
              <a:rPr lang="en-GB" sz="2500" baseline="30000" dirty="0">
                <a:latin typeface="Times New Roman" panose="02020603050405020304" pitchFamily="18" charset="0"/>
                <a:cs typeface="Times New Roman" panose="02020603050405020304" pitchFamily="18" charset="0"/>
              </a:rPr>
              <a:t>st</a:t>
            </a:r>
            <a:r>
              <a:rPr lang="en-GB" sz="2500" dirty="0">
                <a:latin typeface="Times New Roman" panose="02020603050405020304" pitchFamily="18" charset="0"/>
                <a:cs typeface="Times New Roman" panose="02020603050405020304" pitchFamily="18" charset="0"/>
              </a:rPr>
              <a:t> century is a complex working of management professionals. The presentation includes part of management team for organisational project.</a:t>
            </a:r>
          </a:p>
          <a:p>
            <a:pPr algn="just">
              <a:lnSpc>
                <a:spcPct val="150000"/>
              </a:lnSpc>
            </a:pPr>
            <a:endParaRPr lang="en-GB" sz="2500" dirty="0">
              <a:latin typeface="Times New Roman" panose="02020603050405020304" pitchFamily="18" charset="0"/>
              <a:cs typeface="Times New Roman" panose="02020603050405020304" pitchFamily="18" charset="0"/>
            </a:endParaRPr>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366958" y="868680"/>
            <a:ext cx="4416725" cy="5120640"/>
          </a:xfrm>
          <a:prstGeom prst="rect">
            <a:avLst/>
          </a:prstGeom>
        </p:spPr>
      </p:pic>
    </p:spTree>
    <p:extLst>
      <p:ext uri="{BB962C8B-B14F-4D97-AF65-F5344CB8AC3E}">
        <p14:creationId xmlns:p14="http://schemas.microsoft.com/office/powerpoint/2010/main" val="4214847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i="1" u="sng" dirty="0">
                <a:latin typeface="Times New Roman" panose="02020603050405020304" pitchFamily="18" charset="0"/>
                <a:cs typeface="Times New Roman" panose="02020603050405020304" pitchFamily="18" charset="0"/>
              </a:rPr>
              <a:t>Management Team </a:t>
            </a:r>
            <a:br>
              <a:rPr lang="en-US" sz="4000" b="1" i="1" u="sng" dirty="0">
                <a:latin typeface="Times New Roman" panose="02020603050405020304" pitchFamily="18" charset="0"/>
                <a:cs typeface="Times New Roman" panose="02020603050405020304" pitchFamily="18" charset="0"/>
              </a:rPr>
            </a:br>
            <a:br>
              <a:rPr lang="en-US" sz="4000" b="1" i="1" u="sng" dirty="0">
                <a:latin typeface="Times New Roman" panose="02020603050405020304" pitchFamily="18" charset="0"/>
                <a:cs typeface="Times New Roman" panose="02020603050405020304" pitchFamily="18" charset="0"/>
              </a:rPr>
            </a:br>
            <a:br>
              <a:rPr lang="en-US" sz="4000" b="1" i="1" u="sng" dirty="0">
                <a:latin typeface="Times New Roman" panose="02020603050405020304" pitchFamily="18" charset="0"/>
                <a:cs typeface="Times New Roman" panose="02020603050405020304" pitchFamily="18" charset="0"/>
              </a:rPr>
            </a:br>
            <a:br>
              <a:rPr lang="en-US" sz="4000" b="1" i="1" u="sng" dirty="0">
                <a:latin typeface="Times New Roman" panose="02020603050405020304" pitchFamily="18" charset="0"/>
                <a:cs typeface="Times New Roman" panose="02020603050405020304" pitchFamily="18" charset="0"/>
              </a:rPr>
            </a:br>
            <a:br>
              <a:rPr lang="en-US" sz="4000" b="1" i="1" u="sng" dirty="0">
                <a:latin typeface="Times New Roman" panose="02020603050405020304" pitchFamily="18" charset="0"/>
                <a:cs typeface="Times New Roman" panose="02020603050405020304" pitchFamily="18" charset="0"/>
              </a:rPr>
            </a:br>
            <a:br>
              <a:rPr lang="en-US" sz="4000" b="1" i="1" u="sng" dirty="0">
                <a:latin typeface="Times New Roman" panose="02020603050405020304" pitchFamily="18" charset="0"/>
                <a:cs typeface="Times New Roman" panose="02020603050405020304" pitchFamily="18" charset="0"/>
              </a:rPr>
            </a:br>
            <a:endParaRPr lang="en-GB" sz="4000"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640347" y="864108"/>
            <a:ext cx="8229600" cy="5120640"/>
          </a:xfrm>
        </p:spPr>
        <p:txBody>
          <a:bodyPr>
            <a:noAutofit/>
          </a:bodyPr>
          <a:lstStyle/>
          <a:p>
            <a:pPr algn="just">
              <a:lnSpc>
                <a:spcPct val="150000"/>
              </a:lnSpc>
            </a:pPr>
            <a:r>
              <a:rPr lang="en-GB" sz="2500" dirty="0">
                <a:latin typeface="Times New Roman" panose="02020603050405020304" pitchFamily="18" charset="0"/>
                <a:cs typeface="Times New Roman" panose="02020603050405020304" pitchFamily="18" charset="0"/>
              </a:rPr>
              <a:t>Management team comprises of collection of top professionals that sets strategy as well as run operations of company and its projects together with leaders. For the organisational project of Recycling Water, management team is planning to follow hierarchy structure wherein chain of command among from top executives to regular employees is followed. In this, management team of Recycling Water uses top down approach with long chain of command.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2594567"/>
            <a:ext cx="3467818" cy="3530188"/>
          </a:xfrm>
          <a:prstGeom prst="rect">
            <a:avLst/>
          </a:prstGeom>
        </p:spPr>
      </p:pic>
    </p:spTree>
    <p:extLst>
      <p:ext uri="{BB962C8B-B14F-4D97-AF65-F5344CB8AC3E}">
        <p14:creationId xmlns:p14="http://schemas.microsoft.com/office/powerpoint/2010/main" val="3219702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u="sng" dirty="0">
                <a:latin typeface="Times New Roman" panose="02020603050405020304" pitchFamily="18" charset="0"/>
                <a:cs typeface="Times New Roman" panose="02020603050405020304" pitchFamily="18" charset="0"/>
              </a:rPr>
              <a:t>Continue</a:t>
            </a:r>
            <a:endParaRPr lang="en-GB"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1"/>
          </p:nvPr>
        </p:nvSpPr>
        <p:spPr>
          <a:xfrm>
            <a:off x="3200401" y="868679"/>
            <a:ext cx="5075853" cy="5830700"/>
          </a:xfrm>
        </p:spPr>
        <p:txBody>
          <a:bodyPr>
            <a:normAutofit/>
          </a:bodyPr>
          <a:lstStyle/>
          <a:p>
            <a:pPr>
              <a:lnSpc>
                <a:spcPct val="150000"/>
              </a:lnSpc>
            </a:pPr>
            <a:r>
              <a:rPr lang="en-GB" sz="2500" b="1" i="1" u="sng" dirty="0">
                <a:solidFill>
                  <a:schemeClr val="tx1"/>
                </a:solidFill>
                <a:latin typeface="Times New Roman" panose="02020603050405020304" pitchFamily="18" charset="0"/>
                <a:cs typeface="Times New Roman" panose="02020603050405020304" pitchFamily="18" charset="0"/>
              </a:rPr>
              <a:t>Skills required within management team for Recycling Water</a:t>
            </a:r>
          </a:p>
          <a:p>
            <a:pPr>
              <a:lnSpc>
                <a:spcPct val="150000"/>
              </a:lnSpc>
            </a:pPr>
            <a:r>
              <a:rPr lang="en-GB" sz="2500" dirty="0">
                <a:solidFill>
                  <a:schemeClr val="tx1"/>
                </a:solidFill>
                <a:latin typeface="Times New Roman" panose="02020603050405020304" pitchFamily="18" charset="0"/>
                <a:cs typeface="Times New Roman" panose="02020603050405020304" pitchFamily="18" charset="0"/>
              </a:rPr>
              <a:t>Communication</a:t>
            </a:r>
          </a:p>
          <a:p>
            <a:pPr>
              <a:lnSpc>
                <a:spcPct val="150000"/>
              </a:lnSpc>
            </a:pPr>
            <a:r>
              <a:rPr lang="en-GB" sz="2500" dirty="0">
                <a:solidFill>
                  <a:schemeClr val="tx1"/>
                </a:solidFill>
                <a:latin typeface="Times New Roman" panose="02020603050405020304" pitchFamily="18" charset="0"/>
                <a:cs typeface="Times New Roman" panose="02020603050405020304" pitchFamily="18" charset="0"/>
              </a:rPr>
              <a:t>Delegation</a:t>
            </a:r>
          </a:p>
          <a:p>
            <a:pPr>
              <a:lnSpc>
                <a:spcPct val="150000"/>
              </a:lnSpc>
            </a:pPr>
            <a:r>
              <a:rPr lang="en-GB" sz="2500" dirty="0">
                <a:solidFill>
                  <a:schemeClr val="tx1"/>
                </a:solidFill>
                <a:latin typeface="Times New Roman" panose="02020603050405020304" pitchFamily="18" charset="0"/>
                <a:cs typeface="Times New Roman" panose="02020603050405020304" pitchFamily="18" charset="0"/>
              </a:rPr>
              <a:t>Empathy</a:t>
            </a:r>
          </a:p>
          <a:p>
            <a:pPr>
              <a:lnSpc>
                <a:spcPct val="150000"/>
              </a:lnSpc>
            </a:pPr>
            <a:r>
              <a:rPr lang="en-GB" sz="2500" dirty="0">
                <a:solidFill>
                  <a:schemeClr val="tx1"/>
                </a:solidFill>
                <a:latin typeface="Times New Roman" panose="02020603050405020304" pitchFamily="18" charset="0"/>
                <a:cs typeface="Times New Roman" panose="02020603050405020304" pitchFamily="18" charset="0"/>
              </a:rPr>
              <a:t>Decision making</a:t>
            </a:r>
          </a:p>
          <a:p>
            <a:pPr>
              <a:lnSpc>
                <a:spcPct val="150000"/>
              </a:lnSpc>
            </a:pPr>
            <a:r>
              <a:rPr lang="en-GB" sz="2500" dirty="0">
                <a:solidFill>
                  <a:schemeClr val="tx1"/>
                </a:solidFill>
                <a:latin typeface="Times New Roman" panose="02020603050405020304" pitchFamily="18" charset="0"/>
                <a:cs typeface="Times New Roman" panose="02020603050405020304" pitchFamily="18" charset="0"/>
              </a:rPr>
              <a:t>Problem solving</a:t>
            </a:r>
          </a:p>
          <a:p>
            <a:pPr>
              <a:lnSpc>
                <a:spcPct val="150000"/>
              </a:lnSpc>
            </a:pPr>
            <a:r>
              <a:rPr lang="en-GB" sz="2500" dirty="0">
                <a:solidFill>
                  <a:schemeClr val="tx1"/>
                </a:solidFill>
                <a:latin typeface="Times New Roman" panose="02020603050405020304" pitchFamily="18" charset="0"/>
                <a:cs typeface="Times New Roman" panose="02020603050405020304" pitchFamily="18" charset="0"/>
              </a:rPr>
              <a:t>Fairness and respect</a:t>
            </a:r>
            <a:endParaRPr lang="en-GB" sz="2500" dirty="0">
              <a:latin typeface="Times New Roman" panose="02020603050405020304" pitchFamily="18" charset="0"/>
              <a:cs typeface="Times New Roman" panose="02020603050405020304" pitchFamily="18" charset="0"/>
            </a:endParaRPr>
          </a:p>
        </p:txBody>
      </p:sp>
      <p:pic>
        <p:nvPicPr>
          <p:cNvPr id="6" name="Content Placeholder 5"/>
          <p:cNvPicPr>
            <a:picLocks noGrp="1" noChangeAspect="1"/>
          </p:cNvPicPr>
          <p:nvPr>
            <p:ph sz="half" idx="2"/>
          </p:nvPr>
        </p:nvPicPr>
        <p:blipFill>
          <a:blip r:embed="rId3"/>
          <a:stretch>
            <a:fillRect/>
          </a:stretch>
        </p:blipFill>
        <p:spPr>
          <a:xfrm>
            <a:off x="7408506" y="1810139"/>
            <a:ext cx="4348065" cy="4730620"/>
          </a:xfrm>
          <a:prstGeom prst="rect">
            <a:avLst/>
          </a:prstGeom>
        </p:spPr>
      </p:pic>
    </p:spTree>
    <p:extLst>
      <p:ext uri="{BB962C8B-B14F-4D97-AF65-F5344CB8AC3E}">
        <p14:creationId xmlns:p14="http://schemas.microsoft.com/office/powerpoint/2010/main" val="2615546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i="1" u="sng" dirty="0">
                <a:latin typeface="Times New Roman" panose="02020603050405020304" pitchFamily="18" charset="0"/>
                <a:cs typeface="Times New Roman" panose="02020603050405020304" pitchFamily="18" charset="0"/>
              </a:rPr>
              <a:t>References</a:t>
            </a:r>
            <a:r>
              <a:rPr lang="en-US" dirty="0"/>
              <a:t> </a:t>
            </a:r>
            <a:endParaRPr lang="en-GB" dirty="0"/>
          </a:p>
        </p:txBody>
      </p:sp>
      <p:sp>
        <p:nvSpPr>
          <p:cNvPr id="3" name="Content Placeholder 2"/>
          <p:cNvSpPr>
            <a:spLocks noGrp="1"/>
          </p:cNvSpPr>
          <p:nvPr>
            <p:ph idx="1"/>
          </p:nvPr>
        </p:nvSpPr>
        <p:spPr>
          <a:xfrm>
            <a:off x="3489649" y="864108"/>
            <a:ext cx="8285584" cy="5993892"/>
          </a:xfrm>
        </p:spPr>
        <p:txBody>
          <a:bodyPr>
            <a:normAutofit lnSpcReduction="10000"/>
          </a:bodyPr>
          <a:lstStyle/>
          <a:p>
            <a:pPr algn="just">
              <a:lnSpc>
                <a:spcPct val="150000"/>
              </a:lnSpc>
            </a:pPr>
            <a:r>
              <a:rPr lang="en-GB" sz="2500" dirty="0">
                <a:latin typeface="Times New Roman" panose="02020603050405020304" pitchFamily="18" charset="0"/>
                <a:cs typeface="Times New Roman" panose="02020603050405020304" pitchFamily="18" charset="0"/>
              </a:rPr>
              <a:t>Abramson, N.R. and Moran, R.T., 2017. </a:t>
            </a:r>
            <a:r>
              <a:rPr lang="en-GB" sz="2500" i="1" dirty="0">
                <a:latin typeface="Times New Roman" panose="02020603050405020304" pitchFamily="18" charset="0"/>
                <a:cs typeface="Times New Roman" panose="02020603050405020304" pitchFamily="18" charset="0"/>
              </a:rPr>
              <a:t>Managing Cultural Differences: Global Leadership for the 21st Century</a:t>
            </a:r>
            <a:r>
              <a:rPr lang="en-GB" sz="2500" dirty="0">
                <a:latin typeface="Times New Roman" panose="02020603050405020304" pitchFamily="18" charset="0"/>
                <a:cs typeface="Times New Roman" panose="02020603050405020304" pitchFamily="18" charset="0"/>
              </a:rPr>
              <a:t>. Routledge.</a:t>
            </a:r>
          </a:p>
          <a:p>
            <a:pPr algn="just">
              <a:lnSpc>
                <a:spcPct val="150000"/>
              </a:lnSpc>
            </a:pPr>
            <a:r>
              <a:rPr lang="en-GB" sz="2500" dirty="0" err="1">
                <a:latin typeface="Times New Roman" panose="02020603050405020304" pitchFamily="18" charset="0"/>
                <a:cs typeface="Times New Roman" panose="02020603050405020304" pitchFamily="18" charset="0"/>
              </a:rPr>
              <a:t>Gunasekaran</a:t>
            </a:r>
            <a:r>
              <a:rPr lang="en-GB" sz="2500" dirty="0">
                <a:latin typeface="Times New Roman" panose="02020603050405020304" pitchFamily="18" charset="0"/>
                <a:cs typeface="Times New Roman" panose="02020603050405020304" pitchFamily="18" charset="0"/>
              </a:rPr>
              <a:t>, A., Subramanian, N. and Ngai, W.T.E., 2019. Quality management in the 21st century enterprises: Research pathway towards Industry 4.0.</a:t>
            </a:r>
          </a:p>
          <a:p>
            <a:pPr algn="just">
              <a:lnSpc>
                <a:spcPct val="150000"/>
              </a:lnSpc>
            </a:pPr>
            <a:r>
              <a:rPr lang="en-GB" sz="2500" dirty="0">
                <a:latin typeface="Times New Roman" panose="02020603050405020304" pitchFamily="18" charset="0"/>
                <a:cs typeface="Times New Roman" panose="02020603050405020304" pitchFamily="18" charset="0"/>
              </a:rPr>
              <a:t>Khan, H. A., 2017. </a:t>
            </a:r>
            <a:r>
              <a:rPr lang="en-GB" sz="2500" i="1" dirty="0">
                <a:latin typeface="Times New Roman" panose="02020603050405020304" pitchFamily="18" charset="0"/>
                <a:cs typeface="Times New Roman" panose="02020603050405020304" pitchFamily="18" charset="0"/>
              </a:rPr>
              <a:t>Globalization and the challenges of public administration: Governance, human resources management, leadership, ethics, e-governance and sustainability in the 21st century</a:t>
            </a:r>
            <a:r>
              <a:rPr lang="en-GB" sz="2500" dirty="0">
                <a:latin typeface="Times New Roman" panose="02020603050405020304" pitchFamily="18" charset="0"/>
                <a:cs typeface="Times New Roman" panose="02020603050405020304" pitchFamily="18" charset="0"/>
              </a:rPr>
              <a:t>. Springer.</a:t>
            </a:r>
          </a:p>
          <a:p>
            <a:pPr algn="just"/>
            <a:endParaRPr lang="en-GB" sz="2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21127517"/>
      </p:ext>
    </p:extLst>
  </p:cSld>
  <p:clrMapOvr>
    <a:masterClrMapping/>
  </p:clrMapOvr>
</p:sld>
</file>

<file path=ppt/theme/theme1.xml><?xml version="1.0" encoding="utf-8"?>
<a:theme xmlns:a="http://schemas.openxmlformats.org/drawingml/2006/main" name="Frame">
  <a:themeElements>
    <a:clrScheme name="Frame">
      <a:dk1>
        <a:sysClr val="windowText" lastClr="000000"/>
      </a:dk1>
      <a:lt1>
        <a:sysClr val="window" lastClr="FFFFFF"/>
      </a:lt1>
      <a:dk2>
        <a:srgbClr val="4A3F38"/>
      </a:dk2>
      <a:lt2>
        <a:srgbClr val="EEEDCB"/>
      </a:lt2>
      <a:accent1>
        <a:srgbClr val="818E9F"/>
      </a:accent1>
      <a:accent2>
        <a:srgbClr val="D26400"/>
      </a:accent2>
      <a:accent3>
        <a:srgbClr val="C3BA45"/>
      </a:accent3>
      <a:accent4>
        <a:srgbClr val="8A8552"/>
      </a:accent4>
      <a:accent5>
        <a:srgbClr val="F3B843"/>
      </a:accent5>
      <a:accent6>
        <a:srgbClr val="786C71"/>
      </a:accent6>
      <a:hlink>
        <a:srgbClr val="46A7CA"/>
      </a:hlink>
      <a:folHlink>
        <a:srgbClr val="B2B2B2"/>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9935E573-C197-41A8-BCA1-5D5F62C560B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14</TotalTime>
  <Words>963</Words>
  <Application>Microsoft Office PowerPoint</Application>
  <PresentationFormat>Widescreen</PresentationFormat>
  <Paragraphs>40</Paragraphs>
  <Slides>5</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Arial</vt:lpstr>
      <vt:lpstr>Calibri</vt:lpstr>
      <vt:lpstr>Calibri (Body)</vt:lpstr>
      <vt:lpstr>Corbel</vt:lpstr>
      <vt:lpstr>Times New Roman</vt:lpstr>
      <vt:lpstr>Verdana</vt:lpstr>
      <vt:lpstr>Wingdings 2</vt:lpstr>
      <vt:lpstr>Frame</vt:lpstr>
      <vt:lpstr>Managing Enterprise in the 21st Century</vt:lpstr>
      <vt:lpstr>Introduction  </vt:lpstr>
      <vt:lpstr>Management Team       </vt:lpstr>
      <vt:lpstr>Continue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Lambrino Skarlett</cp:lastModifiedBy>
  <cp:revision>72</cp:revision>
  <dcterms:created xsi:type="dcterms:W3CDTF">2021-11-19T12:41:26Z</dcterms:created>
  <dcterms:modified xsi:type="dcterms:W3CDTF">2022-04-14T08:19:48Z</dcterms:modified>
</cp:coreProperties>
</file>