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3"/>
  </p:notesMasterIdLst>
  <p:sldIdLst>
    <p:sldId id="256" r:id="rId2"/>
    <p:sldId id="325" r:id="rId3"/>
    <p:sldId id="326" r:id="rId4"/>
    <p:sldId id="327" r:id="rId5"/>
    <p:sldId id="328" r:id="rId6"/>
    <p:sldId id="329" r:id="rId7"/>
    <p:sldId id="330" r:id="rId8"/>
    <p:sldId id="331" r:id="rId9"/>
    <p:sldId id="332" r:id="rId10"/>
    <p:sldId id="333" r:id="rId11"/>
    <p:sldId id="334" r:id="rId12"/>
    <p:sldId id="335" r:id="rId13"/>
    <p:sldId id="336" r:id="rId14"/>
    <p:sldId id="337" r:id="rId15"/>
    <p:sldId id="338" r:id="rId16"/>
    <p:sldId id="339" r:id="rId17"/>
    <p:sldId id="340" r:id="rId18"/>
    <p:sldId id="341" r:id="rId19"/>
    <p:sldId id="342" r:id="rId20"/>
    <p:sldId id="343" r:id="rId21"/>
    <p:sldId id="344" r:id="rId22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36" d="100"/>
          <a:sy n="136" d="100"/>
        </p:scale>
        <p:origin x="-1120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notesMaster" Target="notesMasters/notesMaster1.xml"/><Relationship Id="rId24" Type="http://schemas.openxmlformats.org/officeDocument/2006/relationships/printerSettings" Target="printerSettings/printerSettings1.bin"/><Relationship Id="rId25" Type="http://schemas.openxmlformats.org/officeDocument/2006/relationships/presProps" Target="presProps.xml"/><Relationship Id="rId26" Type="http://schemas.openxmlformats.org/officeDocument/2006/relationships/viewProps" Target="viewProps.xml"/><Relationship Id="rId27" Type="http://schemas.openxmlformats.org/officeDocument/2006/relationships/theme" Target="theme/theme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CD6153-9A6F-E344-9C64-D0DC51183DB2}" type="datetimeFigureOut">
              <a:rPr lang="en-US" smtClean="0"/>
              <a:t>13/11/2011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D566F7-6726-D944-AEB5-8F4E10086E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03048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9A823356-631C-374F-9F95-5085C4747BBC}" type="slidenum">
              <a:rPr lang="en-GB" sz="1200"/>
              <a:pPr eaLnBrk="1" hangingPunct="1"/>
              <a:t>3</a:t>
            </a:fld>
            <a:endParaRPr lang="en-GB" sz="1200"/>
          </a:p>
        </p:txBody>
      </p:sp>
      <p:sp>
        <p:nvSpPr>
          <p:cNvPr id="134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134147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28600" indent="-228600" eaLnBrk="1" hangingPunct="1">
              <a:buFontTx/>
              <a:buAutoNum type="arabicPeriod"/>
            </a:pPr>
            <a:r>
              <a:rPr lang="en-GB">
                <a:latin typeface="Calibri" charset="0"/>
                <a:ea typeface="ＭＳ Ｐゴシック" charset="0"/>
                <a:cs typeface="ＭＳ Ｐゴシック" charset="0"/>
              </a:rPr>
              <a:t>The UK Coaching Framework is participant centred and aims to develop cohesive, ethical, inclusive and valued coaching systems</a:t>
            </a:r>
          </a:p>
          <a:p>
            <a:pPr marL="228600" indent="-228600" eaLnBrk="1" hangingPunct="1">
              <a:buFontTx/>
              <a:buAutoNum type="arabicPeriod"/>
            </a:pPr>
            <a:r>
              <a:rPr lang="en-GB">
                <a:latin typeface="Calibri" charset="0"/>
                <a:ea typeface="ＭＳ Ｐゴシック" charset="0"/>
                <a:cs typeface="ＭＳ Ｐゴシック" charset="0"/>
              </a:rPr>
              <a:t>Through the 5 strategic actions areas and 12 specific actions it provides the blueprint to develop a world leading coaching system by 2016</a:t>
            </a:r>
          </a:p>
          <a:p>
            <a:pPr marL="228600" indent="-228600" eaLnBrk="1" hangingPunct="1">
              <a:buFontTx/>
              <a:buAutoNum type="arabicPeriod"/>
            </a:pPr>
            <a:r>
              <a:rPr lang="en-GB">
                <a:latin typeface="Calibri" charset="0"/>
                <a:ea typeface="ＭＳ Ｐゴシック" charset="0"/>
                <a:cs typeface="ＭＳ Ｐゴシック" charset="0"/>
              </a:rPr>
              <a:t>The UK Coaching Framework is not another strategy or action plan, but should be seen as a planning tool for effective coach development</a:t>
            </a:r>
          </a:p>
          <a:p>
            <a:pPr marL="228600" indent="-228600" eaLnBrk="1" hangingPunct="1">
              <a:buFontTx/>
              <a:buAutoNum type="arabicPeriod"/>
            </a:pPr>
            <a:r>
              <a:rPr lang="en-GB">
                <a:latin typeface="Calibri" charset="0"/>
                <a:ea typeface="ＭＳ Ｐゴシック" charset="0"/>
                <a:cs typeface="ＭＳ Ｐゴシック" charset="0"/>
              </a:rPr>
              <a:t>All agencies have a role to play in developing the world leading system – know what your role is</a:t>
            </a:r>
          </a:p>
          <a:p>
            <a:pPr marL="228600" indent="-228600" eaLnBrk="1" hangingPunct="1">
              <a:buFontTx/>
              <a:buAutoNum type="arabicPeriod"/>
            </a:pPr>
            <a:endParaRPr lang="en-GB">
              <a:latin typeface="Calibri" charset="0"/>
              <a:ea typeface="ＭＳ Ｐゴシック" charset="0"/>
              <a:cs typeface="ＭＳ Ｐゴシック" charset="0"/>
            </a:endParaRPr>
          </a:p>
          <a:p>
            <a:pPr marL="228600" indent="-228600" eaLnBrk="1" hangingPunct="1"/>
            <a:r>
              <a:rPr lang="en-GB">
                <a:latin typeface="Calibri" charset="0"/>
                <a:ea typeface="ＭＳ Ｐゴシック" charset="0"/>
                <a:cs typeface="ＭＳ Ｐゴシック" charset="0"/>
              </a:rPr>
              <a:t>Questions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0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7E846737-48AD-4244-8C76-E6CA2F9BA050}" type="slidenum">
              <a:rPr lang="en-GB" sz="1200"/>
              <a:pPr eaLnBrk="1" hangingPunct="1"/>
              <a:t>13</a:t>
            </a:fld>
            <a:endParaRPr lang="en-GB" sz="1200"/>
          </a:p>
        </p:txBody>
      </p:sp>
      <p:sp>
        <p:nvSpPr>
          <p:cNvPr id="145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14541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>
                <a:latin typeface="Calibri" charset="0"/>
                <a:ea typeface="ＭＳ Ｐゴシック" charset="0"/>
                <a:cs typeface="ＭＳ Ｐゴシック" charset="0"/>
              </a:rPr>
              <a:t>The building blocks</a:t>
            </a:r>
          </a:p>
          <a:p>
            <a:pPr eaLnBrk="1" hangingPunct="1">
              <a:buFontTx/>
              <a:buChar char="•"/>
            </a:pPr>
            <a:r>
              <a:rPr lang="en-GB">
                <a:latin typeface="Calibri" charset="0"/>
                <a:ea typeface="ＭＳ Ｐゴシック" charset="0"/>
                <a:cs typeface="ＭＳ Ｐゴシック" charset="0"/>
              </a:rPr>
              <a:t>Where is your key role?</a:t>
            </a:r>
          </a:p>
          <a:p>
            <a:pPr eaLnBrk="1" hangingPunct="1">
              <a:buFontTx/>
              <a:buChar char="•"/>
            </a:pPr>
            <a:r>
              <a:rPr lang="en-GB">
                <a:latin typeface="Calibri" charset="0"/>
                <a:ea typeface="ＭＳ Ｐゴシック" charset="0"/>
                <a:cs typeface="ＭＳ Ｐゴシック" charset="0"/>
              </a:rPr>
              <a:t>Which actions will you most impact on and how?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B0473-1173-2D42-91D4-A4DE179832BE}" type="datetimeFigureOut">
              <a:rPr lang="en-GB" smtClean="0"/>
              <a:pPr/>
              <a:t>13/11/2011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E6A55-6425-E842-8DD0-A4E92D8DE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B0473-1173-2D42-91D4-A4DE179832BE}" type="datetimeFigureOut">
              <a:rPr lang="en-GB" smtClean="0"/>
              <a:pPr/>
              <a:t>13/11/2011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E6A55-6425-E842-8DD0-A4E92D8DE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B0473-1173-2D42-91D4-A4DE179832BE}" type="datetimeFigureOut">
              <a:rPr lang="en-GB" smtClean="0"/>
              <a:pPr/>
              <a:t>13/11/2011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E6A55-6425-E842-8DD0-A4E92D8DE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B0473-1173-2D42-91D4-A4DE179832BE}" type="datetimeFigureOut">
              <a:rPr lang="en-GB" smtClean="0"/>
              <a:pPr/>
              <a:t>13/11/2011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E6A55-6425-E842-8DD0-A4E92D8DE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B0473-1173-2D42-91D4-A4DE179832BE}" type="datetimeFigureOut">
              <a:rPr lang="en-GB" smtClean="0"/>
              <a:pPr/>
              <a:t>13/11/2011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E6A55-6425-E842-8DD0-A4E92D8DE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B0473-1173-2D42-91D4-A4DE179832BE}" type="datetimeFigureOut">
              <a:rPr lang="en-GB" smtClean="0"/>
              <a:pPr/>
              <a:t>13/11/2011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E6A55-6425-E842-8DD0-A4E92D8DE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B0473-1173-2D42-91D4-A4DE179832BE}" type="datetimeFigureOut">
              <a:rPr lang="en-GB" smtClean="0"/>
              <a:pPr/>
              <a:t>13/11/2011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E6A55-6425-E842-8DD0-A4E92D8DE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B0473-1173-2D42-91D4-A4DE179832BE}" type="datetimeFigureOut">
              <a:rPr lang="en-GB" smtClean="0"/>
              <a:pPr/>
              <a:t>13/11/2011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E6A55-6425-E842-8DD0-A4E92D8DE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B0473-1173-2D42-91D4-A4DE179832BE}" type="datetimeFigureOut">
              <a:rPr lang="en-GB" smtClean="0"/>
              <a:pPr/>
              <a:t>13/11/2011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E6A55-6425-E842-8DD0-A4E92D8DE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B0473-1173-2D42-91D4-A4DE179832BE}" type="datetimeFigureOut">
              <a:rPr lang="en-GB" smtClean="0"/>
              <a:pPr/>
              <a:t>13/11/2011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E6A55-6425-E842-8DD0-A4E92D8DE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B0473-1173-2D42-91D4-A4DE179832BE}" type="datetimeFigureOut">
              <a:rPr lang="en-GB" smtClean="0"/>
              <a:pPr/>
              <a:t>13/11/2011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E6A55-6425-E842-8DD0-A4E92D8DE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9B0473-1173-2D42-91D4-A4DE179832BE}" type="datetimeFigureOut">
              <a:rPr lang="en-GB" smtClean="0"/>
              <a:pPr/>
              <a:t>13/11/2011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6E6A55-6425-E842-8DD0-A4E92D8DEC73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/>
          <p:cNvPicPr preferRelativeResize="0"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6230938" y="6189663"/>
            <a:ext cx="2455862" cy="531812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100000">
                <a:srgbClr val="FFFFF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4.jpeg"/><Relationship Id="rId5" Type="http://schemas.openxmlformats.org/officeDocument/2006/relationships/image" Target="../media/image5.png"/><Relationship Id="rId6" Type="http://schemas.openxmlformats.org/officeDocument/2006/relationships/image" Target="../media/image6.jpeg"/><Relationship Id="rId7" Type="http://schemas.openxmlformats.org/officeDocument/2006/relationships/image" Target="../media/image7.jpeg"/><Relationship Id="rId8" Type="http://schemas.openxmlformats.org/officeDocument/2006/relationships/image" Target="../media/image8.jpeg"/><Relationship Id="rId9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hyperlink" Target="http://www.youtube.com/watch?v=7yFWFZmnblY" TargetMode="External"/><Relationship Id="rId3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4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7.jpeg"/><Relationship Id="rId3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9.png"/><Relationship Id="rId3" Type="http://schemas.openxmlformats.org/officeDocument/2006/relationships/image" Target="../media/image14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0.png"/><Relationship Id="rId3" Type="http://schemas.openxmlformats.org/officeDocument/2006/relationships/image" Target="../media/image14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1.png"/><Relationship Id="rId3" Type="http://schemas.openxmlformats.org/officeDocument/2006/relationships/image" Target="../media/image14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2.png"/><Relationship Id="rId3" Type="http://schemas.openxmlformats.org/officeDocument/2006/relationships/image" Target="../media/image14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3.png"/><Relationship Id="rId3" Type="http://schemas.openxmlformats.org/officeDocument/2006/relationships/image" Target="../media/image14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42097" y="2787319"/>
            <a:ext cx="3406063" cy="1220483"/>
          </a:xfrm>
        </p:spPr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</a:rPr>
              <a:t>Coaching and Elite </a:t>
            </a:r>
          </a:p>
          <a:p>
            <a:r>
              <a:rPr lang="en-GB" b="1" dirty="0" smtClean="0">
                <a:solidFill>
                  <a:schemeClr val="tx1"/>
                </a:solidFill>
              </a:rPr>
              <a:t>Sport Performance</a:t>
            </a:r>
            <a:endParaRPr lang="en-GB" b="1" dirty="0">
              <a:solidFill>
                <a:schemeClr val="tx1"/>
              </a:solidFill>
            </a:endParaRPr>
          </a:p>
        </p:txBody>
      </p:sp>
      <p:pic>
        <p:nvPicPr>
          <p:cNvPr id="4" name="Picture 3" descr="MPj04307190000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915" y="383610"/>
            <a:ext cx="1871663" cy="187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artists impression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59298" y="397897"/>
            <a:ext cx="1928813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 descr="http://ts4.mm.bing.net/images/thumbnail.aspx?q=256797653035&amp;id=6bd843fa455d51df4453f02467808d57&amp;url=http%3a%2f%2fwww.sportsindustrysummit.com%2fnews_images%2fc33-e647-f91-g59london-201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37575" y="397897"/>
            <a:ext cx="2357438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85915" y="2381039"/>
            <a:ext cx="1857375" cy="17339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7" descr="MPj04307130000[1]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359298" y="2381038"/>
            <a:ext cx="1928813" cy="17339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9" descr="MPj04068850000[1]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85915" y="4225027"/>
            <a:ext cx="1871663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10" descr="Join the VILLAGE Health &amp; Fitness Club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359298" y="4240902"/>
            <a:ext cx="1928813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11" descr="Morriston Golf Club&#10;Morriston Golf Club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436334" y="4240902"/>
            <a:ext cx="2358679" cy="186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2097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28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284532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  <a:ea typeface="ＭＳ Ｐゴシック" charset="0"/>
                <a:cs typeface="ＭＳ Ｐゴシック" charset="0"/>
              </a:rPr>
              <a:t>Learning Outcomes</a:t>
            </a:r>
          </a:p>
        </p:txBody>
      </p:sp>
      <p:sp>
        <p:nvSpPr>
          <p:cNvPr id="13312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b="1">
                <a:latin typeface="Arial" charset="0"/>
                <a:ea typeface="ＭＳ Ｐゴシック" charset="0"/>
                <a:cs typeface="ＭＳ Ｐゴシック" charset="0"/>
              </a:rPr>
              <a:t>To understand the key messages of The UK Coaching Framework</a:t>
            </a:r>
          </a:p>
          <a:p>
            <a:pPr eaLnBrk="1" hangingPunct="1"/>
            <a:endParaRPr lang="en-GB" b="1">
              <a:latin typeface="Arial" charset="0"/>
              <a:ea typeface="ＭＳ Ｐゴシック" charset="0"/>
              <a:cs typeface="ＭＳ Ｐゴシック" charset="0"/>
            </a:endParaRPr>
          </a:p>
          <a:p>
            <a:pPr eaLnBrk="1" hangingPunct="1"/>
            <a:r>
              <a:rPr lang="en-GB" b="1">
                <a:latin typeface="Arial" charset="0"/>
                <a:ea typeface="ＭＳ Ｐゴシック" charset="0"/>
                <a:cs typeface="ＭＳ Ｐゴシック" charset="0"/>
              </a:rPr>
              <a:t>Participant</a:t>
            </a:r>
            <a:r>
              <a:rPr lang="en-GB">
                <a:latin typeface="Arial" charset="0"/>
                <a:ea typeface="ＭＳ Ｐゴシック" charset="0"/>
                <a:cs typeface="ＭＳ Ｐゴシック" charset="0"/>
              </a:rPr>
              <a:t> centred</a:t>
            </a:r>
          </a:p>
          <a:p>
            <a:pPr eaLnBrk="1" hangingPunct="1"/>
            <a:r>
              <a:rPr lang="en-GB">
                <a:latin typeface="Arial" charset="0"/>
                <a:ea typeface="ＭＳ Ｐゴシック" charset="0"/>
                <a:cs typeface="ＭＳ Ｐゴシック" charset="0"/>
              </a:rPr>
              <a:t>Provides a </a:t>
            </a:r>
            <a:r>
              <a:rPr lang="en-GB" b="1">
                <a:latin typeface="Arial" charset="0"/>
                <a:ea typeface="ＭＳ Ｐゴシック" charset="0"/>
                <a:cs typeface="ＭＳ Ｐゴシック" charset="0"/>
              </a:rPr>
              <a:t>blueprint</a:t>
            </a:r>
          </a:p>
          <a:p>
            <a:pPr eaLnBrk="1" hangingPunct="1"/>
            <a:r>
              <a:rPr lang="en-GB" b="1">
                <a:latin typeface="Arial" charset="0"/>
                <a:ea typeface="ＭＳ Ｐゴシック" charset="0"/>
                <a:cs typeface="ＭＳ Ｐゴシック" charset="0"/>
              </a:rPr>
              <a:t>Planning tool</a:t>
            </a:r>
          </a:p>
          <a:p>
            <a:pPr eaLnBrk="1" hangingPunct="1"/>
            <a:r>
              <a:rPr lang="en-GB" b="1">
                <a:latin typeface="Arial" charset="0"/>
                <a:ea typeface="ＭＳ Ｐゴシック" charset="0"/>
                <a:cs typeface="ＭＳ Ｐゴシック" charset="0"/>
              </a:rPr>
              <a:t>Everyone </a:t>
            </a:r>
            <a:r>
              <a:rPr lang="en-GB">
                <a:latin typeface="Arial" charset="0"/>
                <a:ea typeface="ＭＳ Ｐゴシック" charset="0"/>
                <a:cs typeface="ＭＳ Ｐゴシック" charset="0"/>
              </a:rPr>
              <a:t>has a </a:t>
            </a:r>
            <a:r>
              <a:rPr lang="en-GB" b="1">
                <a:latin typeface="Arial" charset="0"/>
                <a:ea typeface="ＭＳ Ｐゴシック" charset="0"/>
                <a:cs typeface="ＭＳ Ｐゴシック" charset="0"/>
              </a:rPr>
              <a:t>role</a:t>
            </a:r>
            <a:r>
              <a:rPr lang="en-GB">
                <a:latin typeface="Arial" charset="0"/>
                <a:ea typeface="ＭＳ Ｐゴシック" charset="0"/>
                <a:cs typeface="ＭＳ Ｐゴシック" charset="0"/>
              </a:rPr>
              <a:t> to play</a:t>
            </a:r>
          </a:p>
        </p:txBody>
      </p:sp>
      <p:pic>
        <p:nvPicPr>
          <p:cNvPr id="133123" name="Picture 4" descr="UK Coaching Framework log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600" y="152400"/>
            <a:ext cx="1828800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6862872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69" name="Title 1"/>
          <p:cNvSpPr>
            <a:spLocks noGrp="1"/>
          </p:cNvSpPr>
          <p:nvPr>
            <p:ph type="title"/>
          </p:nvPr>
        </p:nvSpPr>
        <p:spPr>
          <a:xfrm>
            <a:off x="428625" y="0"/>
            <a:ext cx="8229600" cy="928688"/>
          </a:xfrm>
        </p:spPr>
        <p:txBody>
          <a:bodyPr/>
          <a:lstStyle/>
          <a:p>
            <a:pPr algn="l" eaLnBrk="1" hangingPunct="1"/>
            <a:r>
              <a:rPr lang="en-GB" sz="3200">
                <a:latin typeface="Arial" charset="0"/>
                <a:ea typeface="ＭＳ Ｐゴシック" charset="0"/>
                <a:cs typeface="ＭＳ Ｐゴシック" charset="0"/>
              </a:rPr>
              <a:t>Who does this affect?</a:t>
            </a:r>
          </a:p>
        </p:txBody>
      </p:sp>
      <p:cxnSp>
        <p:nvCxnSpPr>
          <p:cNvPr id="5" name="Straight Connector 4"/>
          <p:cNvCxnSpPr>
            <a:cxnSpLocks noChangeShapeType="1"/>
          </p:cNvCxnSpPr>
          <p:nvPr/>
        </p:nvCxnSpPr>
        <p:spPr bwMode="auto">
          <a:xfrm>
            <a:off x="500063" y="714375"/>
            <a:ext cx="8286750" cy="1588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</p:cxnSp>
      <p:pic>
        <p:nvPicPr>
          <p:cNvPr id="7" name="Content Placeholder 5" descr="discuss_bi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57438" y="2000250"/>
            <a:ext cx="4352925" cy="2974975"/>
          </a:xfrm>
        </p:spPr>
      </p:pic>
    </p:spTree>
    <p:extLst>
      <p:ext uri="{BB962C8B-B14F-4D97-AF65-F5344CB8AC3E}">
        <p14:creationId xmlns:p14="http://schemas.microsoft.com/office/powerpoint/2010/main" val="956947042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3" name="Text Box 2"/>
          <p:cNvSpPr txBox="1">
            <a:spLocks noChangeArrowheads="1"/>
          </p:cNvSpPr>
          <p:nvPr/>
        </p:nvSpPr>
        <p:spPr bwMode="auto">
          <a:xfrm>
            <a:off x="3352800" y="15875"/>
            <a:ext cx="26225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GB" sz="1800">
                <a:latin typeface="Arial Black" charset="0"/>
              </a:rPr>
              <a:t>These include: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0" y="769938"/>
            <a:ext cx="9144000" cy="6088062"/>
            <a:chOff x="-3" y="-3"/>
            <a:chExt cx="5848" cy="5310"/>
          </a:xfrm>
        </p:grpSpPr>
        <p:grpSp>
          <p:nvGrpSpPr>
            <p:cNvPr id="136196" name="Group 4"/>
            <p:cNvGrpSpPr>
              <a:grpSpLocks/>
            </p:cNvGrpSpPr>
            <p:nvPr/>
          </p:nvGrpSpPr>
          <p:grpSpPr bwMode="auto">
            <a:xfrm>
              <a:off x="0" y="0"/>
              <a:ext cx="5842" cy="5304"/>
              <a:chOff x="0" y="0"/>
              <a:chExt cx="5842" cy="5304"/>
            </a:xfrm>
          </p:grpSpPr>
          <p:grpSp>
            <p:nvGrpSpPr>
              <p:cNvPr id="136198" name="Group 5"/>
              <p:cNvGrpSpPr>
                <a:grpSpLocks/>
              </p:cNvGrpSpPr>
              <p:nvPr/>
            </p:nvGrpSpPr>
            <p:grpSpPr bwMode="auto">
              <a:xfrm>
                <a:off x="0" y="0"/>
                <a:ext cx="2921" cy="442"/>
                <a:chOff x="0" y="0"/>
                <a:chExt cx="2921" cy="442"/>
              </a:xfrm>
            </p:grpSpPr>
            <p:sp>
              <p:nvSpPr>
                <p:cNvPr id="136268" name="Rectangle 6"/>
                <p:cNvSpPr>
                  <a:spLocks noChangeArrowheads="1"/>
                </p:cNvSpPr>
                <p:nvPr/>
              </p:nvSpPr>
              <p:spPr bwMode="auto">
                <a:xfrm>
                  <a:off x="43" y="0"/>
                  <a:ext cx="2835" cy="44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hangingPunct="0"/>
                  <a:r>
                    <a:rPr lang="en-US" sz="1600">
                      <a:cs typeface="Arial" charset="0"/>
                    </a:rPr>
                    <a:t>Candidate/Learner</a:t>
                  </a:r>
                  <a:endParaRPr lang="en-US" sz="1200">
                    <a:latin typeface="Times" charset="0"/>
                    <a:cs typeface="Times New Roman" charset="0"/>
                  </a:endParaRPr>
                </a:p>
                <a:p>
                  <a:pPr eaLnBrk="0" hangingPunct="0"/>
                  <a:endParaRPr lang="en-US">
                    <a:latin typeface="Times" charset="0"/>
                    <a:cs typeface="Times New Roman" charset="0"/>
                  </a:endParaRPr>
                </a:p>
              </p:txBody>
            </p:sp>
            <p:sp>
              <p:nvSpPr>
                <p:cNvPr id="136269" name="Rectangle 7"/>
                <p:cNvSpPr>
                  <a:spLocks noChangeArrowheads="1"/>
                </p:cNvSpPr>
                <p:nvPr/>
              </p:nvSpPr>
              <p:spPr bwMode="auto">
                <a:xfrm>
                  <a:off x="0" y="0"/>
                  <a:ext cx="2921" cy="44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 eaLnBrk="0" hangingPunct="0"/>
                  <a:endParaRPr lang="en-US"/>
                </a:p>
              </p:txBody>
            </p:sp>
          </p:grpSp>
          <p:grpSp>
            <p:nvGrpSpPr>
              <p:cNvPr id="136199" name="Group 8"/>
              <p:cNvGrpSpPr>
                <a:grpSpLocks/>
              </p:cNvGrpSpPr>
              <p:nvPr/>
            </p:nvGrpSpPr>
            <p:grpSpPr bwMode="auto">
              <a:xfrm>
                <a:off x="2921" y="0"/>
                <a:ext cx="2921" cy="442"/>
                <a:chOff x="2921" y="0"/>
                <a:chExt cx="2921" cy="442"/>
              </a:xfrm>
            </p:grpSpPr>
            <p:sp>
              <p:nvSpPr>
                <p:cNvPr id="136266" name="Rectangle 9"/>
                <p:cNvSpPr>
                  <a:spLocks noChangeArrowheads="1"/>
                </p:cNvSpPr>
                <p:nvPr/>
              </p:nvSpPr>
              <p:spPr bwMode="auto">
                <a:xfrm>
                  <a:off x="2964" y="0"/>
                  <a:ext cx="2835" cy="44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hangingPunct="0"/>
                  <a:r>
                    <a:rPr lang="en-US" sz="1600">
                      <a:cs typeface="Arial" charset="0"/>
                    </a:rPr>
                    <a:t>Learning Programme Designer</a:t>
                  </a:r>
                  <a:endParaRPr lang="en-US" sz="1200">
                    <a:latin typeface="Times" charset="0"/>
                    <a:cs typeface="Times New Roman" charset="0"/>
                  </a:endParaRPr>
                </a:p>
                <a:p>
                  <a:pPr eaLnBrk="0" hangingPunct="0"/>
                  <a:endParaRPr lang="en-US">
                    <a:latin typeface="Times" charset="0"/>
                    <a:cs typeface="Times New Roman" charset="0"/>
                  </a:endParaRPr>
                </a:p>
              </p:txBody>
            </p:sp>
            <p:sp>
              <p:nvSpPr>
                <p:cNvPr id="136267" name="Rectangle 10"/>
                <p:cNvSpPr>
                  <a:spLocks noChangeArrowheads="1"/>
                </p:cNvSpPr>
                <p:nvPr/>
              </p:nvSpPr>
              <p:spPr bwMode="auto">
                <a:xfrm>
                  <a:off x="2921" y="0"/>
                  <a:ext cx="2921" cy="44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 eaLnBrk="0" hangingPunct="0"/>
                  <a:endParaRPr lang="en-US"/>
                </a:p>
              </p:txBody>
            </p:sp>
          </p:grpSp>
          <p:grpSp>
            <p:nvGrpSpPr>
              <p:cNvPr id="136200" name="Group 11"/>
              <p:cNvGrpSpPr>
                <a:grpSpLocks/>
              </p:cNvGrpSpPr>
              <p:nvPr/>
            </p:nvGrpSpPr>
            <p:grpSpPr bwMode="auto">
              <a:xfrm>
                <a:off x="0" y="442"/>
                <a:ext cx="2921" cy="442"/>
                <a:chOff x="0" y="442"/>
                <a:chExt cx="2921" cy="442"/>
              </a:xfrm>
            </p:grpSpPr>
            <p:sp>
              <p:nvSpPr>
                <p:cNvPr id="136264" name="Rectangle 12"/>
                <p:cNvSpPr>
                  <a:spLocks noChangeArrowheads="1"/>
                </p:cNvSpPr>
                <p:nvPr/>
              </p:nvSpPr>
              <p:spPr bwMode="auto">
                <a:xfrm>
                  <a:off x="43" y="442"/>
                  <a:ext cx="2835" cy="44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hangingPunct="0"/>
                  <a:r>
                    <a:rPr lang="en-US" sz="1600">
                      <a:cs typeface="Arial" charset="0"/>
                    </a:rPr>
                    <a:t>Tutor</a:t>
                  </a:r>
                  <a:endParaRPr lang="en-US" sz="1200">
                    <a:latin typeface="Times" charset="0"/>
                    <a:cs typeface="Times New Roman" charset="0"/>
                  </a:endParaRPr>
                </a:p>
                <a:p>
                  <a:pPr eaLnBrk="0" hangingPunct="0"/>
                  <a:endParaRPr lang="en-US">
                    <a:latin typeface="Times" charset="0"/>
                    <a:cs typeface="Times New Roman" charset="0"/>
                  </a:endParaRPr>
                </a:p>
              </p:txBody>
            </p:sp>
            <p:sp>
              <p:nvSpPr>
                <p:cNvPr id="136265" name="Rectangle 13"/>
                <p:cNvSpPr>
                  <a:spLocks noChangeArrowheads="1"/>
                </p:cNvSpPr>
                <p:nvPr/>
              </p:nvSpPr>
              <p:spPr bwMode="auto">
                <a:xfrm>
                  <a:off x="0" y="442"/>
                  <a:ext cx="2921" cy="44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 eaLnBrk="0" hangingPunct="0"/>
                  <a:endParaRPr lang="en-US"/>
                </a:p>
              </p:txBody>
            </p:sp>
          </p:grpSp>
          <p:grpSp>
            <p:nvGrpSpPr>
              <p:cNvPr id="136201" name="Group 14"/>
              <p:cNvGrpSpPr>
                <a:grpSpLocks/>
              </p:cNvGrpSpPr>
              <p:nvPr/>
            </p:nvGrpSpPr>
            <p:grpSpPr bwMode="auto">
              <a:xfrm>
                <a:off x="2921" y="442"/>
                <a:ext cx="2921" cy="442"/>
                <a:chOff x="2921" y="442"/>
                <a:chExt cx="2921" cy="442"/>
              </a:xfrm>
            </p:grpSpPr>
            <p:sp>
              <p:nvSpPr>
                <p:cNvPr id="136262" name="Rectangle 15"/>
                <p:cNvSpPr>
                  <a:spLocks noChangeArrowheads="1"/>
                </p:cNvSpPr>
                <p:nvPr/>
              </p:nvSpPr>
              <p:spPr bwMode="auto">
                <a:xfrm>
                  <a:off x="2964" y="442"/>
                  <a:ext cx="2835" cy="44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hangingPunct="0"/>
                  <a:r>
                    <a:rPr lang="en-US" sz="1600">
                      <a:cs typeface="Arial" charset="0"/>
                    </a:rPr>
                    <a:t>Qualification Designer</a:t>
                  </a:r>
                  <a:endParaRPr lang="en-US" sz="1200">
                    <a:latin typeface="Times" charset="0"/>
                    <a:cs typeface="Times New Roman" charset="0"/>
                  </a:endParaRPr>
                </a:p>
                <a:p>
                  <a:pPr eaLnBrk="0" hangingPunct="0"/>
                  <a:endParaRPr lang="en-US">
                    <a:latin typeface="Times" charset="0"/>
                    <a:cs typeface="Times New Roman" charset="0"/>
                  </a:endParaRPr>
                </a:p>
              </p:txBody>
            </p:sp>
            <p:sp>
              <p:nvSpPr>
                <p:cNvPr id="136263" name="Rectangle 16"/>
                <p:cNvSpPr>
                  <a:spLocks noChangeArrowheads="1"/>
                </p:cNvSpPr>
                <p:nvPr/>
              </p:nvSpPr>
              <p:spPr bwMode="auto">
                <a:xfrm>
                  <a:off x="2921" y="442"/>
                  <a:ext cx="2921" cy="44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 eaLnBrk="0" hangingPunct="0"/>
                  <a:endParaRPr lang="en-US"/>
                </a:p>
              </p:txBody>
            </p:sp>
          </p:grpSp>
          <p:grpSp>
            <p:nvGrpSpPr>
              <p:cNvPr id="136202" name="Group 17"/>
              <p:cNvGrpSpPr>
                <a:grpSpLocks/>
              </p:cNvGrpSpPr>
              <p:nvPr/>
            </p:nvGrpSpPr>
            <p:grpSpPr bwMode="auto">
              <a:xfrm>
                <a:off x="0" y="884"/>
                <a:ext cx="2921" cy="442"/>
                <a:chOff x="0" y="884"/>
                <a:chExt cx="2921" cy="442"/>
              </a:xfrm>
            </p:grpSpPr>
            <p:sp>
              <p:nvSpPr>
                <p:cNvPr id="136260" name="Rectangle 18"/>
                <p:cNvSpPr>
                  <a:spLocks noChangeArrowheads="1"/>
                </p:cNvSpPr>
                <p:nvPr/>
              </p:nvSpPr>
              <p:spPr bwMode="auto">
                <a:xfrm>
                  <a:off x="43" y="884"/>
                  <a:ext cx="2835" cy="44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hangingPunct="0"/>
                  <a:r>
                    <a:rPr lang="en-US" sz="1600">
                      <a:cs typeface="Arial" charset="0"/>
                    </a:rPr>
                    <a:t>Internal Assessor</a:t>
                  </a:r>
                  <a:endParaRPr lang="en-US" sz="1200">
                    <a:latin typeface="Times" charset="0"/>
                    <a:cs typeface="Times New Roman" charset="0"/>
                  </a:endParaRPr>
                </a:p>
                <a:p>
                  <a:pPr eaLnBrk="0" hangingPunct="0"/>
                  <a:endParaRPr lang="en-US">
                    <a:latin typeface="Times" charset="0"/>
                    <a:cs typeface="Times New Roman" charset="0"/>
                  </a:endParaRPr>
                </a:p>
              </p:txBody>
            </p:sp>
            <p:sp>
              <p:nvSpPr>
                <p:cNvPr id="136261" name="Rectangle 19"/>
                <p:cNvSpPr>
                  <a:spLocks noChangeArrowheads="1"/>
                </p:cNvSpPr>
                <p:nvPr/>
              </p:nvSpPr>
              <p:spPr bwMode="auto">
                <a:xfrm>
                  <a:off x="0" y="884"/>
                  <a:ext cx="2921" cy="44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 eaLnBrk="0" hangingPunct="0"/>
                  <a:endParaRPr lang="en-US"/>
                </a:p>
              </p:txBody>
            </p:sp>
          </p:grpSp>
          <p:grpSp>
            <p:nvGrpSpPr>
              <p:cNvPr id="136203" name="Group 20"/>
              <p:cNvGrpSpPr>
                <a:grpSpLocks/>
              </p:cNvGrpSpPr>
              <p:nvPr/>
            </p:nvGrpSpPr>
            <p:grpSpPr bwMode="auto">
              <a:xfrm>
                <a:off x="2921" y="884"/>
                <a:ext cx="2921" cy="442"/>
                <a:chOff x="2921" y="884"/>
                <a:chExt cx="2921" cy="442"/>
              </a:xfrm>
            </p:grpSpPr>
            <p:sp>
              <p:nvSpPr>
                <p:cNvPr id="136258" name="Rectangle 21"/>
                <p:cNvSpPr>
                  <a:spLocks noChangeArrowheads="1"/>
                </p:cNvSpPr>
                <p:nvPr/>
              </p:nvSpPr>
              <p:spPr bwMode="auto">
                <a:xfrm>
                  <a:off x="2964" y="884"/>
                  <a:ext cx="2835" cy="44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hangingPunct="0"/>
                  <a:r>
                    <a:rPr lang="en-US" sz="1600">
                      <a:cs typeface="Arial" charset="0"/>
                    </a:rPr>
                    <a:t>Coach Coordinator</a:t>
                  </a:r>
                  <a:endParaRPr lang="en-US" sz="1200">
                    <a:latin typeface="Times" charset="0"/>
                    <a:cs typeface="Times New Roman" charset="0"/>
                  </a:endParaRPr>
                </a:p>
                <a:p>
                  <a:pPr eaLnBrk="0" hangingPunct="0"/>
                  <a:endParaRPr lang="en-US">
                    <a:latin typeface="Times" charset="0"/>
                    <a:cs typeface="Times New Roman" charset="0"/>
                  </a:endParaRPr>
                </a:p>
              </p:txBody>
            </p:sp>
            <p:sp>
              <p:nvSpPr>
                <p:cNvPr id="136259" name="Rectangle 22"/>
                <p:cNvSpPr>
                  <a:spLocks noChangeArrowheads="1"/>
                </p:cNvSpPr>
                <p:nvPr/>
              </p:nvSpPr>
              <p:spPr bwMode="auto">
                <a:xfrm>
                  <a:off x="2921" y="884"/>
                  <a:ext cx="2921" cy="44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 eaLnBrk="0" hangingPunct="0"/>
                  <a:endParaRPr lang="en-US"/>
                </a:p>
              </p:txBody>
            </p:sp>
          </p:grpSp>
          <p:grpSp>
            <p:nvGrpSpPr>
              <p:cNvPr id="136204" name="Group 23"/>
              <p:cNvGrpSpPr>
                <a:grpSpLocks/>
              </p:cNvGrpSpPr>
              <p:nvPr/>
            </p:nvGrpSpPr>
            <p:grpSpPr bwMode="auto">
              <a:xfrm>
                <a:off x="0" y="1326"/>
                <a:ext cx="2921" cy="442"/>
                <a:chOff x="0" y="1326"/>
                <a:chExt cx="2921" cy="442"/>
              </a:xfrm>
            </p:grpSpPr>
            <p:sp>
              <p:nvSpPr>
                <p:cNvPr id="136256" name="Rectangle 24"/>
                <p:cNvSpPr>
                  <a:spLocks noChangeArrowheads="1"/>
                </p:cNvSpPr>
                <p:nvPr/>
              </p:nvSpPr>
              <p:spPr bwMode="auto">
                <a:xfrm>
                  <a:off x="43" y="1326"/>
                  <a:ext cx="2835" cy="44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hangingPunct="0"/>
                  <a:r>
                    <a:rPr lang="en-US" sz="1600">
                      <a:cs typeface="Arial" charset="0"/>
                    </a:rPr>
                    <a:t>Independent Assessor</a:t>
                  </a:r>
                  <a:endParaRPr lang="en-US" sz="1200">
                    <a:latin typeface="Times" charset="0"/>
                    <a:cs typeface="Times New Roman" charset="0"/>
                  </a:endParaRPr>
                </a:p>
                <a:p>
                  <a:pPr eaLnBrk="0" hangingPunct="0"/>
                  <a:endParaRPr lang="en-US">
                    <a:latin typeface="Times" charset="0"/>
                    <a:cs typeface="Times New Roman" charset="0"/>
                  </a:endParaRPr>
                </a:p>
              </p:txBody>
            </p:sp>
            <p:sp>
              <p:nvSpPr>
                <p:cNvPr id="136257" name="Rectangle 25"/>
                <p:cNvSpPr>
                  <a:spLocks noChangeArrowheads="1"/>
                </p:cNvSpPr>
                <p:nvPr/>
              </p:nvSpPr>
              <p:spPr bwMode="auto">
                <a:xfrm>
                  <a:off x="0" y="1326"/>
                  <a:ext cx="2921" cy="44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 eaLnBrk="0" hangingPunct="0"/>
                  <a:endParaRPr lang="en-US"/>
                </a:p>
              </p:txBody>
            </p:sp>
          </p:grpSp>
          <p:grpSp>
            <p:nvGrpSpPr>
              <p:cNvPr id="136205" name="Group 26"/>
              <p:cNvGrpSpPr>
                <a:grpSpLocks/>
              </p:cNvGrpSpPr>
              <p:nvPr/>
            </p:nvGrpSpPr>
            <p:grpSpPr bwMode="auto">
              <a:xfrm>
                <a:off x="2921" y="1326"/>
                <a:ext cx="2921" cy="442"/>
                <a:chOff x="2921" y="1326"/>
                <a:chExt cx="2921" cy="442"/>
              </a:xfrm>
            </p:grpSpPr>
            <p:sp>
              <p:nvSpPr>
                <p:cNvPr id="136254" name="Rectangle 27"/>
                <p:cNvSpPr>
                  <a:spLocks noChangeArrowheads="1"/>
                </p:cNvSpPr>
                <p:nvPr/>
              </p:nvSpPr>
              <p:spPr bwMode="auto">
                <a:xfrm>
                  <a:off x="2964" y="1326"/>
                  <a:ext cx="2835" cy="44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hangingPunct="0"/>
                  <a:r>
                    <a:rPr lang="en-US" sz="1600">
                      <a:cs typeface="Arial" charset="0"/>
                    </a:rPr>
                    <a:t>Coach Employer</a:t>
                  </a:r>
                  <a:endParaRPr lang="en-US" sz="1200">
                    <a:latin typeface="Times" charset="0"/>
                    <a:cs typeface="Times New Roman" charset="0"/>
                  </a:endParaRPr>
                </a:p>
                <a:p>
                  <a:pPr eaLnBrk="0" hangingPunct="0"/>
                  <a:endParaRPr lang="en-US">
                    <a:latin typeface="Times" charset="0"/>
                    <a:cs typeface="Times New Roman" charset="0"/>
                  </a:endParaRPr>
                </a:p>
              </p:txBody>
            </p:sp>
            <p:sp>
              <p:nvSpPr>
                <p:cNvPr id="136255" name="Rectangle 28"/>
                <p:cNvSpPr>
                  <a:spLocks noChangeArrowheads="1"/>
                </p:cNvSpPr>
                <p:nvPr/>
              </p:nvSpPr>
              <p:spPr bwMode="auto">
                <a:xfrm>
                  <a:off x="2921" y="1326"/>
                  <a:ext cx="2921" cy="44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 eaLnBrk="0" hangingPunct="0"/>
                  <a:endParaRPr lang="en-US"/>
                </a:p>
              </p:txBody>
            </p:sp>
          </p:grpSp>
          <p:grpSp>
            <p:nvGrpSpPr>
              <p:cNvPr id="136206" name="Group 29"/>
              <p:cNvGrpSpPr>
                <a:grpSpLocks/>
              </p:cNvGrpSpPr>
              <p:nvPr/>
            </p:nvGrpSpPr>
            <p:grpSpPr bwMode="auto">
              <a:xfrm>
                <a:off x="0" y="1768"/>
                <a:ext cx="2921" cy="442"/>
                <a:chOff x="0" y="1768"/>
                <a:chExt cx="2921" cy="442"/>
              </a:xfrm>
            </p:grpSpPr>
            <p:sp>
              <p:nvSpPr>
                <p:cNvPr id="136252" name="Rectangle 30"/>
                <p:cNvSpPr>
                  <a:spLocks noChangeArrowheads="1"/>
                </p:cNvSpPr>
                <p:nvPr/>
              </p:nvSpPr>
              <p:spPr bwMode="auto">
                <a:xfrm>
                  <a:off x="43" y="1768"/>
                  <a:ext cx="2835" cy="44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hangingPunct="0"/>
                  <a:r>
                    <a:rPr lang="en-US" sz="1600">
                      <a:cs typeface="Arial" charset="0"/>
                    </a:rPr>
                    <a:t>Internal Verifier</a:t>
                  </a:r>
                  <a:endParaRPr lang="en-US" sz="1200">
                    <a:latin typeface="Times" charset="0"/>
                    <a:cs typeface="Times New Roman" charset="0"/>
                  </a:endParaRPr>
                </a:p>
                <a:p>
                  <a:pPr eaLnBrk="0" hangingPunct="0"/>
                  <a:endParaRPr lang="en-US">
                    <a:latin typeface="Times" charset="0"/>
                    <a:cs typeface="Times New Roman" charset="0"/>
                  </a:endParaRPr>
                </a:p>
              </p:txBody>
            </p:sp>
            <p:sp>
              <p:nvSpPr>
                <p:cNvPr id="136253" name="Rectangle 31"/>
                <p:cNvSpPr>
                  <a:spLocks noChangeArrowheads="1"/>
                </p:cNvSpPr>
                <p:nvPr/>
              </p:nvSpPr>
              <p:spPr bwMode="auto">
                <a:xfrm>
                  <a:off x="0" y="1768"/>
                  <a:ext cx="2921" cy="44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 eaLnBrk="0" hangingPunct="0"/>
                  <a:endParaRPr lang="en-US"/>
                </a:p>
              </p:txBody>
            </p:sp>
          </p:grpSp>
          <p:grpSp>
            <p:nvGrpSpPr>
              <p:cNvPr id="136207" name="Group 32"/>
              <p:cNvGrpSpPr>
                <a:grpSpLocks/>
              </p:cNvGrpSpPr>
              <p:nvPr/>
            </p:nvGrpSpPr>
            <p:grpSpPr bwMode="auto">
              <a:xfrm>
                <a:off x="2921" y="1768"/>
                <a:ext cx="2921" cy="442"/>
                <a:chOff x="2921" y="1768"/>
                <a:chExt cx="2921" cy="442"/>
              </a:xfrm>
            </p:grpSpPr>
            <p:sp>
              <p:nvSpPr>
                <p:cNvPr id="136250" name="Rectangle 33"/>
                <p:cNvSpPr>
                  <a:spLocks noChangeArrowheads="1"/>
                </p:cNvSpPr>
                <p:nvPr/>
              </p:nvSpPr>
              <p:spPr bwMode="auto">
                <a:xfrm>
                  <a:off x="2964" y="1768"/>
                  <a:ext cx="2835" cy="44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hangingPunct="0"/>
                  <a:r>
                    <a:rPr lang="en-US" sz="1600">
                      <a:cs typeface="Arial" charset="0"/>
                    </a:rPr>
                    <a:t>Coach Deployer</a:t>
                  </a:r>
                  <a:endParaRPr lang="en-US" sz="1200">
                    <a:latin typeface="Times" charset="0"/>
                    <a:cs typeface="Times New Roman" charset="0"/>
                  </a:endParaRPr>
                </a:p>
                <a:p>
                  <a:pPr eaLnBrk="0" hangingPunct="0"/>
                  <a:endParaRPr lang="en-US">
                    <a:latin typeface="Times" charset="0"/>
                    <a:cs typeface="Times New Roman" charset="0"/>
                  </a:endParaRPr>
                </a:p>
              </p:txBody>
            </p:sp>
            <p:sp>
              <p:nvSpPr>
                <p:cNvPr id="136251" name="Rectangle 34"/>
                <p:cNvSpPr>
                  <a:spLocks noChangeArrowheads="1"/>
                </p:cNvSpPr>
                <p:nvPr/>
              </p:nvSpPr>
              <p:spPr bwMode="auto">
                <a:xfrm>
                  <a:off x="2921" y="1768"/>
                  <a:ext cx="2921" cy="44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 eaLnBrk="0" hangingPunct="0"/>
                  <a:endParaRPr lang="en-US"/>
                </a:p>
              </p:txBody>
            </p:sp>
          </p:grpSp>
          <p:grpSp>
            <p:nvGrpSpPr>
              <p:cNvPr id="136208" name="Group 35"/>
              <p:cNvGrpSpPr>
                <a:grpSpLocks/>
              </p:cNvGrpSpPr>
              <p:nvPr/>
            </p:nvGrpSpPr>
            <p:grpSpPr bwMode="auto">
              <a:xfrm>
                <a:off x="0" y="2210"/>
                <a:ext cx="2921" cy="442"/>
                <a:chOff x="0" y="2210"/>
                <a:chExt cx="2921" cy="442"/>
              </a:xfrm>
            </p:grpSpPr>
            <p:sp>
              <p:nvSpPr>
                <p:cNvPr id="136248" name="Rectangle 36"/>
                <p:cNvSpPr>
                  <a:spLocks noChangeArrowheads="1"/>
                </p:cNvSpPr>
                <p:nvPr/>
              </p:nvSpPr>
              <p:spPr bwMode="auto">
                <a:xfrm>
                  <a:off x="43" y="2210"/>
                  <a:ext cx="2835" cy="44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hangingPunct="0"/>
                  <a:r>
                    <a:rPr lang="en-US" sz="1600">
                      <a:cs typeface="Arial" charset="0"/>
                    </a:rPr>
                    <a:t>External Verifier</a:t>
                  </a:r>
                  <a:endParaRPr lang="en-US" sz="1200">
                    <a:latin typeface="Times" charset="0"/>
                    <a:cs typeface="Times New Roman" charset="0"/>
                  </a:endParaRPr>
                </a:p>
                <a:p>
                  <a:pPr eaLnBrk="0" hangingPunct="0"/>
                  <a:endParaRPr lang="en-US">
                    <a:latin typeface="Times" charset="0"/>
                    <a:cs typeface="Times New Roman" charset="0"/>
                  </a:endParaRPr>
                </a:p>
              </p:txBody>
            </p:sp>
            <p:sp>
              <p:nvSpPr>
                <p:cNvPr id="136249" name="Rectangle 37"/>
                <p:cNvSpPr>
                  <a:spLocks noChangeArrowheads="1"/>
                </p:cNvSpPr>
                <p:nvPr/>
              </p:nvSpPr>
              <p:spPr bwMode="auto">
                <a:xfrm>
                  <a:off x="0" y="2210"/>
                  <a:ext cx="2921" cy="44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 eaLnBrk="0" hangingPunct="0"/>
                  <a:endParaRPr lang="en-US"/>
                </a:p>
              </p:txBody>
            </p:sp>
          </p:grpSp>
          <p:grpSp>
            <p:nvGrpSpPr>
              <p:cNvPr id="136209" name="Group 38"/>
              <p:cNvGrpSpPr>
                <a:grpSpLocks/>
              </p:cNvGrpSpPr>
              <p:nvPr/>
            </p:nvGrpSpPr>
            <p:grpSpPr bwMode="auto">
              <a:xfrm>
                <a:off x="2921" y="2210"/>
                <a:ext cx="2921" cy="442"/>
                <a:chOff x="2921" y="2210"/>
                <a:chExt cx="2921" cy="442"/>
              </a:xfrm>
            </p:grpSpPr>
            <p:sp>
              <p:nvSpPr>
                <p:cNvPr id="136246" name="Rectangle 39"/>
                <p:cNvSpPr>
                  <a:spLocks noChangeArrowheads="1"/>
                </p:cNvSpPr>
                <p:nvPr/>
              </p:nvSpPr>
              <p:spPr bwMode="auto">
                <a:xfrm>
                  <a:off x="2964" y="2210"/>
                  <a:ext cx="2835" cy="44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hangingPunct="0"/>
                  <a:r>
                    <a:rPr lang="en-US" sz="1600">
                      <a:cs typeface="Arial" charset="0"/>
                    </a:rPr>
                    <a:t>Co-Coach</a:t>
                  </a:r>
                  <a:endParaRPr lang="en-US" sz="1200">
                    <a:latin typeface="Times" charset="0"/>
                    <a:cs typeface="Times New Roman" charset="0"/>
                  </a:endParaRPr>
                </a:p>
                <a:p>
                  <a:pPr eaLnBrk="0" hangingPunct="0"/>
                  <a:endParaRPr lang="en-US">
                    <a:latin typeface="Times" charset="0"/>
                    <a:cs typeface="Times New Roman" charset="0"/>
                  </a:endParaRPr>
                </a:p>
              </p:txBody>
            </p:sp>
            <p:sp>
              <p:nvSpPr>
                <p:cNvPr id="136247" name="Rectangle 40"/>
                <p:cNvSpPr>
                  <a:spLocks noChangeArrowheads="1"/>
                </p:cNvSpPr>
                <p:nvPr/>
              </p:nvSpPr>
              <p:spPr bwMode="auto">
                <a:xfrm>
                  <a:off x="2921" y="2210"/>
                  <a:ext cx="2921" cy="44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 eaLnBrk="0" hangingPunct="0"/>
                  <a:endParaRPr lang="en-US"/>
                </a:p>
              </p:txBody>
            </p:sp>
          </p:grpSp>
          <p:grpSp>
            <p:nvGrpSpPr>
              <p:cNvPr id="136210" name="Group 41"/>
              <p:cNvGrpSpPr>
                <a:grpSpLocks/>
              </p:cNvGrpSpPr>
              <p:nvPr/>
            </p:nvGrpSpPr>
            <p:grpSpPr bwMode="auto">
              <a:xfrm>
                <a:off x="0" y="2652"/>
                <a:ext cx="2921" cy="442"/>
                <a:chOff x="0" y="2652"/>
                <a:chExt cx="2921" cy="442"/>
              </a:xfrm>
            </p:grpSpPr>
            <p:sp>
              <p:nvSpPr>
                <p:cNvPr id="136244" name="Rectangle 42"/>
                <p:cNvSpPr>
                  <a:spLocks noChangeArrowheads="1"/>
                </p:cNvSpPr>
                <p:nvPr/>
              </p:nvSpPr>
              <p:spPr bwMode="auto">
                <a:xfrm>
                  <a:off x="43" y="2652"/>
                  <a:ext cx="2835" cy="44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hangingPunct="0"/>
                  <a:r>
                    <a:rPr lang="en-US" sz="1600">
                      <a:cs typeface="Arial" charset="0"/>
                    </a:rPr>
                    <a:t>Mentor</a:t>
                  </a:r>
                  <a:endParaRPr lang="en-US" sz="1200">
                    <a:latin typeface="Times" charset="0"/>
                    <a:cs typeface="Times New Roman" charset="0"/>
                  </a:endParaRPr>
                </a:p>
                <a:p>
                  <a:pPr eaLnBrk="0" hangingPunct="0"/>
                  <a:endParaRPr lang="en-US">
                    <a:latin typeface="Times" charset="0"/>
                    <a:cs typeface="Times New Roman" charset="0"/>
                  </a:endParaRPr>
                </a:p>
              </p:txBody>
            </p:sp>
            <p:sp>
              <p:nvSpPr>
                <p:cNvPr id="136245" name="Rectangle 43"/>
                <p:cNvSpPr>
                  <a:spLocks noChangeArrowheads="1"/>
                </p:cNvSpPr>
                <p:nvPr/>
              </p:nvSpPr>
              <p:spPr bwMode="auto">
                <a:xfrm>
                  <a:off x="0" y="2652"/>
                  <a:ext cx="2921" cy="44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 eaLnBrk="0" hangingPunct="0"/>
                  <a:endParaRPr lang="en-US"/>
                </a:p>
              </p:txBody>
            </p:sp>
          </p:grpSp>
          <p:grpSp>
            <p:nvGrpSpPr>
              <p:cNvPr id="136211" name="Group 44"/>
              <p:cNvGrpSpPr>
                <a:grpSpLocks/>
              </p:cNvGrpSpPr>
              <p:nvPr/>
            </p:nvGrpSpPr>
            <p:grpSpPr bwMode="auto">
              <a:xfrm>
                <a:off x="2921" y="2652"/>
                <a:ext cx="2921" cy="442"/>
                <a:chOff x="2921" y="2652"/>
                <a:chExt cx="2921" cy="442"/>
              </a:xfrm>
            </p:grpSpPr>
            <p:sp>
              <p:nvSpPr>
                <p:cNvPr id="136242" name="Rectangle 45"/>
                <p:cNvSpPr>
                  <a:spLocks noChangeArrowheads="1"/>
                </p:cNvSpPr>
                <p:nvPr/>
              </p:nvSpPr>
              <p:spPr bwMode="auto">
                <a:xfrm>
                  <a:off x="2964" y="2652"/>
                  <a:ext cx="2835" cy="44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hangingPunct="0"/>
                  <a:r>
                    <a:rPr lang="en-US" sz="1600">
                      <a:cs typeface="Arial" charset="0"/>
                    </a:rPr>
                    <a:t>Buddy</a:t>
                  </a:r>
                  <a:endParaRPr lang="en-US" sz="1200">
                    <a:latin typeface="Times" charset="0"/>
                    <a:cs typeface="Times New Roman" charset="0"/>
                  </a:endParaRPr>
                </a:p>
                <a:p>
                  <a:pPr eaLnBrk="0" hangingPunct="0"/>
                  <a:endParaRPr lang="en-US">
                    <a:latin typeface="Times" charset="0"/>
                    <a:cs typeface="Times New Roman" charset="0"/>
                  </a:endParaRPr>
                </a:p>
              </p:txBody>
            </p:sp>
            <p:sp>
              <p:nvSpPr>
                <p:cNvPr id="136243" name="Rectangle 46"/>
                <p:cNvSpPr>
                  <a:spLocks noChangeArrowheads="1"/>
                </p:cNvSpPr>
                <p:nvPr/>
              </p:nvSpPr>
              <p:spPr bwMode="auto">
                <a:xfrm>
                  <a:off x="2921" y="2652"/>
                  <a:ext cx="2921" cy="44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 eaLnBrk="0" hangingPunct="0"/>
                  <a:endParaRPr lang="en-US"/>
                </a:p>
              </p:txBody>
            </p:sp>
          </p:grpSp>
          <p:grpSp>
            <p:nvGrpSpPr>
              <p:cNvPr id="136212" name="Group 47"/>
              <p:cNvGrpSpPr>
                <a:grpSpLocks/>
              </p:cNvGrpSpPr>
              <p:nvPr/>
            </p:nvGrpSpPr>
            <p:grpSpPr bwMode="auto">
              <a:xfrm>
                <a:off x="0" y="3094"/>
                <a:ext cx="2921" cy="442"/>
                <a:chOff x="0" y="3094"/>
                <a:chExt cx="2921" cy="442"/>
              </a:xfrm>
            </p:grpSpPr>
            <p:sp>
              <p:nvSpPr>
                <p:cNvPr id="136240" name="Rectangle 48"/>
                <p:cNvSpPr>
                  <a:spLocks noChangeArrowheads="1"/>
                </p:cNvSpPr>
                <p:nvPr/>
              </p:nvSpPr>
              <p:spPr bwMode="auto">
                <a:xfrm>
                  <a:off x="43" y="3094"/>
                  <a:ext cx="2835" cy="44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hangingPunct="0"/>
                  <a:r>
                    <a:rPr lang="en-US" sz="1600">
                      <a:cs typeface="Arial" charset="0"/>
                    </a:rPr>
                    <a:t>Trainer</a:t>
                  </a:r>
                  <a:endParaRPr lang="en-US" sz="1200">
                    <a:latin typeface="Times" charset="0"/>
                    <a:cs typeface="Times New Roman" charset="0"/>
                  </a:endParaRPr>
                </a:p>
                <a:p>
                  <a:pPr eaLnBrk="0" hangingPunct="0"/>
                  <a:endParaRPr lang="en-US">
                    <a:latin typeface="Times" charset="0"/>
                    <a:cs typeface="Times New Roman" charset="0"/>
                  </a:endParaRPr>
                </a:p>
              </p:txBody>
            </p:sp>
            <p:sp>
              <p:nvSpPr>
                <p:cNvPr id="136241" name="Rectangle 49"/>
                <p:cNvSpPr>
                  <a:spLocks noChangeArrowheads="1"/>
                </p:cNvSpPr>
                <p:nvPr/>
              </p:nvSpPr>
              <p:spPr bwMode="auto">
                <a:xfrm>
                  <a:off x="0" y="3094"/>
                  <a:ext cx="2921" cy="44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 eaLnBrk="0" hangingPunct="0"/>
                  <a:endParaRPr lang="en-US"/>
                </a:p>
              </p:txBody>
            </p:sp>
          </p:grpSp>
          <p:grpSp>
            <p:nvGrpSpPr>
              <p:cNvPr id="136213" name="Group 50"/>
              <p:cNvGrpSpPr>
                <a:grpSpLocks/>
              </p:cNvGrpSpPr>
              <p:nvPr/>
            </p:nvGrpSpPr>
            <p:grpSpPr bwMode="auto">
              <a:xfrm>
                <a:off x="2921" y="3094"/>
                <a:ext cx="2921" cy="442"/>
                <a:chOff x="2921" y="3094"/>
                <a:chExt cx="2921" cy="442"/>
              </a:xfrm>
            </p:grpSpPr>
            <p:sp>
              <p:nvSpPr>
                <p:cNvPr id="136238" name="Rectangle 51"/>
                <p:cNvSpPr>
                  <a:spLocks noChangeArrowheads="1"/>
                </p:cNvSpPr>
                <p:nvPr/>
              </p:nvSpPr>
              <p:spPr bwMode="auto">
                <a:xfrm>
                  <a:off x="2964" y="3094"/>
                  <a:ext cx="2835" cy="44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hangingPunct="0"/>
                  <a:r>
                    <a:rPr lang="en-US" sz="1600">
                      <a:cs typeface="Arial" charset="0"/>
                    </a:rPr>
                    <a:t>Champion –Ex performer</a:t>
                  </a:r>
                  <a:endParaRPr lang="en-US" sz="1200">
                    <a:latin typeface="Times" charset="0"/>
                    <a:cs typeface="Times New Roman" charset="0"/>
                  </a:endParaRPr>
                </a:p>
                <a:p>
                  <a:pPr eaLnBrk="0" hangingPunct="0"/>
                  <a:endParaRPr lang="en-US">
                    <a:latin typeface="Times" charset="0"/>
                    <a:cs typeface="Times New Roman" charset="0"/>
                  </a:endParaRPr>
                </a:p>
              </p:txBody>
            </p:sp>
            <p:sp>
              <p:nvSpPr>
                <p:cNvPr id="136239" name="Rectangle 52"/>
                <p:cNvSpPr>
                  <a:spLocks noChangeArrowheads="1"/>
                </p:cNvSpPr>
                <p:nvPr/>
              </p:nvSpPr>
              <p:spPr bwMode="auto">
                <a:xfrm>
                  <a:off x="2921" y="3094"/>
                  <a:ext cx="2921" cy="44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 eaLnBrk="0" hangingPunct="0"/>
                  <a:endParaRPr lang="en-US"/>
                </a:p>
              </p:txBody>
            </p:sp>
          </p:grpSp>
          <p:grpSp>
            <p:nvGrpSpPr>
              <p:cNvPr id="136214" name="Group 53"/>
              <p:cNvGrpSpPr>
                <a:grpSpLocks/>
              </p:cNvGrpSpPr>
              <p:nvPr/>
            </p:nvGrpSpPr>
            <p:grpSpPr bwMode="auto">
              <a:xfrm>
                <a:off x="0" y="3536"/>
                <a:ext cx="2921" cy="442"/>
                <a:chOff x="0" y="3536"/>
                <a:chExt cx="2921" cy="442"/>
              </a:xfrm>
            </p:grpSpPr>
            <p:sp>
              <p:nvSpPr>
                <p:cNvPr id="136236" name="Rectangle 54"/>
                <p:cNvSpPr>
                  <a:spLocks noChangeArrowheads="1"/>
                </p:cNvSpPr>
                <p:nvPr/>
              </p:nvSpPr>
              <p:spPr bwMode="auto">
                <a:xfrm>
                  <a:off x="43" y="3536"/>
                  <a:ext cx="2835" cy="44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hangingPunct="0"/>
                  <a:r>
                    <a:rPr lang="en-US" sz="1600">
                      <a:cs typeface="Arial" charset="0"/>
                    </a:rPr>
                    <a:t>Field Based Trainer</a:t>
                  </a:r>
                  <a:endParaRPr lang="en-US" sz="1200">
                    <a:latin typeface="Times" charset="0"/>
                    <a:cs typeface="Times New Roman" charset="0"/>
                  </a:endParaRPr>
                </a:p>
                <a:p>
                  <a:pPr eaLnBrk="0" hangingPunct="0"/>
                  <a:endParaRPr lang="en-US">
                    <a:latin typeface="Times" charset="0"/>
                    <a:cs typeface="Times New Roman" charset="0"/>
                  </a:endParaRPr>
                </a:p>
              </p:txBody>
            </p:sp>
            <p:sp>
              <p:nvSpPr>
                <p:cNvPr id="136237" name="Rectangle 55"/>
                <p:cNvSpPr>
                  <a:spLocks noChangeArrowheads="1"/>
                </p:cNvSpPr>
                <p:nvPr/>
              </p:nvSpPr>
              <p:spPr bwMode="auto">
                <a:xfrm>
                  <a:off x="0" y="3536"/>
                  <a:ext cx="2921" cy="44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 eaLnBrk="0" hangingPunct="0"/>
                  <a:endParaRPr lang="en-US"/>
                </a:p>
              </p:txBody>
            </p:sp>
          </p:grpSp>
          <p:grpSp>
            <p:nvGrpSpPr>
              <p:cNvPr id="136215" name="Group 56"/>
              <p:cNvGrpSpPr>
                <a:grpSpLocks/>
              </p:cNvGrpSpPr>
              <p:nvPr/>
            </p:nvGrpSpPr>
            <p:grpSpPr bwMode="auto">
              <a:xfrm>
                <a:off x="2921" y="3536"/>
                <a:ext cx="2921" cy="442"/>
                <a:chOff x="2921" y="3536"/>
                <a:chExt cx="2921" cy="442"/>
              </a:xfrm>
            </p:grpSpPr>
            <p:sp>
              <p:nvSpPr>
                <p:cNvPr id="136234" name="Rectangle 57"/>
                <p:cNvSpPr>
                  <a:spLocks noChangeArrowheads="1"/>
                </p:cNvSpPr>
                <p:nvPr/>
              </p:nvSpPr>
              <p:spPr bwMode="auto">
                <a:xfrm>
                  <a:off x="2964" y="3536"/>
                  <a:ext cx="2835" cy="44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hangingPunct="0"/>
                  <a:r>
                    <a:rPr lang="en-US" sz="1600">
                      <a:cs typeface="Arial" charset="0"/>
                    </a:rPr>
                    <a:t>Sport Science Specialist</a:t>
                  </a:r>
                  <a:endParaRPr lang="en-US" sz="1200">
                    <a:latin typeface="Times" charset="0"/>
                    <a:cs typeface="Times New Roman" charset="0"/>
                  </a:endParaRPr>
                </a:p>
                <a:p>
                  <a:pPr eaLnBrk="0" hangingPunct="0"/>
                  <a:endParaRPr lang="en-US">
                    <a:latin typeface="Times" charset="0"/>
                    <a:cs typeface="Times New Roman" charset="0"/>
                  </a:endParaRPr>
                </a:p>
              </p:txBody>
            </p:sp>
            <p:sp>
              <p:nvSpPr>
                <p:cNvPr id="136235" name="Rectangle 58"/>
                <p:cNvSpPr>
                  <a:spLocks noChangeArrowheads="1"/>
                </p:cNvSpPr>
                <p:nvPr/>
              </p:nvSpPr>
              <p:spPr bwMode="auto">
                <a:xfrm>
                  <a:off x="2921" y="3536"/>
                  <a:ext cx="2921" cy="44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 eaLnBrk="0" hangingPunct="0"/>
                  <a:endParaRPr lang="en-US"/>
                </a:p>
              </p:txBody>
            </p:sp>
          </p:grpSp>
          <p:grpSp>
            <p:nvGrpSpPr>
              <p:cNvPr id="136216" name="Group 59"/>
              <p:cNvGrpSpPr>
                <a:grpSpLocks/>
              </p:cNvGrpSpPr>
              <p:nvPr/>
            </p:nvGrpSpPr>
            <p:grpSpPr bwMode="auto">
              <a:xfrm>
                <a:off x="0" y="3978"/>
                <a:ext cx="2921" cy="442"/>
                <a:chOff x="0" y="3978"/>
                <a:chExt cx="2921" cy="442"/>
              </a:xfrm>
            </p:grpSpPr>
            <p:sp>
              <p:nvSpPr>
                <p:cNvPr id="136232" name="Rectangle 60"/>
                <p:cNvSpPr>
                  <a:spLocks noChangeArrowheads="1"/>
                </p:cNvSpPr>
                <p:nvPr/>
              </p:nvSpPr>
              <p:spPr bwMode="auto">
                <a:xfrm>
                  <a:off x="43" y="3978"/>
                  <a:ext cx="2835" cy="44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hangingPunct="0"/>
                  <a:r>
                    <a:rPr lang="en-US" sz="1600">
                      <a:cs typeface="Arial" charset="0"/>
                    </a:rPr>
                    <a:t>Coach Manager (Strategic)</a:t>
                  </a:r>
                  <a:endParaRPr lang="en-US" sz="1200">
                    <a:latin typeface="Times" charset="0"/>
                    <a:cs typeface="Times New Roman" charset="0"/>
                  </a:endParaRPr>
                </a:p>
                <a:p>
                  <a:pPr eaLnBrk="0" hangingPunct="0"/>
                  <a:endParaRPr lang="en-US">
                    <a:latin typeface="Times" charset="0"/>
                    <a:cs typeface="Times New Roman" charset="0"/>
                  </a:endParaRPr>
                </a:p>
              </p:txBody>
            </p:sp>
            <p:sp>
              <p:nvSpPr>
                <p:cNvPr id="136233" name="Rectangle 61"/>
                <p:cNvSpPr>
                  <a:spLocks noChangeArrowheads="1"/>
                </p:cNvSpPr>
                <p:nvPr/>
              </p:nvSpPr>
              <p:spPr bwMode="auto">
                <a:xfrm>
                  <a:off x="0" y="3978"/>
                  <a:ext cx="2921" cy="44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 eaLnBrk="0" hangingPunct="0"/>
                  <a:endParaRPr lang="en-US"/>
                </a:p>
              </p:txBody>
            </p:sp>
          </p:grpSp>
          <p:grpSp>
            <p:nvGrpSpPr>
              <p:cNvPr id="136217" name="Group 62"/>
              <p:cNvGrpSpPr>
                <a:grpSpLocks/>
              </p:cNvGrpSpPr>
              <p:nvPr/>
            </p:nvGrpSpPr>
            <p:grpSpPr bwMode="auto">
              <a:xfrm>
                <a:off x="2921" y="3978"/>
                <a:ext cx="2921" cy="442"/>
                <a:chOff x="2921" y="3978"/>
                <a:chExt cx="2921" cy="442"/>
              </a:xfrm>
            </p:grpSpPr>
            <p:sp>
              <p:nvSpPr>
                <p:cNvPr id="136230" name="Rectangle 63"/>
                <p:cNvSpPr>
                  <a:spLocks noChangeArrowheads="1"/>
                </p:cNvSpPr>
                <p:nvPr/>
              </p:nvSpPr>
              <p:spPr bwMode="auto">
                <a:xfrm>
                  <a:off x="2964" y="3978"/>
                  <a:ext cx="2835" cy="44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hangingPunct="0"/>
                  <a:r>
                    <a:rPr lang="en-US" sz="1600">
                      <a:cs typeface="Arial" charset="0"/>
                    </a:rPr>
                    <a:t>Tactical Specialist</a:t>
                  </a:r>
                  <a:endParaRPr lang="en-US" sz="1200">
                    <a:latin typeface="Times" charset="0"/>
                    <a:cs typeface="Times New Roman" charset="0"/>
                  </a:endParaRPr>
                </a:p>
                <a:p>
                  <a:pPr eaLnBrk="0" hangingPunct="0"/>
                  <a:endParaRPr lang="en-US">
                    <a:latin typeface="Times" charset="0"/>
                    <a:cs typeface="Times New Roman" charset="0"/>
                  </a:endParaRPr>
                </a:p>
              </p:txBody>
            </p:sp>
            <p:sp>
              <p:nvSpPr>
                <p:cNvPr id="136231" name="Rectangle 64"/>
                <p:cNvSpPr>
                  <a:spLocks noChangeArrowheads="1"/>
                </p:cNvSpPr>
                <p:nvPr/>
              </p:nvSpPr>
              <p:spPr bwMode="auto">
                <a:xfrm>
                  <a:off x="2921" y="3978"/>
                  <a:ext cx="2921" cy="44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 eaLnBrk="0" hangingPunct="0"/>
                  <a:endParaRPr lang="en-US"/>
                </a:p>
              </p:txBody>
            </p:sp>
          </p:grpSp>
          <p:grpSp>
            <p:nvGrpSpPr>
              <p:cNvPr id="136218" name="Group 65"/>
              <p:cNvGrpSpPr>
                <a:grpSpLocks/>
              </p:cNvGrpSpPr>
              <p:nvPr/>
            </p:nvGrpSpPr>
            <p:grpSpPr bwMode="auto">
              <a:xfrm>
                <a:off x="0" y="4420"/>
                <a:ext cx="2921" cy="442"/>
                <a:chOff x="0" y="4420"/>
                <a:chExt cx="2921" cy="442"/>
              </a:xfrm>
            </p:grpSpPr>
            <p:sp>
              <p:nvSpPr>
                <p:cNvPr id="136228" name="Rectangle 66"/>
                <p:cNvSpPr>
                  <a:spLocks noChangeArrowheads="1"/>
                </p:cNvSpPr>
                <p:nvPr/>
              </p:nvSpPr>
              <p:spPr bwMode="auto">
                <a:xfrm>
                  <a:off x="43" y="4420"/>
                  <a:ext cx="2835" cy="44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hangingPunct="0"/>
                  <a:r>
                    <a:rPr lang="en-US" sz="1600">
                      <a:cs typeface="Arial" charset="0"/>
                    </a:rPr>
                    <a:t>Coach Manager (Operational)</a:t>
                  </a:r>
                  <a:endParaRPr lang="en-US" sz="1200">
                    <a:latin typeface="Times" charset="0"/>
                    <a:cs typeface="Times New Roman" charset="0"/>
                  </a:endParaRPr>
                </a:p>
                <a:p>
                  <a:pPr eaLnBrk="0" hangingPunct="0"/>
                  <a:endParaRPr lang="en-US">
                    <a:latin typeface="Times" charset="0"/>
                    <a:cs typeface="Times New Roman" charset="0"/>
                  </a:endParaRPr>
                </a:p>
              </p:txBody>
            </p:sp>
            <p:sp>
              <p:nvSpPr>
                <p:cNvPr id="136229" name="Rectangle 67"/>
                <p:cNvSpPr>
                  <a:spLocks noChangeArrowheads="1"/>
                </p:cNvSpPr>
                <p:nvPr/>
              </p:nvSpPr>
              <p:spPr bwMode="auto">
                <a:xfrm>
                  <a:off x="0" y="4420"/>
                  <a:ext cx="2921" cy="44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 eaLnBrk="0" hangingPunct="0"/>
                  <a:endParaRPr lang="en-US"/>
                </a:p>
              </p:txBody>
            </p:sp>
          </p:grpSp>
          <p:grpSp>
            <p:nvGrpSpPr>
              <p:cNvPr id="136219" name="Group 68"/>
              <p:cNvGrpSpPr>
                <a:grpSpLocks/>
              </p:cNvGrpSpPr>
              <p:nvPr/>
            </p:nvGrpSpPr>
            <p:grpSpPr bwMode="auto">
              <a:xfrm>
                <a:off x="2921" y="4420"/>
                <a:ext cx="2921" cy="442"/>
                <a:chOff x="2921" y="4420"/>
                <a:chExt cx="2921" cy="442"/>
              </a:xfrm>
            </p:grpSpPr>
            <p:sp>
              <p:nvSpPr>
                <p:cNvPr id="136226" name="Rectangle 69"/>
                <p:cNvSpPr>
                  <a:spLocks noChangeArrowheads="1"/>
                </p:cNvSpPr>
                <p:nvPr/>
              </p:nvSpPr>
              <p:spPr bwMode="auto">
                <a:xfrm>
                  <a:off x="2964" y="4420"/>
                  <a:ext cx="2835" cy="44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hangingPunct="0"/>
                  <a:r>
                    <a:rPr lang="en-US" sz="1600">
                      <a:cs typeface="Arial" charset="0"/>
                    </a:rPr>
                    <a:t>Expert Witness</a:t>
                  </a:r>
                  <a:endParaRPr lang="en-US" sz="1200">
                    <a:latin typeface="Times" charset="0"/>
                    <a:cs typeface="Times New Roman" charset="0"/>
                  </a:endParaRPr>
                </a:p>
                <a:p>
                  <a:pPr eaLnBrk="0" hangingPunct="0"/>
                  <a:endParaRPr lang="en-US">
                    <a:latin typeface="Times" charset="0"/>
                    <a:cs typeface="Times New Roman" charset="0"/>
                  </a:endParaRPr>
                </a:p>
              </p:txBody>
            </p:sp>
            <p:sp>
              <p:nvSpPr>
                <p:cNvPr id="136227" name="Rectangle 70"/>
                <p:cNvSpPr>
                  <a:spLocks noChangeArrowheads="1"/>
                </p:cNvSpPr>
                <p:nvPr/>
              </p:nvSpPr>
              <p:spPr bwMode="auto">
                <a:xfrm>
                  <a:off x="2921" y="4420"/>
                  <a:ext cx="2921" cy="44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 eaLnBrk="0" hangingPunct="0"/>
                  <a:endParaRPr lang="en-US"/>
                </a:p>
              </p:txBody>
            </p:sp>
          </p:grpSp>
          <p:grpSp>
            <p:nvGrpSpPr>
              <p:cNvPr id="136220" name="Group 71"/>
              <p:cNvGrpSpPr>
                <a:grpSpLocks/>
              </p:cNvGrpSpPr>
              <p:nvPr/>
            </p:nvGrpSpPr>
            <p:grpSpPr bwMode="auto">
              <a:xfrm>
                <a:off x="0" y="4862"/>
                <a:ext cx="2921" cy="442"/>
                <a:chOff x="0" y="4862"/>
                <a:chExt cx="2921" cy="442"/>
              </a:xfrm>
            </p:grpSpPr>
            <p:sp>
              <p:nvSpPr>
                <p:cNvPr id="136224" name="Rectangle 72"/>
                <p:cNvSpPr>
                  <a:spLocks noChangeArrowheads="1"/>
                </p:cNvSpPr>
                <p:nvPr/>
              </p:nvSpPr>
              <p:spPr bwMode="auto">
                <a:xfrm>
                  <a:off x="43" y="4862"/>
                  <a:ext cx="2835" cy="44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hangingPunct="0"/>
                  <a:r>
                    <a:rPr lang="en-US" sz="1600">
                      <a:cs typeface="Arial" charset="0"/>
                    </a:rPr>
                    <a:t>Coach Developer</a:t>
                  </a:r>
                  <a:endParaRPr lang="en-US" sz="1200">
                    <a:latin typeface="Times" charset="0"/>
                    <a:cs typeface="Times New Roman" charset="0"/>
                  </a:endParaRPr>
                </a:p>
                <a:p>
                  <a:pPr eaLnBrk="0" hangingPunct="0"/>
                  <a:endParaRPr lang="en-US">
                    <a:latin typeface="Times" charset="0"/>
                    <a:cs typeface="Times New Roman" charset="0"/>
                  </a:endParaRPr>
                </a:p>
              </p:txBody>
            </p:sp>
            <p:sp>
              <p:nvSpPr>
                <p:cNvPr id="136225" name="Rectangle 73"/>
                <p:cNvSpPr>
                  <a:spLocks noChangeArrowheads="1"/>
                </p:cNvSpPr>
                <p:nvPr/>
              </p:nvSpPr>
              <p:spPr bwMode="auto">
                <a:xfrm>
                  <a:off x="0" y="4862"/>
                  <a:ext cx="2921" cy="44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 eaLnBrk="0" hangingPunct="0"/>
                  <a:endParaRPr lang="en-US"/>
                </a:p>
              </p:txBody>
            </p:sp>
          </p:grpSp>
          <p:grpSp>
            <p:nvGrpSpPr>
              <p:cNvPr id="136221" name="Group 74"/>
              <p:cNvGrpSpPr>
                <a:grpSpLocks/>
              </p:cNvGrpSpPr>
              <p:nvPr/>
            </p:nvGrpSpPr>
            <p:grpSpPr bwMode="auto">
              <a:xfrm>
                <a:off x="2921" y="4862"/>
                <a:ext cx="2921" cy="442"/>
                <a:chOff x="2921" y="4862"/>
                <a:chExt cx="2921" cy="442"/>
              </a:xfrm>
            </p:grpSpPr>
            <p:sp>
              <p:nvSpPr>
                <p:cNvPr id="136222" name="Rectangle 75"/>
                <p:cNvSpPr>
                  <a:spLocks noChangeArrowheads="1"/>
                </p:cNvSpPr>
                <p:nvPr/>
              </p:nvSpPr>
              <p:spPr bwMode="auto">
                <a:xfrm>
                  <a:off x="2964" y="4862"/>
                  <a:ext cx="2835" cy="44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eaLnBrk="0" hangingPunct="0"/>
                  <a:r>
                    <a:rPr lang="en-US" sz="1600">
                      <a:cs typeface="Arial" charset="0"/>
                    </a:rPr>
                    <a:t>Candidate Advisor</a:t>
                  </a:r>
                  <a:endParaRPr lang="en-US" sz="1200">
                    <a:latin typeface="Times" charset="0"/>
                    <a:cs typeface="Times New Roman" charset="0"/>
                  </a:endParaRPr>
                </a:p>
                <a:p>
                  <a:pPr eaLnBrk="0" hangingPunct="0"/>
                  <a:endParaRPr lang="en-US">
                    <a:latin typeface="Times" charset="0"/>
                    <a:cs typeface="Times New Roman" charset="0"/>
                  </a:endParaRPr>
                </a:p>
              </p:txBody>
            </p:sp>
            <p:sp>
              <p:nvSpPr>
                <p:cNvPr id="136223" name="Rectangle 76"/>
                <p:cNvSpPr>
                  <a:spLocks noChangeArrowheads="1"/>
                </p:cNvSpPr>
                <p:nvPr/>
              </p:nvSpPr>
              <p:spPr bwMode="auto">
                <a:xfrm>
                  <a:off x="2921" y="4862"/>
                  <a:ext cx="2921" cy="44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pPr eaLnBrk="0" hangingPunct="0"/>
                  <a:endParaRPr lang="en-US"/>
                </a:p>
              </p:txBody>
            </p:sp>
          </p:grpSp>
        </p:grpSp>
        <p:sp>
          <p:nvSpPr>
            <p:cNvPr id="136197" name="Rectangle 77"/>
            <p:cNvSpPr>
              <a:spLocks noChangeArrowheads="1"/>
            </p:cNvSpPr>
            <p:nvPr/>
          </p:nvSpPr>
          <p:spPr bwMode="auto">
            <a:xfrm>
              <a:off x="-3" y="-3"/>
              <a:ext cx="5848" cy="5310"/>
            </a:xfrm>
            <a:prstGeom prst="rect">
              <a:avLst/>
            </a:prstGeom>
            <a:noFill/>
            <a:ln w="9525">
              <a:solidFill>
                <a:srgbClr val="A0A0A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eaLnBrk="0" hangingPunct="0"/>
              <a:endParaRPr lang="en-US"/>
            </a:p>
          </p:txBody>
        </p:sp>
      </p:grpSp>
      <p:pic>
        <p:nvPicPr>
          <p:cNvPr id="136195" name="Picture 78" descr="UK Coaching Framework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200" y="0"/>
            <a:ext cx="1828800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1795027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721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196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7801940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>
                <a:latin typeface="Arial" charset="0"/>
                <a:ea typeface="ＭＳ Ｐゴシック" charset="0"/>
                <a:cs typeface="ＭＳ Ｐゴシック" charset="0"/>
              </a:rPr>
              <a:t>TCF - 5 x 12</a:t>
            </a:r>
          </a:p>
        </p:txBody>
      </p:sp>
      <p:sp>
        <p:nvSpPr>
          <p:cNvPr id="138242" name="Content Placeholder 2"/>
          <p:cNvSpPr>
            <a:spLocks noGrp="1"/>
          </p:cNvSpPr>
          <p:nvPr>
            <p:ph idx="1"/>
          </p:nvPr>
        </p:nvSpPr>
        <p:spPr>
          <a:xfrm>
            <a:off x="457200" y="1214438"/>
            <a:ext cx="8229600" cy="4911725"/>
          </a:xfrm>
        </p:spPr>
        <p:txBody>
          <a:bodyPr/>
          <a:lstStyle/>
          <a:p>
            <a:endParaRPr lang="en-GB" b="1">
              <a:latin typeface="Arial" charset="0"/>
              <a:ea typeface="ＭＳ Ｐゴシック" charset="0"/>
              <a:cs typeface="ＭＳ Ｐゴシック" charset="0"/>
            </a:endParaRPr>
          </a:p>
          <a:p>
            <a:r>
              <a:rPr lang="en-GB" b="1">
                <a:latin typeface="Arial" charset="0"/>
                <a:ea typeface="ＭＳ Ｐゴシック" charset="0"/>
                <a:cs typeface="ＭＳ Ｐゴシック" charset="0"/>
                <a:hlinkClick r:id="" action="ppaction://noaction"/>
              </a:rPr>
              <a:t>The UK Coaching System</a:t>
            </a:r>
            <a:endParaRPr lang="en-GB" b="1">
              <a:latin typeface="Arial" charset="0"/>
              <a:ea typeface="ＭＳ Ｐゴシック" charset="0"/>
              <a:cs typeface="ＭＳ Ｐゴシック" charset="0"/>
            </a:endParaRPr>
          </a:p>
          <a:p>
            <a:r>
              <a:rPr lang="en-GB" b="1">
                <a:latin typeface="Arial" charset="0"/>
                <a:ea typeface="ＭＳ Ｐゴシック" charset="0"/>
                <a:cs typeface="ＭＳ Ｐゴシック" charset="0"/>
                <a:hlinkClick r:id="" action="ppaction://noaction"/>
              </a:rPr>
              <a:t>Front-line coaching</a:t>
            </a:r>
            <a:endParaRPr lang="en-GB" b="1">
              <a:latin typeface="Arial" charset="0"/>
              <a:ea typeface="ＭＳ Ｐゴシック" charset="0"/>
              <a:cs typeface="ＭＳ Ｐゴシック" charset="0"/>
            </a:endParaRPr>
          </a:p>
          <a:p>
            <a:r>
              <a:rPr lang="en-GB" b="1">
                <a:latin typeface="Arial" charset="0"/>
                <a:ea typeface="ＭＳ Ｐゴシック" charset="0"/>
                <a:cs typeface="ＭＳ Ｐゴシック" charset="0"/>
                <a:hlinkClick r:id="" action="ppaction://noaction"/>
              </a:rPr>
              <a:t>Support for coaches</a:t>
            </a:r>
            <a:endParaRPr lang="en-GB" b="1">
              <a:latin typeface="Arial" charset="0"/>
              <a:ea typeface="ＭＳ Ｐゴシック" charset="0"/>
              <a:cs typeface="ＭＳ Ｐゴシック" charset="0"/>
            </a:endParaRPr>
          </a:p>
          <a:p>
            <a:r>
              <a:rPr lang="en-GB" b="1">
                <a:latin typeface="Arial" charset="0"/>
                <a:ea typeface="ＭＳ Ｐゴシック" charset="0"/>
                <a:cs typeface="ＭＳ Ｐゴシック" charset="0"/>
                <a:hlinkClick r:id="" action="ppaction://noaction"/>
              </a:rPr>
              <a:t>A professionally regulated vocation</a:t>
            </a:r>
            <a:endParaRPr lang="en-GB" b="1">
              <a:latin typeface="Arial" charset="0"/>
              <a:ea typeface="ＭＳ Ｐゴシック" charset="0"/>
              <a:cs typeface="ＭＳ Ｐゴシック" charset="0"/>
            </a:endParaRPr>
          </a:p>
          <a:p>
            <a:r>
              <a:rPr lang="en-GB" b="1">
                <a:latin typeface="Arial" charset="0"/>
                <a:ea typeface="ＭＳ Ｐゴシック" charset="0"/>
                <a:cs typeface="ＭＳ Ｐゴシック" charset="0"/>
                <a:hlinkClick r:id="" action="ppaction://noaction"/>
              </a:rPr>
              <a:t>Research and development</a:t>
            </a:r>
            <a:endParaRPr lang="en-GB" b="1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pic>
        <p:nvPicPr>
          <p:cNvPr id="138243" name="Picture 2">
            <a:hlinkClick r:id="" action="ppaction://noaction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2375" y="357188"/>
            <a:ext cx="1246188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2390474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40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The UK Coaching System</a:t>
            </a:r>
            <a:endParaRPr lang="en-GB" sz="4000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13926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 charset="0"/>
                <a:ea typeface="ＭＳ Ｐゴシック" charset="0"/>
                <a:cs typeface="ＭＳ Ｐゴシック" charset="0"/>
                <a:hlinkClick r:id="" action="ppaction://noaction"/>
              </a:rPr>
              <a:t>Specific Action 1: The UK Coaching Model</a:t>
            </a:r>
            <a:endParaRPr lang="en-GB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buFontTx/>
              <a:buNone/>
            </a:pPr>
            <a:endParaRPr lang="en-GB">
              <a:latin typeface="Arial" charset="0"/>
              <a:ea typeface="ＭＳ Ｐゴシック" charset="0"/>
              <a:cs typeface="ＭＳ Ｐゴシック" charset="0"/>
            </a:endParaRPr>
          </a:p>
          <a:p>
            <a:r>
              <a:rPr lang="en-GB">
                <a:latin typeface="Arial" charset="0"/>
                <a:ea typeface="ＭＳ Ｐゴシック" charset="0"/>
                <a:cs typeface="ＭＳ Ｐゴシック" charset="0"/>
                <a:hlinkClick r:id="" action="ppaction://noaction"/>
              </a:rPr>
              <a:t>Specific Action 2: Participant pathways</a:t>
            </a:r>
            <a:endParaRPr lang="en-GB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buFontTx/>
              <a:buNone/>
            </a:pPr>
            <a:endParaRPr lang="en-GB">
              <a:latin typeface="Arial" charset="0"/>
              <a:ea typeface="ＭＳ Ｐゴシック" charset="0"/>
              <a:cs typeface="ＭＳ Ｐゴシック" charset="0"/>
            </a:endParaRPr>
          </a:p>
          <a:p>
            <a:r>
              <a:rPr lang="en-GB">
                <a:latin typeface="Arial" charset="0"/>
                <a:ea typeface="ＭＳ Ｐゴシック" charset="0"/>
                <a:cs typeface="ＭＳ Ｐゴシック" charset="0"/>
                <a:hlinkClick r:id="" action="ppaction://noaction"/>
              </a:rPr>
              <a:t>Specific Action 3: Coach pathways</a:t>
            </a:r>
            <a:endParaRPr lang="en-GB">
              <a:latin typeface="Arial" charset="0"/>
              <a:ea typeface="ＭＳ Ｐゴシック" charset="0"/>
              <a:cs typeface="ＭＳ Ｐゴシック" charset="0"/>
            </a:endParaRPr>
          </a:p>
          <a:p>
            <a:endParaRPr lang="en-GB">
              <a:latin typeface="Arial" charset="0"/>
              <a:ea typeface="ＭＳ Ｐゴシック" charset="0"/>
              <a:cs typeface="ＭＳ Ｐゴシック" charset="0"/>
            </a:endParaRPr>
          </a:p>
          <a:p>
            <a:r>
              <a:rPr lang="en-GB">
                <a:latin typeface="Arial" charset="0"/>
                <a:ea typeface="ＭＳ Ｐゴシック" charset="0"/>
                <a:cs typeface="ＭＳ Ｐゴシック" charset="0"/>
                <a:hlinkClick r:id="" action="ppaction://noaction"/>
              </a:rPr>
              <a:t>Specific Action 4: Coaching strategies</a:t>
            </a:r>
            <a:endParaRPr lang="en-GB">
              <a:latin typeface="Arial" charset="0"/>
              <a:ea typeface="ＭＳ Ｐゴシック" charset="0"/>
              <a:cs typeface="ＭＳ Ｐゴシック" charset="0"/>
            </a:endParaRPr>
          </a:p>
          <a:p>
            <a:endParaRPr lang="en-GB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pic>
        <p:nvPicPr>
          <p:cNvPr id="139267" name="Picture 2">
            <a:hlinkClick r:id="" action="ppaction://noaction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2375" y="357188"/>
            <a:ext cx="1246188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4663449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8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40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Front-line coaching</a:t>
            </a:r>
            <a:endParaRPr lang="en-GB" sz="4000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14029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 charset="0"/>
                <a:ea typeface="ＭＳ Ｐゴシック" charset="0"/>
                <a:cs typeface="ＭＳ Ｐゴシック" charset="0"/>
                <a:hlinkClick r:id="" action="ppaction://noaction"/>
              </a:rPr>
              <a:t>Specific Action 5</a:t>
            </a:r>
            <a:r>
              <a:rPr lang="en-GB">
                <a:latin typeface="Arial" charset="0"/>
                <a:ea typeface="ＭＳ Ｐゴシック" charset="0"/>
                <a:cs typeface="ＭＳ Ｐゴシック" charset="0"/>
              </a:rPr>
              <a:t>: </a:t>
            </a:r>
          </a:p>
          <a:p>
            <a:pPr>
              <a:buFontTx/>
              <a:buNone/>
            </a:pPr>
            <a:r>
              <a:rPr lang="en-GB">
                <a:latin typeface="Arial" charset="0"/>
                <a:ea typeface="ＭＳ Ｐゴシック" charset="0"/>
                <a:cs typeface="ＭＳ Ｐゴシック" charset="0"/>
              </a:rPr>
              <a:t>	</a:t>
            </a:r>
            <a:r>
              <a:rPr lang="en-GB">
                <a:latin typeface="Arial" charset="0"/>
                <a:ea typeface="ＭＳ Ｐゴシック" charset="0"/>
                <a:cs typeface="ＭＳ Ｐゴシック" charset="0"/>
                <a:hlinkClick r:id="" action="ppaction://noaction"/>
              </a:rPr>
              <a:t>Active, skilled and qualified coaches</a:t>
            </a:r>
            <a:endParaRPr lang="en-GB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buFontTx/>
              <a:buNone/>
            </a:pPr>
            <a:endParaRPr lang="en-GB">
              <a:latin typeface="Arial" charset="0"/>
              <a:ea typeface="ＭＳ Ｐゴシック" charset="0"/>
              <a:cs typeface="ＭＳ Ｐゴシック" charset="0"/>
            </a:endParaRPr>
          </a:p>
          <a:p>
            <a:r>
              <a:rPr lang="en-GB">
                <a:latin typeface="Arial" charset="0"/>
                <a:ea typeface="ＭＳ Ｐゴシック" charset="0"/>
                <a:cs typeface="ＭＳ Ｐゴシック" charset="0"/>
              </a:rPr>
              <a:t>Specific Action 6: </a:t>
            </a:r>
          </a:p>
          <a:p>
            <a:pPr>
              <a:buFontTx/>
              <a:buNone/>
            </a:pPr>
            <a:r>
              <a:rPr lang="en-GB">
                <a:latin typeface="Arial" charset="0"/>
                <a:ea typeface="ＭＳ Ｐゴシック" charset="0"/>
                <a:cs typeface="ＭＳ Ｐゴシック" charset="0"/>
              </a:rPr>
              <a:t>	Coaching in education</a:t>
            </a:r>
          </a:p>
          <a:p>
            <a:endParaRPr lang="en-GB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pic>
        <p:nvPicPr>
          <p:cNvPr id="140291" name="Picture 2">
            <a:hlinkClick r:id="" action="ppaction://noaction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2375" y="357188"/>
            <a:ext cx="1246188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6371346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40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Support for coaches</a:t>
            </a:r>
            <a:endParaRPr lang="en-GB" sz="4000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14131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 charset="0"/>
                <a:ea typeface="ＭＳ Ｐゴシック" charset="0"/>
                <a:cs typeface="ＭＳ Ｐゴシック" charset="0"/>
              </a:rPr>
              <a:t>Specific Action 7: </a:t>
            </a:r>
          </a:p>
          <a:p>
            <a:pPr>
              <a:buFontTx/>
              <a:buNone/>
            </a:pPr>
            <a:r>
              <a:rPr lang="en-GB">
                <a:latin typeface="Arial" charset="0"/>
                <a:ea typeface="ＭＳ Ｐゴシック" charset="0"/>
                <a:cs typeface="ＭＳ Ｐゴシック" charset="0"/>
              </a:rPr>
              <a:t>	Coaching support and system delivery</a:t>
            </a:r>
          </a:p>
          <a:p>
            <a:pPr>
              <a:buFontTx/>
              <a:buNone/>
            </a:pPr>
            <a:endParaRPr lang="en-GB" sz="1400">
              <a:latin typeface="Arial" charset="0"/>
              <a:ea typeface="ＭＳ Ｐゴシック" charset="0"/>
              <a:cs typeface="ＭＳ Ｐゴシック" charset="0"/>
            </a:endParaRPr>
          </a:p>
          <a:p>
            <a:r>
              <a:rPr lang="en-GB">
                <a:latin typeface="Arial" charset="0"/>
                <a:ea typeface="ＭＳ Ｐゴシック" charset="0"/>
                <a:cs typeface="ＭＳ Ｐゴシック" charset="0"/>
              </a:rPr>
              <a:t>Specific Action 8: </a:t>
            </a:r>
          </a:p>
          <a:p>
            <a:pPr>
              <a:buFontTx/>
              <a:buNone/>
            </a:pPr>
            <a:r>
              <a:rPr lang="en-GB">
                <a:latin typeface="Arial" charset="0"/>
                <a:ea typeface="ＭＳ Ｐゴシック" charset="0"/>
                <a:cs typeface="ＭＳ Ｐゴシック" charset="0"/>
              </a:rPr>
              <a:t>	Targeted development of coaches</a:t>
            </a:r>
          </a:p>
          <a:p>
            <a:endParaRPr lang="en-GB" sz="1400">
              <a:latin typeface="Arial" charset="0"/>
              <a:ea typeface="ＭＳ Ｐゴシック" charset="0"/>
              <a:cs typeface="ＭＳ Ｐゴシック" charset="0"/>
            </a:endParaRPr>
          </a:p>
          <a:p>
            <a:r>
              <a:rPr lang="en-GB">
                <a:latin typeface="Arial" charset="0"/>
                <a:ea typeface="ＭＳ Ｐゴシック" charset="0"/>
                <a:cs typeface="ＭＳ Ｐゴシック" charset="0"/>
                <a:hlinkClick r:id="" action="ppaction://noaction"/>
              </a:rPr>
              <a:t>Specific Action 9: </a:t>
            </a:r>
            <a:endParaRPr lang="en-GB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buFontTx/>
              <a:buNone/>
            </a:pPr>
            <a:r>
              <a:rPr lang="en-GB">
                <a:latin typeface="Arial" charset="0"/>
                <a:ea typeface="ＭＳ Ｐゴシック" charset="0"/>
                <a:cs typeface="ＭＳ Ｐゴシック" charset="0"/>
              </a:rPr>
              <a:t>	Coaching qualifications &amp; (CPD)</a:t>
            </a:r>
          </a:p>
          <a:p>
            <a:endParaRPr lang="en-GB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pic>
        <p:nvPicPr>
          <p:cNvPr id="141315" name="Picture 2">
            <a:hlinkClick r:id="" action="ppaction://noaction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2375" y="357188"/>
            <a:ext cx="1246188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2681780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7" name="Title 1"/>
          <p:cNvSpPr>
            <a:spLocks noGrp="1"/>
          </p:cNvSpPr>
          <p:nvPr>
            <p:ph type="title"/>
          </p:nvPr>
        </p:nvSpPr>
        <p:spPr>
          <a:xfrm>
            <a:off x="214313" y="274638"/>
            <a:ext cx="8929687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sz="40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A professionally regulated </a:t>
            </a:r>
            <a:br>
              <a:rPr lang="en-GB" sz="40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</a:br>
            <a:r>
              <a:rPr lang="en-GB" sz="40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vocation....</a:t>
            </a:r>
            <a:endParaRPr lang="en-GB" sz="4000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142338" name="Content Placeholder 2"/>
          <p:cNvSpPr>
            <a:spLocks noGrp="1"/>
          </p:cNvSpPr>
          <p:nvPr>
            <p:ph idx="1"/>
          </p:nvPr>
        </p:nvSpPr>
        <p:spPr>
          <a:xfrm>
            <a:off x="285750" y="1857375"/>
            <a:ext cx="8643938" cy="4268788"/>
          </a:xfrm>
        </p:spPr>
        <p:txBody>
          <a:bodyPr/>
          <a:lstStyle/>
          <a:p>
            <a:r>
              <a:rPr lang="en-GB">
                <a:latin typeface="Arial" charset="0"/>
                <a:ea typeface="ＭＳ Ｐゴシック" charset="0"/>
                <a:cs typeface="ＭＳ Ｐゴシック" charset="0"/>
                <a:hlinkClick r:id="" action="ppaction://noaction"/>
              </a:rPr>
              <a:t>Specific Action 10: </a:t>
            </a:r>
            <a:endParaRPr lang="en-GB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buFontTx/>
              <a:buNone/>
            </a:pPr>
            <a:r>
              <a:rPr lang="en-GB">
                <a:latin typeface="Arial" charset="0"/>
                <a:ea typeface="ＭＳ Ｐゴシック" charset="0"/>
                <a:cs typeface="ＭＳ Ｐゴシック" charset="0"/>
              </a:rPr>
              <a:t>	Licensing and registration</a:t>
            </a:r>
          </a:p>
          <a:p>
            <a:pPr>
              <a:buFontTx/>
              <a:buNone/>
            </a:pPr>
            <a:endParaRPr lang="en-GB">
              <a:latin typeface="Arial" charset="0"/>
              <a:ea typeface="ＭＳ Ｐゴシック" charset="0"/>
              <a:cs typeface="ＭＳ Ｐゴシック" charset="0"/>
            </a:endParaRPr>
          </a:p>
          <a:p>
            <a:r>
              <a:rPr lang="en-GB">
                <a:latin typeface="Arial" charset="0"/>
                <a:ea typeface="ＭＳ Ｐゴシック" charset="0"/>
                <a:cs typeface="ＭＳ Ｐゴシック" charset="0"/>
              </a:rPr>
              <a:t>Specific Action 11: </a:t>
            </a:r>
          </a:p>
          <a:p>
            <a:pPr>
              <a:buFontTx/>
              <a:buNone/>
            </a:pPr>
            <a:r>
              <a:rPr lang="en-GB">
                <a:latin typeface="Arial" charset="0"/>
                <a:ea typeface="ＭＳ Ｐゴシック" charset="0"/>
                <a:cs typeface="ＭＳ Ｐゴシック" charset="0"/>
              </a:rPr>
              <a:t>	Profile and recognition of coaching</a:t>
            </a:r>
          </a:p>
        </p:txBody>
      </p:sp>
      <p:pic>
        <p:nvPicPr>
          <p:cNvPr id="142339" name="Picture 2">
            <a:hlinkClick r:id="" action="ppaction://noaction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2375" y="357188"/>
            <a:ext cx="1246188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9389694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40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Research and development</a:t>
            </a:r>
            <a:endParaRPr lang="en-GB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14336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 charset="0"/>
                <a:ea typeface="ＭＳ Ｐゴシック" charset="0"/>
                <a:cs typeface="ＭＳ Ｐゴシック" charset="0"/>
                <a:hlinkClick r:id="" action="ppaction://noaction"/>
              </a:rPr>
              <a:t>Specific Action 12: </a:t>
            </a:r>
            <a:endParaRPr lang="en-GB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buFontTx/>
              <a:buNone/>
            </a:pPr>
            <a:r>
              <a:rPr lang="en-GB">
                <a:latin typeface="Arial" charset="0"/>
                <a:ea typeface="ＭＳ Ｐゴシック" charset="0"/>
                <a:cs typeface="ＭＳ Ｐゴシック" charset="0"/>
              </a:rPr>
              <a:t>	Research and development</a:t>
            </a:r>
          </a:p>
        </p:txBody>
      </p:sp>
      <p:pic>
        <p:nvPicPr>
          <p:cNvPr id="143363" name="Picture 2">
            <a:hlinkClick r:id="" action="ppaction://noaction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2375" y="357188"/>
            <a:ext cx="1246188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5286293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4385" name="Picture 2" descr="Picture4_CROPPE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7200900" cy="628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4386" name="Picture 2">
            <a:hlinkClick r:id="" action="ppaction://noaction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2375" y="357188"/>
            <a:ext cx="1246188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9882587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6433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19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6434" name="Picture 2">
            <a:hlinkClick r:id="" action="ppaction://noaction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2375" y="357188"/>
            <a:ext cx="1246188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369639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745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37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4630256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8481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571500"/>
            <a:ext cx="7704138" cy="5583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8482" name="Picture 2">
            <a:hlinkClick r:id="" action="ppaction://noaction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7813" y="0"/>
            <a:ext cx="1246187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8139221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950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3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9506" name="Picture 2">
            <a:hlinkClick r:id="" action="ppaction://noaction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2375" y="357188"/>
            <a:ext cx="1246188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317570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0529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25" y="1143000"/>
            <a:ext cx="8247063" cy="4945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0530" name="Picture 2">
            <a:hlinkClick r:id="" action="ppaction://noaction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250" y="214313"/>
            <a:ext cx="1246188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902571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1553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1554" name="Picture 2">
            <a:hlinkClick r:id="" action="ppaction://noaction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250" y="5786438"/>
            <a:ext cx="1246188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6645773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2577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05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2578" name="Picture 2">
            <a:hlinkClick r:id="" action="ppaction://noaction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3813" y="5786438"/>
            <a:ext cx="1246187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5340933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82" name="Title 1"/>
          <p:cNvSpPr>
            <a:spLocks noGrp="1"/>
          </p:cNvSpPr>
          <p:nvPr>
            <p:ph type="title"/>
          </p:nvPr>
        </p:nvSpPr>
        <p:spPr bwMode="auto">
          <a:xfrm>
            <a:off x="457200" y="274320"/>
            <a:ext cx="8229600" cy="960120"/>
          </a:xfrm>
          <a:noFill/>
          <a:ln>
            <a:miter lim="800000"/>
            <a:headEnd/>
            <a:tailEnd/>
          </a:ln>
        </p:spPr>
        <p:txBody>
          <a:bodyPr wrap="square" lIns="82296" tIns="41148" rIns="82296" bIns="41148" numCol="1" anchor="t" anchorCtr="0" compatLnSpc="1">
            <a:prstTxWarp prst="textNoShape">
              <a:avLst/>
            </a:prstTxWarp>
          </a:bodyPr>
          <a:lstStyle/>
          <a:p>
            <a:r>
              <a:rPr lang="en-GB" sz="2500" dirty="0"/>
              <a:t>Rugby Union (6 </a:t>
            </a:r>
            <a:r>
              <a:rPr lang="en-GB" sz="2500" dirty="0" err="1"/>
              <a:t>x</a:t>
            </a:r>
            <a:r>
              <a:rPr lang="en-GB" sz="2500" dirty="0"/>
              <a:t> 4)</a:t>
            </a:r>
            <a:br>
              <a:rPr lang="en-GB" sz="2500" dirty="0"/>
            </a:br>
            <a:r>
              <a:rPr lang="en-GB" sz="2500" dirty="0"/>
              <a:t> Coach Development Model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005840" y="1165860"/>
          <a:ext cx="7680960" cy="4160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80160"/>
                <a:gridCol w="1280160"/>
                <a:gridCol w="1280160"/>
                <a:gridCol w="1280160"/>
                <a:gridCol w="1280160"/>
                <a:gridCol w="1280160"/>
              </a:tblGrid>
              <a:tr h="1040130">
                <a:tc>
                  <a:txBody>
                    <a:bodyPr/>
                    <a:lstStyle/>
                    <a:p>
                      <a:pPr algn="ctr"/>
                      <a:r>
                        <a:rPr lang="en-GB" sz="1600" b="0" dirty="0" smtClean="0">
                          <a:solidFill>
                            <a:schemeClr val="bg1"/>
                          </a:solidFill>
                        </a:rPr>
                        <a:t>Master</a:t>
                      </a:r>
                      <a:endParaRPr lang="en-GB" sz="1600" b="0" dirty="0">
                        <a:solidFill>
                          <a:schemeClr val="bg1"/>
                        </a:solidFill>
                      </a:endParaRPr>
                    </a:p>
                  </a:txBody>
                  <a:tcPr marL="82296" marR="82296" marT="41148" marB="41148">
                    <a:solidFill>
                      <a:srgbClr val="31A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dirty="0" smtClean="0">
                          <a:solidFill>
                            <a:schemeClr val="bg1"/>
                          </a:solidFill>
                        </a:rPr>
                        <a:t>Master</a:t>
                      </a:r>
                      <a:endParaRPr lang="en-GB" sz="1600" b="0" dirty="0">
                        <a:solidFill>
                          <a:schemeClr val="bg1"/>
                        </a:solidFill>
                      </a:endParaRPr>
                    </a:p>
                  </a:txBody>
                  <a:tcPr marL="82296" marR="82296" marT="41148" marB="41148">
                    <a:solidFill>
                      <a:srgbClr val="000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dirty="0" smtClean="0">
                          <a:solidFill>
                            <a:schemeClr val="bg1"/>
                          </a:solidFill>
                        </a:rPr>
                        <a:t>Master</a:t>
                      </a:r>
                      <a:endParaRPr lang="en-GB" sz="1600" b="0" dirty="0">
                        <a:solidFill>
                          <a:schemeClr val="bg1"/>
                        </a:solidFill>
                      </a:endParaRPr>
                    </a:p>
                  </a:txBody>
                  <a:tcPr marL="82296" marR="82296" marT="41148" marB="41148">
                    <a:solidFill>
                      <a:srgbClr val="008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dirty="0" smtClean="0">
                          <a:solidFill>
                            <a:schemeClr val="bg1"/>
                          </a:solidFill>
                        </a:rPr>
                        <a:t>Master</a:t>
                      </a:r>
                      <a:endParaRPr lang="en-GB" sz="1600" b="0" dirty="0">
                        <a:solidFill>
                          <a:schemeClr val="bg1"/>
                        </a:solidFill>
                      </a:endParaRPr>
                    </a:p>
                  </a:txBody>
                  <a:tcPr marL="82296" marR="82296" marT="41148" marB="41148">
                    <a:solidFill>
                      <a:srgbClr val="6C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dirty="0" smtClean="0">
                          <a:solidFill>
                            <a:schemeClr val="tx1"/>
                          </a:solidFill>
                        </a:rPr>
                        <a:t>Master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</a:txBody>
                  <a:tcPr marL="82296" marR="82296" marT="41148" marB="41148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dirty="0" smtClean="0">
                          <a:solidFill>
                            <a:schemeClr val="bg1"/>
                          </a:solidFill>
                        </a:rPr>
                        <a:t>Master</a:t>
                      </a:r>
                      <a:endParaRPr lang="en-GB" sz="1600" b="0" dirty="0">
                        <a:solidFill>
                          <a:schemeClr val="bg1"/>
                        </a:solidFill>
                      </a:endParaRPr>
                    </a:p>
                  </a:txBody>
                  <a:tcPr marL="82296" marR="82296" marT="41148" marB="41148">
                    <a:solidFill>
                      <a:srgbClr val="FF0000"/>
                    </a:solidFill>
                  </a:tcPr>
                </a:tc>
              </a:tr>
              <a:tr h="104013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>
                          <a:solidFill>
                            <a:schemeClr val="bg1"/>
                          </a:solidFill>
                        </a:rPr>
                        <a:t>Head Coach</a:t>
                      </a:r>
                      <a:endParaRPr lang="en-GB" sz="1600" dirty="0">
                        <a:solidFill>
                          <a:schemeClr val="bg1"/>
                        </a:solidFill>
                      </a:endParaRPr>
                    </a:p>
                  </a:txBody>
                  <a:tcPr marL="82296" marR="82296" marT="41148" marB="41148">
                    <a:solidFill>
                      <a:srgbClr val="31A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>
                          <a:solidFill>
                            <a:schemeClr val="bg1"/>
                          </a:solidFill>
                        </a:rPr>
                        <a:t>Head Coach</a:t>
                      </a:r>
                      <a:endParaRPr lang="en-GB" sz="1600" dirty="0">
                        <a:solidFill>
                          <a:schemeClr val="bg1"/>
                        </a:solidFill>
                      </a:endParaRPr>
                    </a:p>
                  </a:txBody>
                  <a:tcPr marL="82296" marR="82296" marT="41148" marB="41148">
                    <a:solidFill>
                      <a:srgbClr val="000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>
                          <a:solidFill>
                            <a:schemeClr val="bg1"/>
                          </a:solidFill>
                        </a:rPr>
                        <a:t>Head Coach</a:t>
                      </a:r>
                      <a:endParaRPr lang="en-GB" sz="1600" dirty="0">
                        <a:solidFill>
                          <a:schemeClr val="bg1"/>
                        </a:solidFill>
                      </a:endParaRPr>
                    </a:p>
                  </a:txBody>
                  <a:tcPr marL="82296" marR="82296" marT="41148" marB="41148">
                    <a:solidFill>
                      <a:srgbClr val="008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>
                          <a:solidFill>
                            <a:schemeClr val="bg1"/>
                          </a:solidFill>
                        </a:rPr>
                        <a:t>Head Coach</a:t>
                      </a:r>
                      <a:endParaRPr lang="en-GB" sz="1600" dirty="0">
                        <a:solidFill>
                          <a:schemeClr val="bg1"/>
                        </a:solidFill>
                      </a:endParaRPr>
                    </a:p>
                  </a:txBody>
                  <a:tcPr marL="82296" marR="82296" marT="41148" marB="41148">
                    <a:solidFill>
                      <a:srgbClr val="6C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>
                          <a:solidFill>
                            <a:schemeClr val="tx1"/>
                          </a:solidFill>
                        </a:rPr>
                        <a:t>Head Coach</a:t>
                      </a:r>
                      <a:endParaRPr lang="en-GB" sz="1600" dirty="0">
                        <a:solidFill>
                          <a:schemeClr val="tx1"/>
                        </a:solidFill>
                      </a:endParaRPr>
                    </a:p>
                  </a:txBody>
                  <a:tcPr marL="82296" marR="82296" marT="41148" marB="41148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>
                          <a:solidFill>
                            <a:schemeClr val="bg1"/>
                          </a:solidFill>
                        </a:rPr>
                        <a:t>Head Coach</a:t>
                      </a:r>
                      <a:endParaRPr lang="en-GB" sz="1600" dirty="0">
                        <a:solidFill>
                          <a:schemeClr val="bg1"/>
                        </a:solidFill>
                      </a:endParaRPr>
                    </a:p>
                  </a:txBody>
                  <a:tcPr marL="82296" marR="82296" marT="41148" marB="41148">
                    <a:solidFill>
                      <a:srgbClr val="FF0000"/>
                    </a:solidFill>
                  </a:tcPr>
                </a:tc>
              </a:tr>
              <a:tr h="1040130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Coach</a:t>
                      </a:r>
                      <a:endParaRPr lang="en-GB" sz="1600" dirty="0">
                        <a:solidFill>
                          <a:schemeClr val="bg1"/>
                        </a:solidFill>
                      </a:endParaRPr>
                    </a:p>
                  </a:txBody>
                  <a:tcPr marL="82296" marR="82296" marT="41148" marB="41148">
                    <a:solidFill>
                      <a:srgbClr val="31A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Coach</a:t>
                      </a:r>
                      <a:endParaRPr lang="en-GB" sz="1600" dirty="0">
                        <a:solidFill>
                          <a:schemeClr val="bg1"/>
                        </a:solidFill>
                      </a:endParaRPr>
                    </a:p>
                  </a:txBody>
                  <a:tcPr marL="82296" marR="82296" marT="41148" marB="41148">
                    <a:solidFill>
                      <a:srgbClr val="000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Coach</a:t>
                      </a:r>
                      <a:endParaRPr lang="en-GB" sz="1600" dirty="0">
                        <a:solidFill>
                          <a:schemeClr val="bg1"/>
                        </a:solidFill>
                      </a:endParaRPr>
                    </a:p>
                  </a:txBody>
                  <a:tcPr marL="82296" marR="82296" marT="41148" marB="41148">
                    <a:solidFill>
                      <a:srgbClr val="008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Coach</a:t>
                      </a:r>
                      <a:endParaRPr lang="en-GB" sz="1600" dirty="0">
                        <a:solidFill>
                          <a:schemeClr val="bg1"/>
                        </a:solidFill>
                      </a:endParaRPr>
                    </a:p>
                  </a:txBody>
                  <a:tcPr marL="82296" marR="82296" marT="41148" marB="41148">
                    <a:solidFill>
                      <a:srgbClr val="6C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Coach</a:t>
                      </a:r>
                      <a:endParaRPr lang="en-GB" sz="1600" dirty="0">
                        <a:solidFill>
                          <a:schemeClr val="tx1"/>
                        </a:solidFill>
                      </a:endParaRPr>
                    </a:p>
                  </a:txBody>
                  <a:tcPr marL="82296" marR="82296" marT="41148" marB="41148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Coach</a:t>
                      </a:r>
                      <a:endParaRPr lang="en-GB" sz="1600" dirty="0">
                        <a:solidFill>
                          <a:schemeClr val="bg1"/>
                        </a:solidFill>
                      </a:endParaRPr>
                    </a:p>
                  </a:txBody>
                  <a:tcPr marL="82296" marR="82296" marT="41148" marB="41148">
                    <a:solidFill>
                      <a:srgbClr val="FF0000"/>
                    </a:solidFill>
                  </a:tcPr>
                </a:tc>
              </a:tr>
              <a:tr h="1040130">
                <a:tc>
                  <a:txBody>
                    <a:bodyPr/>
                    <a:lstStyle/>
                    <a:p>
                      <a:pPr algn="ctr">
                        <a:defRPr/>
                      </a:pPr>
                      <a:r>
                        <a:rPr lang="en-US" sz="16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Coaching</a:t>
                      </a:r>
                    </a:p>
                    <a:p>
                      <a:pPr algn="ctr">
                        <a:defRPr/>
                      </a:pPr>
                      <a:r>
                        <a:rPr lang="en-US" sz="16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Assistant</a:t>
                      </a:r>
                    </a:p>
                    <a:p>
                      <a:pPr algn="ctr"/>
                      <a:endParaRPr lang="en-GB" sz="1600" dirty="0">
                        <a:solidFill>
                          <a:schemeClr val="bg1"/>
                        </a:solidFill>
                      </a:endParaRPr>
                    </a:p>
                  </a:txBody>
                  <a:tcPr marL="82296" marR="82296" marT="41148" marB="41148">
                    <a:solidFill>
                      <a:srgbClr val="31A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/>
                      </a:pPr>
                      <a:r>
                        <a:rPr lang="en-US" sz="16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Coaching</a:t>
                      </a:r>
                    </a:p>
                    <a:p>
                      <a:pPr algn="ctr">
                        <a:defRPr/>
                      </a:pPr>
                      <a:r>
                        <a:rPr lang="en-US" sz="16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Assistant</a:t>
                      </a:r>
                    </a:p>
                  </a:txBody>
                  <a:tcPr marL="82296" marR="82296" marT="41148" marB="41148">
                    <a:solidFill>
                      <a:srgbClr val="0000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/>
                      </a:pPr>
                      <a:r>
                        <a:rPr lang="en-US" sz="16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Coaching</a:t>
                      </a:r>
                    </a:p>
                    <a:p>
                      <a:pPr algn="ctr">
                        <a:defRPr/>
                      </a:pPr>
                      <a:r>
                        <a:rPr lang="en-US" sz="16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Assistant</a:t>
                      </a:r>
                    </a:p>
                  </a:txBody>
                  <a:tcPr marL="82296" marR="82296" marT="41148" marB="41148">
                    <a:solidFill>
                      <a:srgbClr val="008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/>
                      </a:pPr>
                      <a:r>
                        <a:rPr lang="en-US" sz="16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Coaching</a:t>
                      </a:r>
                    </a:p>
                    <a:p>
                      <a:pPr algn="ctr">
                        <a:defRPr/>
                      </a:pPr>
                      <a:r>
                        <a:rPr lang="en-US" sz="16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Assistant</a:t>
                      </a:r>
                    </a:p>
                  </a:txBody>
                  <a:tcPr marL="82296" marR="82296" marT="41148" marB="41148">
                    <a:solidFill>
                      <a:srgbClr val="6C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/>
                      </a:pPr>
                      <a:r>
                        <a:rPr lang="en-US" sz="16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Coaching</a:t>
                      </a:r>
                    </a:p>
                    <a:p>
                      <a:pPr algn="ctr">
                        <a:defRPr/>
                      </a:pPr>
                      <a:r>
                        <a:rPr lang="en-US" sz="16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Assistant</a:t>
                      </a:r>
                    </a:p>
                  </a:txBody>
                  <a:tcPr marL="82296" marR="82296" marT="41148" marB="41148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/>
                      </a:pPr>
                      <a:r>
                        <a:rPr lang="en-US" sz="16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Coaching</a:t>
                      </a:r>
                    </a:p>
                    <a:p>
                      <a:pPr algn="ctr">
                        <a:defRPr/>
                      </a:pPr>
                      <a:r>
                        <a:rPr lang="en-US" sz="16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Assistant</a:t>
                      </a:r>
                    </a:p>
                  </a:txBody>
                  <a:tcPr marL="82296" marR="82296" marT="41148" marB="41148"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sp>
        <p:nvSpPr>
          <p:cNvPr id="174120" name="TextBox 4"/>
          <p:cNvSpPr txBox="1">
            <a:spLocks noChangeArrowheads="1"/>
          </p:cNvSpPr>
          <p:nvPr/>
        </p:nvSpPr>
        <p:spPr bwMode="auto">
          <a:xfrm rot="-5400000">
            <a:off x="-993695" y="3763300"/>
            <a:ext cx="3360420" cy="36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82296" tIns="41148" rIns="82296" bIns="41148">
            <a:prstTxWarp prst="textNoShape">
              <a:avLst/>
            </a:prstTxWarp>
            <a:spAutoFit/>
          </a:bodyPr>
          <a:lstStyle/>
          <a:p>
            <a:r>
              <a:rPr lang="en-GB" dirty="0"/>
              <a:t>EXPERIENCE</a:t>
            </a:r>
          </a:p>
        </p:txBody>
      </p:sp>
      <p:sp>
        <p:nvSpPr>
          <p:cNvPr id="174121" name="TextBox 6"/>
          <p:cNvSpPr txBox="1">
            <a:spLocks noChangeArrowheads="1"/>
          </p:cNvSpPr>
          <p:nvPr/>
        </p:nvSpPr>
        <p:spPr bwMode="auto">
          <a:xfrm>
            <a:off x="1005840" y="5417820"/>
            <a:ext cx="109728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82296" tIns="41148" rIns="82296" bIns="41148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solidFill>
                  <a:srgbClr val="31AFFF"/>
                </a:solidFill>
              </a:rPr>
              <a:t>Coaches</a:t>
            </a:r>
          </a:p>
          <a:p>
            <a:r>
              <a:rPr lang="en-GB" sz="1600" dirty="0">
                <a:solidFill>
                  <a:srgbClr val="31AFFF"/>
                </a:solidFill>
              </a:rPr>
              <a:t> of</a:t>
            </a:r>
          </a:p>
          <a:p>
            <a:r>
              <a:rPr lang="en-GB" sz="1600" dirty="0">
                <a:solidFill>
                  <a:srgbClr val="31AFFF"/>
                </a:solidFill>
              </a:rPr>
              <a:t> Children</a:t>
            </a:r>
            <a:endParaRPr lang="en-GB" sz="1600" dirty="0">
              <a:solidFill>
                <a:srgbClr val="31AFFF"/>
              </a:solidFill>
            </a:endParaRPr>
          </a:p>
        </p:txBody>
      </p:sp>
      <p:sp>
        <p:nvSpPr>
          <p:cNvPr id="174122" name="TextBox 7"/>
          <p:cNvSpPr txBox="1">
            <a:spLocks noChangeArrowheads="1"/>
          </p:cNvSpPr>
          <p:nvPr/>
        </p:nvSpPr>
        <p:spPr bwMode="auto">
          <a:xfrm>
            <a:off x="2240280" y="5417820"/>
            <a:ext cx="1234440" cy="13295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82296" tIns="41148" rIns="82296" bIns="41148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solidFill>
                  <a:srgbClr val="0000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Coaches</a:t>
            </a:r>
          </a:p>
          <a:p>
            <a:pPr>
              <a:defRPr/>
            </a:pPr>
            <a:r>
              <a:rPr lang="en-US" sz="1600" dirty="0">
                <a:solidFill>
                  <a:srgbClr val="0000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 of</a:t>
            </a:r>
          </a:p>
          <a:p>
            <a:pPr>
              <a:defRPr/>
            </a:pPr>
            <a:r>
              <a:rPr lang="en-US" sz="1600" dirty="0">
                <a:solidFill>
                  <a:srgbClr val="0000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 Youth Players</a:t>
            </a:r>
          </a:p>
          <a:p>
            <a:endParaRPr lang="en-GB" sz="1600" dirty="0">
              <a:solidFill>
                <a:srgbClr val="0000FF"/>
              </a:solidFill>
            </a:endParaRPr>
          </a:p>
        </p:txBody>
      </p:sp>
      <p:sp>
        <p:nvSpPr>
          <p:cNvPr id="174123" name="TextBox 8"/>
          <p:cNvSpPr txBox="1">
            <a:spLocks noChangeArrowheads="1"/>
          </p:cNvSpPr>
          <p:nvPr/>
        </p:nvSpPr>
        <p:spPr bwMode="auto">
          <a:xfrm>
            <a:off x="3543300" y="5417820"/>
            <a:ext cx="1234440" cy="13295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82296" tIns="41148" rIns="82296" bIns="41148">
            <a:prstTxWarp prst="textNoShape">
              <a:avLst/>
            </a:prstTxWarp>
            <a:spAutoFit/>
          </a:bodyPr>
          <a:lstStyle/>
          <a:p>
            <a:pPr>
              <a:defRPr/>
            </a:pPr>
            <a:r>
              <a:rPr lang="en-US" sz="1600" dirty="0">
                <a:solidFill>
                  <a:srgbClr val="008000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Coaches</a:t>
            </a:r>
          </a:p>
          <a:p>
            <a:pPr>
              <a:defRPr/>
            </a:pPr>
            <a:r>
              <a:rPr lang="en-US" sz="1600" dirty="0">
                <a:solidFill>
                  <a:srgbClr val="008000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of</a:t>
            </a:r>
          </a:p>
          <a:p>
            <a:pPr>
              <a:defRPr/>
            </a:pPr>
            <a:r>
              <a:rPr lang="en-US" sz="1600" dirty="0">
                <a:solidFill>
                  <a:srgbClr val="008000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 Talented Players</a:t>
            </a:r>
          </a:p>
          <a:p>
            <a:endParaRPr lang="en-GB" sz="1600" dirty="0"/>
          </a:p>
        </p:txBody>
      </p:sp>
      <p:sp>
        <p:nvSpPr>
          <p:cNvPr id="174124" name="TextBox 9"/>
          <p:cNvSpPr txBox="1">
            <a:spLocks noChangeArrowheads="1"/>
          </p:cNvSpPr>
          <p:nvPr/>
        </p:nvSpPr>
        <p:spPr bwMode="auto">
          <a:xfrm>
            <a:off x="4846320" y="5417820"/>
            <a:ext cx="1303020" cy="13295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82296" tIns="41148" rIns="82296" bIns="41148">
            <a:prstTxWarp prst="textNoShape">
              <a:avLst/>
            </a:prstTxWarp>
            <a:spAutoFit/>
          </a:bodyPr>
          <a:lstStyle/>
          <a:p>
            <a:pPr>
              <a:defRPr/>
            </a:pPr>
            <a:r>
              <a:rPr lang="en-US" sz="1600" dirty="0">
                <a:solidFill>
                  <a:srgbClr val="800000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Coaches of Adult</a:t>
            </a:r>
          </a:p>
          <a:p>
            <a:pPr>
              <a:defRPr/>
            </a:pPr>
            <a:r>
              <a:rPr lang="en-US" sz="1600" dirty="0">
                <a:solidFill>
                  <a:srgbClr val="800000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Participation Players</a:t>
            </a:r>
          </a:p>
          <a:p>
            <a:endParaRPr lang="en-GB" sz="1600" dirty="0">
              <a:solidFill>
                <a:srgbClr val="800000"/>
              </a:solidFill>
            </a:endParaRPr>
          </a:p>
        </p:txBody>
      </p:sp>
      <p:sp>
        <p:nvSpPr>
          <p:cNvPr id="174126" name="TextBox 11"/>
          <p:cNvSpPr txBox="1">
            <a:spLocks noChangeArrowheads="1"/>
          </p:cNvSpPr>
          <p:nvPr/>
        </p:nvSpPr>
        <p:spPr bwMode="auto">
          <a:xfrm>
            <a:off x="7452360" y="5349241"/>
            <a:ext cx="137160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82296" tIns="41148" rIns="82296" bIns="41148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solidFill>
                  <a:srgbClr val="FF0000"/>
                </a:solidFill>
              </a:rPr>
              <a:t>Coaches of Elite</a:t>
            </a:r>
          </a:p>
          <a:p>
            <a:r>
              <a:rPr lang="en-GB" sz="1600" dirty="0">
                <a:solidFill>
                  <a:srgbClr val="FF0000"/>
                </a:solidFill>
              </a:rPr>
              <a:t> Players</a:t>
            </a:r>
            <a:endParaRPr lang="en-GB" sz="1600" dirty="0">
              <a:solidFill>
                <a:srgbClr val="FF0000"/>
              </a:solidFill>
            </a:endParaRPr>
          </a:p>
        </p:txBody>
      </p:sp>
      <p:sp>
        <p:nvSpPr>
          <p:cNvPr id="13" name="Up Arrow 12"/>
          <p:cNvSpPr/>
          <p:nvPr/>
        </p:nvSpPr>
        <p:spPr bwMode="auto">
          <a:xfrm>
            <a:off x="457200" y="1920240"/>
            <a:ext cx="436169" cy="880567"/>
          </a:xfrm>
          <a:prstGeom prst="upArrow">
            <a:avLst/>
          </a:prstGeom>
          <a:solidFill>
            <a:schemeClr val="tx1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2700" h="12700"/>
            <a:bevelB w="12700" h="12700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endParaRPr lang="en-GB" sz="2700" dirty="0">
              <a:solidFill>
                <a:srgbClr val="FFFFFF"/>
              </a:solidFill>
              <a:effectLst>
                <a:outerShdw blurRad="38100" dist="38100" dir="2700000" algn="tl">
                  <a:srgbClr val="DDDDDD"/>
                </a:outerShdw>
              </a:effectLst>
              <a:ea typeface="Gill Sans" charset="0"/>
              <a:cs typeface="Gill Sans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080760" y="5417821"/>
            <a:ext cx="1371601" cy="1080296"/>
          </a:xfrm>
          <a:prstGeom prst="rect">
            <a:avLst/>
          </a:prstGeom>
          <a:noFill/>
        </p:spPr>
        <p:txBody>
          <a:bodyPr wrap="square" lIns="82296" tIns="41148" rIns="82296" bIns="41148" rtlCol="0">
            <a:spAutoFit/>
          </a:bodyPr>
          <a:lstStyle/>
          <a:p>
            <a:r>
              <a:rPr lang="en-GB" sz="1600" dirty="0"/>
              <a:t>Coaches of High Performance Players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2388950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360</Words>
  <Application>Microsoft Macintosh PowerPoint</Application>
  <PresentationFormat>On-screen Show (4:3)</PresentationFormat>
  <Paragraphs>131</Paragraphs>
  <Slides>21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Office Theme</vt:lpstr>
      <vt:lpstr>PowerPoint Presentation</vt:lpstr>
      <vt:lpstr>PowerPoint Presentation</vt:lpstr>
      <vt:lpstr>Learning Outcomes</vt:lpstr>
      <vt:lpstr>Who does this affect?</vt:lpstr>
      <vt:lpstr>PowerPoint Presentation</vt:lpstr>
      <vt:lpstr>PowerPoint Presentation</vt:lpstr>
      <vt:lpstr>TCF - 5 x 12</vt:lpstr>
      <vt:lpstr>The UK Coaching System</vt:lpstr>
      <vt:lpstr>Front-line coaching</vt:lpstr>
      <vt:lpstr>Support for coaches</vt:lpstr>
      <vt:lpstr>A professionally regulated  vocation....</vt:lpstr>
      <vt:lpstr>Research and development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Rugby Union (6 x 4)  Coach Development Model</vt:lpstr>
    </vt:vector>
  </TitlesOfParts>
  <Company>WRU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John Schropfer</dc:creator>
  <cp:lastModifiedBy>John Schropfer</cp:lastModifiedBy>
  <cp:revision>6</cp:revision>
  <dcterms:created xsi:type="dcterms:W3CDTF">2011-11-03T22:43:10Z</dcterms:created>
  <dcterms:modified xsi:type="dcterms:W3CDTF">2011-11-13T20:25:31Z</dcterms:modified>
</cp:coreProperties>
</file>