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fr-FR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yle moyen 2 - Accentuation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13" autoAdjust="0"/>
    <p:restoredTop sz="94660"/>
  </p:normalViewPr>
  <p:slideViewPr>
    <p:cSldViewPr snapToGrid="0">
      <p:cViewPr varScale="1">
        <p:scale>
          <a:sx n="98" d="100"/>
          <a:sy n="98" d="100"/>
        </p:scale>
        <p:origin x="114" y="21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e de tit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fr-FR" smtClean="0"/>
              <a:t>Modifiez le style du titre</a:t>
            </a:r>
            <a:endParaRPr lang="fr-FR"/>
          </a:p>
        </p:txBody>
      </p:sp>
      <p:sp>
        <p:nvSpPr>
          <p:cNvPr id="3" name="Sous-titr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fr-FR" smtClean="0"/>
              <a:t>Modifiez le style des sous-titres du masque</a:t>
            </a:r>
            <a:endParaRPr lang="fr-FR"/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F2C982-F27B-4CCC-B5B1-AFBCE80D735B}" type="datetimeFigureOut">
              <a:rPr lang="fr-FR" smtClean="0"/>
              <a:t>25/04/2019</a:t>
            </a:fld>
            <a:endParaRPr lang="fr-FR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715BA9-BBC8-49B5-9B8A-F66E0DEC5AED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0380251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re et conten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smtClean="0"/>
              <a:t>Modifiez le style du titre</a:t>
            </a:r>
            <a:endParaRPr lang="fr-FR"/>
          </a:p>
        </p:txBody>
      </p:sp>
      <p:sp>
        <p:nvSpPr>
          <p:cNvPr id="3" name="Espace réservé du contenu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fr-FR" smtClean="0"/>
              <a:t>Modifiez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lang="fr-FR"/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F2C982-F27B-4CCC-B5B1-AFBCE80D735B}" type="datetimeFigureOut">
              <a:rPr lang="fr-FR" smtClean="0"/>
              <a:t>25/04/2019</a:t>
            </a:fld>
            <a:endParaRPr lang="fr-FR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715BA9-BBC8-49B5-9B8A-F66E0DEC5AED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9496008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Titre de se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fr-FR" smtClean="0"/>
              <a:t>Modifiez le style du titre</a:t>
            </a:r>
            <a:endParaRPr lang="fr-FR"/>
          </a:p>
        </p:txBody>
      </p:sp>
      <p:sp>
        <p:nvSpPr>
          <p:cNvPr id="3" name="Espace réservé du texte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fr-FR" smtClean="0"/>
              <a:t>Modifiez les styles du texte du masque</a:t>
            </a:r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F2C982-F27B-4CCC-B5B1-AFBCE80D735B}" type="datetimeFigureOut">
              <a:rPr lang="fr-FR" smtClean="0"/>
              <a:t>25/04/2019</a:t>
            </a:fld>
            <a:endParaRPr lang="fr-FR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715BA9-BBC8-49B5-9B8A-F66E0DEC5AED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5605734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eux contenu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smtClean="0"/>
              <a:t>Modifiez le style du titre</a:t>
            </a:r>
            <a:endParaRPr lang="fr-FR"/>
          </a:p>
        </p:txBody>
      </p:sp>
      <p:sp>
        <p:nvSpPr>
          <p:cNvPr id="3" name="Espace réservé du contenu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fr-FR" smtClean="0"/>
              <a:t>Modifiez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lang="fr-FR"/>
          </a:p>
        </p:txBody>
      </p:sp>
      <p:sp>
        <p:nvSpPr>
          <p:cNvPr id="4" name="Espace réservé du contenu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fr-FR" smtClean="0"/>
              <a:t>Modifiez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lang="fr-FR"/>
          </a:p>
        </p:txBody>
      </p:sp>
      <p:sp>
        <p:nvSpPr>
          <p:cNvPr id="5" name="Espace réservé de la dat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F2C982-F27B-4CCC-B5B1-AFBCE80D735B}" type="datetimeFigureOut">
              <a:rPr lang="fr-FR" smtClean="0"/>
              <a:t>25/04/2019</a:t>
            </a:fld>
            <a:endParaRPr lang="fr-FR"/>
          </a:p>
        </p:txBody>
      </p:sp>
      <p:sp>
        <p:nvSpPr>
          <p:cNvPr id="6" name="Espace réservé du pied de pag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7" name="Espace réservé du numéro de diapositiv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715BA9-BBC8-49B5-9B8A-F66E0DEC5AED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6060126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fr-FR" smtClean="0"/>
              <a:t>Modifiez le style du titre</a:t>
            </a:r>
            <a:endParaRPr lang="fr-FR"/>
          </a:p>
        </p:txBody>
      </p:sp>
      <p:sp>
        <p:nvSpPr>
          <p:cNvPr id="3" name="Espace réservé du texte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r-FR" smtClean="0"/>
              <a:t>Modifiez les styles du texte du masque</a:t>
            </a:r>
          </a:p>
        </p:txBody>
      </p:sp>
      <p:sp>
        <p:nvSpPr>
          <p:cNvPr id="4" name="Espace réservé du contenu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fr-FR" smtClean="0"/>
              <a:t>Modifiez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lang="fr-FR"/>
          </a:p>
        </p:txBody>
      </p:sp>
      <p:sp>
        <p:nvSpPr>
          <p:cNvPr id="5" name="Espace réservé du texte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r-FR" smtClean="0"/>
              <a:t>Modifiez les styles du texte du masque</a:t>
            </a:r>
          </a:p>
        </p:txBody>
      </p:sp>
      <p:sp>
        <p:nvSpPr>
          <p:cNvPr id="6" name="Espace réservé du contenu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fr-FR" smtClean="0"/>
              <a:t>Modifiez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lang="fr-FR"/>
          </a:p>
        </p:txBody>
      </p:sp>
      <p:sp>
        <p:nvSpPr>
          <p:cNvPr id="7" name="Espace réservé de la dat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F2C982-F27B-4CCC-B5B1-AFBCE80D735B}" type="datetimeFigureOut">
              <a:rPr lang="fr-FR" smtClean="0"/>
              <a:t>25/04/2019</a:t>
            </a:fld>
            <a:endParaRPr lang="fr-FR"/>
          </a:p>
        </p:txBody>
      </p:sp>
      <p:sp>
        <p:nvSpPr>
          <p:cNvPr id="8" name="Espace réservé du pied de pag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9" name="Espace réservé du numéro de diapositiv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715BA9-BBC8-49B5-9B8A-F66E0DEC5AED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7442448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re seu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smtClean="0"/>
              <a:t>Modifiez le style du titre</a:t>
            </a:r>
            <a:endParaRPr lang="fr-FR"/>
          </a:p>
        </p:txBody>
      </p:sp>
      <p:sp>
        <p:nvSpPr>
          <p:cNvPr id="3" name="Espace réservé de la dat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F2C982-F27B-4CCC-B5B1-AFBCE80D735B}" type="datetimeFigureOut">
              <a:rPr lang="fr-FR" smtClean="0"/>
              <a:t>25/04/2019</a:t>
            </a:fld>
            <a:endParaRPr lang="fr-FR"/>
          </a:p>
        </p:txBody>
      </p:sp>
      <p:sp>
        <p:nvSpPr>
          <p:cNvPr id="4" name="Espace réservé du pied de pag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5" name="Espace réservé du numéro de diapositiv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715BA9-BBC8-49B5-9B8A-F66E0DEC5AED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7979787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V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a date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F2C982-F27B-4CCC-B5B1-AFBCE80D735B}" type="datetimeFigureOut">
              <a:rPr lang="fr-FR" smtClean="0"/>
              <a:t>25/04/2019</a:t>
            </a:fld>
            <a:endParaRPr lang="fr-FR"/>
          </a:p>
        </p:txBody>
      </p:sp>
      <p:sp>
        <p:nvSpPr>
          <p:cNvPr id="3" name="Espace réservé du pied de page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715BA9-BBC8-49B5-9B8A-F66E0DEC5AED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1432747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u avec légen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fr-FR" smtClean="0"/>
              <a:t>Modifiez le style du titre</a:t>
            </a:r>
            <a:endParaRPr lang="fr-FR"/>
          </a:p>
        </p:txBody>
      </p:sp>
      <p:sp>
        <p:nvSpPr>
          <p:cNvPr id="3" name="Espace réservé du contenu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fr-FR" smtClean="0"/>
              <a:t>Modifiez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lang="fr-FR"/>
          </a:p>
        </p:txBody>
      </p:sp>
      <p:sp>
        <p:nvSpPr>
          <p:cNvPr id="4" name="Espace réservé du texte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fr-FR" smtClean="0"/>
              <a:t>Modifiez les styles du texte du masque</a:t>
            </a:r>
          </a:p>
        </p:txBody>
      </p:sp>
      <p:sp>
        <p:nvSpPr>
          <p:cNvPr id="5" name="Espace réservé de la dat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F2C982-F27B-4CCC-B5B1-AFBCE80D735B}" type="datetimeFigureOut">
              <a:rPr lang="fr-FR" smtClean="0"/>
              <a:t>25/04/2019</a:t>
            </a:fld>
            <a:endParaRPr lang="fr-FR"/>
          </a:p>
        </p:txBody>
      </p:sp>
      <p:sp>
        <p:nvSpPr>
          <p:cNvPr id="6" name="Espace réservé du pied de pag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7" name="Espace réservé du numéro de diapositiv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715BA9-BBC8-49B5-9B8A-F66E0DEC5AED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0731446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 avec légen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fr-FR" smtClean="0"/>
              <a:t>Modifiez le style du titre</a:t>
            </a:r>
            <a:endParaRPr lang="fr-FR"/>
          </a:p>
        </p:txBody>
      </p:sp>
      <p:sp>
        <p:nvSpPr>
          <p:cNvPr id="3" name="Espace réservé pour une image 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fr-FR"/>
          </a:p>
        </p:txBody>
      </p:sp>
      <p:sp>
        <p:nvSpPr>
          <p:cNvPr id="4" name="Espace réservé du texte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fr-FR" smtClean="0"/>
              <a:t>Modifiez les styles du texte du masque</a:t>
            </a:r>
          </a:p>
        </p:txBody>
      </p:sp>
      <p:sp>
        <p:nvSpPr>
          <p:cNvPr id="5" name="Espace réservé de la dat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F2C982-F27B-4CCC-B5B1-AFBCE80D735B}" type="datetimeFigureOut">
              <a:rPr lang="fr-FR" smtClean="0"/>
              <a:t>25/04/2019</a:t>
            </a:fld>
            <a:endParaRPr lang="fr-FR"/>
          </a:p>
        </p:txBody>
      </p:sp>
      <p:sp>
        <p:nvSpPr>
          <p:cNvPr id="6" name="Espace réservé du pied de pag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7" name="Espace réservé du numéro de diapositiv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715BA9-BBC8-49B5-9B8A-F66E0DEC5AED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7246709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re et texte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smtClean="0"/>
              <a:t>Modifiez le style du titre</a:t>
            </a:r>
            <a:endParaRPr lang="fr-FR"/>
          </a:p>
        </p:txBody>
      </p:sp>
      <p:sp>
        <p:nvSpPr>
          <p:cNvPr id="3" name="Espace réservé du texte vertical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fr-FR" smtClean="0"/>
              <a:t>Modifiez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lang="fr-FR"/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F2C982-F27B-4CCC-B5B1-AFBCE80D735B}" type="datetimeFigureOut">
              <a:rPr lang="fr-FR" smtClean="0"/>
              <a:t>25/04/2019</a:t>
            </a:fld>
            <a:endParaRPr lang="fr-FR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715BA9-BBC8-49B5-9B8A-F66E0DEC5AED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9629889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itre vertical et tex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vertical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fr-FR" smtClean="0"/>
              <a:t>Modifiez le style du titre</a:t>
            </a:r>
            <a:endParaRPr lang="fr-FR"/>
          </a:p>
        </p:txBody>
      </p:sp>
      <p:sp>
        <p:nvSpPr>
          <p:cNvPr id="3" name="Espace réservé du texte vertical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fr-FR" smtClean="0"/>
              <a:t>Modifiez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lang="fr-FR"/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F2C982-F27B-4CCC-B5B1-AFBCE80D735B}" type="datetimeFigureOut">
              <a:rPr lang="fr-FR" smtClean="0"/>
              <a:t>25/04/2019</a:t>
            </a:fld>
            <a:endParaRPr lang="fr-FR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715BA9-BBC8-49B5-9B8A-F66E0DEC5AED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8645530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u titr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fr-FR" smtClean="0"/>
              <a:t>Modifiez le style du titre</a:t>
            </a:r>
            <a:endParaRPr lang="fr-FR"/>
          </a:p>
        </p:txBody>
      </p:sp>
      <p:sp>
        <p:nvSpPr>
          <p:cNvPr id="3" name="Espace réservé du texte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fr-FR" smtClean="0"/>
              <a:t>Modifiez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lang="fr-FR"/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5F2C982-F27B-4CCC-B5B1-AFBCE80D735B}" type="datetimeFigureOut">
              <a:rPr lang="fr-FR" smtClean="0"/>
              <a:t>25/04/2019</a:t>
            </a:fld>
            <a:endParaRPr lang="fr-FR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fr-FR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5715BA9-BBC8-49B5-9B8A-F66E0DEC5AED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7716920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fr-FR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7" Type="http://schemas.openxmlformats.org/officeDocument/2006/relationships/image" Target="../media/image10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jpg"/><Relationship Id="rId3" Type="http://schemas.openxmlformats.org/officeDocument/2006/relationships/image" Target="../media/image3.png"/><Relationship Id="rId7" Type="http://schemas.openxmlformats.org/officeDocument/2006/relationships/image" Target="../media/image14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Relationship Id="rId9" Type="http://schemas.openxmlformats.org/officeDocument/2006/relationships/image" Target="../media/image16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3" Type="http://schemas.openxmlformats.org/officeDocument/2006/relationships/image" Target="../media/image19.jpeg"/><Relationship Id="rId7" Type="http://schemas.openxmlformats.org/officeDocument/2006/relationships/image" Target="../media/image1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png"/><Relationship Id="rId5" Type="http://schemas.openxmlformats.org/officeDocument/2006/relationships/image" Target="../media/image3.png"/><Relationship Id="rId4" Type="http://schemas.openxmlformats.org/officeDocument/2006/relationships/image" Target="../media/image20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png"/><Relationship Id="rId4" Type="http://schemas.openxmlformats.org/officeDocument/2006/relationships/image" Target="../media/image24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28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7.png"/><Relationship Id="rId5" Type="http://schemas.openxmlformats.org/officeDocument/2006/relationships/image" Target="../media/image26.png"/><Relationship Id="rId4" Type="http://schemas.openxmlformats.org/officeDocument/2006/relationships/image" Target="../media/image25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png"/><Relationship Id="rId4" Type="http://schemas.openxmlformats.org/officeDocument/2006/relationships/image" Target="../media/image30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ous-titre 2"/>
          <p:cNvSpPr>
            <a:spLocks noGrp="1"/>
          </p:cNvSpPr>
          <p:nvPr>
            <p:ph type="subTitle" idx="1"/>
          </p:nvPr>
        </p:nvSpPr>
        <p:spPr>
          <a:xfrm>
            <a:off x="1586345" y="3570866"/>
            <a:ext cx="9144000" cy="1655762"/>
          </a:xfrm>
        </p:spPr>
        <p:txBody>
          <a:bodyPr/>
          <a:lstStyle/>
          <a:p>
            <a:r>
              <a:rPr lang="fr-FR" dirty="0" smtClean="0"/>
              <a:t>I- </a:t>
            </a:r>
            <a:r>
              <a:rPr lang="fr-FR" dirty="0" err="1" smtClean="0"/>
              <a:t>Company</a:t>
            </a:r>
            <a:r>
              <a:rPr lang="fr-FR" dirty="0" smtClean="0"/>
              <a:t> background</a:t>
            </a:r>
          </a:p>
          <a:p>
            <a:r>
              <a:rPr lang="fr-FR" dirty="0" smtClean="0"/>
              <a:t>II- SWOT </a:t>
            </a:r>
            <a:r>
              <a:rPr lang="fr-FR" dirty="0" err="1" smtClean="0"/>
              <a:t>Analysis</a:t>
            </a:r>
            <a:endParaRPr lang="fr-FR" dirty="0" smtClean="0"/>
          </a:p>
          <a:p>
            <a:r>
              <a:rPr lang="fr-FR" dirty="0" smtClean="0"/>
              <a:t>III- Digital Marketing Audit</a:t>
            </a:r>
            <a:endParaRPr lang="fr-FR" dirty="0"/>
          </a:p>
        </p:txBody>
      </p:sp>
      <p:pic>
        <p:nvPicPr>
          <p:cNvPr id="1028" name="Picture 4" descr="Résultat de recherche d'images pour &quot;les slip français&quot;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35882" y="-151390"/>
            <a:ext cx="3844925" cy="38449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967488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6" name="Picture 8" descr="Résultat de recherche d'images pour &quot;les slip français CEO&quot;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735" y="1921404"/>
            <a:ext cx="4738544" cy="2369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oneTexte 3"/>
          <p:cNvSpPr txBox="1"/>
          <p:nvPr/>
        </p:nvSpPr>
        <p:spPr>
          <a:xfrm>
            <a:off x="645422" y="939329"/>
            <a:ext cx="479020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b="1" dirty="0" err="1" smtClean="0"/>
              <a:t>Creation</a:t>
            </a:r>
            <a:r>
              <a:rPr lang="fr-FR" b="1" dirty="0" smtClean="0"/>
              <a:t> : 2012</a:t>
            </a:r>
            <a:endParaRPr lang="fr-FR" dirty="0"/>
          </a:p>
          <a:p>
            <a:r>
              <a:rPr lang="fr-FR" dirty="0" smtClean="0"/>
              <a:t>Guillaume </a:t>
            </a:r>
            <a:r>
              <a:rPr lang="fr-FR" dirty="0" err="1" smtClean="0"/>
              <a:t>Gibault</a:t>
            </a:r>
            <a:endParaRPr lang="fr-FR" dirty="0" smtClean="0"/>
          </a:p>
          <a:p>
            <a:r>
              <a:rPr lang="fr-FR" dirty="0" smtClean="0"/>
              <a:t>French brand 100% Made in France</a:t>
            </a:r>
            <a:endParaRPr lang="fr-FR" dirty="0"/>
          </a:p>
        </p:txBody>
      </p:sp>
      <p:sp>
        <p:nvSpPr>
          <p:cNvPr id="11" name="Titre 1"/>
          <p:cNvSpPr txBox="1">
            <a:spLocks/>
          </p:cNvSpPr>
          <p:nvPr/>
        </p:nvSpPr>
        <p:spPr>
          <a:xfrm>
            <a:off x="4000356" y="72736"/>
            <a:ext cx="3834389" cy="62129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fr-FR" sz="3000" dirty="0" smtClean="0"/>
              <a:t>I- </a:t>
            </a:r>
            <a:r>
              <a:rPr lang="fr-FR" sz="3000" dirty="0" err="1" smtClean="0"/>
              <a:t>Company</a:t>
            </a:r>
            <a:r>
              <a:rPr lang="fr-FR" sz="3000" dirty="0" smtClean="0"/>
              <a:t> background</a:t>
            </a:r>
            <a:endParaRPr lang="fr-FR" sz="3000" dirty="0"/>
          </a:p>
        </p:txBody>
      </p:sp>
      <p:pic>
        <p:nvPicPr>
          <p:cNvPr id="15" name="Image 1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418324" y="1009845"/>
            <a:ext cx="195515" cy="258681"/>
          </a:xfrm>
          <a:prstGeom prst="rect">
            <a:avLst/>
          </a:prstGeom>
        </p:spPr>
      </p:pic>
      <p:graphicFrame>
        <p:nvGraphicFramePr>
          <p:cNvPr id="10" name="Tableau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47312881"/>
              </p:ext>
            </p:extLst>
          </p:nvPr>
        </p:nvGraphicFramePr>
        <p:xfrm>
          <a:off x="2331665" y="5139343"/>
          <a:ext cx="3173846" cy="1463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86923"/>
                <a:gridCol w="1586923"/>
              </a:tblGrid>
              <a:tr h="208986">
                <a:tc>
                  <a:txBody>
                    <a:bodyPr/>
                    <a:lstStyle/>
                    <a:p>
                      <a:pPr algn="ctr"/>
                      <a:r>
                        <a:rPr lang="fr-FR" b="0" dirty="0" err="1" smtClean="0">
                          <a:solidFill>
                            <a:schemeClr val="tx1"/>
                          </a:solidFill>
                        </a:rPr>
                        <a:t>Year</a:t>
                      </a:r>
                      <a:endParaRPr lang="fr-FR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fr-FR" b="0" dirty="0" err="1" smtClean="0">
                          <a:solidFill>
                            <a:schemeClr val="tx1"/>
                          </a:solidFill>
                        </a:rPr>
                        <a:t>Annual</a:t>
                      </a:r>
                      <a:r>
                        <a:rPr lang="fr-FR" b="0" dirty="0" smtClean="0">
                          <a:solidFill>
                            <a:schemeClr val="tx1"/>
                          </a:solidFill>
                        </a:rPr>
                        <a:t> revenu</a:t>
                      </a:r>
                      <a:endParaRPr lang="fr-FR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208986">
                <a:tc>
                  <a:txBody>
                    <a:bodyPr/>
                    <a:lstStyle/>
                    <a:p>
                      <a:r>
                        <a:rPr lang="fr-FR" b="0" dirty="0" smtClean="0">
                          <a:solidFill>
                            <a:schemeClr val="tx1"/>
                          </a:solidFill>
                        </a:rPr>
                        <a:t>2017</a:t>
                      </a:r>
                      <a:endParaRPr lang="fr-FR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b="0" dirty="0" smtClean="0">
                          <a:solidFill>
                            <a:schemeClr val="tx1"/>
                          </a:solidFill>
                        </a:rPr>
                        <a:t>13,1M€</a:t>
                      </a:r>
                      <a:endParaRPr lang="fr-FR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70C0"/>
                    </a:solidFill>
                  </a:tcPr>
                </a:tc>
              </a:tr>
              <a:tr h="208986">
                <a:tc>
                  <a:txBody>
                    <a:bodyPr/>
                    <a:lstStyle/>
                    <a:p>
                      <a:r>
                        <a:rPr lang="fr-FR" dirty="0" smtClean="0">
                          <a:solidFill>
                            <a:schemeClr val="tx1"/>
                          </a:solidFill>
                        </a:rPr>
                        <a:t>2016</a:t>
                      </a:r>
                      <a:endParaRPr lang="fr-FR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dirty="0" smtClean="0">
                          <a:solidFill>
                            <a:schemeClr val="tx1"/>
                          </a:solidFill>
                        </a:rPr>
                        <a:t>7,8M€</a:t>
                      </a:r>
                      <a:endParaRPr lang="fr-FR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  <a:tr h="208986">
                <a:tc>
                  <a:txBody>
                    <a:bodyPr/>
                    <a:lstStyle/>
                    <a:p>
                      <a:r>
                        <a:rPr lang="fr-FR" dirty="0" smtClean="0">
                          <a:solidFill>
                            <a:schemeClr val="tx1"/>
                          </a:solidFill>
                        </a:rPr>
                        <a:t>2012</a:t>
                      </a:r>
                      <a:endParaRPr lang="fr-FR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fr-FR" dirty="0" smtClean="0">
                          <a:solidFill>
                            <a:schemeClr val="tx1"/>
                          </a:solidFill>
                        </a:rPr>
                        <a:t>280k€</a:t>
                      </a:r>
                      <a:endParaRPr lang="fr-FR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</a:tr>
            </a:tbl>
          </a:graphicData>
        </a:graphic>
      </p:graphicFrame>
      <p:pic>
        <p:nvPicPr>
          <p:cNvPr id="1026" name="Picture 2" descr="Résultat de recherche d'images pour &quot;magasin le slip français&quot;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0345" y="912290"/>
            <a:ext cx="5271655" cy="2847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Résultat de recherche d'images pour &quot;le slip francais site internet&quot;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0345" y="3977630"/>
            <a:ext cx="5271655" cy="26247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ZoneTexte 11"/>
          <p:cNvSpPr txBox="1"/>
          <p:nvPr/>
        </p:nvSpPr>
        <p:spPr>
          <a:xfrm>
            <a:off x="645422" y="4455901"/>
            <a:ext cx="572539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b="1" dirty="0" smtClean="0"/>
              <a:t>Small </a:t>
            </a:r>
            <a:r>
              <a:rPr lang="fr-FR" b="1" dirty="0" err="1" smtClean="0"/>
              <a:t>company</a:t>
            </a:r>
            <a:r>
              <a:rPr lang="fr-FR" dirty="0" smtClean="0"/>
              <a:t> : 100 </a:t>
            </a:r>
            <a:r>
              <a:rPr lang="fr-FR" dirty="0" err="1" smtClean="0"/>
              <a:t>employees</a:t>
            </a:r>
            <a:endParaRPr lang="fr-FR" dirty="0" smtClean="0"/>
          </a:p>
          <a:p>
            <a:endParaRPr lang="fr-FR" dirty="0"/>
          </a:p>
          <a:p>
            <a:r>
              <a:rPr lang="fr-FR" b="1" dirty="0" err="1" smtClean="0"/>
              <a:t>Big</a:t>
            </a:r>
            <a:r>
              <a:rPr lang="fr-FR" b="1" dirty="0" smtClean="0"/>
              <a:t> </a:t>
            </a:r>
            <a:r>
              <a:rPr lang="fr-FR" b="1" dirty="0" err="1" smtClean="0"/>
              <a:t>grow</a:t>
            </a:r>
            <a:r>
              <a:rPr lang="fr-FR" dirty="0" smtClean="0"/>
              <a:t>: 2017 :</a:t>
            </a:r>
            <a:endParaRPr lang="fr-FR" dirty="0"/>
          </a:p>
        </p:txBody>
      </p:sp>
      <p:pic>
        <p:nvPicPr>
          <p:cNvPr id="13" name="Image 1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418324" y="4486333"/>
            <a:ext cx="195515" cy="258681"/>
          </a:xfrm>
          <a:prstGeom prst="rect">
            <a:avLst/>
          </a:prstGeom>
        </p:spPr>
      </p:pic>
      <p:pic>
        <p:nvPicPr>
          <p:cNvPr id="14" name="Image 1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418324" y="5041311"/>
            <a:ext cx="195515" cy="258681"/>
          </a:xfrm>
          <a:prstGeom prst="rect">
            <a:avLst/>
          </a:prstGeom>
        </p:spPr>
      </p:pic>
      <p:pic>
        <p:nvPicPr>
          <p:cNvPr id="3" name="Image 2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5865528" y="3639207"/>
            <a:ext cx="1426995" cy="525939"/>
          </a:xfrm>
          <a:prstGeom prst="rect">
            <a:avLst/>
          </a:prstGeom>
        </p:spPr>
      </p:pic>
      <p:sp>
        <p:nvSpPr>
          <p:cNvPr id="6" name="ZoneTexte 5"/>
          <p:cNvSpPr txBox="1"/>
          <p:nvPr/>
        </p:nvSpPr>
        <p:spPr>
          <a:xfrm>
            <a:off x="5662210" y="3759366"/>
            <a:ext cx="11014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 smtClean="0"/>
              <a:t>B2B</a:t>
            </a:r>
            <a:endParaRPr lang="fr-FR" dirty="0"/>
          </a:p>
        </p:txBody>
      </p:sp>
      <p:sp>
        <p:nvSpPr>
          <p:cNvPr id="18" name="ZoneTexte 17"/>
          <p:cNvSpPr txBox="1"/>
          <p:nvPr/>
        </p:nvSpPr>
        <p:spPr>
          <a:xfrm>
            <a:off x="5917550" y="2385146"/>
            <a:ext cx="11014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 smtClean="0"/>
              <a:t>In Store</a:t>
            </a:r>
            <a:endParaRPr lang="fr-FR" dirty="0"/>
          </a:p>
        </p:txBody>
      </p:sp>
      <p:sp>
        <p:nvSpPr>
          <p:cNvPr id="19" name="ZoneTexte 18"/>
          <p:cNvSpPr txBox="1"/>
          <p:nvPr/>
        </p:nvSpPr>
        <p:spPr>
          <a:xfrm>
            <a:off x="5922672" y="5461095"/>
            <a:ext cx="11014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 smtClean="0"/>
              <a:t>Internet</a:t>
            </a:r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29846875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Résultat de recherche d'images pour &quot;les slip français&quot;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55036" y="5521035"/>
            <a:ext cx="1336964" cy="13369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AutoShape 4" descr="Résultat de recherche d'images pour &quot;customers logo&quot;"/>
          <p:cNvSpPr>
            <a:spLocks noChangeAspect="1" noChangeArrowheads="1"/>
          </p:cNvSpPr>
          <p:nvPr/>
        </p:nvSpPr>
        <p:spPr bwMode="auto">
          <a:xfrm>
            <a:off x="155575" y="-2103438"/>
            <a:ext cx="7620000" cy="4381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fr-FR"/>
          </a:p>
        </p:txBody>
      </p:sp>
      <p:sp>
        <p:nvSpPr>
          <p:cNvPr id="10" name="Titre 1"/>
          <p:cNvSpPr txBox="1">
            <a:spLocks/>
          </p:cNvSpPr>
          <p:nvPr/>
        </p:nvSpPr>
        <p:spPr>
          <a:xfrm>
            <a:off x="4000356" y="72736"/>
            <a:ext cx="3834389" cy="62129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fr-FR" sz="3000" dirty="0" smtClean="0"/>
              <a:t>I- </a:t>
            </a:r>
            <a:r>
              <a:rPr lang="fr-FR" sz="3000" dirty="0" err="1" smtClean="0"/>
              <a:t>Company</a:t>
            </a:r>
            <a:r>
              <a:rPr lang="fr-FR" sz="3000" dirty="0" smtClean="0"/>
              <a:t> background</a:t>
            </a:r>
            <a:endParaRPr lang="fr-FR" sz="3000" dirty="0"/>
          </a:p>
        </p:txBody>
      </p:sp>
      <p:sp>
        <p:nvSpPr>
          <p:cNvPr id="2" name="ZoneTexte 1"/>
          <p:cNvSpPr txBox="1"/>
          <p:nvPr/>
        </p:nvSpPr>
        <p:spPr>
          <a:xfrm>
            <a:off x="545089" y="1024379"/>
            <a:ext cx="368906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 smtClean="0"/>
              <a:t>Main Product : </a:t>
            </a:r>
            <a:r>
              <a:rPr lang="fr-FR" dirty="0" err="1" smtClean="0"/>
              <a:t>Briefs</a:t>
            </a:r>
            <a:endParaRPr lang="fr-FR" dirty="0" smtClean="0"/>
          </a:p>
          <a:p>
            <a:r>
              <a:rPr lang="fr-FR" dirty="0" smtClean="0"/>
              <a:t>Range : </a:t>
            </a:r>
            <a:r>
              <a:rPr lang="fr-FR" dirty="0" err="1" smtClean="0"/>
              <a:t>Underwear</a:t>
            </a:r>
            <a:r>
              <a:rPr lang="fr-FR" dirty="0" smtClean="0"/>
              <a:t>, </a:t>
            </a:r>
            <a:r>
              <a:rPr lang="fr-FR" dirty="0" err="1" smtClean="0"/>
              <a:t>clothes</a:t>
            </a:r>
            <a:r>
              <a:rPr lang="fr-FR" dirty="0" smtClean="0"/>
              <a:t>, Pyjamas, </a:t>
            </a:r>
            <a:r>
              <a:rPr lang="fr-FR" dirty="0" err="1" smtClean="0"/>
              <a:t>Swimwear</a:t>
            </a:r>
            <a:r>
              <a:rPr lang="fr-FR" dirty="0" smtClean="0"/>
              <a:t>, </a:t>
            </a:r>
            <a:r>
              <a:rPr lang="fr-FR" dirty="0" err="1" smtClean="0"/>
              <a:t>Accesories</a:t>
            </a:r>
            <a:endParaRPr lang="fr-FR" dirty="0" smtClean="0"/>
          </a:p>
        </p:txBody>
      </p:sp>
      <p:sp>
        <p:nvSpPr>
          <p:cNvPr id="9" name="ZoneTexte 8"/>
          <p:cNvSpPr txBox="1"/>
          <p:nvPr/>
        </p:nvSpPr>
        <p:spPr>
          <a:xfrm>
            <a:off x="540038" y="3023788"/>
            <a:ext cx="407698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 err="1" smtClean="0"/>
              <a:t>Targetting</a:t>
            </a:r>
            <a:r>
              <a:rPr lang="fr-FR" dirty="0" smtClean="0"/>
              <a:t> : French, Men and </a:t>
            </a:r>
            <a:r>
              <a:rPr lang="fr-FR" dirty="0" err="1" smtClean="0"/>
              <a:t>Woman</a:t>
            </a:r>
            <a:r>
              <a:rPr lang="fr-FR" dirty="0" smtClean="0"/>
              <a:t>, 25-35 </a:t>
            </a:r>
            <a:r>
              <a:rPr lang="fr-FR" dirty="0" err="1" smtClean="0"/>
              <a:t>years</a:t>
            </a:r>
            <a:r>
              <a:rPr lang="fr-FR" dirty="0" smtClean="0"/>
              <a:t> </a:t>
            </a:r>
            <a:r>
              <a:rPr lang="fr-FR" dirty="0" err="1" smtClean="0"/>
              <a:t>old</a:t>
            </a:r>
            <a:r>
              <a:rPr lang="fr-FR" dirty="0"/>
              <a:t>, </a:t>
            </a:r>
            <a:r>
              <a:rPr lang="fr-FR" dirty="0" err="1"/>
              <a:t>wealthy</a:t>
            </a:r>
            <a:r>
              <a:rPr lang="fr-FR" dirty="0"/>
              <a:t> class</a:t>
            </a:r>
            <a:endParaRPr lang="fr-FR" dirty="0" smtClean="0"/>
          </a:p>
        </p:txBody>
      </p:sp>
      <p:sp>
        <p:nvSpPr>
          <p:cNvPr id="11" name="ZoneTexte 10"/>
          <p:cNvSpPr txBox="1"/>
          <p:nvPr/>
        </p:nvSpPr>
        <p:spPr>
          <a:xfrm>
            <a:off x="530168" y="4907210"/>
            <a:ext cx="407698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 err="1" smtClean="0"/>
              <a:t>Positioning</a:t>
            </a:r>
            <a:r>
              <a:rPr lang="fr-FR" dirty="0"/>
              <a:t> </a:t>
            </a:r>
            <a:r>
              <a:rPr lang="fr-FR" dirty="0" smtClean="0"/>
              <a:t>: 100% made in France, </a:t>
            </a:r>
            <a:r>
              <a:rPr lang="fr-FR" dirty="0" err="1" smtClean="0"/>
              <a:t>authentic</a:t>
            </a:r>
            <a:r>
              <a:rPr lang="fr-FR" dirty="0" smtClean="0"/>
              <a:t>, </a:t>
            </a:r>
            <a:r>
              <a:rPr lang="fr-FR" dirty="0" err="1" smtClean="0"/>
              <a:t>fresh</a:t>
            </a:r>
            <a:r>
              <a:rPr lang="fr-FR" dirty="0" smtClean="0"/>
              <a:t>, original and </a:t>
            </a:r>
            <a:r>
              <a:rPr lang="fr-FR" dirty="0" err="1" smtClean="0"/>
              <a:t>connected</a:t>
            </a:r>
            <a:endParaRPr lang="fr-FR" dirty="0" smtClean="0"/>
          </a:p>
        </p:txBody>
      </p:sp>
      <p:pic>
        <p:nvPicPr>
          <p:cNvPr id="2050" name="Picture 2" descr="RÃ©sultat de recherche d'images pour &quot;targeting logo&quot;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160" t="19816" r="21256" b="25447"/>
          <a:stretch/>
        </p:blipFill>
        <p:spPr bwMode="auto">
          <a:xfrm>
            <a:off x="205528" y="3059118"/>
            <a:ext cx="334510" cy="2878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Image 1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370376" y="1099753"/>
            <a:ext cx="195515" cy="258681"/>
          </a:xfrm>
          <a:prstGeom prst="rect">
            <a:avLst/>
          </a:prstGeom>
        </p:spPr>
      </p:pic>
      <p:pic>
        <p:nvPicPr>
          <p:cNvPr id="13" name="Image 1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331267" y="5003277"/>
            <a:ext cx="195515" cy="258681"/>
          </a:xfrm>
          <a:prstGeom prst="rect">
            <a:avLst/>
          </a:prstGeom>
        </p:spPr>
      </p:pic>
      <p:pic>
        <p:nvPicPr>
          <p:cNvPr id="1026" name="Picture 2" descr="Lots chaussettes homme - Les lucas semainier - Chaussettes CLASS SEMAINIER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78733" y="3172291"/>
            <a:ext cx="2381250" cy="2381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POUR ELLE - Le Marinière - Pull mixte en laine marinière marine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32720" y="734363"/>
            <a:ext cx="2381250" cy="2381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Le Terrible trio - Trio slips bleu-blanc-rouge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6541" y="685947"/>
            <a:ext cx="2381250" cy="2381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92841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Espace réservé du contenu 2"/>
          <p:cNvSpPr>
            <a:spLocks noGrp="1"/>
          </p:cNvSpPr>
          <p:nvPr>
            <p:ph idx="1"/>
          </p:nvPr>
        </p:nvSpPr>
        <p:spPr>
          <a:xfrm>
            <a:off x="248435" y="942673"/>
            <a:ext cx="8033120" cy="57906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fr-FR" sz="1800" dirty="0" smtClean="0"/>
              <a:t>    </a:t>
            </a:r>
            <a:r>
              <a:rPr lang="fr-FR" sz="1800" dirty="0" err="1" smtClean="0"/>
              <a:t>Competitve</a:t>
            </a:r>
            <a:r>
              <a:rPr lang="fr-FR" sz="1800" dirty="0" smtClean="0"/>
              <a:t> </a:t>
            </a:r>
            <a:r>
              <a:rPr lang="fr-FR" sz="1800" dirty="0" err="1" smtClean="0"/>
              <a:t>advantage</a:t>
            </a:r>
            <a:r>
              <a:rPr lang="fr-FR" sz="1800" dirty="0" smtClean="0"/>
              <a:t> : innovation, </a:t>
            </a:r>
            <a:r>
              <a:rPr lang="fr-FR" sz="1800" dirty="0" err="1" smtClean="0"/>
              <a:t>audacity</a:t>
            </a:r>
            <a:r>
              <a:rPr lang="fr-FR" sz="1800" dirty="0" smtClean="0"/>
              <a:t>, social medias, e-business</a:t>
            </a:r>
          </a:p>
          <a:p>
            <a:endParaRPr lang="fr-FR" sz="1800" dirty="0" smtClean="0"/>
          </a:p>
          <a:p>
            <a:pPr marL="0" indent="0">
              <a:buNone/>
            </a:pPr>
            <a:r>
              <a:rPr lang="fr-FR" sz="1800" dirty="0" smtClean="0"/>
              <a:t>    </a:t>
            </a:r>
            <a:r>
              <a:rPr lang="fr-FR" sz="1800" dirty="0" err="1" smtClean="0"/>
              <a:t>Success</a:t>
            </a:r>
            <a:r>
              <a:rPr lang="fr-FR" sz="1800" dirty="0" smtClean="0"/>
              <a:t> </a:t>
            </a:r>
            <a:r>
              <a:rPr lang="fr-FR" sz="1800" dirty="0" err="1" smtClean="0"/>
              <a:t>criteria</a:t>
            </a:r>
            <a:r>
              <a:rPr lang="fr-FR" sz="1800" dirty="0" smtClean="0"/>
              <a:t> : original </a:t>
            </a:r>
            <a:r>
              <a:rPr lang="fr-FR" sz="1800" dirty="0" err="1" smtClean="0"/>
              <a:t>products</a:t>
            </a:r>
            <a:r>
              <a:rPr lang="fr-FR" sz="1800" dirty="0" smtClean="0"/>
              <a:t>, </a:t>
            </a:r>
            <a:r>
              <a:rPr lang="fr-FR" sz="1800" dirty="0" err="1" smtClean="0"/>
              <a:t>funny</a:t>
            </a:r>
            <a:r>
              <a:rPr lang="fr-FR" sz="1800" dirty="0"/>
              <a:t> </a:t>
            </a:r>
            <a:r>
              <a:rPr lang="fr-FR" sz="1800" dirty="0" smtClean="0"/>
              <a:t>communication, large </a:t>
            </a:r>
            <a:r>
              <a:rPr lang="fr-FR" sz="1800" dirty="0" err="1" smtClean="0"/>
              <a:t>presence</a:t>
            </a:r>
            <a:r>
              <a:rPr lang="fr-FR" sz="1800" dirty="0" smtClean="0"/>
              <a:t> on social medias, </a:t>
            </a:r>
            <a:r>
              <a:rPr lang="fr-FR" sz="1800" dirty="0" err="1" smtClean="0"/>
              <a:t>making</a:t>
            </a:r>
            <a:r>
              <a:rPr lang="fr-FR" sz="1800" dirty="0" smtClean="0"/>
              <a:t> buzz and </a:t>
            </a:r>
            <a:r>
              <a:rPr lang="fr-FR" sz="1800" dirty="0" err="1" smtClean="0"/>
              <a:t>surfing</a:t>
            </a:r>
            <a:r>
              <a:rPr lang="fr-FR" sz="1800" dirty="0"/>
              <a:t> </a:t>
            </a:r>
            <a:r>
              <a:rPr lang="fr-FR" sz="1800" dirty="0" smtClean="0"/>
              <a:t>the trend</a:t>
            </a:r>
          </a:p>
          <a:p>
            <a:endParaRPr lang="fr-FR" sz="1800" dirty="0" smtClean="0"/>
          </a:p>
          <a:p>
            <a:endParaRPr lang="fr-FR" sz="1800" dirty="0" smtClean="0"/>
          </a:p>
          <a:p>
            <a:endParaRPr lang="fr-FR" sz="1800" dirty="0"/>
          </a:p>
          <a:p>
            <a:endParaRPr lang="fr-FR" sz="1800" dirty="0" smtClean="0"/>
          </a:p>
          <a:p>
            <a:pPr marL="0" indent="0">
              <a:buNone/>
            </a:pPr>
            <a:endParaRPr lang="fr-FR" sz="1800" dirty="0"/>
          </a:p>
          <a:p>
            <a:pPr marL="0" indent="0">
              <a:buNone/>
            </a:pPr>
            <a:r>
              <a:rPr lang="fr-FR" sz="1800" dirty="0" smtClean="0"/>
              <a:t>    </a:t>
            </a:r>
            <a:r>
              <a:rPr lang="fr-FR" sz="1800" dirty="0" err="1" smtClean="0"/>
              <a:t>Competitors</a:t>
            </a:r>
            <a:r>
              <a:rPr lang="fr-FR" sz="1800" dirty="0" smtClean="0"/>
              <a:t> : </a:t>
            </a:r>
          </a:p>
          <a:p>
            <a:pPr marL="0" indent="0">
              <a:buNone/>
            </a:pPr>
            <a:endParaRPr lang="fr-FR" sz="1800" dirty="0" smtClean="0"/>
          </a:p>
          <a:p>
            <a:pPr marL="0" indent="0">
              <a:buNone/>
            </a:pPr>
            <a:r>
              <a:rPr lang="fr-FR" sz="1800" dirty="0" smtClean="0"/>
              <a:t>                                                                           </a:t>
            </a:r>
            <a:endParaRPr lang="fr-FR" sz="1800" dirty="0"/>
          </a:p>
        </p:txBody>
      </p:sp>
      <p:pic>
        <p:nvPicPr>
          <p:cNvPr id="5" name="Picture 4" descr="Résultat de recherche d'images pour &quot;les slip français&quot;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55036" y="5521035"/>
            <a:ext cx="1336964" cy="13369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itre 1"/>
          <p:cNvSpPr txBox="1">
            <a:spLocks/>
          </p:cNvSpPr>
          <p:nvPr/>
        </p:nvSpPr>
        <p:spPr>
          <a:xfrm>
            <a:off x="4000356" y="72736"/>
            <a:ext cx="3834389" cy="62129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fr-FR" sz="3000" dirty="0" smtClean="0"/>
              <a:t>I- </a:t>
            </a:r>
            <a:r>
              <a:rPr lang="fr-FR" sz="3000" dirty="0" err="1" smtClean="0"/>
              <a:t>Company</a:t>
            </a:r>
            <a:r>
              <a:rPr lang="fr-FR" sz="3000" dirty="0" smtClean="0"/>
              <a:t> background</a:t>
            </a:r>
            <a:endParaRPr lang="fr-FR" sz="3000" dirty="0"/>
          </a:p>
        </p:txBody>
      </p:sp>
      <p:pic>
        <p:nvPicPr>
          <p:cNvPr id="7" name="Image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277502" y="997827"/>
            <a:ext cx="195515" cy="258681"/>
          </a:xfrm>
          <a:prstGeom prst="rect">
            <a:avLst/>
          </a:prstGeom>
        </p:spPr>
      </p:pic>
      <p:pic>
        <p:nvPicPr>
          <p:cNvPr id="8" name="Image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277502" y="1743990"/>
            <a:ext cx="195515" cy="258681"/>
          </a:xfrm>
          <a:prstGeom prst="rect">
            <a:avLst/>
          </a:prstGeom>
        </p:spPr>
      </p:pic>
      <p:pic>
        <p:nvPicPr>
          <p:cNvPr id="9" name="Image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277502" y="4257041"/>
            <a:ext cx="195515" cy="258681"/>
          </a:xfrm>
          <a:prstGeom prst="rect">
            <a:avLst/>
          </a:prstGeom>
        </p:spPr>
      </p:pic>
      <p:sp>
        <p:nvSpPr>
          <p:cNvPr id="2" name="AutoShape 2" descr="RÃ©sultat de recherche d'images pour &quot;all social media logo&quot;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0" name="Image 9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3190"/>
          <a:stretch/>
        </p:blipFill>
        <p:spPr>
          <a:xfrm>
            <a:off x="2021898" y="2451243"/>
            <a:ext cx="2952750" cy="1347788"/>
          </a:xfrm>
          <a:prstGeom prst="rect">
            <a:avLst/>
          </a:prstGeom>
        </p:spPr>
      </p:pic>
      <p:pic>
        <p:nvPicPr>
          <p:cNvPr id="12" name="Image 11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25213" y="5922671"/>
            <a:ext cx="1066176" cy="700520"/>
          </a:xfrm>
          <a:prstGeom prst="rect">
            <a:avLst/>
          </a:prstGeom>
        </p:spPr>
      </p:pic>
      <p:pic>
        <p:nvPicPr>
          <p:cNvPr id="13" name="Image 12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72807" y="5166666"/>
            <a:ext cx="2482003" cy="631681"/>
          </a:xfrm>
          <a:prstGeom prst="rect">
            <a:avLst/>
          </a:prstGeom>
        </p:spPr>
      </p:pic>
      <p:pic>
        <p:nvPicPr>
          <p:cNvPr id="14" name="Image 13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575" y="4861894"/>
            <a:ext cx="1269638" cy="1269638"/>
          </a:xfrm>
          <a:prstGeom prst="rect">
            <a:avLst/>
          </a:prstGeom>
        </p:spPr>
      </p:pic>
      <p:sp>
        <p:nvSpPr>
          <p:cNvPr id="4" name="ZoneTexte 3"/>
          <p:cNvSpPr txBox="1"/>
          <p:nvPr/>
        </p:nvSpPr>
        <p:spPr>
          <a:xfrm>
            <a:off x="5361709" y="4594502"/>
            <a:ext cx="376150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Courier New" panose="02070309020205020404" pitchFamily="49" charset="0"/>
              <a:buChar char="o"/>
            </a:pPr>
            <a:r>
              <a:rPr lang="fr-FR" dirty="0" err="1"/>
              <a:t>Specialized</a:t>
            </a:r>
            <a:r>
              <a:rPr lang="fr-FR" dirty="0"/>
              <a:t> brands : DIM, </a:t>
            </a:r>
            <a:r>
              <a:rPr lang="fr-FR" dirty="0" err="1"/>
              <a:t>Athena</a:t>
            </a:r>
            <a:endParaRPr lang="fr-FR" dirty="0"/>
          </a:p>
          <a:p>
            <a:endParaRPr lang="en-GB" dirty="0"/>
          </a:p>
        </p:txBody>
      </p:sp>
      <p:sp>
        <p:nvSpPr>
          <p:cNvPr id="11" name="ZoneTexte 10"/>
          <p:cNvSpPr txBox="1"/>
          <p:nvPr/>
        </p:nvSpPr>
        <p:spPr>
          <a:xfrm>
            <a:off x="1226766" y="4594502"/>
            <a:ext cx="216130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Courier New" panose="02070309020205020404" pitchFamily="49" charset="0"/>
              <a:buChar char="o"/>
            </a:pPr>
            <a:r>
              <a:rPr lang="fr-FR" dirty="0"/>
              <a:t>Designer brands</a:t>
            </a:r>
          </a:p>
          <a:p>
            <a:endParaRPr lang="en-GB" dirty="0"/>
          </a:p>
        </p:txBody>
      </p:sp>
      <p:cxnSp>
        <p:nvCxnSpPr>
          <p:cNvPr id="16" name="Connecteur droit 15"/>
          <p:cNvCxnSpPr/>
          <p:nvPr/>
        </p:nvCxnSpPr>
        <p:spPr>
          <a:xfrm>
            <a:off x="4852555" y="4288624"/>
            <a:ext cx="3935" cy="244468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8" name="Image 1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33115" y="5692299"/>
            <a:ext cx="2156232" cy="878465"/>
          </a:xfrm>
          <a:prstGeom prst="rect">
            <a:avLst/>
          </a:prstGeom>
        </p:spPr>
      </p:pic>
      <p:pic>
        <p:nvPicPr>
          <p:cNvPr id="19" name="Image 1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81868" y="5310841"/>
            <a:ext cx="2594863" cy="6044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79843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leau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23770792"/>
              </p:ext>
            </p:extLst>
          </p:nvPr>
        </p:nvGraphicFramePr>
        <p:xfrm>
          <a:off x="290944" y="945572"/>
          <a:ext cx="11263746" cy="5761317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5631873"/>
                <a:gridCol w="5631873"/>
              </a:tblGrid>
              <a:tr h="219716">
                <a:tc gridSpan="2"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500" dirty="0">
                          <a:effectLst/>
                        </a:rPr>
                        <a:t>INTERNAL FACTORS</a:t>
                      </a:r>
                      <a:endParaRPr lang="fr-FR" sz="15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0559" marR="50559" marT="0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5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fr-FR"/>
                    </a:p>
                  </a:txBody>
                  <a:tcPr/>
                </a:tc>
              </a:tr>
              <a:tr h="219716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500" dirty="0">
                          <a:effectLst/>
                        </a:rPr>
                        <a:t>STRENGTHS (+)</a:t>
                      </a:r>
                      <a:endParaRPr lang="fr-FR" sz="15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0559" marR="50559" marT="0" marB="0" anchor="ctr">
                    <a:lnT w="38100" cmpd="sng">
                      <a:noFill/>
                    </a:lnT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500" dirty="0">
                          <a:effectLst/>
                        </a:rPr>
                        <a:t>WEAKNESSES (-)</a:t>
                      </a:r>
                      <a:endParaRPr lang="fr-FR" sz="1500" dirty="0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0559" marR="50559" marT="0" marB="0" anchor="ctr">
                    <a:lnT w="38100" cmpd="sng">
                      <a:noFill/>
                    </a:lnT>
                    <a:solidFill>
                      <a:schemeClr val="bg1">
                        <a:lumMod val="95000"/>
                      </a:schemeClr>
                    </a:solidFill>
                  </a:tcPr>
                </a:tc>
              </a:tr>
              <a:tr h="237232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fr-FR" sz="1700" dirty="0" smtClean="0"/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fr-FR" sz="1700" dirty="0" smtClean="0"/>
                        <a:t>Efficient concept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fr-FR" sz="1700" dirty="0" err="1" smtClean="0"/>
                        <a:t>Originality</a:t>
                      </a:r>
                      <a:endParaRPr lang="fr-FR" sz="1700" dirty="0" smtClean="0"/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fr-FR" sz="1700" dirty="0" smtClean="0"/>
                        <a:t>Modern communication</a:t>
                      </a:r>
                      <a:endParaRPr lang="fr-FR" sz="17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0559" marR="50559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en-US" sz="1700" dirty="0" smtClean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1700" dirty="0" smtClean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Limited range of products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1700" dirty="0" smtClean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Limited target</a:t>
                      </a:r>
                      <a:endParaRPr lang="fr-FR" sz="17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0559" marR="50559" marT="0" marB="0"/>
                </a:tc>
              </a:tr>
              <a:tr h="212367">
                <a:tc>
                  <a:txBody>
                    <a:bodyPr/>
                    <a:lstStyle/>
                    <a:p>
                      <a:endParaRPr lang="fr-FR" sz="1500" dirty="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59" marR="50559" marT="0" marB="0" anchor="ctr"/>
                </a:tc>
                <a:tc>
                  <a:txBody>
                    <a:bodyPr/>
                    <a:lstStyle/>
                    <a:p>
                      <a:endParaRPr lang="fr-FR" sz="1500" dirty="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0559" marR="50559" marT="0" marB="0" anchor="ctr"/>
                </a:tc>
              </a:tr>
              <a:tr h="219716">
                <a:tc gridSpan="2"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500" dirty="0">
                          <a:effectLst/>
                        </a:rPr>
                        <a:t>EXTERNAL FACTORS</a:t>
                      </a:r>
                      <a:endParaRPr lang="fr-FR" sz="15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0559" marR="50559" marT="0" marB="0" anchor="ctr">
                    <a:solidFill>
                      <a:srgbClr val="00B05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fr-FR"/>
                    </a:p>
                  </a:txBody>
                  <a:tcPr/>
                </a:tc>
              </a:tr>
              <a:tr h="219716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500">
                          <a:effectLst/>
                        </a:rPr>
                        <a:t>OPPORTUNITIES (+)</a:t>
                      </a:r>
                      <a:endParaRPr lang="fr-FR" sz="15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0559" marR="50559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US" sz="1500" dirty="0">
                          <a:effectLst/>
                        </a:rPr>
                        <a:t>THREATS (-)</a:t>
                      </a:r>
                      <a:endParaRPr lang="fr-FR" sz="15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0559" marR="50559" marT="0" marB="0" anchor="ctr"/>
                </a:tc>
              </a:tr>
              <a:tr h="2245991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en-US" sz="1700" dirty="0" smtClean="0"/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1700" dirty="0" smtClean="0"/>
                        <a:t>Trend of Made in France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1700" dirty="0" smtClean="0"/>
                        <a:t>New areas of activity (children/kids?) </a:t>
                      </a:r>
                      <a:endParaRPr lang="fr-FR" sz="17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0559" marR="50559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en-US" sz="1700" dirty="0" smtClean="0"/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1700" dirty="0" smtClean="0"/>
                        <a:t>Shortness of breath of the trend 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1700" dirty="0" smtClean="0"/>
                        <a:t>Low share of online textile sales</a:t>
                      </a:r>
                      <a:endParaRPr lang="fr-FR" sz="1700" dirty="0">
                        <a:effectLst/>
                      </a:endParaRPr>
                    </a:p>
                  </a:txBody>
                  <a:tcPr marL="50559" marR="50559" marT="0" marB="0"/>
                </a:tc>
              </a:tr>
            </a:tbl>
          </a:graphicData>
        </a:graphic>
      </p:graphicFrame>
      <p:sp>
        <p:nvSpPr>
          <p:cNvPr id="7" name="Titre 1"/>
          <p:cNvSpPr txBox="1">
            <a:spLocks/>
          </p:cNvSpPr>
          <p:nvPr/>
        </p:nvSpPr>
        <p:spPr>
          <a:xfrm>
            <a:off x="4467655" y="83127"/>
            <a:ext cx="2910323" cy="62129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fr-FR" sz="3000" dirty="0" smtClean="0"/>
              <a:t>II- SWOT </a:t>
            </a:r>
            <a:r>
              <a:rPr lang="fr-FR" sz="3000" dirty="0" err="1" smtClean="0"/>
              <a:t>Analysis</a:t>
            </a:r>
            <a:endParaRPr lang="fr-FR" sz="3000" dirty="0"/>
          </a:p>
        </p:txBody>
      </p:sp>
    </p:spTree>
    <p:extLst>
      <p:ext uri="{BB962C8B-B14F-4D97-AF65-F5344CB8AC3E}">
        <p14:creationId xmlns:p14="http://schemas.microsoft.com/office/powerpoint/2010/main" val="37444868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Espace réservé du contenu 2"/>
          <p:cNvSpPr>
            <a:spLocks noGrp="1"/>
          </p:cNvSpPr>
          <p:nvPr>
            <p:ph idx="1"/>
          </p:nvPr>
        </p:nvSpPr>
        <p:spPr>
          <a:xfrm>
            <a:off x="204353" y="1254125"/>
            <a:ext cx="11558155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fr-FR" sz="2000" dirty="0" smtClean="0"/>
              <a:t>    Le Slip français </a:t>
            </a:r>
            <a:r>
              <a:rPr lang="fr-FR" sz="2000" dirty="0" err="1" smtClean="0"/>
              <a:t>is</a:t>
            </a:r>
            <a:r>
              <a:rPr lang="fr-FR" sz="2000" dirty="0" smtClean="0"/>
              <a:t> an online brand </a:t>
            </a:r>
            <a:r>
              <a:rPr lang="fr-FR" sz="2000" dirty="0" err="1" smtClean="0"/>
              <a:t>rather</a:t>
            </a:r>
            <a:r>
              <a:rPr lang="fr-FR" sz="2000" dirty="0" smtClean="0"/>
              <a:t> </a:t>
            </a:r>
            <a:r>
              <a:rPr lang="fr-FR" sz="2000" dirty="0" err="1" smtClean="0"/>
              <a:t>than</a:t>
            </a:r>
            <a:r>
              <a:rPr lang="fr-FR" sz="2000" dirty="0" smtClean="0"/>
              <a:t> a store brand : </a:t>
            </a:r>
            <a:r>
              <a:rPr lang="fr-FR" sz="2000" dirty="0" err="1" smtClean="0"/>
              <a:t>claiming</a:t>
            </a:r>
            <a:r>
              <a:rPr lang="fr-FR" sz="2000" dirty="0" smtClean="0"/>
              <a:t> to </a:t>
            </a:r>
            <a:r>
              <a:rPr lang="fr-FR" sz="2000" dirty="0" err="1" smtClean="0"/>
              <a:t>be</a:t>
            </a:r>
            <a:r>
              <a:rPr lang="fr-FR" sz="2000" dirty="0" smtClean="0"/>
              <a:t> a store-to-web brand</a:t>
            </a:r>
          </a:p>
          <a:p>
            <a:pPr marL="0" indent="0">
              <a:buNone/>
            </a:pPr>
            <a:endParaRPr lang="fr-FR" sz="2000" dirty="0"/>
          </a:p>
          <a:p>
            <a:pPr marL="0" indent="0">
              <a:buNone/>
            </a:pPr>
            <a:r>
              <a:rPr lang="fr-FR" sz="2000" dirty="0"/>
              <a:t> </a:t>
            </a:r>
            <a:r>
              <a:rPr lang="fr-FR" sz="2000" dirty="0" smtClean="0"/>
              <a:t>   </a:t>
            </a:r>
            <a:r>
              <a:rPr lang="fr-FR" sz="2000" dirty="0" err="1" smtClean="0"/>
              <a:t>Strategy</a:t>
            </a:r>
            <a:r>
              <a:rPr lang="fr-FR" sz="2000" dirty="0" smtClean="0"/>
              <a:t> : </a:t>
            </a:r>
            <a:r>
              <a:rPr lang="fr-FR" sz="2000" dirty="0" err="1" smtClean="0"/>
              <a:t>making</a:t>
            </a:r>
            <a:r>
              <a:rPr lang="fr-FR" sz="2000" dirty="0" smtClean="0"/>
              <a:t> </a:t>
            </a:r>
            <a:r>
              <a:rPr lang="fr-FR" sz="2000" dirty="0" err="1" smtClean="0"/>
              <a:t>relevent</a:t>
            </a:r>
            <a:r>
              <a:rPr lang="fr-FR" sz="2000" dirty="0" smtClean="0"/>
              <a:t> and </a:t>
            </a:r>
            <a:r>
              <a:rPr lang="fr-FR" sz="2000" dirty="0" err="1" smtClean="0"/>
              <a:t>amusing</a:t>
            </a:r>
            <a:r>
              <a:rPr lang="fr-FR" sz="2000" dirty="0" smtClean="0"/>
              <a:t> content </a:t>
            </a:r>
            <a:r>
              <a:rPr lang="fr-FR" sz="2000" dirty="0" err="1" smtClean="0"/>
              <a:t>around</a:t>
            </a:r>
            <a:r>
              <a:rPr lang="fr-FR" sz="2000" dirty="0" smtClean="0"/>
              <a:t> an original </a:t>
            </a:r>
            <a:r>
              <a:rPr lang="fr-FR" sz="2000" dirty="0" err="1" smtClean="0"/>
              <a:t>product</a:t>
            </a:r>
            <a:r>
              <a:rPr lang="fr-FR" sz="2000" dirty="0" smtClean="0"/>
              <a:t> made </a:t>
            </a:r>
            <a:r>
              <a:rPr lang="fr-FR" sz="2000" dirty="0" err="1" smtClean="0"/>
              <a:t>with</a:t>
            </a:r>
            <a:r>
              <a:rPr lang="fr-FR" sz="2000" dirty="0" smtClean="0"/>
              <a:t> love</a:t>
            </a:r>
          </a:p>
          <a:p>
            <a:pPr marL="0" indent="0">
              <a:buNone/>
            </a:pPr>
            <a:r>
              <a:rPr lang="en-US" sz="2000" dirty="0" smtClean="0"/>
              <a:t>    What makes the brand: its values, its history, its message, its graphic charter, its editorial content, its visuals</a:t>
            </a:r>
          </a:p>
          <a:p>
            <a:pPr marL="0" indent="0">
              <a:buNone/>
            </a:pPr>
            <a:r>
              <a:rPr lang="en-US" sz="2000" dirty="0" smtClean="0"/>
              <a:t>    "Creativity is like everything: it is organized and worked on."</a:t>
            </a:r>
            <a:r>
              <a:rPr lang="fr-FR" sz="2000" dirty="0" smtClean="0"/>
              <a:t>— </a:t>
            </a:r>
            <a:r>
              <a:rPr lang="fr-FR" sz="2000" dirty="0"/>
              <a:t>Guillaume </a:t>
            </a:r>
            <a:r>
              <a:rPr lang="fr-FR" sz="2000" dirty="0" err="1"/>
              <a:t>Gibault</a:t>
            </a:r>
            <a:endParaRPr lang="fr-FR" sz="2000" dirty="0"/>
          </a:p>
          <a:p>
            <a:pPr marL="0" indent="0">
              <a:buNone/>
            </a:pPr>
            <a:endParaRPr lang="fr-FR" sz="2000" dirty="0" smtClean="0"/>
          </a:p>
          <a:p>
            <a:pPr marL="0" indent="0">
              <a:buNone/>
            </a:pPr>
            <a:r>
              <a:rPr lang="fr-FR" sz="2000" dirty="0" smtClean="0"/>
              <a:t>    </a:t>
            </a:r>
            <a:r>
              <a:rPr lang="fr-FR" sz="2000" dirty="0" err="1" smtClean="0"/>
              <a:t>Positioning</a:t>
            </a:r>
            <a:r>
              <a:rPr lang="fr-FR" sz="2000" dirty="0" smtClean="0"/>
              <a:t> : </a:t>
            </a:r>
            <a:r>
              <a:rPr lang="fr-FR" sz="2000" dirty="0" err="1" smtClean="0"/>
              <a:t>Friendly</a:t>
            </a:r>
            <a:r>
              <a:rPr lang="fr-FR" sz="2000" dirty="0" smtClean="0"/>
              <a:t> brand </a:t>
            </a:r>
            <a:r>
              <a:rPr lang="fr-FR" sz="2000" dirty="0" err="1" smtClean="0"/>
              <a:t>that</a:t>
            </a:r>
            <a:r>
              <a:rPr lang="fr-FR" sz="2000" dirty="0" smtClean="0"/>
              <a:t> </a:t>
            </a:r>
            <a:r>
              <a:rPr lang="fr-FR" sz="2000" dirty="0" err="1" smtClean="0"/>
              <a:t>create</a:t>
            </a:r>
            <a:r>
              <a:rPr lang="fr-FR" sz="2000" dirty="0" smtClean="0"/>
              <a:t> </a:t>
            </a:r>
            <a:r>
              <a:rPr lang="fr-FR" sz="2000" dirty="0" err="1"/>
              <a:t>c</a:t>
            </a:r>
            <a:r>
              <a:rPr lang="fr-FR" sz="2000" dirty="0" err="1" smtClean="0"/>
              <a:t>omplicity</a:t>
            </a:r>
            <a:r>
              <a:rPr lang="fr-FR" sz="2000" dirty="0" smtClean="0"/>
              <a:t> and </a:t>
            </a:r>
            <a:r>
              <a:rPr lang="fr-FR" sz="2000" dirty="0" err="1" smtClean="0"/>
              <a:t>community</a:t>
            </a:r>
            <a:r>
              <a:rPr lang="fr-FR" sz="2000" dirty="0" smtClean="0"/>
              <a:t> brand </a:t>
            </a:r>
            <a:endParaRPr lang="fr-FR" sz="2000" dirty="0"/>
          </a:p>
          <a:p>
            <a:endParaRPr lang="fr-FR" sz="2000" dirty="0" smtClean="0"/>
          </a:p>
          <a:p>
            <a:endParaRPr lang="fr-FR" sz="2000" dirty="0"/>
          </a:p>
        </p:txBody>
      </p:sp>
      <p:sp>
        <p:nvSpPr>
          <p:cNvPr id="4" name="Rectangle 3"/>
          <p:cNvSpPr/>
          <p:nvPr/>
        </p:nvSpPr>
        <p:spPr>
          <a:xfrm>
            <a:off x="3764096" y="95888"/>
            <a:ext cx="4224426" cy="55399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3000" dirty="0" smtClean="0">
                <a:effectLst/>
                <a:latin typeface="+mj-lt"/>
                <a:ea typeface="Times New Roman" panose="02020603050405020304" pitchFamily="18" charset="0"/>
                <a:cs typeface="Arial" panose="020B0604020202020204" pitchFamily="34" charset="0"/>
              </a:rPr>
              <a:t>III- Digital Marketing Audit</a:t>
            </a:r>
            <a:endParaRPr lang="fr-FR" sz="3000" dirty="0">
              <a:latin typeface="+mj-lt"/>
            </a:endParaRPr>
          </a:p>
        </p:txBody>
      </p:sp>
      <p:pic>
        <p:nvPicPr>
          <p:cNvPr id="5" name="Picture 4" descr="Résultat de recherche d'images pour &quot;les slip français&quot;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55036" y="5521035"/>
            <a:ext cx="1336964" cy="13369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Image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235937" y="1309554"/>
            <a:ext cx="195515" cy="258681"/>
          </a:xfrm>
          <a:prstGeom prst="rect">
            <a:avLst/>
          </a:prstGeom>
        </p:spPr>
      </p:pic>
      <p:pic>
        <p:nvPicPr>
          <p:cNvPr id="7" name="Image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235937" y="2109308"/>
            <a:ext cx="195515" cy="258681"/>
          </a:xfrm>
          <a:prstGeom prst="rect">
            <a:avLst/>
          </a:prstGeom>
        </p:spPr>
      </p:pic>
      <p:pic>
        <p:nvPicPr>
          <p:cNvPr id="8" name="Image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262552" y="2500699"/>
            <a:ext cx="195515" cy="258681"/>
          </a:xfrm>
          <a:prstGeom prst="rect">
            <a:avLst/>
          </a:prstGeom>
        </p:spPr>
      </p:pic>
      <p:pic>
        <p:nvPicPr>
          <p:cNvPr id="9" name="Image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272945" y="2909062"/>
            <a:ext cx="195515" cy="258681"/>
          </a:xfrm>
          <a:prstGeom prst="rect">
            <a:avLst/>
          </a:prstGeom>
        </p:spPr>
      </p:pic>
      <p:pic>
        <p:nvPicPr>
          <p:cNvPr id="10" name="Image 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272945" y="3734660"/>
            <a:ext cx="195515" cy="258681"/>
          </a:xfrm>
          <a:prstGeom prst="rect">
            <a:avLst/>
          </a:prstGeom>
        </p:spPr>
      </p:pic>
      <p:pic>
        <p:nvPicPr>
          <p:cNvPr id="2" name="Image 1"/>
          <p:cNvPicPr>
            <a:picLocks noChangeAspect="1"/>
          </p:cNvPicPr>
          <p:nvPr/>
        </p:nvPicPr>
        <p:blipFill rotWithShape="1">
          <a:blip r:embed="rId4"/>
          <a:srcRect l="21218" t="19645" r="26731" b="14932"/>
          <a:stretch/>
        </p:blipFill>
        <p:spPr>
          <a:xfrm>
            <a:off x="463035" y="4268872"/>
            <a:ext cx="3262745" cy="23067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12498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RÃ©sultat de recherche d'images pour &quot;facebook like logo&quot;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9355" y="3169011"/>
            <a:ext cx="773257" cy="773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Espace réservé du contenu 2"/>
          <p:cNvSpPr>
            <a:spLocks noGrp="1"/>
          </p:cNvSpPr>
          <p:nvPr>
            <p:ph idx="1"/>
          </p:nvPr>
        </p:nvSpPr>
        <p:spPr>
          <a:xfrm>
            <a:off x="339436" y="1277547"/>
            <a:ext cx="10515600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fr-FR" sz="1800" dirty="0" smtClean="0"/>
              <a:t>    Facebook : the </a:t>
            </a:r>
            <a:r>
              <a:rPr lang="fr-FR" sz="1800" dirty="0" err="1" smtClean="0"/>
              <a:t>diverted</a:t>
            </a:r>
            <a:r>
              <a:rPr lang="fr-FR" sz="1800" dirty="0" smtClean="0"/>
              <a:t> news</a:t>
            </a:r>
          </a:p>
          <a:p>
            <a:pPr marL="0" indent="0">
              <a:buNone/>
            </a:pPr>
            <a:r>
              <a:rPr lang="fr-FR" sz="1800" dirty="0" smtClean="0"/>
              <a:t>    Common content : diversion of </a:t>
            </a:r>
            <a:r>
              <a:rPr lang="fr-FR" sz="1800" dirty="0" err="1" smtClean="0"/>
              <a:t>events</a:t>
            </a:r>
            <a:r>
              <a:rPr lang="fr-FR" sz="1800" dirty="0" smtClean="0"/>
              <a:t>, </a:t>
            </a:r>
            <a:r>
              <a:rPr lang="fr-FR" sz="1800" dirty="0" err="1" smtClean="0"/>
              <a:t>product</a:t>
            </a:r>
            <a:r>
              <a:rPr lang="fr-FR" sz="1800" dirty="0" smtClean="0"/>
              <a:t> </a:t>
            </a:r>
            <a:r>
              <a:rPr lang="fr-FR" sz="1800" dirty="0" err="1" smtClean="0"/>
              <a:t>launches</a:t>
            </a:r>
            <a:r>
              <a:rPr lang="fr-FR" sz="1800" dirty="0" smtClean="0"/>
              <a:t>, promotions and </a:t>
            </a:r>
            <a:r>
              <a:rPr lang="fr-FR" sz="1800" dirty="0" err="1" smtClean="0"/>
              <a:t>special</a:t>
            </a:r>
            <a:r>
              <a:rPr lang="fr-FR" sz="1800" dirty="0" smtClean="0"/>
              <a:t> </a:t>
            </a:r>
            <a:r>
              <a:rPr lang="fr-FR" sz="1800" dirty="0" err="1" smtClean="0"/>
              <a:t>operations</a:t>
            </a:r>
            <a:endParaRPr lang="fr-FR" sz="1800" dirty="0" smtClean="0"/>
          </a:p>
          <a:p>
            <a:pPr marL="0" indent="0">
              <a:buNone/>
            </a:pPr>
            <a:endParaRPr lang="fr-FR" sz="2100" dirty="0" smtClean="0"/>
          </a:p>
        </p:txBody>
      </p:sp>
      <p:sp>
        <p:nvSpPr>
          <p:cNvPr id="6" name="ZoneTexte 5"/>
          <p:cNvSpPr txBox="1"/>
          <p:nvPr/>
        </p:nvSpPr>
        <p:spPr>
          <a:xfrm>
            <a:off x="3567176" y="728856"/>
            <a:ext cx="46759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A social strategy adapted to each social network</a:t>
            </a:r>
            <a:endParaRPr lang="fr-FR" dirty="0"/>
          </a:p>
        </p:txBody>
      </p:sp>
      <p:pic>
        <p:nvPicPr>
          <p:cNvPr id="7170" name="Picture 2" descr="RÃ©sultat de recherche d'images pour &quot;le slip franÃ§ais 14 juillet&quot;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12744" y="2910021"/>
            <a:ext cx="4428686" cy="35118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ZoneTexte 6"/>
          <p:cNvSpPr txBox="1"/>
          <p:nvPr/>
        </p:nvSpPr>
        <p:spPr>
          <a:xfrm>
            <a:off x="6812744" y="2523093"/>
            <a:ext cx="44286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 smtClean="0"/>
              <a:t>Post : french national </a:t>
            </a:r>
            <a:r>
              <a:rPr lang="fr-FR" dirty="0" err="1" smtClean="0"/>
              <a:t>day</a:t>
            </a:r>
            <a:r>
              <a:rPr lang="fr-FR" dirty="0" smtClean="0"/>
              <a:t> </a:t>
            </a:r>
            <a:r>
              <a:rPr lang="fr-FR" dirty="0" err="1" smtClean="0"/>
              <a:t>patrol</a:t>
            </a:r>
            <a:endParaRPr lang="fr-FR" dirty="0"/>
          </a:p>
        </p:txBody>
      </p:sp>
      <p:sp>
        <p:nvSpPr>
          <p:cNvPr id="8" name="ZoneTexte 7"/>
          <p:cNvSpPr txBox="1"/>
          <p:nvPr/>
        </p:nvSpPr>
        <p:spPr>
          <a:xfrm>
            <a:off x="339435" y="2839579"/>
            <a:ext cx="4357255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 smtClean="0"/>
              <a:t>Figures on            :</a:t>
            </a:r>
          </a:p>
          <a:p>
            <a:endParaRPr lang="fr-FR" dirty="0" smtClean="0"/>
          </a:p>
          <a:p>
            <a:r>
              <a:rPr lang="fr-FR" dirty="0" smtClean="0"/>
              <a:t>285k</a:t>
            </a:r>
          </a:p>
          <a:p>
            <a:endParaRPr lang="fr-FR" dirty="0"/>
          </a:p>
          <a:p>
            <a:r>
              <a:rPr lang="fr-FR" dirty="0" smtClean="0"/>
              <a:t>700 Post </a:t>
            </a:r>
            <a:endParaRPr lang="fr-FR" dirty="0"/>
          </a:p>
        </p:txBody>
      </p:sp>
      <p:sp>
        <p:nvSpPr>
          <p:cNvPr id="10" name="Rectangle 9"/>
          <p:cNvSpPr/>
          <p:nvPr/>
        </p:nvSpPr>
        <p:spPr>
          <a:xfrm>
            <a:off x="3764096" y="95888"/>
            <a:ext cx="4282070" cy="55399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3000" dirty="0" smtClean="0">
                <a:effectLst/>
                <a:latin typeface="+mj-lt"/>
                <a:ea typeface="Times New Roman" panose="02020603050405020304" pitchFamily="18" charset="0"/>
                <a:cs typeface="Arial" panose="020B0604020202020204" pitchFamily="34" charset="0"/>
              </a:rPr>
              <a:t>III- Digital Marketing Audit</a:t>
            </a:r>
            <a:endParaRPr lang="fr-FR" sz="3000" dirty="0">
              <a:latin typeface="+mj-lt"/>
            </a:endParaRPr>
          </a:p>
        </p:txBody>
      </p:sp>
      <p:pic>
        <p:nvPicPr>
          <p:cNvPr id="1026" name="Picture 2" descr="stratÃ©gie digitale du Slip FranÃ§ais - we need cafeine 10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712" t="6363" r="5489" b="5636"/>
          <a:stretch/>
        </p:blipFill>
        <p:spPr bwMode="auto">
          <a:xfrm>
            <a:off x="3198236" y="2892425"/>
            <a:ext cx="2862043" cy="38055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Image 10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371019" y="1300740"/>
            <a:ext cx="195515" cy="258681"/>
          </a:xfrm>
          <a:prstGeom prst="rect">
            <a:avLst/>
          </a:prstGeom>
        </p:spPr>
      </p:pic>
      <p:pic>
        <p:nvPicPr>
          <p:cNvPr id="12" name="Image 11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371018" y="1675614"/>
            <a:ext cx="195515" cy="258681"/>
          </a:xfrm>
          <a:prstGeom prst="rect">
            <a:avLst/>
          </a:prstGeom>
        </p:spPr>
      </p:pic>
      <p:pic>
        <p:nvPicPr>
          <p:cNvPr id="9" name="Image 8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85365" y="2825036"/>
            <a:ext cx="449187" cy="449187"/>
          </a:xfrm>
          <a:prstGeom prst="rect">
            <a:avLst/>
          </a:prstGeom>
        </p:spPr>
      </p:pic>
      <p:sp>
        <p:nvSpPr>
          <p:cNvPr id="16" name="ZoneTexte 15"/>
          <p:cNvSpPr txBox="1"/>
          <p:nvPr/>
        </p:nvSpPr>
        <p:spPr>
          <a:xfrm>
            <a:off x="3100715" y="2531891"/>
            <a:ext cx="44286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 smtClean="0"/>
              <a:t>Post </a:t>
            </a:r>
            <a:r>
              <a:rPr lang="fr-FR" dirty="0" err="1" smtClean="0"/>
              <a:t>referring</a:t>
            </a:r>
            <a:r>
              <a:rPr lang="fr-FR" dirty="0" smtClean="0"/>
              <a:t> to Game of </a:t>
            </a:r>
            <a:r>
              <a:rPr lang="fr-FR" dirty="0" err="1" smtClean="0"/>
              <a:t>thrones</a:t>
            </a:r>
            <a:r>
              <a:rPr lang="fr-FR" dirty="0" smtClean="0"/>
              <a:t> </a:t>
            </a:r>
            <a:endParaRPr lang="fr-FR" dirty="0"/>
          </a:p>
        </p:txBody>
      </p:sp>
      <p:pic>
        <p:nvPicPr>
          <p:cNvPr id="4" name="Picture 4" descr="Résultat de recherche d'images pour &quot;les slip français&quot;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55036" y="5521035"/>
            <a:ext cx="1336964" cy="13369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Image 12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99552" y="3949559"/>
            <a:ext cx="389182" cy="3891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50189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46166" y="3566909"/>
            <a:ext cx="495374" cy="495374"/>
          </a:xfrm>
          <a:prstGeom prst="rect">
            <a:avLst/>
          </a:prstGeom>
        </p:spPr>
      </p:pic>
      <p:sp>
        <p:nvSpPr>
          <p:cNvPr id="3" name="Espace réservé du contenu 2"/>
          <p:cNvSpPr>
            <a:spLocks noGrp="1"/>
          </p:cNvSpPr>
          <p:nvPr>
            <p:ph idx="1"/>
          </p:nvPr>
        </p:nvSpPr>
        <p:spPr>
          <a:xfrm>
            <a:off x="238701" y="880581"/>
            <a:ext cx="10515600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fr-FR" sz="1800" dirty="0" smtClean="0"/>
              <a:t>    Instagram : the  </a:t>
            </a:r>
            <a:r>
              <a:rPr lang="fr-FR" sz="1800" dirty="0" err="1" smtClean="0"/>
              <a:t>lifestyle</a:t>
            </a:r>
            <a:r>
              <a:rPr lang="fr-FR" sz="1800" dirty="0" smtClean="0"/>
              <a:t> of the brand</a:t>
            </a:r>
          </a:p>
          <a:p>
            <a:pPr marL="0" indent="0">
              <a:buNone/>
            </a:pPr>
            <a:r>
              <a:rPr lang="fr-FR" sz="1800" dirty="0" smtClean="0"/>
              <a:t>    Message : </a:t>
            </a:r>
            <a:r>
              <a:rPr lang="fr-FR" sz="1800" dirty="0"/>
              <a:t>Y</a:t>
            </a:r>
            <a:r>
              <a:rPr lang="fr-FR" sz="1800" dirty="0" smtClean="0"/>
              <a:t>oung and </a:t>
            </a:r>
            <a:r>
              <a:rPr lang="fr-FR" sz="1800" dirty="0" err="1" smtClean="0"/>
              <a:t>playful</a:t>
            </a:r>
            <a:r>
              <a:rPr lang="fr-FR" sz="1800" dirty="0" smtClean="0"/>
              <a:t> </a:t>
            </a:r>
            <a:r>
              <a:rPr lang="fr-FR" sz="1800" dirty="0" err="1" smtClean="0"/>
              <a:t>approach</a:t>
            </a:r>
            <a:r>
              <a:rPr lang="fr-FR" sz="1800" dirty="0" smtClean="0"/>
              <a:t> : mix of </a:t>
            </a:r>
            <a:r>
              <a:rPr lang="fr-FR" sz="1800" dirty="0" err="1" smtClean="0"/>
              <a:t>landscapes</a:t>
            </a:r>
            <a:r>
              <a:rPr lang="fr-FR" sz="1800" dirty="0" smtClean="0"/>
              <a:t>, </a:t>
            </a:r>
            <a:r>
              <a:rPr lang="fr-FR" sz="1800" dirty="0" err="1" smtClean="0"/>
              <a:t>hotel</a:t>
            </a:r>
            <a:r>
              <a:rPr lang="fr-FR" sz="1800" dirty="0" smtClean="0"/>
              <a:t> </a:t>
            </a:r>
            <a:r>
              <a:rPr lang="fr-FR" sz="1800" dirty="0" err="1" smtClean="0"/>
              <a:t>rooms</a:t>
            </a:r>
            <a:r>
              <a:rPr lang="fr-FR" sz="1800" dirty="0" smtClean="0"/>
              <a:t>, </a:t>
            </a:r>
            <a:r>
              <a:rPr lang="fr-FR" sz="1800" dirty="0" err="1" smtClean="0"/>
              <a:t>holidays</a:t>
            </a:r>
            <a:r>
              <a:rPr lang="fr-FR" sz="1800" dirty="0"/>
              <a:t> </a:t>
            </a:r>
            <a:r>
              <a:rPr lang="fr-FR" sz="1800" dirty="0" smtClean="0"/>
              <a:t>and </a:t>
            </a:r>
            <a:r>
              <a:rPr lang="fr-FR" sz="1800" dirty="0" err="1" smtClean="0"/>
              <a:t>models</a:t>
            </a:r>
            <a:r>
              <a:rPr lang="fr-FR" sz="1800" dirty="0" smtClean="0"/>
              <a:t>.</a:t>
            </a:r>
          </a:p>
          <a:p>
            <a:pPr marL="0" indent="0">
              <a:buNone/>
            </a:pPr>
            <a:r>
              <a:rPr lang="fr-FR" sz="1800" dirty="0" smtClean="0"/>
              <a:t>    The brand use the stories to </a:t>
            </a:r>
            <a:r>
              <a:rPr lang="fr-FR" sz="1800" dirty="0" err="1" smtClean="0"/>
              <a:t>interact</a:t>
            </a:r>
            <a:r>
              <a:rPr lang="fr-FR" sz="1800" dirty="0" smtClean="0"/>
              <a:t> </a:t>
            </a:r>
            <a:r>
              <a:rPr lang="fr-FR" sz="1800" dirty="0" err="1" smtClean="0"/>
              <a:t>with</a:t>
            </a:r>
            <a:r>
              <a:rPr lang="fr-FR" sz="1800" dirty="0" smtClean="0"/>
              <a:t> </a:t>
            </a:r>
            <a:r>
              <a:rPr lang="fr-FR" sz="1800" dirty="0" err="1" smtClean="0"/>
              <a:t>customers</a:t>
            </a:r>
            <a:r>
              <a:rPr lang="fr-FR" sz="1800" dirty="0" smtClean="0"/>
              <a:t> : </a:t>
            </a:r>
            <a:r>
              <a:rPr lang="fr-FR" sz="1800" dirty="0" err="1" smtClean="0"/>
              <a:t>giveaways</a:t>
            </a:r>
            <a:r>
              <a:rPr lang="fr-FR" sz="1800" dirty="0" smtClean="0"/>
              <a:t>, </a:t>
            </a:r>
            <a:r>
              <a:rPr lang="fr-FR" sz="1800" dirty="0" err="1" smtClean="0"/>
              <a:t>customers</a:t>
            </a:r>
            <a:r>
              <a:rPr lang="fr-FR" sz="1800" dirty="0" smtClean="0"/>
              <a:t> </a:t>
            </a:r>
            <a:r>
              <a:rPr lang="fr-FR" sz="1800" dirty="0" err="1" smtClean="0"/>
              <a:t>pictures</a:t>
            </a:r>
            <a:r>
              <a:rPr lang="fr-FR" sz="1800" dirty="0"/>
              <a:t> </a:t>
            </a:r>
            <a:r>
              <a:rPr lang="fr-FR" sz="1800" dirty="0" err="1" smtClean="0"/>
              <a:t>with</a:t>
            </a:r>
            <a:r>
              <a:rPr lang="fr-FR" sz="1800" dirty="0" smtClean="0"/>
              <a:t> the brand (engagement)</a:t>
            </a:r>
            <a:endParaRPr lang="fr-FR" sz="1800" dirty="0"/>
          </a:p>
          <a:p>
            <a:pPr marL="0" indent="0">
              <a:buNone/>
            </a:pPr>
            <a:r>
              <a:rPr lang="fr-FR" sz="1800" dirty="0" smtClean="0"/>
              <a:t>    Instagram </a:t>
            </a:r>
            <a:r>
              <a:rPr lang="fr-FR" sz="1800" dirty="0" err="1" smtClean="0"/>
              <a:t>partnership</a:t>
            </a:r>
            <a:r>
              <a:rPr lang="fr-FR" sz="1800" dirty="0" smtClean="0"/>
              <a:t> </a:t>
            </a:r>
            <a:r>
              <a:rPr lang="fr-FR" sz="1800" dirty="0" err="1" smtClean="0"/>
              <a:t>with</a:t>
            </a:r>
            <a:r>
              <a:rPr lang="fr-FR" sz="1800" dirty="0" smtClean="0"/>
              <a:t> « Francis » : influencer </a:t>
            </a:r>
            <a:r>
              <a:rPr lang="fr-FR" sz="1800" dirty="0" err="1" smtClean="0"/>
              <a:t>doing</a:t>
            </a:r>
            <a:r>
              <a:rPr lang="fr-FR" sz="1800" dirty="0" smtClean="0"/>
              <a:t> the « Slip time </a:t>
            </a:r>
            <a:r>
              <a:rPr lang="fr-FR" sz="1800" dirty="0" err="1" smtClean="0"/>
              <a:t>around</a:t>
            </a:r>
            <a:r>
              <a:rPr lang="fr-FR" sz="1800" dirty="0" smtClean="0"/>
              <a:t> the world</a:t>
            </a:r>
            <a:r>
              <a:rPr lang="fr-FR" sz="2100" dirty="0" smtClean="0"/>
              <a:t> »</a:t>
            </a:r>
            <a:endParaRPr lang="fr-FR" sz="2100" dirty="0"/>
          </a:p>
        </p:txBody>
      </p:sp>
      <p:pic>
        <p:nvPicPr>
          <p:cNvPr id="4" name="Picture 4" descr="Résultat de recherche d'images pour &quot;les slip français&quot;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55036" y="5521035"/>
            <a:ext cx="1336964" cy="13369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6" name="Picture 2" descr="strategie digitale du Slip Français - we need cafein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0835" y="3439391"/>
            <a:ext cx="6343183" cy="3249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ZoneTexte 5"/>
          <p:cNvSpPr txBox="1"/>
          <p:nvPr/>
        </p:nvSpPr>
        <p:spPr>
          <a:xfrm>
            <a:off x="6982690" y="3575963"/>
            <a:ext cx="400050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 smtClean="0"/>
              <a:t>Figures on         : </a:t>
            </a:r>
          </a:p>
          <a:p>
            <a:endParaRPr lang="fr-FR" dirty="0" smtClean="0"/>
          </a:p>
          <a:p>
            <a:r>
              <a:rPr lang="fr-FR" dirty="0" smtClean="0"/>
              <a:t>125k </a:t>
            </a:r>
            <a:r>
              <a:rPr lang="fr-FR" dirty="0" err="1" smtClean="0"/>
              <a:t>subs</a:t>
            </a:r>
            <a:endParaRPr lang="fr-FR" dirty="0" smtClean="0"/>
          </a:p>
          <a:p>
            <a:endParaRPr lang="fr-FR" dirty="0" smtClean="0"/>
          </a:p>
          <a:p>
            <a:r>
              <a:rPr lang="fr-FR" dirty="0" smtClean="0"/>
              <a:t>1600 </a:t>
            </a:r>
            <a:r>
              <a:rPr lang="fr-FR" dirty="0" err="1" smtClean="0"/>
              <a:t>posts</a:t>
            </a:r>
            <a:r>
              <a:rPr lang="fr-FR" dirty="0" smtClean="0"/>
              <a:t> = 4 per </a:t>
            </a:r>
            <a:r>
              <a:rPr lang="fr-FR" dirty="0" err="1" smtClean="0"/>
              <a:t>week</a:t>
            </a:r>
            <a:endParaRPr lang="fr-FR" dirty="0"/>
          </a:p>
        </p:txBody>
      </p:sp>
      <p:sp>
        <p:nvSpPr>
          <p:cNvPr id="8" name="Rectangle 7"/>
          <p:cNvSpPr/>
          <p:nvPr/>
        </p:nvSpPr>
        <p:spPr>
          <a:xfrm>
            <a:off x="3764096" y="95888"/>
            <a:ext cx="4282070" cy="55399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3000" dirty="0" smtClean="0">
                <a:effectLst/>
                <a:latin typeface="+mj-lt"/>
                <a:ea typeface="Times New Roman" panose="02020603050405020304" pitchFamily="18" charset="0"/>
                <a:cs typeface="Arial" panose="020B0604020202020204" pitchFamily="34" charset="0"/>
              </a:rPr>
              <a:t>III- Digital Marketing Audit</a:t>
            </a:r>
            <a:endParaRPr lang="fr-FR" sz="3000" dirty="0">
              <a:latin typeface="+mj-lt"/>
            </a:endParaRPr>
          </a:p>
        </p:txBody>
      </p:sp>
      <p:pic>
        <p:nvPicPr>
          <p:cNvPr id="7" name="Image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270284" y="937058"/>
            <a:ext cx="195515" cy="258681"/>
          </a:xfrm>
          <a:prstGeom prst="rect">
            <a:avLst/>
          </a:prstGeom>
        </p:spPr>
      </p:pic>
      <p:pic>
        <p:nvPicPr>
          <p:cNvPr id="9" name="Image 8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270284" y="1265510"/>
            <a:ext cx="195515" cy="258681"/>
          </a:xfrm>
          <a:prstGeom prst="rect">
            <a:avLst/>
          </a:prstGeom>
        </p:spPr>
      </p:pic>
      <p:pic>
        <p:nvPicPr>
          <p:cNvPr id="10" name="Image 9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270283" y="1662171"/>
            <a:ext cx="195515" cy="258681"/>
          </a:xfrm>
          <a:prstGeom prst="rect">
            <a:avLst/>
          </a:prstGeom>
        </p:spPr>
      </p:pic>
      <p:pic>
        <p:nvPicPr>
          <p:cNvPr id="11" name="Image 10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233078" y="2311856"/>
            <a:ext cx="195515" cy="258681"/>
          </a:xfrm>
          <a:prstGeom prst="rect">
            <a:avLst/>
          </a:prstGeom>
        </p:spPr>
      </p:pic>
      <p:sp>
        <p:nvSpPr>
          <p:cNvPr id="2" name="Flèche vers le bas 1"/>
          <p:cNvSpPr/>
          <p:nvPr/>
        </p:nvSpPr>
        <p:spPr>
          <a:xfrm>
            <a:off x="3330975" y="2715163"/>
            <a:ext cx="342901" cy="682173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0729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Espace réservé du contenu 2"/>
          <p:cNvSpPr>
            <a:spLocks noGrp="1"/>
          </p:cNvSpPr>
          <p:nvPr>
            <p:ph idx="1"/>
          </p:nvPr>
        </p:nvSpPr>
        <p:spPr>
          <a:xfrm>
            <a:off x="838199" y="1015133"/>
            <a:ext cx="10515600" cy="520902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fr-FR" sz="1800" dirty="0" smtClean="0"/>
              <a:t>     Twitter : </a:t>
            </a:r>
            <a:r>
              <a:rPr lang="fr-FR" sz="1800" dirty="0" err="1" smtClean="0"/>
              <a:t>Entrepreneurship</a:t>
            </a:r>
            <a:r>
              <a:rPr lang="fr-FR" sz="1800" dirty="0" smtClean="0"/>
              <a:t> </a:t>
            </a:r>
          </a:p>
          <a:p>
            <a:pPr marL="0" indent="0">
              <a:buNone/>
            </a:pPr>
            <a:r>
              <a:rPr lang="fr-FR" sz="1800" dirty="0" smtClean="0"/>
              <a:t>    </a:t>
            </a:r>
          </a:p>
          <a:p>
            <a:pPr marL="0" indent="0">
              <a:buNone/>
            </a:pPr>
            <a:r>
              <a:rPr lang="fr-FR" sz="1800" dirty="0"/>
              <a:t> </a:t>
            </a:r>
            <a:r>
              <a:rPr lang="fr-FR" sz="1800" dirty="0" smtClean="0"/>
              <a:t>   Le Slip Français use twitter to </a:t>
            </a:r>
            <a:r>
              <a:rPr lang="fr-FR" sz="1800" dirty="0" err="1" smtClean="0"/>
              <a:t>relay</a:t>
            </a:r>
            <a:r>
              <a:rPr lang="fr-FR" sz="1800" dirty="0" smtClean="0"/>
              <a:t> </a:t>
            </a:r>
            <a:r>
              <a:rPr lang="fr-FR" sz="1800" dirty="0" err="1" smtClean="0"/>
              <a:t>professional</a:t>
            </a:r>
            <a:r>
              <a:rPr lang="fr-FR" sz="1800" dirty="0" smtClean="0"/>
              <a:t> information (</a:t>
            </a:r>
            <a:r>
              <a:rPr lang="fr-FR" sz="1800" dirty="0" err="1" smtClean="0"/>
              <a:t>entrepreneurship</a:t>
            </a:r>
            <a:r>
              <a:rPr lang="fr-FR" sz="1800" dirty="0" smtClean="0"/>
              <a:t>, startups, medias)</a:t>
            </a:r>
          </a:p>
          <a:p>
            <a:pPr marL="0" indent="0">
              <a:buNone/>
            </a:pPr>
            <a:endParaRPr lang="fr-FR" sz="1800" dirty="0" smtClean="0"/>
          </a:p>
          <a:p>
            <a:pPr marL="0" indent="0">
              <a:buNone/>
            </a:pPr>
            <a:r>
              <a:rPr lang="fr-FR" sz="1800" dirty="0"/>
              <a:t> </a:t>
            </a:r>
            <a:r>
              <a:rPr lang="fr-FR" sz="1800" dirty="0" smtClean="0"/>
              <a:t>   </a:t>
            </a:r>
            <a:r>
              <a:rPr lang="fr-FR" sz="1800" dirty="0" err="1" smtClean="0"/>
              <a:t>They</a:t>
            </a:r>
            <a:r>
              <a:rPr lang="fr-FR" sz="1800" dirty="0" smtClean="0"/>
              <a:t> use twitter as a </a:t>
            </a:r>
            <a:r>
              <a:rPr lang="fr-FR" sz="1800" dirty="0" err="1" smtClean="0"/>
              <a:t>sucess</a:t>
            </a:r>
            <a:r>
              <a:rPr lang="fr-FR" sz="1800" dirty="0" smtClean="0"/>
              <a:t> story display to </a:t>
            </a:r>
            <a:r>
              <a:rPr lang="fr-FR" sz="1800" dirty="0" err="1" smtClean="0"/>
              <a:t>reinforce</a:t>
            </a:r>
            <a:r>
              <a:rPr lang="fr-FR" sz="1800" dirty="0" smtClean="0"/>
              <a:t> </a:t>
            </a:r>
            <a:r>
              <a:rPr lang="fr-FR" sz="1800" dirty="0" err="1" smtClean="0"/>
              <a:t>their</a:t>
            </a:r>
            <a:r>
              <a:rPr lang="fr-FR" sz="1800" dirty="0" smtClean="0"/>
              <a:t> </a:t>
            </a:r>
            <a:r>
              <a:rPr lang="fr-FR" sz="1800" dirty="0" err="1" smtClean="0"/>
              <a:t>notoriety</a:t>
            </a:r>
            <a:r>
              <a:rPr lang="fr-FR" sz="1800" dirty="0" smtClean="0"/>
              <a:t> in the Made in France</a:t>
            </a:r>
          </a:p>
          <a:p>
            <a:pPr marL="0" indent="0">
              <a:buNone/>
            </a:pPr>
            <a:r>
              <a:rPr lang="fr-FR" sz="1800" dirty="0" err="1" smtClean="0"/>
              <a:t>They</a:t>
            </a:r>
            <a:r>
              <a:rPr lang="fr-FR" sz="1800" dirty="0" smtClean="0"/>
              <a:t> </a:t>
            </a:r>
            <a:r>
              <a:rPr lang="fr-FR" sz="1800" dirty="0" err="1" smtClean="0"/>
              <a:t>also</a:t>
            </a:r>
            <a:r>
              <a:rPr lang="fr-FR" sz="1800" dirty="0" smtClean="0"/>
              <a:t> use </a:t>
            </a:r>
            <a:r>
              <a:rPr lang="fr-FR" sz="1800" dirty="0" err="1" smtClean="0"/>
              <a:t>Snapchat</a:t>
            </a:r>
            <a:r>
              <a:rPr lang="fr-FR" sz="1800" dirty="0" smtClean="0"/>
              <a:t> and Pinterest</a:t>
            </a:r>
          </a:p>
          <a:p>
            <a:pPr marL="0" indent="0">
              <a:buNone/>
            </a:pPr>
            <a:endParaRPr lang="fr-FR" sz="1800" dirty="0" smtClean="0"/>
          </a:p>
          <a:p>
            <a:pPr marL="0" indent="0">
              <a:buNone/>
            </a:pPr>
            <a:endParaRPr lang="fr-FR" sz="1800" dirty="0"/>
          </a:p>
          <a:p>
            <a:pPr marL="0" indent="0">
              <a:buNone/>
            </a:pPr>
            <a:r>
              <a:rPr lang="fr-FR" sz="1800" dirty="0" smtClean="0"/>
              <a:t>Figures on :</a:t>
            </a:r>
          </a:p>
          <a:p>
            <a:pPr marL="0" indent="0">
              <a:buNone/>
            </a:pPr>
            <a:r>
              <a:rPr lang="fr-FR" sz="1800" dirty="0" smtClean="0"/>
              <a:t>      Twitter : 22,5k </a:t>
            </a:r>
            <a:r>
              <a:rPr lang="fr-FR" sz="1800" dirty="0" err="1" smtClean="0"/>
              <a:t>followers</a:t>
            </a:r>
            <a:r>
              <a:rPr lang="fr-FR" sz="1800" dirty="0" smtClean="0"/>
              <a:t> </a:t>
            </a:r>
            <a:r>
              <a:rPr lang="fr-FR" sz="1800" dirty="0"/>
              <a:t>; 11 </a:t>
            </a:r>
            <a:r>
              <a:rPr lang="fr-FR" sz="1800" dirty="0" smtClean="0"/>
              <a:t>100 </a:t>
            </a:r>
            <a:r>
              <a:rPr lang="fr-FR" sz="1800" dirty="0"/>
              <a:t>Tweets                  </a:t>
            </a:r>
            <a:endParaRPr lang="fr-FR" sz="1800" dirty="0" smtClean="0"/>
          </a:p>
          <a:p>
            <a:pPr marL="0" indent="0">
              <a:buNone/>
            </a:pPr>
            <a:r>
              <a:rPr lang="fr-FR" sz="1800" dirty="0" smtClean="0"/>
              <a:t>      </a:t>
            </a:r>
            <a:r>
              <a:rPr lang="fr-FR" sz="1800" dirty="0" err="1" smtClean="0"/>
              <a:t>Youtube</a:t>
            </a:r>
            <a:r>
              <a:rPr lang="fr-FR" sz="1800" dirty="0" smtClean="0"/>
              <a:t> : 8,5k </a:t>
            </a:r>
            <a:r>
              <a:rPr lang="fr-FR" sz="1800" dirty="0" err="1" smtClean="0"/>
              <a:t>sub</a:t>
            </a:r>
            <a:r>
              <a:rPr lang="fr-FR" sz="1800" dirty="0"/>
              <a:t> </a:t>
            </a:r>
            <a:r>
              <a:rPr lang="fr-FR" sz="1800" dirty="0" smtClean="0"/>
              <a:t>; 80 </a:t>
            </a:r>
            <a:r>
              <a:rPr lang="fr-FR" sz="1800" dirty="0" err="1" smtClean="0"/>
              <a:t>videos</a:t>
            </a:r>
            <a:r>
              <a:rPr lang="fr-FR" sz="1800" dirty="0" smtClean="0"/>
              <a:t>  </a:t>
            </a:r>
          </a:p>
          <a:p>
            <a:pPr marL="0" indent="0">
              <a:buNone/>
            </a:pPr>
            <a:r>
              <a:rPr lang="fr-FR" sz="1800" dirty="0" smtClean="0"/>
              <a:t>      Pinterest : 21k </a:t>
            </a:r>
            <a:r>
              <a:rPr lang="fr-FR" sz="1800" dirty="0" err="1" smtClean="0"/>
              <a:t>monthly</a:t>
            </a:r>
            <a:r>
              <a:rPr lang="fr-FR" sz="1800" dirty="0" smtClean="0"/>
              <a:t> </a:t>
            </a:r>
            <a:r>
              <a:rPr lang="fr-FR" sz="1800" dirty="0" err="1" smtClean="0"/>
              <a:t>visitors</a:t>
            </a:r>
            <a:endParaRPr lang="fr-FR" sz="1800" dirty="0" smtClean="0"/>
          </a:p>
        </p:txBody>
      </p:sp>
      <p:pic>
        <p:nvPicPr>
          <p:cNvPr id="6" name="Picture 4" descr="Résultat de recherche d'images pour &quot;les slip français&quot;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55036" y="5521035"/>
            <a:ext cx="1336964" cy="13369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Rectangle 6"/>
          <p:cNvSpPr/>
          <p:nvPr/>
        </p:nvSpPr>
        <p:spPr>
          <a:xfrm>
            <a:off x="3764096" y="95888"/>
            <a:ext cx="4282070" cy="55399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3000" dirty="0" smtClean="0">
                <a:effectLst/>
                <a:latin typeface="+mj-lt"/>
                <a:ea typeface="Times New Roman" panose="02020603050405020304" pitchFamily="18" charset="0"/>
                <a:cs typeface="Arial" panose="020B0604020202020204" pitchFamily="34" charset="0"/>
              </a:rPr>
              <a:t>III- Digital Marketing Audit</a:t>
            </a:r>
            <a:endParaRPr lang="fr-FR" sz="3000" dirty="0">
              <a:latin typeface="+mj-lt"/>
            </a:endParaRPr>
          </a:p>
        </p:txBody>
      </p:sp>
      <p:pic>
        <p:nvPicPr>
          <p:cNvPr id="8" name="Image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869782" y="1061749"/>
            <a:ext cx="195515" cy="258681"/>
          </a:xfrm>
          <a:prstGeom prst="rect">
            <a:avLst/>
          </a:prstGeom>
        </p:spPr>
      </p:pic>
      <p:pic>
        <p:nvPicPr>
          <p:cNvPr id="9" name="Image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869781" y="1809895"/>
            <a:ext cx="195515" cy="258681"/>
          </a:xfrm>
          <a:prstGeom prst="rect">
            <a:avLst/>
          </a:prstGeom>
        </p:spPr>
      </p:pic>
      <p:pic>
        <p:nvPicPr>
          <p:cNvPr id="10" name="Image 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869780" y="2558041"/>
            <a:ext cx="195515" cy="258681"/>
          </a:xfrm>
          <a:prstGeom prst="rect">
            <a:avLst/>
          </a:prstGeom>
        </p:spPr>
      </p:pic>
      <p:pic>
        <p:nvPicPr>
          <p:cNvPr id="11" name="Image 10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197" y="4363004"/>
            <a:ext cx="399618" cy="399618"/>
          </a:xfrm>
          <a:prstGeom prst="rect">
            <a:avLst/>
          </a:prstGeom>
        </p:spPr>
      </p:pic>
      <p:pic>
        <p:nvPicPr>
          <p:cNvPr id="3" name="Image 2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0547" y="4832817"/>
            <a:ext cx="354917" cy="246727"/>
          </a:xfrm>
          <a:prstGeom prst="rect">
            <a:avLst/>
          </a:prstGeom>
        </p:spPr>
      </p:pic>
      <p:pic>
        <p:nvPicPr>
          <p:cNvPr id="4" name="Image 3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6348" y="5161293"/>
            <a:ext cx="309116" cy="309116"/>
          </a:xfrm>
          <a:prstGeom prst="rect">
            <a:avLst/>
          </a:prstGeom>
        </p:spPr>
      </p:pic>
      <p:pic>
        <p:nvPicPr>
          <p:cNvPr id="12" name="Image 11"/>
          <p:cNvPicPr>
            <a:picLocks noChangeAspect="1"/>
          </p:cNvPicPr>
          <p:nvPr/>
        </p:nvPicPr>
        <p:blipFill rotWithShape="1">
          <a:blip r:embed="rId7"/>
          <a:srcRect l="32074" t="32453" r="32322" b="17660"/>
          <a:stretch/>
        </p:blipFill>
        <p:spPr>
          <a:xfrm>
            <a:off x="6379535" y="3619643"/>
            <a:ext cx="3966286" cy="3125973"/>
          </a:xfrm>
          <a:prstGeom prst="rect">
            <a:avLst/>
          </a:prstGeom>
        </p:spPr>
      </p:pic>
      <p:sp>
        <p:nvSpPr>
          <p:cNvPr id="13" name="ZoneTexte 12"/>
          <p:cNvSpPr txBox="1"/>
          <p:nvPr/>
        </p:nvSpPr>
        <p:spPr>
          <a:xfrm>
            <a:off x="6321056" y="3254396"/>
            <a:ext cx="4083244" cy="3767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fr-FR" dirty="0" err="1" smtClean="0"/>
              <a:t>Example</a:t>
            </a:r>
            <a:r>
              <a:rPr lang="fr-FR" dirty="0" smtClean="0"/>
              <a:t> of Tweet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684563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Résultat de recherche d'images pour &quot;les slip français&quot;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55036" y="5521035"/>
            <a:ext cx="1336964" cy="13369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5"/>
          <p:cNvSpPr/>
          <p:nvPr/>
        </p:nvSpPr>
        <p:spPr>
          <a:xfrm>
            <a:off x="3764096" y="95888"/>
            <a:ext cx="4282070" cy="55399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3000" dirty="0" smtClean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III- Digital Marketing Audit</a:t>
            </a:r>
            <a:endParaRPr lang="fr-FR" sz="3000" dirty="0"/>
          </a:p>
        </p:txBody>
      </p:sp>
      <p:pic>
        <p:nvPicPr>
          <p:cNvPr id="2" name="Image 1"/>
          <p:cNvPicPr>
            <a:picLocks noChangeAspect="1"/>
          </p:cNvPicPr>
          <p:nvPr/>
        </p:nvPicPr>
        <p:blipFill rotWithShape="1">
          <a:blip r:embed="rId3"/>
          <a:srcRect l="22160" t="27577" r="22102" b="10605"/>
          <a:stretch/>
        </p:blipFill>
        <p:spPr>
          <a:xfrm>
            <a:off x="2431473" y="1065066"/>
            <a:ext cx="6795655" cy="4239491"/>
          </a:xfrm>
          <a:prstGeom prst="rect">
            <a:avLst/>
          </a:prstGeom>
        </p:spPr>
      </p:pic>
      <p:sp>
        <p:nvSpPr>
          <p:cNvPr id="5" name="ZoneTexte 4"/>
          <p:cNvSpPr txBox="1"/>
          <p:nvPr/>
        </p:nvSpPr>
        <p:spPr>
          <a:xfrm>
            <a:off x="2919846" y="695734"/>
            <a:ext cx="56734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https://www.similarweb.com/website/leslipfrancais.fr</a:t>
            </a:r>
          </a:p>
        </p:txBody>
      </p:sp>
      <p:pic>
        <p:nvPicPr>
          <p:cNvPr id="7" name="Image 6"/>
          <p:cNvPicPr>
            <a:picLocks noChangeAspect="1"/>
          </p:cNvPicPr>
          <p:nvPr/>
        </p:nvPicPr>
        <p:blipFill rotWithShape="1">
          <a:blip r:embed="rId4"/>
          <a:srcRect l="22499" t="55303" r="21932" b="26061"/>
          <a:stretch/>
        </p:blipFill>
        <p:spPr>
          <a:xfrm>
            <a:off x="2517694" y="5550476"/>
            <a:ext cx="6774873" cy="1278081"/>
          </a:xfrm>
          <a:prstGeom prst="rect">
            <a:avLst/>
          </a:prstGeom>
        </p:spPr>
      </p:pic>
      <p:sp>
        <p:nvSpPr>
          <p:cNvPr id="8" name="ZoneTexte 7"/>
          <p:cNvSpPr txBox="1"/>
          <p:nvPr/>
        </p:nvSpPr>
        <p:spPr>
          <a:xfrm>
            <a:off x="332686" y="6102607"/>
            <a:ext cx="16937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 smtClean="0"/>
              <a:t>     Trafic source</a:t>
            </a:r>
            <a:endParaRPr lang="en-GB" dirty="0"/>
          </a:p>
        </p:txBody>
      </p:sp>
      <p:pic>
        <p:nvPicPr>
          <p:cNvPr id="9" name="Image 8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364269" y="6157933"/>
            <a:ext cx="195515" cy="2586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2641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Résultat de recherche d'images pour &quot;les slip français&quot;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55036" y="5521035"/>
            <a:ext cx="1336964" cy="13369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5"/>
          <p:cNvSpPr/>
          <p:nvPr/>
        </p:nvSpPr>
        <p:spPr>
          <a:xfrm>
            <a:off x="3764096" y="95888"/>
            <a:ext cx="4282070" cy="55399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3000" dirty="0" smtClean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III- Digital Marketing Audit</a:t>
            </a:r>
            <a:endParaRPr lang="fr-FR" sz="3000" dirty="0"/>
          </a:p>
        </p:txBody>
      </p:sp>
      <p:pic>
        <p:nvPicPr>
          <p:cNvPr id="3" name="Image 2"/>
          <p:cNvPicPr>
            <a:picLocks noChangeAspect="1"/>
          </p:cNvPicPr>
          <p:nvPr/>
        </p:nvPicPr>
        <p:blipFill rotWithShape="1">
          <a:blip r:embed="rId3"/>
          <a:srcRect l="22330" t="27727" r="23721" b="23485"/>
          <a:stretch/>
        </p:blipFill>
        <p:spPr>
          <a:xfrm>
            <a:off x="4785478" y="649886"/>
            <a:ext cx="7406522" cy="2776012"/>
          </a:xfrm>
          <a:prstGeom prst="rect">
            <a:avLst/>
          </a:prstGeom>
        </p:spPr>
      </p:pic>
      <p:pic>
        <p:nvPicPr>
          <p:cNvPr id="10" name="Image 9"/>
          <p:cNvPicPr>
            <a:picLocks noChangeAspect="1"/>
          </p:cNvPicPr>
          <p:nvPr/>
        </p:nvPicPr>
        <p:blipFill rotWithShape="1">
          <a:blip r:embed="rId4"/>
          <a:srcRect l="16195" t="17424" r="1392" b="25758"/>
          <a:stretch/>
        </p:blipFill>
        <p:spPr>
          <a:xfrm>
            <a:off x="279920" y="3425898"/>
            <a:ext cx="8208819" cy="3183358"/>
          </a:xfrm>
          <a:prstGeom prst="rect">
            <a:avLst/>
          </a:prstGeom>
        </p:spPr>
      </p:pic>
      <p:sp>
        <p:nvSpPr>
          <p:cNvPr id="11" name="ZoneTexte 10"/>
          <p:cNvSpPr txBox="1"/>
          <p:nvPr/>
        </p:nvSpPr>
        <p:spPr>
          <a:xfrm>
            <a:off x="592282" y="1724891"/>
            <a:ext cx="301336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https://online.seranking.com/research.overview.html?source=fr&amp;filter=base_domain&amp;input=leslipfrancais.fr</a:t>
            </a:r>
          </a:p>
        </p:txBody>
      </p:sp>
    </p:spTree>
    <p:extLst>
      <p:ext uri="{BB962C8B-B14F-4D97-AF65-F5344CB8AC3E}">
        <p14:creationId xmlns:p14="http://schemas.microsoft.com/office/powerpoint/2010/main" val="26143704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hème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453</TotalTime>
  <Words>504</Words>
  <Application>Microsoft Office PowerPoint</Application>
  <PresentationFormat>Grand écran</PresentationFormat>
  <Paragraphs>108</Paragraphs>
  <Slides>11</Slides>
  <Notes>0</Notes>
  <HiddenSlides>0</HiddenSlides>
  <MMClips>0</MMClips>
  <ScaleCrop>false</ScaleCrop>
  <HeadingPairs>
    <vt:vector size="6" baseType="variant">
      <vt:variant>
        <vt:lpstr>Polices utilisées</vt:lpstr>
      </vt:variant>
      <vt:variant>
        <vt:i4>5</vt:i4>
      </vt:variant>
      <vt:variant>
        <vt:lpstr>Thème</vt:lpstr>
      </vt:variant>
      <vt:variant>
        <vt:i4>1</vt:i4>
      </vt:variant>
      <vt:variant>
        <vt:lpstr>Titres des diapositives</vt:lpstr>
      </vt:variant>
      <vt:variant>
        <vt:i4>11</vt:i4>
      </vt:variant>
    </vt:vector>
  </HeadingPairs>
  <TitlesOfParts>
    <vt:vector size="17" baseType="lpstr">
      <vt:lpstr>Arial</vt:lpstr>
      <vt:lpstr>Calibri</vt:lpstr>
      <vt:lpstr>Calibri Light</vt:lpstr>
      <vt:lpstr>Courier New</vt:lpstr>
      <vt:lpstr>Times New Roman</vt:lpstr>
      <vt:lpstr>Thème Office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  <vt:lpstr>Présentation PowerPoint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Présentation PowerPoint</dc:title>
  <dc:creator>James</dc:creator>
  <cp:lastModifiedBy>James</cp:lastModifiedBy>
  <cp:revision>42</cp:revision>
  <dcterms:created xsi:type="dcterms:W3CDTF">2019-03-26T17:15:04Z</dcterms:created>
  <dcterms:modified xsi:type="dcterms:W3CDTF">2019-04-25T12:02:06Z</dcterms:modified>
</cp:coreProperties>
</file>