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  <p:sldMasterId id="2147483685" r:id="rId4"/>
  </p:sldMasterIdLst>
  <p:notesMasterIdLst>
    <p:notesMasterId r:id="rId26"/>
  </p:notesMasterIdLst>
  <p:sldIdLst>
    <p:sldId id="621" r:id="rId5"/>
    <p:sldId id="622" r:id="rId6"/>
    <p:sldId id="623" r:id="rId7"/>
    <p:sldId id="624" r:id="rId8"/>
    <p:sldId id="629" r:id="rId9"/>
    <p:sldId id="630" r:id="rId10"/>
    <p:sldId id="626" r:id="rId11"/>
    <p:sldId id="329" r:id="rId12"/>
    <p:sldId id="357" r:id="rId13"/>
    <p:sldId id="359" r:id="rId14"/>
    <p:sldId id="265" r:id="rId15"/>
    <p:sldId id="385" r:id="rId16"/>
    <p:sldId id="384" r:id="rId17"/>
    <p:sldId id="386" r:id="rId18"/>
    <p:sldId id="353" r:id="rId19"/>
    <p:sldId id="330" r:id="rId20"/>
    <p:sldId id="331" r:id="rId21"/>
    <p:sldId id="367" r:id="rId22"/>
    <p:sldId id="368" r:id="rId23"/>
    <p:sldId id="356" r:id="rId24"/>
    <p:sldId id="627" r:id="rId2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99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008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key features of each of these types of assessment, all of which are included during the course of the Cert HE </a:t>
            </a:r>
            <a:r>
              <a:rPr lang="en-GB" dirty="0" err="1"/>
              <a:t>SfW</a:t>
            </a:r>
            <a:r>
              <a:rPr lang="en-GB" dirty="0"/>
              <a:t> HSC.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8264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Mention the importance of planning an assignment / Time management.  Use of a Gantt Chart (Students could use MS Excel or Insert a Table in MS Word to practice making one?)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904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Often found in assignment questions.  Understanding command words help students to understand the assignment requirements.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251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Often found in assignment questions.  Understanding command words help students to understand the assignment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364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Ensure students can access the assignment brief in Moodle.  Could discuss importance of understanding Command Words in assignments.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776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Often found in assignment questions.  Understanding command words help students to understand the assignment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722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6134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2598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03006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3718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050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9982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9508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6065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5229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9832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398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17/10/2022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17/10/2022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900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ntBj0FIApw" TargetMode="Externa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spark.adobe.com/video/s0SZD4p6wbWhW" TargetMode="Externa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19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emich.edu/loexquarterly/vol31/iss3/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Relationship Id="rId5" Type="http://schemas.openxmlformats.org/officeDocument/2006/relationships/hyperlink" Target="https://www.scribbr.com/category/academic-essay/" TargetMode="External"/><Relationship Id="rId4" Type="http://schemas.openxmlformats.org/officeDocument/2006/relationships/hyperlink" Target="https://owll.massey.ac.nz/assignment-types/what-is-a-report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Assignments 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17/10/2022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EA9F34-5CDC-BCB1-DC6C-2F4BEFF27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53" y="20638"/>
            <a:ext cx="8229600" cy="1143000"/>
          </a:xfrm>
        </p:spPr>
        <p:txBody>
          <a:bodyPr/>
          <a:lstStyle/>
          <a:p>
            <a:r>
              <a:rPr lang="en-GB" sz="4000" b="1" dirty="0"/>
              <a:t>Key principles of assessment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E537F7-B14D-57D7-A2F9-946BD2ADC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78FF9-D6A0-B6D4-32CA-DF45AD21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17/10/2022</a:t>
            </a:fld>
            <a:endParaRPr lang="en-GB"/>
          </a:p>
        </p:txBody>
      </p:sp>
      <p:pic>
        <p:nvPicPr>
          <p:cNvPr id="7" name="Picture 2" descr="Related image">
            <a:extLst>
              <a:ext uri="{FF2B5EF4-FFF2-40B4-BE49-F238E27FC236}">
                <a16:creationId xmlns:a16="http://schemas.microsoft.com/office/drawing/2014/main" id="{12FBD210-A844-66B2-055C-15A35847D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15273"/>
            <a:ext cx="8856984" cy="433909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95B624CD-2334-7DBE-7614-8D5447614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5696" y="5722143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Principles and Methods of Assessment. (2015). </a:t>
            </a:r>
            <a:r>
              <a:rPr lang="en-GB" altLang="en-US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Principles and Methods of Assessment</a:t>
            </a:r>
            <a:r>
              <a:rPr lang="en-GB" alt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[online] Available at: https://</a:t>
            </a:r>
            <a:r>
              <a:rPr lang="en-GB" altLang="en-US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abdao.wordpress.com</a:t>
            </a:r>
            <a:r>
              <a:rPr lang="en-GB" alt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[Accessed 20 Apr. 2018].</a:t>
            </a:r>
          </a:p>
        </p:txBody>
      </p:sp>
    </p:spTree>
    <p:extLst>
      <p:ext uri="{BB962C8B-B14F-4D97-AF65-F5344CB8AC3E}">
        <p14:creationId xmlns:p14="http://schemas.microsoft.com/office/powerpoint/2010/main" val="3914737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EA9F34-5CDC-BCB1-DC6C-2F4BEFF27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46831"/>
            <a:ext cx="8229600" cy="1143000"/>
          </a:xfrm>
        </p:spPr>
        <p:txBody>
          <a:bodyPr/>
          <a:lstStyle/>
          <a:p>
            <a:r>
              <a:rPr lang="en-GB" sz="4000" b="1" dirty="0"/>
              <a:t>Types of assessment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979FC7-A731-BA8E-BD6D-87BD22559A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980728"/>
            <a:ext cx="4464496" cy="3916363"/>
          </a:xfrm>
        </p:spPr>
        <p:txBody>
          <a:bodyPr/>
          <a:lstStyle/>
          <a:p>
            <a:r>
              <a:rPr lang="en-GB" sz="2400" b="1" kern="1200" dirty="0">
                <a:solidFill>
                  <a:schemeClr val="accent5">
                    <a:lumMod val="50000"/>
                  </a:schemeClr>
                </a:solidFill>
              </a:rPr>
              <a:t>Formative Assessments</a:t>
            </a:r>
          </a:p>
          <a:p>
            <a:pPr lvl="1"/>
            <a:r>
              <a:rPr lang="en-US" sz="2400" kern="1200" dirty="0"/>
              <a:t>class tasks </a:t>
            </a:r>
          </a:p>
          <a:p>
            <a:pPr lvl="1"/>
            <a:r>
              <a:rPr lang="en-US" sz="2400" kern="1200" dirty="0"/>
              <a:t>help you to consolidate and develop your learning. </a:t>
            </a:r>
          </a:p>
          <a:p>
            <a:pPr lvl="1"/>
            <a:r>
              <a:rPr lang="en-US" sz="2400" kern="1200" dirty="0"/>
              <a:t>demonstrate to your lecturer whether or not you understand key concepts. </a:t>
            </a:r>
          </a:p>
          <a:p>
            <a:endParaRPr lang="en-GB" sz="3200" kern="1200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2ACA9-CC18-338B-685A-B3E0EB4C17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980728"/>
            <a:ext cx="4896544" cy="3916363"/>
          </a:xfrm>
        </p:spPr>
        <p:txBody>
          <a:bodyPr/>
          <a:lstStyle/>
          <a:p>
            <a:r>
              <a:rPr lang="en-GB" sz="2400" b="1" kern="1200" dirty="0">
                <a:solidFill>
                  <a:schemeClr val="accent5">
                    <a:lumMod val="50000"/>
                  </a:schemeClr>
                </a:solidFill>
              </a:rPr>
              <a:t>Summative Assessments</a:t>
            </a:r>
          </a:p>
          <a:p>
            <a:pPr lvl="1"/>
            <a:r>
              <a:rPr lang="en-GB" sz="2400" dirty="0">
                <a:cs typeface="Arial" panose="020B0604020202020204" pitchFamily="34" charset="0"/>
              </a:rPr>
              <a:t>m</a:t>
            </a:r>
            <a:r>
              <a:rPr lang="en-GB" sz="2400" kern="1200" dirty="0">
                <a:cs typeface="Arial" panose="020B0604020202020204" pitchFamily="34" charset="0"/>
              </a:rPr>
              <a:t>id-term/ end-of-term</a:t>
            </a:r>
          </a:p>
          <a:p>
            <a:pPr lvl="1"/>
            <a:r>
              <a:rPr lang="en-GB" sz="2400" kern="1200" dirty="0">
                <a:cs typeface="Arial" panose="020B0604020202020204" pitchFamily="34" charset="0"/>
              </a:rPr>
              <a:t>allow your lecturer to assess your ability to meet the </a:t>
            </a:r>
            <a:r>
              <a:rPr lang="en-GB" sz="2400" u="sng" kern="1200" dirty="0">
                <a:cs typeface="Arial" panose="020B0604020202020204" pitchFamily="34" charset="0"/>
              </a:rPr>
              <a:t>learning outcomes</a:t>
            </a:r>
            <a:r>
              <a:rPr lang="en-GB" sz="2400" kern="1200" dirty="0">
                <a:cs typeface="Arial" panose="020B0604020202020204" pitchFamily="34" charset="0"/>
              </a:rPr>
              <a:t> for the module. </a:t>
            </a:r>
          </a:p>
          <a:p>
            <a:pPr lvl="1"/>
            <a:r>
              <a:rPr lang="en-GB" sz="2400" kern="1200" dirty="0">
                <a:cs typeface="Arial" panose="020B0604020202020204" pitchFamily="34" charset="0"/>
              </a:rPr>
              <a:t>these tasks allow you to receive grades and feedback which helps you to progress through your course. </a:t>
            </a:r>
          </a:p>
          <a:p>
            <a:endParaRPr lang="en-GB" sz="3200" kern="12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78FF9-D6A0-B6D4-32CA-DF45AD21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17/10/2022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728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6BE92-157F-489F-A54E-BD719ED09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Different types of summative assessment (for Level 4)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1F1E50B-32E5-4CAF-9813-A17BDCB8FB18}"/>
              </a:ext>
            </a:extLst>
          </p:cNvPr>
          <p:cNvSpPr/>
          <p:nvPr/>
        </p:nvSpPr>
        <p:spPr>
          <a:xfrm>
            <a:off x="1440894" y="1601440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Report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D825FF8-C1DA-4331-87DB-F4457C2CCB90}"/>
              </a:ext>
            </a:extLst>
          </p:cNvPr>
          <p:cNvSpPr/>
          <p:nvPr/>
        </p:nvSpPr>
        <p:spPr>
          <a:xfrm>
            <a:off x="3593529" y="1601440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1241735"/>
              <a:satOff val="4976"/>
              <a:lumOff val="1078"/>
              <a:alphaOff val="0"/>
            </a:schemeClr>
          </a:fillRef>
          <a:effectRef idx="0">
            <a:schemeClr val="accent5">
              <a:hueOff val="-1241735"/>
              <a:satOff val="4976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Essay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6ACB39-1150-4A1C-9DF8-0BD13C4C456C}"/>
              </a:ext>
            </a:extLst>
          </p:cNvPr>
          <p:cNvSpPr/>
          <p:nvPr/>
        </p:nvSpPr>
        <p:spPr>
          <a:xfrm>
            <a:off x="5746164" y="1601440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2483469"/>
              <a:satOff val="9953"/>
              <a:lumOff val="2157"/>
              <a:alphaOff val="0"/>
            </a:schemeClr>
          </a:fillRef>
          <a:effectRef idx="0">
            <a:schemeClr val="accent5">
              <a:hueOff val="-2483469"/>
              <a:satOff val="9953"/>
              <a:lumOff val="215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Individual Presentation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922286-79A2-4B7C-9218-7EA68587A9FF}"/>
              </a:ext>
            </a:extLst>
          </p:cNvPr>
          <p:cNvSpPr/>
          <p:nvPr/>
        </p:nvSpPr>
        <p:spPr>
          <a:xfrm>
            <a:off x="1440894" y="2971299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3725204"/>
              <a:satOff val="14929"/>
              <a:lumOff val="3235"/>
              <a:alphaOff val="0"/>
            </a:schemeClr>
          </a:fillRef>
          <a:effectRef idx="0">
            <a:schemeClr val="accent5">
              <a:hueOff val="-3725204"/>
              <a:satOff val="14929"/>
              <a:lumOff val="323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Group presentation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3C73FBA-8B18-45B7-8C0E-CE798A55F31E}"/>
              </a:ext>
            </a:extLst>
          </p:cNvPr>
          <p:cNvSpPr/>
          <p:nvPr/>
        </p:nvSpPr>
        <p:spPr>
          <a:xfrm>
            <a:off x="3593529" y="2971299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4966938"/>
              <a:satOff val="19906"/>
              <a:lumOff val="4314"/>
              <a:alphaOff val="0"/>
            </a:schemeClr>
          </a:fillRef>
          <a:effectRef idx="0">
            <a:schemeClr val="accent5">
              <a:hueOff val="-4966938"/>
              <a:satOff val="19906"/>
              <a:lumOff val="431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Case studies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088775-3976-42A2-B707-C95A5B34BB1A}"/>
              </a:ext>
            </a:extLst>
          </p:cNvPr>
          <p:cNvSpPr/>
          <p:nvPr/>
        </p:nvSpPr>
        <p:spPr>
          <a:xfrm>
            <a:off x="5746164" y="2971299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6208672"/>
              <a:satOff val="24882"/>
              <a:lumOff val="5392"/>
              <a:alphaOff val="0"/>
            </a:schemeClr>
          </a:fillRef>
          <a:effectRef idx="0">
            <a:schemeClr val="accent5">
              <a:hueOff val="-6208672"/>
              <a:satOff val="24882"/>
              <a:lumOff val="539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Portfolio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10AE9DB-3F19-4BE1-BED8-B0454976AC7B}"/>
              </a:ext>
            </a:extLst>
          </p:cNvPr>
          <p:cNvSpPr/>
          <p:nvPr/>
        </p:nvSpPr>
        <p:spPr>
          <a:xfrm>
            <a:off x="1440894" y="4341157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7450407"/>
              <a:satOff val="29858"/>
              <a:lumOff val="6471"/>
              <a:alphaOff val="0"/>
            </a:schemeClr>
          </a:fillRef>
          <a:effectRef idx="0">
            <a:schemeClr val="accent5">
              <a:hueOff val="-7450407"/>
              <a:satOff val="29858"/>
              <a:lumOff val="647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Exam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38B187C-5494-4625-A4FC-A1E83EA7A2CA}"/>
              </a:ext>
            </a:extLst>
          </p:cNvPr>
          <p:cNvSpPr/>
          <p:nvPr/>
        </p:nvSpPr>
        <p:spPr>
          <a:xfrm>
            <a:off x="3593529" y="4341157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8692142"/>
              <a:satOff val="34835"/>
              <a:lumOff val="7549"/>
              <a:alphaOff val="0"/>
            </a:schemeClr>
          </a:fillRef>
          <a:effectRef idx="0">
            <a:schemeClr val="accent5">
              <a:hueOff val="-8692142"/>
              <a:satOff val="34835"/>
              <a:lumOff val="754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Supporting paper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041A7EC-82A3-4AD5-8A67-0A3E60398B9D}"/>
              </a:ext>
            </a:extLst>
          </p:cNvPr>
          <p:cNvSpPr/>
          <p:nvPr/>
        </p:nvSpPr>
        <p:spPr>
          <a:xfrm>
            <a:off x="5746164" y="4341157"/>
            <a:ext cx="1956941" cy="1174164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9933876"/>
              <a:satOff val="39811"/>
              <a:lumOff val="8628"/>
              <a:alphaOff val="0"/>
            </a:schemeClr>
          </a:fillRef>
          <a:effectRef idx="0">
            <a:schemeClr val="accent5">
              <a:hueOff val="-9933876"/>
              <a:satOff val="39811"/>
              <a:lumOff val="862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5250" tIns="95250" rIns="95250" bIns="95250" numCol="1" spcCol="1270" anchor="ctr" anchorCtr="0">
            <a:noAutofit/>
          </a:bodyPr>
          <a:lstStyle/>
          <a:p>
            <a:pPr marL="0" marR="0" lvl="0" indent="0" algn="ctr" defTabSz="11112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Reflective report </a:t>
            </a:r>
          </a:p>
        </p:txBody>
      </p:sp>
    </p:spTree>
    <p:extLst>
      <p:ext uri="{BB962C8B-B14F-4D97-AF65-F5344CB8AC3E}">
        <p14:creationId xmlns:p14="http://schemas.microsoft.com/office/powerpoint/2010/main" val="3181178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5F26B-C4B6-4F1A-8FDB-FD09FCFCB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46831"/>
            <a:ext cx="8229600" cy="1143000"/>
          </a:xfrm>
        </p:spPr>
        <p:txBody>
          <a:bodyPr/>
          <a:lstStyle/>
          <a:p>
            <a:r>
              <a:rPr lang="en-GB" b="1" dirty="0"/>
              <a:t>REPORT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9F876-32F7-4CC5-B9E6-E7C683AA7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64" y="1067442"/>
            <a:ext cx="8229600" cy="3916363"/>
          </a:xfrm>
        </p:spPr>
        <p:txBody>
          <a:bodyPr/>
          <a:lstStyle/>
          <a:p>
            <a:r>
              <a:rPr lang="en-GB" sz="2400" dirty="0"/>
              <a:t>A report is a specific form of writing that is organised around identifying and examining issues, events, or findings (physical sense, such as events, or from a research investigation). </a:t>
            </a:r>
          </a:p>
          <a:p>
            <a:r>
              <a:rPr lang="en-GB" sz="2400" dirty="0"/>
              <a:t>A report informs the reader simply and objectively about all relevant issues. There are three features that characterise report writing at a very basic level: a pre-defined structure, independent sections, and reaching unbiased conclusions.</a:t>
            </a:r>
          </a:p>
          <a:p>
            <a:endParaRPr lang="en-GB" sz="2400" dirty="0"/>
          </a:p>
          <a:p>
            <a:pPr marL="0" indent="0" algn="r">
              <a:buNone/>
            </a:pPr>
            <a:r>
              <a:rPr lang="en-GB" sz="1800" dirty="0"/>
              <a:t>(Massey University, 2010)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B803A-59F9-445E-BF5F-7436B4584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17/10/2022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245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5F26B-C4B6-4F1A-8FDB-FD09FCFCB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46831"/>
            <a:ext cx="8229600" cy="1143000"/>
          </a:xfrm>
        </p:spPr>
        <p:txBody>
          <a:bodyPr/>
          <a:lstStyle/>
          <a:p>
            <a:r>
              <a:rPr lang="en-GB" b="1" dirty="0"/>
              <a:t>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9F876-32F7-4CC5-B9E6-E7C683AA7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64" y="1067442"/>
            <a:ext cx="8229600" cy="3916363"/>
          </a:xfrm>
        </p:spPr>
        <p:txBody>
          <a:bodyPr/>
          <a:lstStyle/>
          <a:p>
            <a:r>
              <a:rPr lang="en-GB" sz="2400" dirty="0"/>
              <a:t>An academic essay is a </a:t>
            </a:r>
            <a:r>
              <a:rPr lang="en-GB" sz="2400" b="1" dirty="0"/>
              <a:t>focused piece of writing</a:t>
            </a:r>
            <a:r>
              <a:rPr lang="en-GB" sz="2400" dirty="0"/>
              <a:t> that develops an idea or argument using evidence, analysis and interpretation. </a:t>
            </a:r>
          </a:p>
          <a:p>
            <a:r>
              <a:rPr lang="en-GB" sz="2400" dirty="0"/>
              <a:t>There are many types of essays students might write. The content and length of an essay depends on the level, subject of study, and course requirements.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Scribbr</a:t>
            </a:r>
            <a:r>
              <a:rPr lang="en-GB" sz="1800" dirty="0"/>
              <a:t>, n.d.))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B803A-59F9-445E-BF5F-7436B4584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17/10/2022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281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F2C2DA8-5706-613F-E8AC-88D4CE1A6F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5" r="70879" b="-1007"/>
          <a:stretch/>
        </p:blipFill>
        <p:spPr>
          <a:xfrm>
            <a:off x="6953923" y="5294116"/>
            <a:ext cx="2082573" cy="46092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EA9F34-5CDC-BCB1-DC6C-2F4BEFF27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76064"/>
          </a:xfrm>
        </p:spPr>
        <p:txBody>
          <a:bodyPr/>
          <a:lstStyle/>
          <a:p>
            <a:r>
              <a:rPr lang="en-US" sz="2800" b="1" dirty="0"/>
              <a:t>Key differences between reports and essays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78FF9-D6A0-B6D4-32CA-DF45AD21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17/10/2022</a:t>
            </a:fld>
            <a:endParaRPr lang="en-GB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8DE0656-34AF-31CA-FB87-3FF3D234EDBD}"/>
              </a:ext>
            </a:extLst>
          </p:cNvPr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179512" y="836712"/>
          <a:ext cx="8856984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8492">
                  <a:extLst>
                    <a:ext uri="{9D8B030D-6E8A-4147-A177-3AD203B41FA5}">
                      <a16:colId xmlns:a16="http://schemas.microsoft.com/office/drawing/2014/main" val="362029548"/>
                    </a:ext>
                  </a:extLst>
                </a:gridCol>
                <a:gridCol w="4428492">
                  <a:extLst>
                    <a:ext uri="{9D8B030D-6E8A-4147-A177-3AD203B41FA5}">
                      <a16:colId xmlns:a16="http://schemas.microsoft.com/office/drawing/2014/main" val="3582232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REPORTS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ESSAYS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448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Have a table of contents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Don’t have a table of contents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7095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Divided into sections and subsections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Not divided into sections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160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Have headings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Do not have headings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7927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Often originate from outside academic subjects, typically used in the world of work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Originate in academic settings, including practice-based subjects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579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Often present data you have collected yourself through research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Usually focus on </a:t>
                      </a:r>
                      <a:r>
                        <a:rPr lang="en-US" sz="1600" dirty="0" err="1"/>
                        <a:t>analysing</a:t>
                      </a:r>
                      <a:r>
                        <a:rPr lang="en-US" sz="1600" dirty="0"/>
                        <a:t> theories or other people’s research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1923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Usually contain tables, graphs, charts, etc.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Do not contain tables, graphs, charts, etc.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2741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Usually include descriptions of the methods used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Don’t usually refer to methods to arrive at </a:t>
                      </a:r>
                      <a:r>
                        <a:rPr lang="en-US" sz="1600" dirty="0" err="1"/>
                        <a:t>conlusions</a:t>
                      </a:r>
                      <a:r>
                        <a:rPr lang="en-US" sz="1600" dirty="0"/>
                        <a:t>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454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Often suggest how the report/research could be improved, may evaluate methods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Don’t usually reflect on the process of researching or writing the essay itself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2633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Sometimes include recommendations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Don’t include recommendations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88555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9836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646331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en-GB" dirty="0"/>
              <a:t>  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  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7E8E2E-D78A-4527-9F3A-0B2500BCEC75}"/>
              </a:ext>
            </a:extLst>
          </p:cNvPr>
          <p:cNvSpPr txBox="1"/>
          <p:nvPr/>
        </p:nvSpPr>
        <p:spPr>
          <a:xfrm>
            <a:off x="564185" y="328415"/>
            <a:ext cx="7859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Presentations </a:t>
            </a:r>
          </a:p>
        </p:txBody>
      </p:sp>
      <p:pic>
        <p:nvPicPr>
          <p:cNvPr id="5" name="Picture 4" descr="Business woman pointing to side">
            <a:extLst>
              <a:ext uri="{FF2B5EF4-FFF2-40B4-BE49-F238E27FC236}">
                <a16:creationId xmlns:a16="http://schemas.microsoft.com/office/drawing/2014/main" id="{5581623C-272B-44AD-B724-79EC07ADCC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75685"/>
            <a:ext cx="1181084" cy="241914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5E1760-51AF-4711-A1E7-00C42714D46C}"/>
              </a:ext>
            </a:extLst>
          </p:cNvPr>
          <p:cNvSpPr/>
          <p:nvPr/>
        </p:nvSpPr>
        <p:spPr>
          <a:xfrm>
            <a:off x="1782956" y="1382476"/>
            <a:ext cx="2788684" cy="18739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592AAB85-686D-45FC-970C-D4CEBC2BD2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619" y="1526493"/>
            <a:ext cx="2005357" cy="15020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64E0653-8FC1-4824-8A18-08E7CC588CD1}"/>
              </a:ext>
            </a:extLst>
          </p:cNvPr>
          <p:cNvSpPr txBox="1"/>
          <p:nvPr/>
        </p:nvSpPr>
        <p:spPr>
          <a:xfrm>
            <a:off x="457200" y="4549130"/>
            <a:ext cx="35833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Individual presentations </a:t>
            </a:r>
          </a:p>
          <a:p>
            <a:r>
              <a:rPr lang="en-GB" dirty="0"/>
              <a:t>You research, plan and present your work independently.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AC8D1C-9C65-4559-BAF8-CFF6C2523231}"/>
              </a:ext>
            </a:extLst>
          </p:cNvPr>
          <p:cNvSpPr/>
          <p:nvPr/>
        </p:nvSpPr>
        <p:spPr>
          <a:xfrm>
            <a:off x="4963303" y="1358691"/>
            <a:ext cx="2788684" cy="18739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Businessman pointing up">
            <a:extLst>
              <a:ext uri="{FF2B5EF4-FFF2-40B4-BE49-F238E27FC236}">
                <a16:creationId xmlns:a16="http://schemas.microsoft.com/office/drawing/2014/main" id="{00FBFEDB-8240-45C9-9D8E-906DDC0B695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4637" y="2254306"/>
            <a:ext cx="1024070" cy="2294824"/>
          </a:xfrm>
          <a:prstGeom prst="rect">
            <a:avLst/>
          </a:prstGeom>
        </p:spPr>
      </p:pic>
      <p:pic>
        <p:nvPicPr>
          <p:cNvPr id="16" name="Picture 15" descr="Woman arms raised on the side">
            <a:extLst>
              <a:ext uri="{FF2B5EF4-FFF2-40B4-BE49-F238E27FC236}">
                <a16:creationId xmlns:a16="http://schemas.microsoft.com/office/drawing/2014/main" id="{5617673A-80F9-4691-A956-3B95CD668F7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7669" y="2948839"/>
            <a:ext cx="1071464" cy="2294824"/>
          </a:xfrm>
          <a:prstGeom prst="rect">
            <a:avLst/>
          </a:prstGeom>
        </p:spPr>
      </p:pic>
      <p:pic>
        <p:nvPicPr>
          <p:cNvPr id="20" name="Picture 19" descr="Graphical user interface&#10;&#10;Description automatically generated">
            <a:extLst>
              <a:ext uri="{FF2B5EF4-FFF2-40B4-BE49-F238E27FC236}">
                <a16:creationId xmlns:a16="http://schemas.microsoft.com/office/drawing/2014/main" id="{A5465C5F-95FD-4FCA-A0BE-8B341BA9598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2971" y="1475269"/>
            <a:ext cx="2068665" cy="1547383"/>
          </a:xfrm>
          <a:prstGeom prst="rect">
            <a:avLst/>
          </a:prstGeom>
        </p:spPr>
      </p:pic>
      <p:pic>
        <p:nvPicPr>
          <p:cNvPr id="12" name="Picture 11" descr="Businesswoman pointing up">
            <a:extLst>
              <a:ext uri="{FF2B5EF4-FFF2-40B4-BE49-F238E27FC236}">
                <a16:creationId xmlns:a16="http://schemas.microsoft.com/office/drawing/2014/main" id="{21F5CA71-EF44-4D02-9976-BA54195032E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089" y="2176898"/>
            <a:ext cx="991334" cy="2294824"/>
          </a:xfrm>
          <a:prstGeom prst="rect">
            <a:avLst/>
          </a:prstGeom>
        </p:spPr>
      </p:pic>
      <p:pic>
        <p:nvPicPr>
          <p:cNvPr id="18" name="Picture 17" descr="Businessman in wheelchair raising hand">
            <a:extLst>
              <a:ext uri="{FF2B5EF4-FFF2-40B4-BE49-F238E27FC236}">
                <a16:creationId xmlns:a16="http://schemas.microsoft.com/office/drawing/2014/main" id="{66A98180-F751-4243-88FD-D24CC82C625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735" y="2704768"/>
            <a:ext cx="1489214" cy="229482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F330BD9-242A-4B18-9BC3-06BF10CD764A}"/>
              </a:ext>
            </a:extLst>
          </p:cNvPr>
          <p:cNvSpPr txBox="1"/>
          <p:nvPr/>
        </p:nvSpPr>
        <p:spPr>
          <a:xfrm>
            <a:off x="5485481" y="4410630"/>
            <a:ext cx="32129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Group presentations </a:t>
            </a:r>
          </a:p>
          <a:p>
            <a:r>
              <a:rPr lang="en-GB" dirty="0"/>
              <a:t>You work as a group to research, plan and present your work. </a:t>
            </a:r>
          </a:p>
        </p:txBody>
      </p:sp>
    </p:spTree>
    <p:extLst>
      <p:ext uri="{BB962C8B-B14F-4D97-AF65-F5344CB8AC3E}">
        <p14:creationId xmlns:p14="http://schemas.microsoft.com/office/powerpoint/2010/main" val="24329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0FFB-62B2-49AE-B0F6-2CBF05069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007" y="78495"/>
            <a:ext cx="8229600" cy="1143000"/>
          </a:xfrm>
        </p:spPr>
        <p:txBody>
          <a:bodyPr/>
          <a:lstStyle/>
          <a:p>
            <a:r>
              <a:rPr lang="en-GB" sz="4000" b="1" dirty="0"/>
              <a:t>Case Studies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0379A5-E4F5-4123-8F59-3F16E685670C}"/>
              </a:ext>
            </a:extLst>
          </p:cNvPr>
          <p:cNvSpPr/>
          <p:nvPr/>
        </p:nvSpPr>
        <p:spPr>
          <a:xfrm>
            <a:off x="479883" y="2920678"/>
            <a:ext cx="8229600" cy="8592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sz="2000" b="1" dirty="0"/>
              <a:t>Case studies are a vital research method in qualitative research.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7C595C3-ECAD-45EE-8C26-49A12359A277}"/>
              </a:ext>
            </a:extLst>
          </p:cNvPr>
          <p:cNvSpPr/>
          <p:nvPr/>
        </p:nvSpPr>
        <p:spPr>
          <a:xfrm>
            <a:off x="485376" y="1221495"/>
            <a:ext cx="8229600" cy="141541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5">
                    <a:lumMod val="50000"/>
                  </a:schemeClr>
                </a:solidFill>
              </a:rPr>
              <a:t>Craig (2009, p175) describes a case study as being, “A report based on a client, situation or organisation, written and usually shared for the purpose of learning”.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F55E7C-577C-42FB-8F27-3E98C401D776}"/>
              </a:ext>
            </a:extLst>
          </p:cNvPr>
          <p:cNvSpPr txBox="1"/>
          <p:nvPr/>
        </p:nvSpPr>
        <p:spPr>
          <a:xfrm>
            <a:off x="508059" y="4223308"/>
            <a:ext cx="8201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By applying our learning and theory to understanding real life challenges, we are able to become more prepared for the challenges faced in our careers.</a:t>
            </a:r>
          </a:p>
        </p:txBody>
      </p:sp>
    </p:spTree>
    <p:extLst>
      <p:ext uri="{BB962C8B-B14F-4D97-AF65-F5344CB8AC3E}">
        <p14:creationId xmlns:p14="http://schemas.microsoft.com/office/powerpoint/2010/main" val="18358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E4DA3-68DE-4176-90F8-64EE7CDAD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621"/>
            <a:ext cx="8229600" cy="1143000"/>
          </a:xfrm>
        </p:spPr>
        <p:txBody>
          <a:bodyPr/>
          <a:lstStyle/>
          <a:p>
            <a:r>
              <a:rPr lang="en-GB" b="1" dirty="0"/>
              <a:t>Reflective writing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A6A43B-B849-4EB2-AD98-23010300D4DF}"/>
              </a:ext>
            </a:extLst>
          </p:cNvPr>
          <p:cNvSpPr txBox="1"/>
          <p:nvPr/>
        </p:nvSpPr>
        <p:spPr>
          <a:xfrm>
            <a:off x="323528" y="1151082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does reflective writing involve?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7C2EBFB-2D87-4A92-B87E-86AADF38E57D}"/>
              </a:ext>
            </a:extLst>
          </p:cNvPr>
          <p:cNvSpPr/>
          <p:nvPr/>
        </p:nvSpPr>
        <p:spPr>
          <a:xfrm rot="16200000">
            <a:off x="-342494" y="2341597"/>
            <a:ext cx="3043974" cy="1711925"/>
          </a:xfrm>
          <a:custGeom>
            <a:avLst/>
            <a:gdLst>
              <a:gd name="connsiteX0" fmla="*/ 0 w 1184671"/>
              <a:gd name="connsiteY0" fmla="*/ 59234 h 1421606"/>
              <a:gd name="connsiteX1" fmla="*/ 59234 w 1184671"/>
              <a:gd name="connsiteY1" fmla="*/ 0 h 1421606"/>
              <a:gd name="connsiteX2" fmla="*/ 1125437 w 1184671"/>
              <a:gd name="connsiteY2" fmla="*/ 0 h 1421606"/>
              <a:gd name="connsiteX3" fmla="*/ 1184671 w 1184671"/>
              <a:gd name="connsiteY3" fmla="*/ 59234 h 1421606"/>
              <a:gd name="connsiteX4" fmla="*/ 1184671 w 1184671"/>
              <a:gd name="connsiteY4" fmla="*/ 1362372 h 1421606"/>
              <a:gd name="connsiteX5" fmla="*/ 1125437 w 1184671"/>
              <a:gd name="connsiteY5" fmla="*/ 1421606 h 1421606"/>
              <a:gd name="connsiteX6" fmla="*/ 59234 w 1184671"/>
              <a:gd name="connsiteY6" fmla="*/ 1421606 h 1421606"/>
              <a:gd name="connsiteX7" fmla="*/ 0 w 1184671"/>
              <a:gd name="connsiteY7" fmla="*/ 1362372 h 1421606"/>
              <a:gd name="connsiteX8" fmla="*/ 0 w 1184671"/>
              <a:gd name="connsiteY8" fmla="*/ 59234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4671" h="1421606">
                <a:moveTo>
                  <a:pt x="1135309" y="1"/>
                </a:moveTo>
                <a:cubicBezTo>
                  <a:pt x="1162571" y="1"/>
                  <a:pt x="1184671" y="31825"/>
                  <a:pt x="1184671" y="71081"/>
                </a:cubicBezTo>
                <a:lnTo>
                  <a:pt x="1184671" y="1350525"/>
                </a:lnTo>
                <a:cubicBezTo>
                  <a:pt x="1184671" y="1389781"/>
                  <a:pt x="1162571" y="1421605"/>
                  <a:pt x="1135309" y="1421605"/>
                </a:cubicBezTo>
                <a:lnTo>
                  <a:pt x="49362" y="1421605"/>
                </a:lnTo>
                <a:cubicBezTo>
                  <a:pt x="22100" y="1421605"/>
                  <a:pt x="0" y="1389781"/>
                  <a:pt x="0" y="1350525"/>
                </a:cubicBezTo>
                <a:lnTo>
                  <a:pt x="0" y="71081"/>
                </a:lnTo>
                <a:cubicBezTo>
                  <a:pt x="0" y="31825"/>
                  <a:pt x="22100" y="1"/>
                  <a:pt x="49362" y="1"/>
                </a:cubicBezTo>
                <a:lnTo>
                  <a:pt x="1135309" y="1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5888" tIns="41149" rIns="53341" bIns="947736" numCol="1" spcCol="1270" anchor="t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kern="1200" dirty="0"/>
              <a:t>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85557E1-9EB9-48BF-AD31-F5E4B50800C7}"/>
              </a:ext>
            </a:extLst>
          </p:cNvPr>
          <p:cNvSpPr/>
          <p:nvPr/>
        </p:nvSpPr>
        <p:spPr>
          <a:xfrm>
            <a:off x="536355" y="2258708"/>
            <a:ext cx="1286273" cy="1792402"/>
          </a:xfrm>
          <a:custGeom>
            <a:avLst/>
            <a:gdLst>
              <a:gd name="connsiteX0" fmla="*/ 0 w 882580"/>
              <a:gd name="connsiteY0" fmla="*/ 0 h 1421606"/>
              <a:gd name="connsiteX1" fmla="*/ 882580 w 882580"/>
              <a:gd name="connsiteY1" fmla="*/ 0 h 1421606"/>
              <a:gd name="connsiteX2" fmla="*/ 882580 w 882580"/>
              <a:gd name="connsiteY2" fmla="*/ 1421606 h 1421606"/>
              <a:gd name="connsiteX3" fmla="*/ 0 w 882580"/>
              <a:gd name="connsiteY3" fmla="*/ 1421606 h 1421606"/>
              <a:gd name="connsiteX4" fmla="*/ 0 w 882580"/>
              <a:gd name="connsiteY4" fmla="*/ 0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2580" h="1421606">
                <a:moveTo>
                  <a:pt x="0" y="0"/>
                </a:moveTo>
                <a:lnTo>
                  <a:pt x="882580" y="0"/>
                </a:lnTo>
                <a:lnTo>
                  <a:pt x="882580" y="1421606"/>
                </a:lnTo>
                <a:lnTo>
                  <a:pt x="0" y="1421606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34290" rIns="0" bIns="0" numCol="1" spcCol="1270" anchor="t" anchorCtr="0">
            <a:noAutofit/>
          </a:bodyPr>
          <a:lstStyle/>
          <a:p>
            <a:pPr marL="0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b="1" kern="1200" dirty="0">
                <a:latin typeface="Arial" panose="020B0604020202020204" pitchFamily="34" charset="0"/>
                <a:cs typeface="Arial" panose="020B0604020202020204" pitchFamily="34" charset="0"/>
              </a:rPr>
              <a:t>Looking back at past experience to perform better in the future.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94972C5-4F4E-4C30-ACFB-BD27A86D00B3}"/>
              </a:ext>
            </a:extLst>
          </p:cNvPr>
          <p:cNvSpPr/>
          <p:nvPr/>
        </p:nvSpPr>
        <p:spPr>
          <a:xfrm rot="16200000">
            <a:off x="1361279" y="2427943"/>
            <a:ext cx="3043975" cy="1571351"/>
          </a:xfrm>
          <a:custGeom>
            <a:avLst/>
            <a:gdLst>
              <a:gd name="connsiteX0" fmla="*/ 0 w 1184671"/>
              <a:gd name="connsiteY0" fmla="*/ 59234 h 1421606"/>
              <a:gd name="connsiteX1" fmla="*/ 59234 w 1184671"/>
              <a:gd name="connsiteY1" fmla="*/ 0 h 1421606"/>
              <a:gd name="connsiteX2" fmla="*/ 1125437 w 1184671"/>
              <a:gd name="connsiteY2" fmla="*/ 0 h 1421606"/>
              <a:gd name="connsiteX3" fmla="*/ 1184671 w 1184671"/>
              <a:gd name="connsiteY3" fmla="*/ 59234 h 1421606"/>
              <a:gd name="connsiteX4" fmla="*/ 1184671 w 1184671"/>
              <a:gd name="connsiteY4" fmla="*/ 1362372 h 1421606"/>
              <a:gd name="connsiteX5" fmla="*/ 1125437 w 1184671"/>
              <a:gd name="connsiteY5" fmla="*/ 1421606 h 1421606"/>
              <a:gd name="connsiteX6" fmla="*/ 59234 w 1184671"/>
              <a:gd name="connsiteY6" fmla="*/ 1421606 h 1421606"/>
              <a:gd name="connsiteX7" fmla="*/ 0 w 1184671"/>
              <a:gd name="connsiteY7" fmla="*/ 1362372 h 1421606"/>
              <a:gd name="connsiteX8" fmla="*/ 0 w 1184671"/>
              <a:gd name="connsiteY8" fmla="*/ 59234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4671" h="1421606">
                <a:moveTo>
                  <a:pt x="1135309" y="1"/>
                </a:moveTo>
                <a:cubicBezTo>
                  <a:pt x="1162571" y="1"/>
                  <a:pt x="1184671" y="31825"/>
                  <a:pt x="1184671" y="71081"/>
                </a:cubicBezTo>
                <a:lnTo>
                  <a:pt x="1184671" y="1350525"/>
                </a:lnTo>
                <a:cubicBezTo>
                  <a:pt x="1184671" y="1389781"/>
                  <a:pt x="1162571" y="1421605"/>
                  <a:pt x="1135309" y="1421605"/>
                </a:cubicBezTo>
                <a:lnTo>
                  <a:pt x="49362" y="1421605"/>
                </a:lnTo>
                <a:cubicBezTo>
                  <a:pt x="22100" y="1421605"/>
                  <a:pt x="0" y="1389781"/>
                  <a:pt x="0" y="1350525"/>
                </a:cubicBezTo>
                <a:lnTo>
                  <a:pt x="0" y="71081"/>
                </a:lnTo>
                <a:cubicBezTo>
                  <a:pt x="0" y="31825"/>
                  <a:pt x="22100" y="1"/>
                  <a:pt x="49362" y="1"/>
                </a:cubicBezTo>
                <a:lnTo>
                  <a:pt x="1135309" y="1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116192"/>
              <a:satOff val="6725"/>
              <a:lumOff val="539"/>
              <a:alphaOff val="0"/>
            </a:schemeClr>
          </a:fillRef>
          <a:effectRef idx="0">
            <a:schemeClr val="accent4">
              <a:hueOff val="-1116192"/>
              <a:satOff val="6725"/>
              <a:lumOff val="5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5888" tIns="41149" rIns="53341" bIns="947736" numCol="1" spcCol="1270" anchor="t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kern="1200" dirty="0"/>
              <a:t>.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1268200-8DFB-4856-9633-9E3DF8566207}"/>
              </a:ext>
            </a:extLst>
          </p:cNvPr>
          <p:cNvSpPr/>
          <p:nvPr/>
        </p:nvSpPr>
        <p:spPr>
          <a:xfrm>
            <a:off x="2245888" y="2214357"/>
            <a:ext cx="1365190" cy="2119299"/>
          </a:xfrm>
          <a:custGeom>
            <a:avLst/>
            <a:gdLst>
              <a:gd name="connsiteX0" fmla="*/ 0 w 882580"/>
              <a:gd name="connsiteY0" fmla="*/ 0 h 1421606"/>
              <a:gd name="connsiteX1" fmla="*/ 882580 w 882580"/>
              <a:gd name="connsiteY1" fmla="*/ 0 h 1421606"/>
              <a:gd name="connsiteX2" fmla="*/ 882580 w 882580"/>
              <a:gd name="connsiteY2" fmla="*/ 1421606 h 1421606"/>
              <a:gd name="connsiteX3" fmla="*/ 0 w 882580"/>
              <a:gd name="connsiteY3" fmla="*/ 1421606 h 1421606"/>
              <a:gd name="connsiteX4" fmla="*/ 0 w 882580"/>
              <a:gd name="connsiteY4" fmla="*/ 0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2580" h="1421606">
                <a:moveTo>
                  <a:pt x="0" y="0"/>
                </a:moveTo>
                <a:lnTo>
                  <a:pt x="882580" y="0"/>
                </a:lnTo>
                <a:lnTo>
                  <a:pt x="882580" y="1421606"/>
                </a:lnTo>
                <a:lnTo>
                  <a:pt x="0" y="1421606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4">
              <a:hueOff val="-1116192"/>
              <a:satOff val="6725"/>
              <a:lumOff val="5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34290" rIns="0" bIns="0" numCol="1" spcCol="1270" anchor="t" anchorCtr="0">
            <a:noAutofit/>
          </a:bodyPr>
          <a:lstStyle/>
          <a:p>
            <a:pPr marL="0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b="1" kern="1200" dirty="0">
                <a:latin typeface="Arial" panose="020B0604020202020204" pitchFamily="34" charset="0"/>
                <a:cs typeface="Arial" panose="020B0604020202020204" pitchFamily="34" charset="0"/>
              </a:rPr>
              <a:t>Analysing what happened and why, incorporating models and theory.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E6C810B-BFFE-4D92-8AEC-EE92B6F149F4}"/>
              </a:ext>
            </a:extLst>
          </p:cNvPr>
          <p:cNvSpPr/>
          <p:nvPr/>
        </p:nvSpPr>
        <p:spPr>
          <a:xfrm rot="16200000">
            <a:off x="2994050" y="2427939"/>
            <a:ext cx="3043977" cy="1571356"/>
          </a:xfrm>
          <a:custGeom>
            <a:avLst/>
            <a:gdLst>
              <a:gd name="connsiteX0" fmla="*/ 0 w 1184671"/>
              <a:gd name="connsiteY0" fmla="*/ 59234 h 1421606"/>
              <a:gd name="connsiteX1" fmla="*/ 59234 w 1184671"/>
              <a:gd name="connsiteY1" fmla="*/ 0 h 1421606"/>
              <a:gd name="connsiteX2" fmla="*/ 1125437 w 1184671"/>
              <a:gd name="connsiteY2" fmla="*/ 0 h 1421606"/>
              <a:gd name="connsiteX3" fmla="*/ 1184671 w 1184671"/>
              <a:gd name="connsiteY3" fmla="*/ 59234 h 1421606"/>
              <a:gd name="connsiteX4" fmla="*/ 1184671 w 1184671"/>
              <a:gd name="connsiteY4" fmla="*/ 1362372 h 1421606"/>
              <a:gd name="connsiteX5" fmla="*/ 1125437 w 1184671"/>
              <a:gd name="connsiteY5" fmla="*/ 1421606 h 1421606"/>
              <a:gd name="connsiteX6" fmla="*/ 59234 w 1184671"/>
              <a:gd name="connsiteY6" fmla="*/ 1421606 h 1421606"/>
              <a:gd name="connsiteX7" fmla="*/ 0 w 1184671"/>
              <a:gd name="connsiteY7" fmla="*/ 1362372 h 1421606"/>
              <a:gd name="connsiteX8" fmla="*/ 0 w 1184671"/>
              <a:gd name="connsiteY8" fmla="*/ 59234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4671" h="1421606">
                <a:moveTo>
                  <a:pt x="1135309" y="1"/>
                </a:moveTo>
                <a:cubicBezTo>
                  <a:pt x="1162571" y="1"/>
                  <a:pt x="1184671" y="31825"/>
                  <a:pt x="1184671" y="71081"/>
                </a:cubicBezTo>
                <a:lnTo>
                  <a:pt x="1184671" y="1350525"/>
                </a:lnTo>
                <a:cubicBezTo>
                  <a:pt x="1184671" y="1389781"/>
                  <a:pt x="1162571" y="1421605"/>
                  <a:pt x="1135309" y="1421605"/>
                </a:cubicBezTo>
                <a:lnTo>
                  <a:pt x="49362" y="1421605"/>
                </a:lnTo>
                <a:cubicBezTo>
                  <a:pt x="22100" y="1421605"/>
                  <a:pt x="0" y="1389781"/>
                  <a:pt x="0" y="1350525"/>
                </a:cubicBezTo>
                <a:lnTo>
                  <a:pt x="0" y="71081"/>
                </a:lnTo>
                <a:cubicBezTo>
                  <a:pt x="0" y="31825"/>
                  <a:pt x="22100" y="1"/>
                  <a:pt x="49362" y="1"/>
                </a:cubicBezTo>
                <a:lnTo>
                  <a:pt x="1135309" y="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5888" tIns="41148" rIns="53341" bIns="947737" numCol="1" spcCol="1270" anchor="t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kern="1200" dirty="0"/>
              <a:t>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635BFD-5914-4443-9A9E-7AFE2E9D0CCA}"/>
              </a:ext>
            </a:extLst>
          </p:cNvPr>
          <p:cNvSpPr/>
          <p:nvPr/>
        </p:nvSpPr>
        <p:spPr>
          <a:xfrm>
            <a:off x="3819211" y="1916832"/>
            <a:ext cx="1333625" cy="2610672"/>
          </a:xfrm>
          <a:custGeom>
            <a:avLst/>
            <a:gdLst>
              <a:gd name="connsiteX0" fmla="*/ 0 w 882580"/>
              <a:gd name="connsiteY0" fmla="*/ 0 h 1421606"/>
              <a:gd name="connsiteX1" fmla="*/ 882580 w 882580"/>
              <a:gd name="connsiteY1" fmla="*/ 0 h 1421606"/>
              <a:gd name="connsiteX2" fmla="*/ 882580 w 882580"/>
              <a:gd name="connsiteY2" fmla="*/ 1421606 h 1421606"/>
              <a:gd name="connsiteX3" fmla="*/ 0 w 882580"/>
              <a:gd name="connsiteY3" fmla="*/ 1421606 h 1421606"/>
              <a:gd name="connsiteX4" fmla="*/ 0 w 882580"/>
              <a:gd name="connsiteY4" fmla="*/ 0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2580" h="1421606">
                <a:moveTo>
                  <a:pt x="0" y="0"/>
                </a:moveTo>
                <a:lnTo>
                  <a:pt x="882580" y="0"/>
                </a:lnTo>
                <a:lnTo>
                  <a:pt x="882580" y="1421606"/>
                </a:lnTo>
                <a:lnTo>
                  <a:pt x="0" y="1421606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34290" rIns="0" bIns="0" numCol="1" spcCol="1270" anchor="t" anchorCtr="0">
            <a:noAutofit/>
          </a:bodyPr>
          <a:lstStyle/>
          <a:p>
            <a:pPr marL="0" lvl="0" indent="0" algn="l" defTabSz="444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kern="1200" dirty="0">
                <a:latin typeface="Arial" panose="020B0604020202020204" pitchFamily="34" charset="0"/>
                <a:cs typeface="Arial" panose="020B0604020202020204" pitchFamily="34" charset="0"/>
              </a:rPr>
              <a:t>Using personal language, such as “I” and “We”, when talking about your own </a:t>
            </a:r>
            <a:r>
              <a:rPr lang="en-GB" sz="1600" b="1" kern="1200" dirty="0" err="1">
                <a:latin typeface="Arial" panose="020B0604020202020204" pitchFamily="34" charset="0"/>
                <a:cs typeface="Arial" panose="020B0604020202020204" pitchFamily="34" charset="0"/>
              </a:rPr>
              <a:t>observations,emotions</a:t>
            </a:r>
            <a:r>
              <a:rPr lang="en-GB" sz="1600" b="1" kern="1200" dirty="0">
                <a:latin typeface="Arial" panose="020B0604020202020204" pitchFamily="34" charset="0"/>
                <a:cs typeface="Arial" panose="020B0604020202020204" pitchFamily="34" charset="0"/>
              </a:rPr>
              <a:t>, and feelings</a:t>
            </a:r>
            <a:r>
              <a:rPr lang="en-GB" b="1" kern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EF6DEE1-CA8C-4F0F-B707-64FC19785B6A}"/>
              </a:ext>
            </a:extLst>
          </p:cNvPr>
          <p:cNvSpPr/>
          <p:nvPr/>
        </p:nvSpPr>
        <p:spPr>
          <a:xfrm rot="16200000">
            <a:off x="4657990" y="2407555"/>
            <a:ext cx="3043978" cy="1629225"/>
          </a:xfrm>
          <a:custGeom>
            <a:avLst/>
            <a:gdLst>
              <a:gd name="connsiteX0" fmla="*/ 0 w 1184671"/>
              <a:gd name="connsiteY0" fmla="*/ 59234 h 1421606"/>
              <a:gd name="connsiteX1" fmla="*/ 59234 w 1184671"/>
              <a:gd name="connsiteY1" fmla="*/ 0 h 1421606"/>
              <a:gd name="connsiteX2" fmla="*/ 1125437 w 1184671"/>
              <a:gd name="connsiteY2" fmla="*/ 0 h 1421606"/>
              <a:gd name="connsiteX3" fmla="*/ 1184671 w 1184671"/>
              <a:gd name="connsiteY3" fmla="*/ 59234 h 1421606"/>
              <a:gd name="connsiteX4" fmla="*/ 1184671 w 1184671"/>
              <a:gd name="connsiteY4" fmla="*/ 1362372 h 1421606"/>
              <a:gd name="connsiteX5" fmla="*/ 1125437 w 1184671"/>
              <a:gd name="connsiteY5" fmla="*/ 1421606 h 1421606"/>
              <a:gd name="connsiteX6" fmla="*/ 59234 w 1184671"/>
              <a:gd name="connsiteY6" fmla="*/ 1421606 h 1421606"/>
              <a:gd name="connsiteX7" fmla="*/ 0 w 1184671"/>
              <a:gd name="connsiteY7" fmla="*/ 1362372 h 1421606"/>
              <a:gd name="connsiteX8" fmla="*/ 0 w 1184671"/>
              <a:gd name="connsiteY8" fmla="*/ 59234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4671" h="1421606">
                <a:moveTo>
                  <a:pt x="1135309" y="1"/>
                </a:moveTo>
                <a:cubicBezTo>
                  <a:pt x="1162571" y="1"/>
                  <a:pt x="1184671" y="31825"/>
                  <a:pt x="1184671" y="71081"/>
                </a:cubicBezTo>
                <a:lnTo>
                  <a:pt x="1184671" y="1350525"/>
                </a:lnTo>
                <a:cubicBezTo>
                  <a:pt x="1184671" y="1389781"/>
                  <a:pt x="1162571" y="1421605"/>
                  <a:pt x="1135309" y="1421605"/>
                </a:cubicBezTo>
                <a:lnTo>
                  <a:pt x="49362" y="1421605"/>
                </a:lnTo>
                <a:cubicBezTo>
                  <a:pt x="22100" y="1421605"/>
                  <a:pt x="0" y="1389781"/>
                  <a:pt x="0" y="1350525"/>
                </a:cubicBezTo>
                <a:lnTo>
                  <a:pt x="0" y="71081"/>
                </a:lnTo>
                <a:cubicBezTo>
                  <a:pt x="0" y="31825"/>
                  <a:pt x="22100" y="1"/>
                  <a:pt x="49362" y="1"/>
                </a:cubicBezTo>
                <a:lnTo>
                  <a:pt x="1135309" y="1"/>
                </a:ln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348577"/>
              <a:satOff val="20174"/>
              <a:lumOff val="1617"/>
              <a:alphaOff val="0"/>
            </a:schemeClr>
          </a:fillRef>
          <a:effectRef idx="0">
            <a:schemeClr val="accent4">
              <a:hueOff val="-3348577"/>
              <a:satOff val="20174"/>
              <a:lumOff val="161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5888" tIns="41149" rIns="53341" bIns="947736" numCol="1" spcCol="1270" anchor="t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1200" kern="120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C9BFEFA-0E7C-4D0C-B390-ECAC29BA46A7}"/>
              </a:ext>
            </a:extLst>
          </p:cNvPr>
          <p:cNvSpPr/>
          <p:nvPr/>
        </p:nvSpPr>
        <p:spPr>
          <a:xfrm rot="16200000">
            <a:off x="6333160" y="2436490"/>
            <a:ext cx="3043979" cy="1571355"/>
          </a:xfrm>
          <a:custGeom>
            <a:avLst/>
            <a:gdLst>
              <a:gd name="connsiteX0" fmla="*/ 0 w 1184671"/>
              <a:gd name="connsiteY0" fmla="*/ 59234 h 1421606"/>
              <a:gd name="connsiteX1" fmla="*/ 59234 w 1184671"/>
              <a:gd name="connsiteY1" fmla="*/ 0 h 1421606"/>
              <a:gd name="connsiteX2" fmla="*/ 1125437 w 1184671"/>
              <a:gd name="connsiteY2" fmla="*/ 0 h 1421606"/>
              <a:gd name="connsiteX3" fmla="*/ 1184671 w 1184671"/>
              <a:gd name="connsiteY3" fmla="*/ 59234 h 1421606"/>
              <a:gd name="connsiteX4" fmla="*/ 1184671 w 1184671"/>
              <a:gd name="connsiteY4" fmla="*/ 1362372 h 1421606"/>
              <a:gd name="connsiteX5" fmla="*/ 1125437 w 1184671"/>
              <a:gd name="connsiteY5" fmla="*/ 1421606 h 1421606"/>
              <a:gd name="connsiteX6" fmla="*/ 59234 w 1184671"/>
              <a:gd name="connsiteY6" fmla="*/ 1421606 h 1421606"/>
              <a:gd name="connsiteX7" fmla="*/ 0 w 1184671"/>
              <a:gd name="connsiteY7" fmla="*/ 1362372 h 1421606"/>
              <a:gd name="connsiteX8" fmla="*/ 0 w 1184671"/>
              <a:gd name="connsiteY8" fmla="*/ 59234 h 1421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84671" h="1421606">
                <a:moveTo>
                  <a:pt x="1135309" y="1"/>
                </a:moveTo>
                <a:cubicBezTo>
                  <a:pt x="1162571" y="1"/>
                  <a:pt x="1184671" y="31825"/>
                  <a:pt x="1184671" y="71081"/>
                </a:cubicBezTo>
                <a:lnTo>
                  <a:pt x="1184671" y="1350525"/>
                </a:lnTo>
                <a:cubicBezTo>
                  <a:pt x="1184671" y="1389781"/>
                  <a:pt x="1162571" y="1421605"/>
                  <a:pt x="1135309" y="1421605"/>
                </a:cubicBezTo>
                <a:lnTo>
                  <a:pt x="49362" y="1421605"/>
                </a:lnTo>
                <a:cubicBezTo>
                  <a:pt x="22100" y="1421605"/>
                  <a:pt x="0" y="1389781"/>
                  <a:pt x="0" y="1350525"/>
                </a:cubicBezTo>
                <a:lnTo>
                  <a:pt x="0" y="71081"/>
                </a:lnTo>
                <a:cubicBezTo>
                  <a:pt x="0" y="31825"/>
                  <a:pt x="22100" y="1"/>
                  <a:pt x="49362" y="1"/>
                </a:cubicBezTo>
                <a:lnTo>
                  <a:pt x="1135309" y="1"/>
                </a:ln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55888" tIns="41149" rIns="53341" bIns="947736" numCol="1" spcCol="1270" anchor="t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1200" kern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78F528-C85F-4F14-80F0-414EB264AC6C}"/>
              </a:ext>
            </a:extLst>
          </p:cNvPr>
          <p:cNvSpPr txBox="1"/>
          <p:nvPr/>
        </p:nvSpPr>
        <p:spPr>
          <a:xfrm>
            <a:off x="5357680" y="2258707"/>
            <a:ext cx="17446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Constructively criticising yourself, the event and </a:t>
            </a: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others.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A0B693-3160-417D-B847-DE5C585AF8C4}"/>
              </a:ext>
            </a:extLst>
          </p:cNvPr>
          <p:cNvSpPr txBox="1"/>
          <p:nvPr/>
        </p:nvSpPr>
        <p:spPr>
          <a:xfrm>
            <a:off x="7053308" y="2258708"/>
            <a:ext cx="15161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evidence to support what you are saying.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1533AB-FBEA-4680-8D70-6079B0C1798A}"/>
              </a:ext>
            </a:extLst>
          </p:cNvPr>
          <p:cNvSpPr txBox="1"/>
          <p:nvPr/>
        </p:nvSpPr>
        <p:spPr>
          <a:xfrm>
            <a:off x="254815" y="491741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Watch this video about reflective writing to understand it better: </a:t>
            </a:r>
            <a:r>
              <a:rPr lang="en-GB" dirty="0">
                <a:hlinkClick r:id="rId2"/>
              </a:rPr>
              <a:t>https://www.youtube.com/watch?v=SntBj0FIApw</a:t>
            </a:r>
            <a:r>
              <a:rPr lang="en-GB" dirty="0"/>
              <a:t> (6 mins)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62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 animBg="1"/>
      <p:bldP spid="12" grpId="0"/>
      <p:bldP spid="13" grpId="0" animBg="1"/>
      <p:bldP spid="15" grpId="0"/>
      <p:bldP spid="16" grpId="0" animBg="1"/>
      <p:bldP spid="18" grpId="0"/>
      <p:bldP spid="19" grpId="0" animBg="1"/>
      <p:bldP spid="21" grpId="0" animBg="1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03D4F-3121-49BE-BD13-66A2DE8C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b="1" dirty="0"/>
              <a:t>Sample Assessment instructions</a:t>
            </a:r>
            <a:br>
              <a:rPr lang="en-GB" dirty="0"/>
            </a:br>
            <a:endParaRPr lang="en-GB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8597E47-F7BB-4A40-B44C-BFC2D4D98B3B}"/>
              </a:ext>
            </a:extLst>
          </p:cNvPr>
          <p:cNvPicPr>
            <a:picLocks noGrp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3701" y="1124744"/>
            <a:ext cx="4102100" cy="4051300"/>
          </a:xfrm>
        </p:spPr>
      </p:pic>
      <p:sp>
        <p:nvSpPr>
          <p:cNvPr id="21507" name="Content Placeholder 3">
            <a:extLst>
              <a:ext uri="{FF2B5EF4-FFF2-40B4-BE49-F238E27FC236}">
                <a16:creationId xmlns:a16="http://schemas.microsoft.com/office/drawing/2014/main" id="{6B801463-9BD9-4DB5-918D-C1F68F149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84828" y="1124744"/>
            <a:ext cx="4038600" cy="3989388"/>
          </a:xfrm>
        </p:spPr>
        <p:txBody>
          <a:bodyPr/>
          <a:lstStyle/>
          <a:p>
            <a:r>
              <a:rPr lang="en-US" altLang="en-US" b="1" dirty="0"/>
              <a:t>TIP 1 : Identify context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000" dirty="0"/>
              <a:t>Questions will often give you some background or contextual information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000" dirty="0"/>
              <a:t>This will help guide you towards the general subject area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000" dirty="0"/>
              <a:t>Use this to narrow your focus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03D4F-3121-49BE-BD13-66A2DE8C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4400" b="1" dirty="0"/>
              <a:t>Sample Assessment instructions</a:t>
            </a:r>
            <a:br>
              <a:rPr lang="en-GB" dirty="0"/>
            </a:br>
            <a:endParaRPr lang="en-GB" dirty="0"/>
          </a:p>
        </p:txBody>
      </p:sp>
      <p:sp>
        <p:nvSpPr>
          <p:cNvPr id="21507" name="Content Placeholder 3">
            <a:extLst>
              <a:ext uri="{FF2B5EF4-FFF2-40B4-BE49-F238E27FC236}">
                <a16:creationId xmlns:a16="http://schemas.microsoft.com/office/drawing/2014/main" id="{6B801463-9BD9-4DB5-918D-C1F68F149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03691" y="1182196"/>
            <a:ext cx="4038600" cy="3989388"/>
          </a:xfrm>
        </p:spPr>
        <p:txBody>
          <a:bodyPr/>
          <a:lstStyle/>
          <a:p>
            <a:r>
              <a:rPr lang="en-US" altLang="en-US" b="1" dirty="0"/>
              <a:t>TIP 2 : Identify focus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000" dirty="0"/>
              <a:t> Look closely at the topic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en-US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2000" dirty="0"/>
              <a:t>Everything you write should clearly be linked to this!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5775016-06B7-4BCF-9307-386408A2FE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3989388"/>
          </a:xfrm>
        </p:spPr>
        <p:txBody>
          <a:bodyPr>
            <a:normAutofit fontScale="40000" lnSpcReduction="20000"/>
          </a:bodyPr>
          <a:lstStyle/>
          <a:p>
            <a:pPr>
              <a:defRPr/>
            </a:pPr>
            <a:r>
              <a:rPr lang="en-GB" b="1" dirty="0"/>
              <a:t>ASSESSMENT COMPONENT 2 – 50% Individual written report (2500 words) </a:t>
            </a:r>
            <a:endParaRPr lang="en-GB" dirty="0"/>
          </a:p>
          <a:p>
            <a:pPr>
              <a:defRPr/>
            </a:pPr>
            <a:r>
              <a:rPr lang="en-GB" dirty="0"/>
              <a:t>You are required to write an appropriately structured comparative report in which you evaluate the different approaches and strategies used to measure, monitor and control the incidence of Covid-19 in the UK and at least one other country. </a:t>
            </a:r>
          </a:p>
          <a:p>
            <a:pPr>
              <a:defRPr/>
            </a:pPr>
            <a:r>
              <a:rPr lang="en-GB" dirty="0">
                <a:highlight>
                  <a:srgbClr val="FFFF00"/>
                </a:highlight>
              </a:rPr>
              <a:t>Your report should </a:t>
            </a:r>
            <a:r>
              <a:rPr lang="en-GB" b="1" dirty="0">
                <a:highlight>
                  <a:srgbClr val="FFFF00"/>
                </a:highlight>
              </a:rPr>
              <a:t>critically examine </a:t>
            </a:r>
            <a:r>
              <a:rPr lang="en-GB" dirty="0">
                <a:highlight>
                  <a:srgbClr val="FFFF00"/>
                </a:highlight>
              </a:rPr>
              <a:t>the</a:t>
            </a:r>
            <a:r>
              <a:rPr lang="en-GB" dirty="0"/>
              <a:t> </a:t>
            </a:r>
            <a:r>
              <a:rPr lang="en-GB" dirty="0">
                <a:highlight>
                  <a:srgbClr val="FFFF00"/>
                </a:highlight>
              </a:rPr>
              <a:t>recent </a:t>
            </a:r>
            <a:r>
              <a:rPr lang="en-GB" b="1" dirty="0">
                <a:highlight>
                  <a:srgbClr val="FFFF00"/>
                </a:highlight>
              </a:rPr>
              <a:t>developments</a:t>
            </a:r>
            <a:r>
              <a:rPr lang="en-GB" dirty="0">
                <a:highlight>
                  <a:srgbClr val="FFFF00"/>
                </a:highlight>
              </a:rPr>
              <a:t> in</a:t>
            </a:r>
            <a:r>
              <a:rPr lang="en-GB" b="1" dirty="0">
                <a:highlight>
                  <a:srgbClr val="FFFF00"/>
                </a:highlight>
              </a:rPr>
              <a:t> health and social care policy</a:t>
            </a:r>
            <a:r>
              <a:rPr lang="en-GB" dirty="0"/>
              <a:t>, its impact on the health and wellbeing of individuals in health or social care settings and an analysis of the relationship between legislation, policy and practice: priorities and approaches; strategies, systems and policies; lifestyle and behaviour. </a:t>
            </a:r>
          </a:p>
          <a:p>
            <a:pPr>
              <a:defRPr/>
            </a:pPr>
            <a:r>
              <a:rPr lang="en-GB" dirty="0"/>
              <a:t>Your report should compare the UK and another country of your choice. Make sure you discuss the differences and similarities to strategies and approaches. 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930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03D4F-3121-49BE-BD13-66A2DE8C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4400" b="1" dirty="0"/>
              <a:t>Sample Assessment instructions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E87AFDC-C24C-49BF-9B76-82649BC04C65}"/>
              </a:ext>
            </a:extLst>
          </p:cNvPr>
          <p:cNvSpPr txBox="1">
            <a:spLocks/>
          </p:cNvSpPr>
          <p:nvPr/>
        </p:nvSpPr>
        <p:spPr bwMode="auto">
          <a:xfrm>
            <a:off x="457200" y="1417027"/>
            <a:ext cx="4038600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475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 dirty="0"/>
              <a:t>ASSESSMENT COMPONENT 2 – 50% Individual written report (2500 words) </a:t>
            </a:r>
            <a:endParaRPr lang="en-GB" dirty="0"/>
          </a:p>
          <a:p>
            <a:pPr>
              <a:defRPr/>
            </a:pPr>
            <a:r>
              <a:rPr lang="en-GB" dirty="0"/>
              <a:t>You are required to write an appropriately structured comparative report in which you </a:t>
            </a:r>
            <a:r>
              <a:rPr lang="en-GB" dirty="0">
                <a:highlight>
                  <a:srgbClr val="00FF00"/>
                </a:highlight>
              </a:rPr>
              <a:t>evaluate </a:t>
            </a:r>
            <a:r>
              <a:rPr lang="en-GB" dirty="0"/>
              <a:t>the different approaches and strategies used to measure, monitor and control the incidence of Covid-19 in the UK and at least one other country. </a:t>
            </a:r>
          </a:p>
          <a:p>
            <a:pPr>
              <a:defRPr/>
            </a:pPr>
            <a:r>
              <a:rPr lang="en-GB" dirty="0"/>
              <a:t>Your report should </a:t>
            </a:r>
            <a:r>
              <a:rPr lang="en-GB" b="1" dirty="0">
                <a:highlight>
                  <a:srgbClr val="00FF00"/>
                </a:highlight>
              </a:rPr>
              <a:t>critically examine </a:t>
            </a:r>
            <a:r>
              <a:rPr lang="en-GB" dirty="0"/>
              <a:t>the recent </a:t>
            </a:r>
            <a:r>
              <a:rPr lang="en-GB" b="1" dirty="0">
                <a:highlight>
                  <a:srgbClr val="00FF00"/>
                </a:highlight>
              </a:rPr>
              <a:t>developments</a:t>
            </a:r>
            <a:r>
              <a:rPr lang="en-GB" dirty="0">
                <a:highlight>
                  <a:srgbClr val="00FF00"/>
                </a:highlight>
              </a:rPr>
              <a:t> </a:t>
            </a:r>
            <a:r>
              <a:rPr lang="en-GB" dirty="0"/>
              <a:t>in</a:t>
            </a:r>
            <a:r>
              <a:rPr lang="en-GB" b="1" dirty="0"/>
              <a:t> health and social care policy</a:t>
            </a:r>
            <a:r>
              <a:rPr lang="en-GB" dirty="0"/>
              <a:t>, its impact on the health and wellbeing of individuals in health or social care settings and an </a:t>
            </a:r>
            <a:r>
              <a:rPr lang="en-GB" dirty="0">
                <a:highlight>
                  <a:srgbClr val="00FF00"/>
                </a:highlight>
              </a:rPr>
              <a:t>analysis </a:t>
            </a:r>
            <a:r>
              <a:rPr lang="en-GB" dirty="0"/>
              <a:t>of the relationship between legislation, policy and practice: priorities and approaches; strategies, systems and policies; lifestyle and behaviour. </a:t>
            </a:r>
          </a:p>
          <a:p>
            <a:pPr>
              <a:defRPr/>
            </a:pPr>
            <a:r>
              <a:rPr lang="en-GB" dirty="0"/>
              <a:t>Your report should </a:t>
            </a:r>
            <a:r>
              <a:rPr lang="en-GB" dirty="0">
                <a:highlight>
                  <a:srgbClr val="00FF00"/>
                </a:highlight>
              </a:rPr>
              <a:t>compare </a:t>
            </a:r>
            <a:r>
              <a:rPr lang="en-GB" dirty="0"/>
              <a:t>the UK and another country of your choice. Make sure you </a:t>
            </a:r>
            <a:r>
              <a:rPr lang="en-GB" dirty="0">
                <a:highlight>
                  <a:srgbClr val="00FF00"/>
                </a:highlight>
              </a:rPr>
              <a:t>discuss </a:t>
            </a:r>
            <a:r>
              <a:rPr lang="en-GB" dirty="0"/>
              <a:t>the </a:t>
            </a:r>
            <a:r>
              <a:rPr lang="en-GB" dirty="0">
                <a:highlight>
                  <a:srgbClr val="00FF00"/>
                </a:highlight>
              </a:rPr>
              <a:t>differences and similarities</a:t>
            </a:r>
            <a:r>
              <a:rPr lang="en-GB" dirty="0"/>
              <a:t> to strategies and approaches. 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6B558BC7-D4D2-4F07-B8C8-9EBAFB987D9F}"/>
              </a:ext>
            </a:extLst>
          </p:cNvPr>
          <p:cNvSpPr txBox="1">
            <a:spLocks/>
          </p:cNvSpPr>
          <p:nvPr/>
        </p:nvSpPr>
        <p:spPr bwMode="auto">
          <a:xfrm>
            <a:off x="4648200" y="1419348"/>
            <a:ext cx="4038600" cy="398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b="1" dirty="0"/>
              <a:t>TIP 3 : Identify key verbs</a:t>
            </a:r>
          </a:p>
          <a:p>
            <a:pPr marL="0" indent="0">
              <a:buNone/>
              <a:defRPr/>
            </a:pPr>
            <a:r>
              <a:rPr lang="en-US" sz="2000" dirty="0"/>
              <a:t>E.g. </a:t>
            </a:r>
          </a:p>
          <a:p>
            <a:pPr>
              <a:buFont typeface="Wingdings" pitchFamily="2" charset="2"/>
              <a:buChar char="Ø"/>
              <a:defRPr/>
            </a:pPr>
            <a:endParaRPr lang="en-US" sz="2000" dirty="0"/>
          </a:p>
          <a:p>
            <a:pPr>
              <a:buFont typeface="Wingdings" pitchFamily="2" charset="2"/>
              <a:buChar char="Ø"/>
              <a:defRPr/>
            </a:pPr>
            <a:endParaRPr lang="en-US" sz="2000" dirty="0"/>
          </a:p>
          <a:p>
            <a:pPr>
              <a:buFont typeface="Wingdings" pitchFamily="2" charset="2"/>
              <a:buChar char="Ø"/>
              <a:defRPr/>
            </a:pPr>
            <a:endParaRPr lang="en-US" sz="2000" dirty="0"/>
          </a:p>
          <a:p>
            <a:pPr>
              <a:buFont typeface="Wingdings" pitchFamily="2" charset="2"/>
              <a:buChar char="Ø"/>
              <a:defRPr/>
            </a:pPr>
            <a:endParaRPr lang="en-US" sz="2000" dirty="0"/>
          </a:p>
          <a:p>
            <a:pPr>
              <a:buFont typeface="Wingdings" pitchFamily="2" charset="2"/>
              <a:buChar char="Ø"/>
              <a:defRPr/>
            </a:pPr>
            <a:r>
              <a:rPr lang="en-US" sz="1800" dirty="0"/>
              <a:t>Sometimes the key verb does not appear in the topic.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dirty="0"/>
              <a:t>In this case, </a:t>
            </a:r>
            <a:r>
              <a:rPr lang="en-US" sz="1800" dirty="0" err="1"/>
              <a:t>analyse</a:t>
            </a:r>
            <a:r>
              <a:rPr lang="en-US" sz="1800" dirty="0"/>
              <a:t> the topic and figure out which key verb is hidden in the meaning.</a:t>
            </a:r>
          </a:p>
          <a:p>
            <a:pPr>
              <a:buFont typeface="Wingdings" pitchFamily="2" charset="2"/>
              <a:buChar char="Ø"/>
              <a:defRPr/>
            </a:pPr>
            <a:endParaRPr lang="en-US" sz="2000" dirty="0"/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90BC82B-9A76-3953-922D-5C7C5C199540}"/>
              </a:ext>
            </a:extLst>
          </p:cNvPr>
          <p:cNvPicPr>
            <a:picLocks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99" t="-453" r="3161" b="60221"/>
          <a:stretch/>
        </p:blipFill>
        <p:spPr bwMode="auto">
          <a:xfrm>
            <a:off x="4648200" y="2348880"/>
            <a:ext cx="1728192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82A462-6D04-7CEA-0901-63DA7B4CF596}"/>
              </a:ext>
            </a:extLst>
          </p:cNvPr>
          <p:cNvPicPr>
            <a:picLocks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5" t="35772" r="48406" b="8781"/>
          <a:stretch/>
        </p:blipFill>
        <p:spPr bwMode="auto">
          <a:xfrm>
            <a:off x="6376392" y="1867031"/>
            <a:ext cx="1512168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1967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03D4F-3121-49BE-BD13-66A2DE8C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4400" b="1" dirty="0"/>
              <a:t>Sample Assessment instructions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E87AFDC-C24C-49BF-9B76-82649BC04C65}"/>
              </a:ext>
            </a:extLst>
          </p:cNvPr>
          <p:cNvSpPr txBox="1">
            <a:spLocks/>
          </p:cNvSpPr>
          <p:nvPr/>
        </p:nvSpPr>
        <p:spPr bwMode="auto">
          <a:xfrm>
            <a:off x="457200" y="1417027"/>
            <a:ext cx="4038600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475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 dirty="0"/>
              <a:t>ASSESSMENT COMPONENT 2 – 50% Individual written report (2500 words) </a:t>
            </a:r>
            <a:endParaRPr lang="en-GB"/>
          </a:p>
          <a:p>
            <a:pPr>
              <a:defRPr/>
            </a:pPr>
            <a:r>
              <a:rPr lang="en-GB" dirty="0"/>
              <a:t>You are required to write an appropriately structured comparative report in which you evaluate the different approaches and strategies used to measure, monitor and control the incidence of Covid-19 in the UK and at least one other country. </a:t>
            </a:r>
          </a:p>
          <a:p>
            <a:pPr>
              <a:defRPr/>
            </a:pPr>
            <a:r>
              <a:rPr lang="en-GB" dirty="0"/>
              <a:t>Your report should </a:t>
            </a:r>
            <a:r>
              <a:rPr lang="en-GB" b="1" dirty="0"/>
              <a:t>critically examine </a:t>
            </a:r>
            <a:r>
              <a:rPr lang="en-GB" dirty="0"/>
              <a:t>the recent </a:t>
            </a:r>
            <a:r>
              <a:rPr lang="en-GB" b="1" dirty="0"/>
              <a:t>developments</a:t>
            </a:r>
            <a:r>
              <a:rPr lang="en-GB" dirty="0"/>
              <a:t> in</a:t>
            </a:r>
            <a:r>
              <a:rPr lang="en-GB" b="1" dirty="0"/>
              <a:t> health and social care policy</a:t>
            </a:r>
            <a:r>
              <a:rPr lang="en-GB" dirty="0"/>
              <a:t>, its impact on the health and wellbeing of individuals in health or social care settings and an analysis of the relationship between legislation, policy and practice: priorities and approaches; strategies, systems and policies; lifestyle and behaviour. </a:t>
            </a:r>
          </a:p>
          <a:p>
            <a:pPr>
              <a:defRPr/>
            </a:pPr>
            <a:r>
              <a:rPr lang="en-GB" dirty="0"/>
              <a:t>Your </a:t>
            </a:r>
            <a:r>
              <a:rPr lang="en-GB" b="1" u="sng" dirty="0"/>
              <a:t>report </a:t>
            </a:r>
            <a:r>
              <a:rPr lang="en-GB" dirty="0"/>
              <a:t>should </a:t>
            </a:r>
            <a:r>
              <a:rPr lang="en-GB" sz="2700" b="1" u="sng" dirty="0"/>
              <a:t>compare the UK</a:t>
            </a:r>
            <a:r>
              <a:rPr lang="en-GB" dirty="0"/>
              <a:t> and </a:t>
            </a:r>
            <a:r>
              <a:rPr lang="en-GB" sz="2700" b="1" u="sng" dirty="0"/>
              <a:t>another country</a:t>
            </a:r>
            <a:r>
              <a:rPr lang="en-GB" dirty="0"/>
              <a:t> of your choice. Make sure you </a:t>
            </a:r>
            <a:r>
              <a:rPr lang="en-GB" dirty="0">
                <a:solidFill>
                  <a:srgbClr val="FF0000"/>
                </a:solidFill>
              </a:rPr>
              <a:t>discuss </a:t>
            </a:r>
            <a:r>
              <a:rPr lang="en-GB" dirty="0"/>
              <a:t>the </a:t>
            </a:r>
            <a:r>
              <a:rPr lang="en-GB" u="sng" dirty="0">
                <a:solidFill>
                  <a:srgbClr val="FF0000"/>
                </a:solidFill>
              </a:rPr>
              <a:t>differences and similarities to strategies and approaches. 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59BE8B0C-655B-4B4E-B371-7929C58AE8EE}"/>
              </a:ext>
            </a:extLst>
          </p:cNvPr>
          <p:cNvSpPr txBox="1">
            <a:spLocks/>
          </p:cNvSpPr>
          <p:nvPr/>
        </p:nvSpPr>
        <p:spPr bwMode="auto">
          <a:xfrm>
            <a:off x="4648200" y="1340768"/>
            <a:ext cx="4038600" cy="398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000" b="1" dirty="0"/>
              <a:t>TIP 4 : Identify scope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000" dirty="0"/>
              <a:t>Pay attention to the essential elements.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000" dirty="0"/>
              <a:t>These will tell you how to format your essay, where to find information and what you must include.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000" dirty="0"/>
              <a:t>Use these to limit the scope of your writing.</a:t>
            </a:r>
          </a:p>
        </p:txBody>
      </p:sp>
      <p:sp>
        <p:nvSpPr>
          <p:cNvPr id="4" name="Bent Arrow 4">
            <a:extLst>
              <a:ext uri="{FF2B5EF4-FFF2-40B4-BE49-F238E27FC236}">
                <a16:creationId xmlns:a16="http://schemas.microsoft.com/office/drawing/2014/main" id="{562B31F8-046C-475A-8CB2-8C3EC6427D15}"/>
              </a:ext>
            </a:extLst>
          </p:cNvPr>
          <p:cNvSpPr/>
          <p:nvPr/>
        </p:nvSpPr>
        <p:spPr>
          <a:xfrm rot="21068794">
            <a:off x="2443027" y="3378018"/>
            <a:ext cx="2591288" cy="577606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242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A0B6F-BA14-4133-9361-177DA5182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do UWTSD briefs look like? </a:t>
            </a:r>
          </a:p>
        </p:txBody>
      </p:sp>
      <p:pic>
        <p:nvPicPr>
          <p:cNvPr id="5" name="Content Placeholder 4">
            <a:hlinkClick r:id="rId2"/>
            <a:extLst>
              <a:ext uri="{FF2B5EF4-FFF2-40B4-BE49-F238E27FC236}">
                <a16:creationId xmlns:a16="http://schemas.microsoft.com/office/drawing/2014/main" id="{A5592047-8FA0-4644-B294-4098E0BDE3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9418" b="-12140"/>
          <a:stretch/>
        </p:blipFill>
        <p:spPr>
          <a:xfrm>
            <a:off x="1176200" y="1417638"/>
            <a:ext cx="6791599" cy="32396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B29A3B-F4A8-44E8-8F4F-F3F959945598}"/>
              </a:ext>
            </a:extLst>
          </p:cNvPr>
          <p:cNvSpPr txBox="1"/>
          <p:nvPr/>
        </p:nvSpPr>
        <p:spPr>
          <a:xfrm>
            <a:off x="660707" y="4675337"/>
            <a:ext cx="78225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Click </a:t>
            </a:r>
            <a:r>
              <a:rPr lang="en-GB" dirty="0">
                <a:hlinkClick r:id="rId2"/>
              </a:rPr>
              <a:t>here</a:t>
            </a:r>
            <a:r>
              <a:rPr lang="en-GB" dirty="0"/>
              <a:t> to watch this short video about how to navigate our assignment briefs.  </a:t>
            </a:r>
          </a:p>
        </p:txBody>
      </p:sp>
    </p:spTree>
    <p:extLst>
      <p:ext uri="{BB962C8B-B14F-4D97-AF65-F5344CB8AC3E}">
        <p14:creationId xmlns:p14="http://schemas.microsoft.com/office/powerpoint/2010/main" val="23450031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682" y="102323"/>
            <a:ext cx="8229600" cy="1143000"/>
          </a:xfrm>
        </p:spPr>
        <p:txBody>
          <a:bodyPr/>
          <a:lstStyle/>
          <a:p>
            <a:r>
              <a:rPr lang="en-GB" sz="4000" b="1" dirty="0"/>
              <a:t>What makes a good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39" y="1268760"/>
            <a:ext cx="8229600" cy="36289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 good assignment: </a:t>
            </a:r>
          </a:p>
          <a:p>
            <a:r>
              <a:rPr lang="en-GB" sz="2400" dirty="0"/>
              <a:t>focuses on the set question/topic/task</a:t>
            </a:r>
          </a:p>
          <a:p>
            <a:r>
              <a:rPr lang="en-GB" sz="2400" dirty="0"/>
              <a:t>has a clear structure – is easy to follow</a:t>
            </a:r>
          </a:p>
          <a:p>
            <a:r>
              <a:rPr lang="en-GB" sz="2400" dirty="0"/>
              <a:t>is well-researched - evidence-based</a:t>
            </a:r>
          </a:p>
          <a:p>
            <a:r>
              <a:rPr lang="en-GB" sz="2400" dirty="0"/>
              <a:t>adheres to academic conventions</a:t>
            </a:r>
          </a:p>
          <a:p>
            <a:r>
              <a:rPr lang="en-GB" sz="2400" dirty="0"/>
              <a:t>is correctly referenced</a:t>
            </a:r>
          </a:p>
          <a:p>
            <a:r>
              <a:rPr lang="en-GB" sz="2400" dirty="0"/>
              <a:t>is within the word limit (+/-10%)</a:t>
            </a:r>
          </a:p>
          <a:p>
            <a:r>
              <a:rPr lang="en-GB" sz="2400" dirty="0"/>
              <a:t>is well-presented – has properly structured paragraphs, page numbers, margins, line spacing, font type, correct spelling.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5478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3705"/>
            <a:ext cx="8229600" cy="1143000"/>
          </a:xfrm>
        </p:spPr>
        <p:txBody>
          <a:bodyPr/>
          <a:lstStyle/>
          <a:p>
            <a:r>
              <a:rPr lang="en-GB" b="1" dirty="0"/>
              <a:t>Getting Started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Timeline for completing an assignment</a:t>
            </a:r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FA5F2364-691A-4101-8634-F21B92BDC0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28" y="1674817"/>
            <a:ext cx="7955085" cy="37014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A91EDF-E02A-4AFD-8057-A6B9A41C4D2F}"/>
              </a:ext>
            </a:extLst>
          </p:cNvPr>
          <p:cNvSpPr txBox="1"/>
          <p:nvPr/>
        </p:nvSpPr>
        <p:spPr>
          <a:xfrm>
            <a:off x="7524328" y="5352666"/>
            <a:ext cx="2494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Day (2018, p15) </a:t>
            </a:r>
          </a:p>
        </p:txBody>
      </p:sp>
    </p:spTree>
    <p:extLst>
      <p:ext uri="{BB962C8B-B14F-4D97-AF65-F5344CB8AC3E}">
        <p14:creationId xmlns:p14="http://schemas.microsoft.com/office/powerpoint/2010/main" val="81567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Define Command Words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8CCD5E3-B524-7F4F-A97C-FFB9455117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3450" y="1470818"/>
            <a:ext cx="4038600" cy="3916363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dirty="0" err="1"/>
              <a:t>Analyse</a:t>
            </a:r>
            <a:endParaRPr lang="en-US" sz="2400" dirty="0"/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Define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Describe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Discuss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Evaluate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Examine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 err="1"/>
              <a:t>Summarise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032A32-058E-DB41-995E-BEEDCD5E64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75856" y="1417638"/>
            <a:ext cx="5590720" cy="3916363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lphaLcParenR"/>
            </a:pPr>
            <a:r>
              <a:rPr lang="en-US" sz="2200" dirty="0"/>
              <a:t>Make a concise account of the main ideas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200" dirty="0"/>
              <a:t>G</a:t>
            </a:r>
            <a:r>
              <a:rPr lang="en-GB" sz="2200" b="0" i="0" u="none" strike="noStrike" dirty="0">
                <a:effectLst/>
              </a:rPr>
              <a:t>ive the meaning 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200" dirty="0"/>
              <a:t>Investigate and present different aspects of an issue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200" dirty="0"/>
              <a:t>G</a:t>
            </a:r>
            <a:r>
              <a:rPr lang="en-GB" sz="2200" b="0" i="0" u="none" strike="noStrike" dirty="0">
                <a:effectLst/>
              </a:rPr>
              <a:t>ive a de</a:t>
            </a:r>
            <a:r>
              <a:rPr lang="en-GB" sz="2200" dirty="0"/>
              <a:t>tailed account of the characteristics of a subject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200" dirty="0"/>
              <a:t>Estimate</a:t>
            </a:r>
            <a:r>
              <a:rPr lang="en-GB" sz="2200" b="0" i="0" u="none" strike="noStrike" dirty="0">
                <a:effectLst/>
              </a:rPr>
              <a:t> the worth of something 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200" dirty="0"/>
              <a:t>Enquire into and consider a problem carefully 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200" b="0" i="0" u="none" strike="noStrike" dirty="0">
                <a:effectLst/>
              </a:rPr>
              <a:t>Break the subject up into its main ideas and evaluate them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1596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51"/>
            <a:ext cx="8229600" cy="1143000"/>
          </a:xfrm>
        </p:spPr>
        <p:txBody>
          <a:bodyPr/>
          <a:lstStyle/>
          <a:p>
            <a:r>
              <a:rPr lang="en-GB" b="1" dirty="0"/>
              <a:t>Command Words - ANSWERS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8CCD5E3-B524-7F4F-A97C-FFB9455117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9783" y="1163951"/>
            <a:ext cx="8507288" cy="432048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600" b="1" dirty="0"/>
              <a:t>1g - </a:t>
            </a:r>
            <a:r>
              <a:rPr lang="en-US" sz="2600" b="1" dirty="0" err="1"/>
              <a:t>Analyse</a:t>
            </a:r>
            <a:r>
              <a:rPr lang="en-US" sz="2600" dirty="0"/>
              <a:t> - </a:t>
            </a:r>
            <a:r>
              <a:rPr lang="en-GB" sz="2600" dirty="0"/>
              <a:t>B</a:t>
            </a:r>
            <a:r>
              <a:rPr lang="en-GB" sz="2600" b="0" i="0" u="none" strike="noStrike" dirty="0">
                <a:effectLst/>
              </a:rPr>
              <a:t>reak the subject up into its main ideas, and evaluate them</a:t>
            </a:r>
            <a:endParaRPr lang="en-US" sz="2600" i="0" u="none" strike="noStrike" dirty="0">
              <a:effectLst/>
            </a:endParaRPr>
          </a:p>
          <a:p>
            <a:pPr marL="0" indent="0">
              <a:buNone/>
            </a:pPr>
            <a:r>
              <a:rPr lang="en-US" sz="2600" b="1" dirty="0"/>
              <a:t>2b - Define</a:t>
            </a:r>
            <a:r>
              <a:rPr lang="en-US" sz="2600" dirty="0"/>
              <a:t> - </a:t>
            </a:r>
            <a:r>
              <a:rPr lang="en-GB" sz="2600" dirty="0"/>
              <a:t>G</a:t>
            </a:r>
            <a:r>
              <a:rPr lang="en-GB" sz="2600" b="0" i="0" u="none" strike="noStrike" dirty="0">
                <a:effectLst/>
              </a:rPr>
              <a:t>ive the meaning </a:t>
            </a:r>
            <a:endParaRPr lang="en-US" sz="2600" i="0" u="none" strike="noStrike" dirty="0">
              <a:effectLst/>
            </a:endParaRPr>
          </a:p>
          <a:p>
            <a:pPr marL="0" indent="0">
              <a:buNone/>
            </a:pPr>
            <a:r>
              <a:rPr lang="en-US" sz="2600" b="1" dirty="0"/>
              <a:t>3d - Describe </a:t>
            </a:r>
            <a:r>
              <a:rPr lang="en-US" sz="2600" dirty="0"/>
              <a:t>- </a:t>
            </a:r>
            <a:r>
              <a:rPr lang="en-GB" sz="2600" dirty="0"/>
              <a:t>G</a:t>
            </a:r>
            <a:r>
              <a:rPr lang="en-GB" sz="2600" b="0" i="0" u="none" strike="noStrike" dirty="0">
                <a:effectLst/>
              </a:rPr>
              <a:t>ive a de</a:t>
            </a:r>
            <a:r>
              <a:rPr lang="en-GB" sz="2600" dirty="0"/>
              <a:t>tailed account of the characteristics of a subject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/>
              <a:t>4c - Discuss</a:t>
            </a:r>
            <a:r>
              <a:rPr lang="en-US" sz="2600" dirty="0"/>
              <a:t> - </a:t>
            </a:r>
            <a:r>
              <a:rPr lang="en-GB" sz="2600" dirty="0"/>
              <a:t>Investigate and present different aspects of an issue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/>
              <a:t>5e - Evaluate</a:t>
            </a:r>
            <a:r>
              <a:rPr lang="en-US" sz="2600" dirty="0"/>
              <a:t> - </a:t>
            </a:r>
            <a:r>
              <a:rPr lang="en-GB" sz="2600" dirty="0"/>
              <a:t>estimate</a:t>
            </a:r>
            <a:r>
              <a:rPr lang="en-GB" sz="2600" b="0" i="0" u="none" strike="noStrike" dirty="0">
                <a:effectLst/>
              </a:rPr>
              <a:t> the worth of something </a:t>
            </a:r>
            <a:endParaRPr lang="en-US" sz="2600" b="0" dirty="0"/>
          </a:p>
          <a:p>
            <a:pPr marL="0" indent="0">
              <a:buNone/>
            </a:pPr>
            <a:r>
              <a:rPr lang="en-US" sz="2600" b="1" dirty="0"/>
              <a:t>6f</a:t>
            </a:r>
            <a:r>
              <a:rPr lang="en-US" sz="2600" dirty="0"/>
              <a:t> - </a:t>
            </a:r>
            <a:r>
              <a:rPr lang="en-US" sz="2600" b="1" dirty="0"/>
              <a:t>Examine</a:t>
            </a:r>
            <a:r>
              <a:rPr lang="en-US" sz="2600" dirty="0"/>
              <a:t> - </a:t>
            </a:r>
            <a:r>
              <a:rPr lang="en-GB" sz="2600" dirty="0"/>
              <a:t>Enquire into and consider a problem carefully 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/>
              <a:t>7a - </a:t>
            </a:r>
            <a:r>
              <a:rPr lang="en-US" sz="2600" b="1" dirty="0" err="1"/>
              <a:t>Summarise</a:t>
            </a:r>
            <a:r>
              <a:rPr lang="en-US" sz="2600" dirty="0"/>
              <a:t> - Make a concise account of the main ideas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0835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Activity 1 </a:t>
            </a:r>
            <a:br>
              <a:rPr lang="en-GB" sz="3700" b="1" dirty="0"/>
            </a:br>
            <a:r>
              <a:rPr lang="en-GB" sz="3700" b="1" dirty="0"/>
              <a:t>Reading the 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A6D5-6EE0-47E5-A045-83EDD437D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Spend 20mins reading through the assignment brief for this module. </a:t>
            </a:r>
          </a:p>
          <a:p>
            <a:pPr lvl="1">
              <a:lnSpc>
                <a:spcPct val="90000"/>
              </a:lnSpc>
            </a:pPr>
            <a:r>
              <a:rPr lang="en-GB" sz="2200" dirty="0"/>
              <a:t>Make a note of the submission dates. </a:t>
            </a:r>
          </a:p>
          <a:p>
            <a:pPr lvl="1">
              <a:lnSpc>
                <a:spcPct val="90000"/>
              </a:lnSpc>
            </a:pPr>
            <a:r>
              <a:rPr lang="en-GB" sz="2200" dirty="0"/>
              <a:t>Identify the specific guidance for the tasks. </a:t>
            </a:r>
          </a:p>
          <a:p>
            <a:pPr lvl="1">
              <a:lnSpc>
                <a:spcPct val="90000"/>
              </a:lnSpc>
            </a:pPr>
            <a:r>
              <a:rPr lang="en-GB" sz="2200" dirty="0"/>
              <a:t>Ask your lecturer if there are instruction words that you do not understand. </a:t>
            </a:r>
          </a:p>
        </p:txBody>
      </p:sp>
      <p:pic>
        <p:nvPicPr>
          <p:cNvPr id="5" name="Picture 4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5EDD39D5-08E0-4FBC-8598-6588C165EA4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882" y="1772816"/>
            <a:ext cx="4038600" cy="1363027"/>
          </a:xfrm>
          <a:prstGeom prst="rect">
            <a:avLst/>
          </a:prstGeom>
          <a:noFill/>
        </p:spPr>
      </p:pic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5E46FB7-0351-443B-8BBD-9C238F70360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914" y="3789040"/>
            <a:ext cx="4355976" cy="1177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46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51"/>
            <a:ext cx="8229600" cy="1143000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8CCD5E3-B524-7F4F-A97C-FFB9455117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980729"/>
            <a:ext cx="8653543" cy="4503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0A0A0A"/>
                </a:solidFill>
              </a:rPr>
              <a:t>Blakeslee, Sarah (2004) "The CRAAP Test," </a:t>
            </a:r>
            <a:r>
              <a:rPr lang="en-GB" sz="1800" i="1" dirty="0">
                <a:solidFill>
                  <a:srgbClr val="0A0A0A"/>
                </a:solidFill>
              </a:rPr>
              <a:t>LOEX Quarterly</a:t>
            </a:r>
            <a:r>
              <a:rPr lang="en-GB" sz="1800" dirty="0">
                <a:solidFill>
                  <a:srgbClr val="0A0A0A"/>
                </a:solidFill>
              </a:rPr>
              <a:t>: Vol. 31 : No. 3 , Article 4. Available at: </a:t>
            </a:r>
            <a:r>
              <a:rPr lang="en-GB" sz="1800" dirty="0">
                <a:solidFill>
                  <a:srgbClr val="0A0A0A"/>
                </a:solidFill>
                <a:hlinkClick r:id="rId3"/>
              </a:rPr>
              <a:t>https://commons.emich.edu/loexquarterly/vol31/iss3/4</a:t>
            </a:r>
            <a:endParaRPr lang="en-GB" sz="1800" dirty="0">
              <a:solidFill>
                <a:srgbClr val="0A0A0A"/>
              </a:solidFill>
            </a:endParaRPr>
          </a:p>
          <a:p>
            <a:pPr marL="0" indent="0">
              <a:buNone/>
            </a:pPr>
            <a:r>
              <a:rPr lang="en-GB" sz="1800" dirty="0"/>
              <a:t>(accessed 15.10.2022)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Massey University (2010) ‘What is a report?’ Available at: </a:t>
            </a:r>
            <a:r>
              <a:rPr lang="en-GB" sz="1800" dirty="0">
                <a:hlinkClick r:id="rId4"/>
              </a:rPr>
              <a:t>https://owll.massey.ac.nz/assignment-types/what-is-a-report.php</a:t>
            </a:r>
            <a:r>
              <a:rPr lang="en-GB" sz="1800" dirty="0"/>
              <a:t> (accessed 15.10.2022)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 err="1"/>
              <a:t>Scribbr</a:t>
            </a:r>
            <a:r>
              <a:rPr lang="en-US" sz="1800" dirty="0"/>
              <a:t> (n.d.) ‘</a:t>
            </a:r>
            <a:r>
              <a:rPr lang="en-GB" sz="1800" dirty="0"/>
              <a:t>The Beginner's Guide to Writing an Essay | Steps &amp; Examples. Available at:  </a:t>
            </a:r>
            <a:r>
              <a:rPr lang="en-GB" sz="1800" dirty="0">
                <a:hlinkClick r:id="rId5"/>
              </a:rPr>
              <a:t>https://www.scribbr.com/category/academic-essay/</a:t>
            </a:r>
            <a:r>
              <a:rPr lang="en-GB" sz="1800" dirty="0"/>
              <a:t> (accessed 15.10.2022) 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72926421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5365</TotalTime>
  <Words>1773</Words>
  <Application>Microsoft Office PowerPoint</Application>
  <PresentationFormat>On-screen Show (4:3)</PresentationFormat>
  <Paragraphs>183</Paragraphs>
  <Slides>21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Myriad Pro</vt:lpstr>
      <vt:lpstr>Wingdings</vt:lpstr>
      <vt:lpstr>1_20140311PresentationUWTSDTemplate</vt:lpstr>
      <vt:lpstr>20140311PresentationUWTSDTemplate</vt:lpstr>
      <vt:lpstr>2_20140311PresentationUWTSDTemplate</vt:lpstr>
      <vt:lpstr>3_20140311PresentationUWTSDTemplate</vt:lpstr>
      <vt:lpstr> LCLM4001 Academic Skills (ACS)  </vt:lpstr>
      <vt:lpstr>Key principles of assessment</vt:lpstr>
      <vt:lpstr>Types of assessment</vt:lpstr>
      <vt:lpstr>Different types of summative assessment (for Level 4)</vt:lpstr>
      <vt:lpstr>REPORT</vt:lpstr>
      <vt:lpstr>ESSAY</vt:lpstr>
      <vt:lpstr>Key differences between reports and essays</vt:lpstr>
      <vt:lpstr>PowerPoint Presentation</vt:lpstr>
      <vt:lpstr>Case Studies</vt:lpstr>
      <vt:lpstr>Reflective writing</vt:lpstr>
      <vt:lpstr>Sample Assessment instructions </vt:lpstr>
      <vt:lpstr>Sample Assessment instructions </vt:lpstr>
      <vt:lpstr>Sample Assessment instructions </vt:lpstr>
      <vt:lpstr>Sample Assessment instructions </vt:lpstr>
      <vt:lpstr>What do UWTSD briefs look like? </vt:lpstr>
      <vt:lpstr>What makes a good assignment</vt:lpstr>
      <vt:lpstr>Getting Started</vt:lpstr>
      <vt:lpstr>Define Command Words</vt:lpstr>
      <vt:lpstr>Command Words - ANSWERS</vt:lpstr>
      <vt:lpstr>Activity 1  Reading the assessment brief</vt:lpstr>
      <vt:lpstr>References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396</cp:revision>
  <dcterms:created xsi:type="dcterms:W3CDTF">2012-10-20T16:04:33Z</dcterms:created>
  <dcterms:modified xsi:type="dcterms:W3CDTF">2022-10-17T16:03:13Z</dcterms:modified>
</cp:coreProperties>
</file>