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60" r:id="rId5"/>
    <p:sldId id="450" r:id="rId6"/>
    <p:sldId id="504" r:id="rId7"/>
    <p:sldId id="508" r:id="rId8"/>
    <p:sldId id="509" r:id="rId9"/>
    <p:sldId id="461" r:id="rId10"/>
    <p:sldId id="463" r:id="rId11"/>
    <p:sldId id="464" r:id="rId12"/>
    <p:sldId id="469" r:id="rId13"/>
    <p:sldId id="510" r:id="rId14"/>
    <p:sldId id="454"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218" autoAdjust="0"/>
  </p:normalViewPr>
  <p:slideViewPr>
    <p:cSldViewPr>
      <p:cViewPr varScale="1">
        <p:scale>
          <a:sx n="95" d="100"/>
          <a:sy n="95" d="100"/>
        </p:scale>
        <p:origin x="1028" y="72"/>
      </p:cViewPr>
      <p:guideLst>
        <p:guide orient="horz" pos="2160"/>
        <p:guide pos="2880"/>
      </p:guideLst>
    </p:cSldViewPr>
  </p:slideViewPr>
  <p:notesTextViewPr>
    <p:cViewPr>
      <p:scale>
        <a:sx n="1" d="1"/>
        <a:sy n="1" d="1"/>
      </p:scale>
      <p:origin x="0" y="0"/>
    </p:cViewPr>
  </p:notesTextViewPr>
  <p:notesViewPr>
    <p:cSldViewPr>
      <p:cViewPr varScale="1">
        <p:scale>
          <a:sx n="87" d="100"/>
          <a:sy n="87" d="100"/>
        </p:scale>
        <p:origin x="3840" y="6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19/05/2025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19/05/2025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0" i="0" dirty="0">
                <a:solidFill>
                  <a:srgbClr val="0A0A0A"/>
                </a:solidFill>
                <a:effectLst/>
                <a:latin typeface="Roboto" panose="02000000000000000000" pitchFamily="2" charset="0"/>
              </a:rPr>
              <a:t>Elis Aspire Smart Body Scale</a:t>
            </a:r>
          </a:p>
          <a:p>
            <a:pPr algn="l" fontAlgn="base"/>
            <a:endParaRPr lang="en-GB" b="0" i="0" dirty="0">
              <a:solidFill>
                <a:srgbClr val="0A0A0A"/>
              </a:solidFill>
              <a:effectLst/>
              <a:latin typeface="Roboto" panose="02000000000000000000" pitchFamily="2" charset="0"/>
            </a:endParaRPr>
          </a:p>
          <a:p>
            <a:pPr algn="l" fontAlgn="base"/>
            <a:r>
              <a:rPr lang="en-GB" b="0" i="0" dirty="0">
                <a:solidFill>
                  <a:srgbClr val="0A0A0A"/>
                </a:solidFill>
                <a:effectLst/>
                <a:latin typeface="Roboto" panose="02000000000000000000" pitchFamily="2" charset="0"/>
              </a:rPr>
              <a:t>Track your weight and fitness goals with the Elis Aspire Smart Body Scale. Perfect for those looking to get fit or learn about your body type with 13 body metrics. Connect with Wi-Fi for greater convenience and automatically sync to the </a:t>
            </a:r>
            <a:r>
              <a:rPr lang="en-GB" b="0" i="0" dirty="0" err="1">
                <a:solidFill>
                  <a:srgbClr val="0A0A0A"/>
                </a:solidFill>
                <a:effectLst/>
                <a:latin typeface="Roboto" panose="02000000000000000000" pitchFamily="2" charset="0"/>
              </a:rPr>
              <a:t>Renpho</a:t>
            </a:r>
            <a:r>
              <a:rPr lang="en-GB" b="0" i="0" dirty="0">
                <a:solidFill>
                  <a:srgbClr val="0A0A0A"/>
                </a:solidFill>
                <a:effectLst/>
                <a:latin typeface="Roboto" panose="02000000000000000000" pitchFamily="2" charset="0"/>
              </a:rPr>
              <a:t> Health app. Step on the scale, track your data and see your trends overtime.</a:t>
            </a:r>
          </a:p>
          <a:p>
            <a:pPr algn="l" fontAlgn="base"/>
            <a:r>
              <a:rPr lang="en-GB" b="1" i="0" dirty="0">
                <a:solidFill>
                  <a:srgbClr val="0A0A0A"/>
                </a:solidFill>
                <a:effectLst/>
                <a:latin typeface="Roboto" panose="02000000000000000000" pitchFamily="2" charset="0"/>
              </a:rPr>
              <a:t>BENEFITS</a:t>
            </a:r>
            <a:endParaRPr lang="en-GB" b="0" i="0" dirty="0">
              <a:solidFill>
                <a:srgbClr val="0A0A0A"/>
              </a:solidFill>
              <a:effectLst/>
              <a:latin typeface="Roboto" panose="02000000000000000000" pitchFamily="2" charset="0"/>
            </a:endParaRP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Delivers comprehensive insight to help you reach your health and fitness goals.</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Provides real-time information to track progress</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Track your milestones by using the </a:t>
            </a:r>
            <a:r>
              <a:rPr lang="en-GB" b="0" i="0" dirty="0" err="1">
                <a:solidFill>
                  <a:srgbClr val="0A0A0A"/>
                </a:solidFill>
                <a:effectLst/>
                <a:latin typeface="Roboto" panose="02000000000000000000" pitchFamily="2" charset="0"/>
              </a:rPr>
              <a:t>Renpho</a:t>
            </a:r>
            <a:r>
              <a:rPr lang="en-GB" b="0" i="0" dirty="0">
                <a:solidFill>
                  <a:srgbClr val="0A0A0A"/>
                </a:solidFill>
                <a:effectLst/>
                <a:latin typeface="Roboto" panose="02000000000000000000" pitchFamily="2" charset="0"/>
              </a:rPr>
              <a:t> Health app</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Access your data on any device by syncing with Samsung Health, Fitbit, Google Fit, or Apple Health</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Unlimited users for the entire family to share progress</a:t>
            </a:r>
          </a:p>
          <a:p>
            <a:pPr algn="l" fontAlgn="base"/>
            <a:r>
              <a:rPr lang="en-GB" b="1" i="0" dirty="0">
                <a:solidFill>
                  <a:srgbClr val="0A0A0A"/>
                </a:solidFill>
                <a:effectLst/>
                <a:latin typeface="Roboto" panose="02000000000000000000" pitchFamily="2" charset="0"/>
              </a:rPr>
              <a:t>Body Composition Analysis</a:t>
            </a:r>
            <a:br>
              <a:rPr lang="en-GB" b="0" i="0" dirty="0">
                <a:solidFill>
                  <a:srgbClr val="0A0A0A"/>
                </a:solidFill>
                <a:effectLst/>
                <a:latin typeface="Roboto" panose="02000000000000000000" pitchFamily="2" charset="0"/>
              </a:rPr>
            </a:br>
            <a:r>
              <a:rPr lang="en-GB" b="0" i="0" dirty="0">
                <a:solidFill>
                  <a:srgbClr val="0A0A0A"/>
                </a:solidFill>
                <a:effectLst/>
                <a:latin typeface="Roboto" panose="02000000000000000000" pitchFamily="2" charset="0"/>
              </a:rPr>
              <a:t>Gain detailed information on 13 essential body measurements (Body Weight, BMI, Body Fat%, Body Water %, Skeletal Muscle, Fat-free Body Weight, Muscle Mass, Bone Mass, Protein, BMR, Subcutaneous Fat, Visceral Fat, and Metabolic Age).</a:t>
            </a:r>
          </a:p>
          <a:p>
            <a:pPr algn="l" fontAlgn="base"/>
            <a:r>
              <a:rPr lang="en-GB" b="1" i="0" dirty="0">
                <a:solidFill>
                  <a:srgbClr val="0A0A0A"/>
                </a:solidFill>
                <a:effectLst/>
                <a:latin typeface="Roboto" panose="02000000000000000000" pitchFamily="2" charset="0"/>
              </a:rPr>
              <a:t>Set Your Goals</a:t>
            </a:r>
            <a:br>
              <a:rPr lang="en-GB" b="0" i="0" dirty="0">
                <a:solidFill>
                  <a:srgbClr val="0A0A0A"/>
                </a:solidFill>
                <a:effectLst/>
                <a:latin typeface="Roboto" panose="02000000000000000000" pitchFamily="2" charset="0"/>
              </a:rPr>
            </a:br>
            <a:r>
              <a:rPr lang="en-GB" b="0" i="0" dirty="0">
                <a:solidFill>
                  <a:srgbClr val="0A0A0A"/>
                </a:solidFill>
                <a:effectLst/>
                <a:latin typeface="Roboto" panose="02000000000000000000" pitchFamily="2" charset="0"/>
              </a:rPr>
              <a:t>Reach key milestones by managing your goals through the app.</a:t>
            </a:r>
          </a:p>
          <a:p>
            <a:pPr algn="l" fontAlgn="base"/>
            <a:r>
              <a:rPr lang="en-GB" b="1" i="0" dirty="0">
                <a:solidFill>
                  <a:srgbClr val="0A0A0A"/>
                </a:solidFill>
                <a:effectLst/>
                <a:latin typeface="Roboto" panose="02000000000000000000" pitchFamily="2" charset="0"/>
              </a:rPr>
              <a:t>Personalised User Experience</a:t>
            </a:r>
            <a:br>
              <a:rPr lang="en-GB" b="0" i="0" dirty="0">
                <a:solidFill>
                  <a:srgbClr val="0A0A0A"/>
                </a:solidFill>
                <a:effectLst/>
                <a:latin typeface="Roboto" panose="02000000000000000000" pitchFamily="2" charset="0"/>
              </a:rPr>
            </a:br>
            <a:r>
              <a:rPr lang="en-GB" b="0" i="0" dirty="0">
                <a:solidFill>
                  <a:srgbClr val="0A0A0A"/>
                </a:solidFill>
                <a:effectLst/>
                <a:latin typeface="Roboto" panose="02000000000000000000" pitchFamily="2" charset="0"/>
              </a:rPr>
              <a:t>Get accurate progress data through graphs that update in real-time.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3844779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E79D3-DFF3-D00F-C01B-53EACC2E8C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751465-03AD-E2BF-9E77-2CB802FB81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D22B9C-DE35-6B8E-6ACD-ADE7A843159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9750E9-7B7E-9875-937A-E58127AD1C1D}"/>
              </a:ext>
            </a:extLst>
          </p:cNvPr>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2230205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26056801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r>
              <a:rPr lang="en-GB" sz="3600" b="1" dirty="0">
                <a:solidFill>
                  <a:schemeClr val="bg1"/>
                </a:solidFill>
              </a:rPr>
              <a:t>Population Health and Public Health Promotion</a:t>
            </a:r>
            <a:br>
              <a:rPr lang="en-GB" sz="3600" b="1" i="1" dirty="0">
                <a:solidFill>
                  <a:schemeClr val="bg1"/>
                </a:solidFill>
              </a:rPr>
            </a:br>
            <a:br>
              <a:rPr lang="en-GB" sz="3600" b="1" i="1" dirty="0">
                <a:solidFill>
                  <a:schemeClr val="bg1"/>
                </a:solidFill>
              </a:rPr>
            </a:br>
            <a:r>
              <a:rPr lang="en-GB" sz="3600" b="1" i="1" dirty="0">
                <a:solidFill>
                  <a:schemeClr val="bg1"/>
                </a:solidFill>
              </a:rPr>
              <a:t>Big Data in Healthcare </a:t>
            </a: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Wearable and Implantable Technologies</a:t>
            </a: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Week 8</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a:xfrm>
            <a:off x="457200" y="-171400"/>
            <a:ext cx="8229600" cy="1143000"/>
          </a:xfrm>
        </p:spPr>
        <p:txBody>
          <a:bodyPr>
            <a:normAutofit/>
          </a:bodyPr>
          <a:lstStyle/>
          <a:p>
            <a:r>
              <a:rPr lang="en-GB" b="1"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323528" y="836712"/>
            <a:ext cx="8445624" cy="4337272"/>
          </a:xfrm>
        </p:spPr>
        <p:txBody>
          <a:bodyPr>
            <a:noAutofit/>
          </a:bodyPr>
          <a:lstStyle/>
          <a:p>
            <a:pPr marL="0" indent="0">
              <a:buNone/>
            </a:pPr>
            <a:r>
              <a:rPr lang="en-GB" sz="2600" dirty="0">
                <a:latin typeface="Arial" panose="020B0604020202020204" pitchFamily="34" charset="0"/>
                <a:cs typeface="Arial" panose="020B0604020202020204" pitchFamily="34" charset="0"/>
              </a:rPr>
              <a:t>At the end of this session, student should be able to: </a:t>
            </a:r>
          </a:p>
          <a:p>
            <a:pPr lvl="0" algn="just" rtl="0">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Reflections on the concept of Big Data/IoT, and their application in healthcare</a:t>
            </a:r>
          </a:p>
          <a:p>
            <a:pPr lvl="0" algn="just">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Present group findings on  Wearable and Implantable Technologies</a:t>
            </a:r>
          </a:p>
          <a:p>
            <a:pPr lvl="0" algn="just">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Understand the resources from the guest lecture on wearable technology in practice</a:t>
            </a:r>
          </a:p>
          <a:p>
            <a:pPr lvl="0" algn="just">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Discussion on wearable and implantable technologies</a:t>
            </a:r>
          </a:p>
          <a:p>
            <a:pPr marL="0" lvl="0" indent="0" algn="just">
              <a:lnSpc>
                <a:spcPct val="115000"/>
              </a:lnSpc>
              <a:buNone/>
            </a:pPr>
            <a:r>
              <a:rPr lang="en-GB" sz="2600" dirty="0">
                <a:effectLst/>
                <a:latin typeface="Arial" panose="020B0604020202020204" pitchFamily="34" charset="0"/>
                <a:ea typeface="Arial" panose="020B0604020202020204" pitchFamily="34" charset="0"/>
                <a:cs typeface="Arial" panose="020B0604020202020204" pitchFamily="34" charset="0"/>
              </a:rPr>
              <a:t>Discuss questions re assignment brief for </a:t>
            </a:r>
            <a:r>
              <a:rPr lang="en-GB" sz="2600" dirty="0">
                <a:latin typeface="Arial" panose="020B0604020202020204" pitchFamily="34" charset="0"/>
                <a:ea typeface="Arial" panose="020B0604020202020204" pitchFamily="34" charset="0"/>
                <a:cs typeface="Arial" panose="020B0604020202020204" pitchFamily="34" charset="0"/>
              </a:rPr>
              <a:t>Assessment 3</a:t>
            </a:r>
            <a:r>
              <a:rPr lang="en-GB" sz="2600" dirty="0">
                <a:effectLst/>
                <a:latin typeface="Arial" panose="020B0604020202020204" pitchFamily="34" charset="0"/>
                <a:ea typeface="Arial" panose="020B0604020202020204" pitchFamily="34" charset="0"/>
                <a:cs typeface="Arial" panose="020B0604020202020204" pitchFamily="34" charset="0"/>
              </a:rPr>
              <a:t> (group presentation)</a:t>
            </a:r>
          </a:p>
          <a:p>
            <a:pPr lvl="0" algn="just" rtl="0">
              <a:lnSpc>
                <a:spcPct val="115000"/>
              </a:lnSpc>
              <a:buFont typeface="Wingdings" panose="05000000000000000000" pitchFamily="2" charset="2"/>
              <a:buChar char="§"/>
            </a:pPr>
            <a:endParaRPr lang="en-GB" sz="28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123E3-8131-A3E2-3D49-64523A3D6F88}"/>
              </a:ext>
            </a:extLst>
          </p:cNvPr>
          <p:cNvSpPr>
            <a:spLocks noGrp="1"/>
          </p:cNvSpPr>
          <p:nvPr>
            <p:ph type="title"/>
          </p:nvPr>
        </p:nvSpPr>
        <p:spPr/>
        <p:txBody>
          <a:bodyPr/>
          <a:lstStyle/>
          <a:p>
            <a:r>
              <a:rPr lang="en-GB" dirty="0"/>
              <a:t>Latest health tech news?</a:t>
            </a:r>
          </a:p>
        </p:txBody>
      </p:sp>
      <p:pic>
        <p:nvPicPr>
          <p:cNvPr id="1026" name="Picture 2" descr="Technology In Healthcare: How Advancements In Tech Have Revolutionized The  Medical Industry - UK Tech News">
            <a:extLst>
              <a:ext uri="{FF2B5EF4-FFF2-40B4-BE49-F238E27FC236}">
                <a16:creationId xmlns:a16="http://schemas.microsoft.com/office/drawing/2014/main" id="{4DEBFBDA-558C-1A95-0D4F-A60E0D54A3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65" r="-2631" b="16949"/>
          <a:stretch/>
        </p:blipFill>
        <p:spPr bwMode="auto">
          <a:xfrm>
            <a:off x="1151620" y="1700808"/>
            <a:ext cx="7020780"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86076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294BD-1AF2-F1F3-2609-64882B6D1D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6EA6BB-05A5-3C9A-8131-A1D3B31E6E28}"/>
              </a:ext>
            </a:extLst>
          </p:cNvPr>
          <p:cNvSpPr>
            <a:spLocks noGrp="1"/>
          </p:cNvSpPr>
          <p:nvPr>
            <p:ph type="title"/>
          </p:nvPr>
        </p:nvSpPr>
        <p:spPr>
          <a:xfrm>
            <a:off x="611560" y="222346"/>
            <a:ext cx="8229600" cy="1143000"/>
          </a:xfrm>
        </p:spPr>
        <p:txBody>
          <a:bodyPr>
            <a:normAutofit fontScale="90000"/>
          </a:bodyPr>
          <a:lstStyle/>
          <a:p>
            <a:r>
              <a:rPr lang="en-GB" dirty="0"/>
              <a:t>Group Activity – Wearable and Implantable </a:t>
            </a:r>
          </a:p>
        </p:txBody>
      </p:sp>
      <p:sp>
        <p:nvSpPr>
          <p:cNvPr id="3" name="Content Placeholder 2">
            <a:extLst>
              <a:ext uri="{FF2B5EF4-FFF2-40B4-BE49-F238E27FC236}">
                <a16:creationId xmlns:a16="http://schemas.microsoft.com/office/drawing/2014/main" id="{55119910-1C3B-08B9-D350-F19AD95B8C91}"/>
              </a:ext>
            </a:extLst>
          </p:cNvPr>
          <p:cNvSpPr>
            <a:spLocks noGrp="1"/>
          </p:cNvSpPr>
          <p:nvPr>
            <p:ph idx="1"/>
          </p:nvPr>
        </p:nvSpPr>
        <p:spPr/>
        <p:txBody>
          <a:bodyPr>
            <a:noAutofit/>
          </a:bodyPr>
          <a:lstStyle/>
          <a:p>
            <a:pPr marL="0" indent="0">
              <a:buNone/>
            </a:pPr>
            <a:r>
              <a:rPr lang="en-GB" sz="2300" dirty="0">
                <a:latin typeface="Arial" panose="020B0604020202020204" pitchFamily="34" charset="0"/>
                <a:cs typeface="Arial" panose="020B0604020202020204" pitchFamily="34" charset="0"/>
              </a:rPr>
              <a:t>Break out in smaller groups and address the below questions (30min)</a:t>
            </a:r>
          </a:p>
          <a:p>
            <a:r>
              <a:rPr lang="en-GB" sz="2300" dirty="0">
                <a:latin typeface="Arial" panose="020B0604020202020204" pitchFamily="34" charset="0"/>
                <a:cs typeface="Arial" panose="020B0604020202020204" pitchFamily="34" charset="0"/>
              </a:rPr>
              <a:t>What is wearable and implantable </a:t>
            </a:r>
          </a:p>
          <a:p>
            <a:r>
              <a:rPr lang="en-GB" sz="2300" dirty="0">
                <a:latin typeface="Arial" panose="020B0604020202020204" pitchFamily="34" charset="0"/>
                <a:cs typeface="Arial" panose="020B0604020202020204" pitchFamily="34" charset="0"/>
              </a:rPr>
              <a:t>Provide 3 examples of how these technologies are used in public health and social care</a:t>
            </a:r>
          </a:p>
          <a:p>
            <a:r>
              <a:rPr lang="en-GB" sz="2300" dirty="0">
                <a:latin typeface="Arial" panose="020B0604020202020204" pitchFamily="34" charset="0"/>
                <a:cs typeface="Arial" panose="020B0604020202020204" pitchFamily="34" charset="0"/>
              </a:rPr>
              <a:t>What are the benefits of using these technologies</a:t>
            </a:r>
          </a:p>
          <a:p>
            <a:r>
              <a:rPr lang="en-GB" sz="2300" dirty="0">
                <a:latin typeface="Arial" panose="020B0604020202020204" pitchFamily="34" charset="0"/>
                <a:cs typeface="Arial" panose="020B0604020202020204" pitchFamily="34" charset="0"/>
              </a:rPr>
              <a:t>What can be the shortfalls of using these technologies</a:t>
            </a:r>
          </a:p>
          <a:p>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Present your findings in class</a:t>
            </a:r>
          </a:p>
        </p:txBody>
      </p:sp>
    </p:spTree>
    <p:extLst>
      <p:ext uri="{BB962C8B-B14F-4D97-AF65-F5344CB8AC3E}">
        <p14:creationId xmlns:p14="http://schemas.microsoft.com/office/powerpoint/2010/main" val="19234153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F3926-33FA-A61D-ADD5-C2F0C8CF97D2}"/>
              </a:ext>
            </a:extLst>
          </p:cNvPr>
          <p:cNvSpPr>
            <a:spLocks noGrp="1"/>
          </p:cNvSpPr>
          <p:nvPr>
            <p:ph type="title"/>
          </p:nvPr>
        </p:nvSpPr>
        <p:spPr/>
        <p:txBody>
          <a:bodyPr>
            <a:normAutofit fontScale="90000"/>
          </a:bodyPr>
          <a:lstStyle/>
          <a:p>
            <a:r>
              <a:rPr lang="en-GB" dirty="0"/>
              <a:t>Read  </a:t>
            </a:r>
            <a:br>
              <a:rPr lang="en-GB" dirty="0"/>
            </a:br>
            <a:r>
              <a:rPr lang="en-GB" dirty="0"/>
              <a:t>Guest Lecture Resource on Wearables and Implantable</a:t>
            </a:r>
          </a:p>
        </p:txBody>
      </p:sp>
      <p:sp>
        <p:nvSpPr>
          <p:cNvPr id="7" name="TextBox 6">
            <a:extLst>
              <a:ext uri="{FF2B5EF4-FFF2-40B4-BE49-F238E27FC236}">
                <a16:creationId xmlns:a16="http://schemas.microsoft.com/office/drawing/2014/main" id="{DA97EEA7-9D1C-981A-D68D-A61D7B80F9B6}"/>
              </a:ext>
            </a:extLst>
          </p:cNvPr>
          <p:cNvSpPr txBox="1"/>
          <p:nvPr/>
        </p:nvSpPr>
        <p:spPr>
          <a:xfrm>
            <a:off x="1043608" y="2204864"/>
            <a:ext cx="7416824" cy="1938992"/>
          </a:xfrm>
          <a:prstGeom prst="rect">
            <a:avLst/>
          </a:prstGeom>
          <a:noFill/>
        </p:spPr>
        <p:txBody>
          <a:bodyPr wrap="square">
            <a:spAutoFit/>
          </a:bodyPr>
          <a:lstStyle/>
          <a:p>
            <a:r>
              <a:rPr lang="en-GB" sz="3000" dirty="0"/>
              <a:t>By Mark Huntly and </a:t>
            </a:r>
            <a:r>
              <a:rPr lang="en-US" sz="3000" dirty="0">
                <a:latin typeface="Calibri"/>
                <a:ea typeface="DengXian"/>
                <a:cs typeface="Times New Roman"/>
              </a:rPr>
              <a:t>Adesua </a:t>
            </a:r>
            <a:r>
              <a:rPr lang="en-US" sz="3000" dirty="0" err="1">
                <a:latin typeface="Calibri"/>
                <a:ea typeface="DengXian"/>
                <a:cs typeface="Times New Roman"/>
              </a:rPr>
              <a:t>Iyenoma</a:t>
            </a:r>
            <a:r>
              <a:rPr lang="en-US" sz="3000" dirty="0">
                <a:latin typeface="Calibri"/>
                <a:ea typeface="DengXian"/>
                <a:cs typeface="Times New Roman"/>
              </a:rPr>
              <a:t> </a:t>
            </a:r>
            <a:r>
              <a:rPr lang="en-GB" sz="3000" dirty="0"/>
              <a:t>from Wales Institute of Digital Information (a collaboration between the UWTSD and the NHS Wales Informatics Service) </a:t>
            </a:r>
          </a:p>
        </p:txBody>
      </p:sp>
    </p:spTree>
    <p:extLst>
      <p:ext uri="{BB962C8B-B14F-4D97-AF65-F5344CB8AC3E}">
        <p14:creationId xmlns:p14="http://schemas.microsoft.com/office/powerpoint/2010/main" val="298292705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08CA-2385-64B6-567B-1539150B151C}"/>
              </a:ext>
            </a:extLst>
          </p:cNvPr>
          <p:cNvSpPr>
            <a:spLocks noGrp="1"/>
          </p:cNvSpPr>
          <p:nvPr>
            <p:ph type="title"/>
          </p:nvPr>
        </p:nvSpPr>
        <p:spPr/>
        <p:txBody>
          <a:bodyPr>
            <a:normAutofit fontScale="90000"/>
          </a:bodyPr>
          <a:lstStyle/>
          <a:p>
            <a:r>
              <a:rPr lang="en-GB" dirty="0"/>
              <a:t>Drive for implantable and wearable</a:t>
            </a:r>
          </a:p>
        </p:txBody>
      </p:sp>
      <p:sp>
        <p:nvSpPr>
          <p:cNvPr id="3" name="Content Placeholder 2">
            <a:extLst>
              <a:ext uri="{FF2B5EF4-FFF2-40B4-BE49-F238E27FC236}">
                <a16:creationId xmlns:a16="http://schemas.microsoft.com/office/drawing/2014/main" id="{8725BAE7-BFCF-BAB5-6398-8CDC9B151464}"/>
              </a:ext>
            </a:extLst>
          </p:cNvPr>
          <p:cNvSpPr>
            <a:spLocks noGrp="1"/>
          </p:cNvSpPr>
          <p:nvPr>
            <p:ph idx="1"/>
          </p:nvPr>
        </p:nvSpPr>
        <p:spPr/>
        <p:txBody>
          <a:bodyPr/>
          <a:lstStyle/>
          <a:p>
            <a:r>
              <a:rPr lang="en-GB" dirty="0"/>
              <a:t>Growing older population </a:t>
            </a:r>
          </a:p>
          <a:p>
            <a:r>
              <a:rPr lang="en-GB" dirty="0"/>
              <a:t>Increase rate of chronic disease</a:t>
            </a:r>
          </a:p>
          <a:p>
            <a:r>
              <a:rPr lang="en-GB" dirty="0"/>
              <a:t>COVID-19</a:t>
            </a:r>
          </a:p>
          <a:p>
            <a:r>
              <a:rPr lang="en-GB" dirty="0"/>
              <a:t>Changing demographics</a:t>
            </a:r>
          </a:p>
        </p:txBody>
      </p:sp>
    </p:spTree>
    <p:extLst>
      <p:ext uri="{BB962C8B-B14F-4D97-AF65-F5344CB8AC3E}">
        <p14:creationId xmlns:p14="http://schemas.microsoft.com/office/powerpoint/2010/main" val="2529668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9E00-6460-B7A9-EC76-A9DA30D18FE8}"/>
              </a:ext>
            </a:extLst>
          </p:cNvPr>
          <p:cNvSpPr>
            <a:spLocks noGrp="1"/>
          </p:cNvSpPr>
          <p:nvPr>
            <p:ph type="title"/>
          </p:nvPr>
        </p:nvSpPr>
        <p:spPr/>
        <p:txBody>
          <a:bodyPr>
            <a:normAutofit/>
          </a:bodyPr>
          <a:lstStyle/>
          <a:p>
            <a:r>
              <a:rPr lang="en-GB" dirty="0"/>
              <a:t>Use of wearables in healthcare </a:t>
            </a:r>
          </a:p>
        </p:txBody>
      </p:sp>
      <p:sp>
        <p:nvSpPr>
          <p:cNvPr id="3" name="Content Placeholder 2">
            <a:extLst>
              <a:ext uri="{FF2B5EF4-FFF2-40B4-BE49-F238E27FC236}">
                <a16:creationId xmlns:a16="http://schemas.microsoft.com/office/drawing/2014/main" id="{E4971421-AD44-C5F4-DF0A-3F3B9A842AAE}"/>
              </a:ext>
            </a:extLst>
          </p:cNvPr>
          <p:cNvSpPr>
            <a:spLocks noGrp="1"/>
          </p:cNvSpPr>
          <p:nvPr>
            <p:ph idx="1"/>
          </p:nvPr>
        </p:nvSpPr>
        <p:spPr/>
        <p:txBody>
          <a:bodyPr>
            <a:normAutofit fontScale="70000" lnSpcReduction="20000"/>
          </a:bodyPr>
          <a:lstStyle/>
          <a:p>
            <a:r>
              <a:rPr lang="en-GB" dirty="0"/>
              <a:t>Disease prevention </a:t>
            </a:r>
          </a:p>
          <a:p>
            <a:r>
              <a:rPr lang="en-GB" dirty="0"/>
              <a:t>Real-time data collection </a:t>
            </a:r>
          </a:p>
          <a:p>
            <a:r>
              <a:rPr lang="en-GB" dirty="0"/>
              <a:t>Early detection of disease</a:t>
            </a:r>
          </a:p>
          <a:p>
            <a:r>
              <a:rPr lang="en-GB" dirty="0"/>
              <a:t>Real-time monitoring of disease </a:t>
            </a:r>
          </a:p>
          <a:p>
            <a:r>
              <a:rPr lang="en-GB" dirty="0"/>
              <a:t>Virtual patient care </a:t>
            </a:r>
          </a:p>
          <a:p>
            <a:r>
              <a:rPr lang="en-GB" dirty="0"/>
              <a:t>Tailored treatment</a:t>
            </a:r>
          </a:p>
          <a:p>
            <a:r>
              <a:rPr lang="en-GB" dirty="0"/>
              <a:t>Improved access 	</a:t>
            </a:r>
          </a:p>
          <a:p>
            <a:r>
              <a:rPr lang="en-GB" dirty="0"/>
              <a:t>Reduces the need for invasive monitoring and treatment</a:t>
            </a:r>
          </a:p>
          <a:p>
            <a:pPr marL="0" indent="0">
              <a:buNone/>
            </a:pPr>
            <a:endParaRPr lang="en-GB" dirty="0"/>
          </a:p>
          <a:p>
            <a:pPr marL="0" indent="0">
              <a:buNone/>
            </a:pPr>
            <a:r>
              <a:rPr lang="en-GB" dirty="0" err="1"/>
              <a:t>Gaobotse</a:t>
            </a:r>
            <a:r>
              <a:rPr lang="en-GB" dirty="0"/>
              <a:t> et al (2022); </a:t>
            </a:r>
            <a:r>
              <a:rPr lang="en-GB" b="0" i="0" dirty="0">
                <a:solidFill>
                  <a:srgbClr val="222222"/>
                </a:solidFill>
                <a:effectLst/>
                <a:latin typeface="Arial" panose="020B0604020202020204" pitchFamily="34" charset="0"/>
              </a:rPr>
              <a:t>Andreu-Perez et al (2015)</a:t>
            </a:r>
            <a:endParaRPr lang="en-GB" dirty="0"/>
          </a:p>
        </p:txBody>
      </p:sp>
    </p:spTree>
    <p:extLst>
      <p:ext uri="{BB962C8B-B14F-4D97-AF65-F5344CB8AC3E}">
        <p14:creationId xmlns:p14="http://schemas.microsoft.com/office/powerpoint/2010/main" val="25439078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0EE4F-3052-A854-9191-CC6E498E2EF1}"/>
              </a:ext>
            </a:extLst>
          </p:cNvPr>
          <p:cNvSpPr>
            <a:spLocks noGrp="1"/>
          </p:cNvSpPr>
          <p:nvPr>
            <p:ph type="title"/>
          </p:nvPr>
        </p:nvSpPr>
        <p:spPr/>
        <p:txBody>
          <a:bodyPr>
            <a:normAutofit/>
          </a:bodyPr>
          <a:lstStyle/>
          <a:p>
            <a:r>
              <a:rPr lang="en-GB" dirty="0"/>
              <a:t>Health promotion </a:t>
            </a:r>
          </a:p>
        </p:txBody>
      </p:sp>
      <p:sp>
        <p:nvSpPr>
          <p:cNvPr id="3" name="Content Placeholder 2">
            <a:extLst>
              <a:ext uri="{FF2B5EF4-FFF2-40B4-BE49-F238E27FC236}">
                <a16:creationId xmlns:a16="http://schemas.microsoft.com/office/drawing/2014/main" id="{9085C571-2C82-3C2C-B4D1-8B36D9226981}"/>
              </a:ext>
            </a:extLst>
          </p:cNvPr>
          <p:cNvSpPr>
            <a:spLocks noGrp="1"/>
          </p:cNvSpPr>
          <p:nvPr>
            <p:ph idx="1"/>
          </p:nvPr>
        </p:nvSpPr>
        <p:spPr/>
        <p:txBody>
          <a:bodyPr>
            <a:normAutofit lnSpcReduction="10000"/>
          </a:bodyPr>
          <a:lstStyle/>
          <a:p>
            <a:pPr marL="0" indent="0">
              <a:buNone/>
            </a:pPr>
            <a:r>
              <a:rPr lang="en-GB" dirty="0"/>
              <a:t>Empowering leading to lifestyle modification</a:t>
            </a:r>
          </a:p>
          <a:p>
            <a:r>
              <a:rPr lang="en-GB" dirty="0"/>
              <a:t>Monitoring </a:t>
            </a:r>
          </a:p>
          <a:p>
            <a:r>
              <a:rPr lang="en-GB" dirty="0"/>
              <a:t>Data collection</a:t>
            </a:r>
          </a:p>
          <a:p>
            <a:r>
              <a:rPr lang="en-GB" dirty="0"/>
              <a:t>Provision of information </a:t>
            </a:r>
          </a:p>
          <a:p>
            <a:r>
              <a:rPr lang="en-GB" dirty="0"/>
              <a:t>Serve as “nudge”</a:t>
            </a:r>
          </a:p>
          <a:p>
            <a:r>
              <a:rPr lang="en-GB" dirty="0"/>
              <a:t>Identify ‘at risk’ group</a:t>
            </a:r>
          </a:p>
          <a:p>
            <a:r>
              <a:rPr lang="en-GB" dirty="0"/>
              <a:t>Aids groups comparisons  </a:t>
            </a:r>
          </a:p>
        </p:txBody>
      </p:sp>
    </p:spTree>
    <p:extLst>
      <p:ext uri="{BB962C8B-B14F-4D97-AF65-F5344CB8AC3E}">
        <p14:creationId xmlns:p14="http://schemas.microsoft.com/office/powerpoint/2010/main" val="50198158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AE987-8576-7ACB-B67F-CC4F978D0AAF}"/>
              </a:ext>
            </a:extLst>
          </p:cNvPr>
          <p:cNvSpPr>
            <a:spLocks noGrp="1"/>
          </p:cNvSpPr>
          <p:nvPr>
            <p:ph type="title"/>
          </p:nvPr>
        </p:nvSpPr>
        <p:spPr/>
        <p:txBody>
          <a:bodyPr/>
          <a:lstStyle/>
          <a:p>
            <a:r>
              <a:rPr lang="en-GB" dirty="0"/>
              <a:t>Criticism </a:t>
            </a:r>
          </a:p>
        </p:txBody>
      </p:sp>
      <p:sp>
        <p:nvSpPr>
          <p:cNvPr id="3" name="Content Placeholder 2">
            <a:extLst>
              <a:ext uri="{FF2B5EF4-FFF2-40B4-BE49-F238E27FC236}">
                <a16:creationId xmlns:a16="http://schemas.microsoft.com/office/drawing/2014/main" id="{41160CCB-4878-DACF-2FE5-38408CCB14AB}"/>
              </a:ext>
            </a:extLst>
          </p:cNvPr>
          <p:cNvSpPr>
            <a:spLocks noGrp="1"/>
          </p:cNvSpPr>
          <p:nvPr>
            <p:ph idx="1"/>
          </p:nvPr>
        </p:nvSpPr>
        <p:spPr/>
        <p:txBody>
          <a:bodyPr/>
          <a:lstStyle/>
          <a:p>
            <a:r>
              <a:rPr lang="en-GB" dirty="0"/>
              <a:t>Energy consumption – need to recharge</a:t>
            </a:r>
          </a:p>
          <a:p>
            <a:r>
              <a:rPr lang="en-GB" dirty="0"/>
              <a:t>Privacy concerns </a:t>
            </a:r>
          </a:p>
          <a:p>
            <a:r>
              <a:rPr lang="en-GB" dirty="0"/>
              <a:t>Lack of evidence – Hesitancy </a:t>
            </a:r>
          </a:p>
          <a:p>
            <a:r>
              <a:rPr lang="en-GB" dirty="0"/>
              <a:t>Potential of a “Nocebo effect”</a:t>
            </a:r>
          </a:p>
          <a:p>
            <a:r>
              <a:rPr lang="en-GB" dirty="0"/>
              <a:t>Tendency to individualised</a:t>
            </a:r>
          </a:p>
          <a:p>
            <a:r>
              <a:rPr lang="en-GB" dirty="0"/>
              <a:t>Can be victim blaming </a:t>
            </a:r>
          </a:p>
        </p:txBody>
      </p:sp>
    </p:spTree>
    <p:extLst>
      <p:ext uri="{BB962C8B-B14F-4D97-AF65-F5344CB8AC3E}">
        <p14:creationId xmlns:p14="http://schemas.microsoft.com/office/powerpoint/2010/main" val="21568077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CBDB-FBC9-B17A-EB83-37F3544A1382}"/>
              </a:ext>
            </a:extLst>
          </p:cNvPr>
          <p:cNvSpPr>
            <a:spLocks noGrp="1"/>
          </p:cNvSpPr>
          <p:nvPr>
            <p:ph type="title"/>
          </p:nvPr>
        </p:nvSpPr>
        <p:spPr/>
        <p:txBody>
          <a:bodyPr/>
          <a:lstStyle/>
          <a:p>
            <a:r>
              <a:rPr lang="en-GB" dirty="0"/>
              <a:t>Quizzes</a:t>
            </a:r>
          </a:p>
        </p:txBody>
      </p:sp>
      <p:sp>
        <p:nvSpPr>
          <p:cNvPr id="4" name="TextBox 3">
            <a:extLst>
              <a:ext uri="{FF2B5EF4-FFF2-40B4-BE49-F238E27FC236}">
                <a16:creationId xmlns:a16="http://schemas.microsoft.com/office/drawing/2014/main" id="{CC81E7E1-E38F-679B-25EC-A70BCA407A25}"/>
              </a:ext>
            </a:extLst>
          </p:cNvPr>
          <p:cNvSpPr txBox="1"/>
          <p:nvPr/>
        </p:nvSpPr>
        <p:spPr>
          <a:xfrm>
            <a:off x="899592" y="1417638"/>
            <a:ext cx="6984776" cy="3231654"/>
          </a:xfrm>
          <a:prstGeom prst="rect">
            <a:avLst/>
          </a:prstGeom>
          <a:noFill/>
        </p:spPr>
        <p:txBody>
          <a:bodyPr wrap="square">
            <a:spAutoFit/>
          </a:bodyPr>
          <a:lstStyle/>
          <a:p>
            <a:r>
              <a:rPr lang="en-GB" sz="2800" dirty="0"/>
              <a:t>Telehealth wearables</a:t>
            </a:r>
          </a:p>
          <a:p>
            <a:r>
              <a:rPr lang="en-GB" sz="2800" dirty="0"/>
              <a:t>https://mylang.org/quizzes/805779/</a:t>
            </a:r>
          </a:p>
          <a:p>
            <a:endParaRPr lang="en-GB" sz="2800" dirty="0"/>
          </a:p>
          <a:p>
            <a:r>
              <a:rPr lang="en-GB" sz="2800" dirty="0"/>
              <a:t>Implantable devices</a:t>
            </a:r>
          </a:p>
          <a:p>
            <a:r>
              <a:rPr lang="en-GB" sz="2800" dirty="0"/>
              <a:t>https://mylang.org/quizzes/121469/</a:t>
            </a:r>
          </a:p>
          <a:p>
            <a:endParaRPr lang="en-GB" sz="2800" dirty="0"/>
          </a:p>
          <a:p>
            <a:endParaRPr lang="en-GB" dirty="0"/>
          </a:p>
          <a:p>
            <a:endParaRPr lang="en-GB" dirty="0"/>
          </a:p>
        </p:txBody>
      </p:sp>
    </p:spTree>
    <p:extLst>
      <p:ext uri="{BB962C8B-B14F-4D97-AF65-F5344CB8AC3E}">
        <p14:creationId xmlns:p14="http://schemas.microsoft.com/office/powerpoint/2010/main" val="167456874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7143-9511-FE82-7CC9-5CABC660968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4446CE-A06D-7923-4DE6-8A2AF3554E4F}"/>
              </a:ext>
            </a:extLst>
          </p:cNvPr>
          <p:cNvSpPr>
            <a:spLocks noGrp="1"/>
          </p:cNvSpPr>
          <p:nvPr>
            <p:ph idx="1"/>
          </p:nvPr>
        </p:nvSpPr>
        <p:spPr>
          <a:xfrm>
            <a:off x="390364" y="1196752"/>
            <a:ext cx="8363272" cy="4248472"/>
          </a:xfrm>
        </p:spPr>
        <p:txBody>
          <a:bodyPr>
            <a:noAutofit/>
          </a:bodyPr>
          <a:lstStyle/>
          <a:p>
            <a:r>
              <a:rPr lang="en-GB" sz="1800" b="0" i="0" dirty="0">
                <a:solidFill>
                  <a:srgbClr val="222222"/>
                </a:solidFill>
                <a:effectLst/>
                <a:latin typeface="Arial" panose="020B0604020202020204" pitchFamily="34" charset="0"/>
              </a:rPr>
              <a:t>Andreu-Perez, J., </a:t>
            </a:r>
            <a:r>
              <a:rPr lang="en-GB" sz="1800" b="0" i="0" dirty="0" err="1">
                <a:solidFill>
                  <a:srgbClr val="222222"/>
                </a:solidFill>
                <a:effectLst/>
                <a:latin typeface="Arial" panose="020B0604020202020204" pitchFamily="34" charset="0"/>
              </a:rPr>
              <a:t>Leff</a:t>
            </a:r>
            <a:r>
              <a:rPr lang="en-GB" sz="1800" b="0" i="0" dirty="0">
                <a:solidFill>
                  <a:srgbClr val="222222"/>
                </a:solidFill>
                <a:effectLst/>
                <a:latin typeface="Arial" panose="020B0604020202020204" pitchFamily="34" charset="0"/>
              </a:rPr>
              <a:t>, D. R., Ip, H. M., &amp; Yang, G. Z. (2015). From wearable sensors to smart implants-–toward pervasive and personalized healthcare. </a:t>
            </a:r>
            <a:r>
              <a:rPr lang="en-GB" sz="1800" b="0" i="1" dirty="0">
                <a:solidFill>
                  <a:srgbClr val="222222"/>
                </a:solidFill>
                <a:effectLst/>
                <a:latin typeface="Arial" panose="020B0604020202020204" pitchFamily="34" charset="0"/>
              </a:rPr>
              <a:t>IEEE Transactions on Biomedical Engineering</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62</a:t>
            </a:r>
            <a:r>
              <a:rPr lang="en-GB" sz="1800" b="0" i="0" dirty="0">
                <a:solidFill>
                  <a:srgbClr val="222222"/>
                </a:solidFill>
                <a:effectLst/>
                <a:latin typeface="Arial" panose="020B0604020202020204" pitchFamily="34" charset="0"/>
              </a:rPr>
              <a:t>(12), 2750-2762.</a:t>
            </a:r>
          </a:p>
          <a:p>
            <a:r>
              <a:rPr lang="en-GB" sz="1800" b="0" i="0" dirty="0" err="1">
                <a:solidFill>
                  <a:srgbClr val="222222"/>
                </a:solidFill>
                <a:effectLst/>
                <a:latin typeface="Arial" panose="020B0604020202020204" pitchFamily="34" charset="0"/>
              </a:rPr>
              <a:t>Gaobotse</a:t>
            </a:r>
            <a:r>
              <a:rPr lang="en-GB" sz="1800" b="0" i="0" dirty="0">
                <a:solidFill>
                  <a:srgbClr val="222222"/>
                </a:solidFill>
                <a:effectLst/>
                <a:latin typeface="Arial" panose="020B0604020202020204" pitchFamily="34" charset="0"/>
              </a:rPr>
              <a:t>, G., </a:t>
            </a:r>
            <a:r>
              <a:rPr lang="en-GB" sz="1800" b="0" i="0" dirty="0" err="1">
                <a:solidFill>
                  <a:srgbClr val="222222"/>
                </a:solidFill>
                <a:effectLst/>
                <a:latin typeface="Arial" panose="020B0604020202020204" pitchFamily="34" charset="0"/>
              </a:rPr>
              <a:t>Mbunge</a:t>
            </a:r>
            <a:r>
              <a:rPr lang="en-GB" sz="1800" b="0" i="0" dirty="0">
                <a:solidFill>
                  <a:srgbClr val="222222"/>
                </a:solidFill>
                <a:effectLst/>
                <a:latin typeface="Arial" panose="020B0604020202020204" pitchFamily="34" charset="0"/>
              </a:rPr>
              <a:t>, E., </a:t>
            </a:r>
            <a:r>
              <a:rPr lang="en-GB" sz="1800" b="0" i="0" dirty="0" err="1">
                <a:solidFill>
                  <a:srgbClr val="222222"/>
                </a:solidFill>
                <a:effectLst/>
                <a:latin typeface="Arial" panose="020B0604020202020204" pitchFamily="34" charset="0"/>
              </a:rPr>
              <a:t>Batani</a:t>
            </a:r>
            <a:r>
              <a:rPr lang="en-GB" sz="1800" b="0" i="0" dirty="0">
                <a:solidFill>
                  <a:srgbClr val="222222"/>
                </a:solidFill>
                <a:effectLst/>
                <a:latin typeface="Arial" panose="020B0604020202020204" pitchFamily="34" charset="0"/>
              </a:rPr>
              <a:t>, J., &amp; </a:t>
            </a:r>
            <a:r>
              <a:rPr lang="en-GB" sz="1800" b="0" i="0" dirty="0" err="1">
                <a:solidFill>
                  <a:srgbClr val="222222"/>
                </a:solidFill>
                <a:effectLst/>
                <a:latin typeface="Arial" panose="020B0604020202020204" pitchFamily="34" charset="0"/>
              </a:rPr>
              <a:t>Muchemwa</a:t>
            </a:r>
            <a:r>
              <a:rPr lang="en-GB" sz="1800" b="0" i="0" dirty="0">
                <a:solidFill>
                  <a:srgbClr val="222222"/>
                </a:solidFill>
                <a:effectLst/>
                <a:latin typeface="Arial" panose="020B0604020202020204" pitchFamily="34" charset="0"/>
              </a:rPr>
              <a:t>, B. (2022). Non-invasive smart implants in healthcare: Redefining healthcare services delivery through sensors and emerging digital health technologies. </a:t>
            </a:r>
            <a:r>
              <a:rPr lang="en-GB" sz="1800" b="0" i="1" dirty="0">
                <a:solidFill>
                  <a:srgbClr val="222222"/>
                </a:solidFill>
                <a:effectLst/>
                <a:latin typeface="Arial" panose="020B0604020202020204" pitchFamily="34" charset="0"/>
              </a:rPr>
              <a:t>Sensors International</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3</a:t>
            </a:r>
            <a:r>
              <a:rPr lang="en-GB" sz="1800" b="0" i="0" dirty="0">
                <a:solidFill>
                  <a:srgbClr val="222222"/>
                </a:solidFill>
                <a:effectLst/>
                <a:latin typeface="Arial" panose="020B0604020202020204" pitchFamily="34" charset="0"/>
              </a:rPr>
              <a:t>, 100156.</a:t>
            </a:r>
          </a:p>
        </p:txBody>
      </p:sp>
    </p:spTree>
    <p:extLst>
      <p:ext uri="{BB962C8B-B14F-4D97-AF65-F5344CB8AC3E}">
        <p14:creationId xmlns:p14="http://schemas.microsoft.com/office/powerpoint/2010/main" val="3202481065"/>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635</Words>
  <Application>Microsoft Office PowerPoint</Application>
  <PresentationFormat>On-screen Show (4:3)</PresentationFormat>
  <Paragraphs>75</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Myriad Pro</vt:lpstr>
      <vt:lpstr>Arial</vt:lpstr>
      <vt:lpstr>Calibri</vt:lpstr>
      <vt:lpstr>Roboto</vt:lpstr>
      <vt:lpstr>Wingdings</vt:lpstr>
      <vt:lpstr>20140311PresentationUWTSDTemplate</vt:lpstr>
      <vt:lpstr> Population Health and Public Health Promotion  Big Data in Healthcare  Wearable and Implantable Technologies  Week 8</vt:lpstr>
      <vt:lpstr>Learning objectives</vt:lpstr>
      <vt:lpstr>Latest health tech news?</vt:lpstr>
      <vt:lpstr>Group Activity – Wearable and Implantable </vt:lpstr>
      <vt:lpstr>Read   Guest Lecture Resource on Wearables and Implantable</vt:lpstr>
      <vt:lpstr>Drive for implantable and wearable</vt:lpstr>
      <vt:lpstr>Use of wearables in healthcare </vt:lpstr>
      <vt:lpstr>Health promotion </vt:lpstr>
      <vt:lpstr>Criticism </vt:lpstr>
      <vt:lpstr>Quizzes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104</cp:revision>
  <dcterms:created xsi:type="dcterms:W3CDTF">2015-04-14T15:21:28Z</dcterms:created>
  <dcterms:modified xsi:type="dcterms:W3CDTF">2025-05-19T15:30:30Z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