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</p:sldIdLst>
  <p:sldSz cx="18288000" cy="10287000"/>
  <p:notesSz cx="6858000" cy="9144000"/>
  <p:embeddedFontLst>
    <p:embeddedFont>
      <p:font typeface="Poppins Bold" charset="1" panose="00000800000000000000"/>
      <p:regular r:id="rId15"/>
    </p:embeddedFont>
    <p:embeddedFont>
      <p:font typeface="Poppins" charset="1" panose="00000500000000000000"/>
      <p:regular r:id="rId16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fonts/font15.fntdata" Type="http://schemas.openxmlformats.org/officeDocument/2006/relationships/font"/><Relationship Id="rId16" Target="fonts/font16.fntdata" Type="http://schemas.openxmlformats.org/officeDocument/2006/relationships/font"/><Relationship Id="rId2" Target="presProps.xml" Type="http://schemas.openxmlformats.org/officeDocument/2006/relationships/presProps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pn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3.png" Type="http://schemas.openxmlformats.org/officeDocument/2006/relationships/image"/><Relationship Id="rId4" Target="../media/image2.pn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4.png" Type="http://schemas.openxmlformats.org/officeDocument/2006/relationships/image"/><Relationship Id="rId4" Target="../media/image2.pn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pn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5.png" Type="http://schemas.openxmlformats.org/officeDocument/2006/relationships/image"/><Relationship Id="rId4" Target="../media/image2.pn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6.png" Type="http://schemas.openxmlformats.org/officeDocument/2006/relationships/image"/><Relationship Id="rId4" Target="../media/image2.pn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7.jpeg" Type="http://schemas.openxmlformats.org/officeDocument/2006/relationships/image"/><Relationship Id="rId4" Target="../media/image2.pn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png" Type="http://schemas.openxmlformats.org/officeDocument/2006/relationships/imag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pn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-2645049" y="5143500"/>
            <a:ext cx="8872884" cy="8229600"/>
          </a:xfrm>
          <a:custGeom>
            <a:avLst/>
            <a:gdLst/>
            <a:ahLst/>
            <a:cxnLst/>
            <a:rect r="r" b="b" t="t" l="l"/>
            <a:pathLst>
              <a:path h="8229600" w="8872884">
                <a:moveTo>
                  <a:pt x="0" y="0"/>
                </a:moveTo>
                <a:lnTo>
                  <a:pt x="8872884" y="0"/>
                </a:lnTo>
                <a:lnTo>
                  <a:pt x="8872884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13703840" y="-1939770"/>
            <a:ext cx="3879540" cy="3879540"/>
            <a:chOff x="0" y="0"/>
            <a:chExt cx="812800" cy="81280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true">
              <a:gsLst>
                <a:gs pos="0">
                  <a:srgbClr val="0019FF">
                    <a:alpha val="100000"/>
                  </a:srgbClr>
                </a:gs>
                <a:gs pos="100000">
                  <a:srgbClr val="9468FF">
                    <a:alpha val="100000"/>
                  </a:srgbClr>
                </a:gs>
              </a:gsLst>
              <a:path path="circle">
                <a:fillToRect l="0" r="100000" t="0" b="100000"/>
              </a:path>
              <a:tileRect r="0" l="-100000" b="0" t="-100000"/>
            </a:gradFill>
          </p:spPr>
        </p:sp>
        <p:sp>
          <p:nvSpPr>
            <p:cNvPr name="TextBox 5" id="5"/>
            <p:cNvSpPr txBox="true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151"/>
                </a:lnSpc>
              </a:pPr>
            </a:p>
          </p:txBody>
        </p:sp>
      </p:grpSp>
      <p:grpSp>
        <p:nvGrpSpPr>
          <p:cNvPr name="Group 6" id="6"/>
          <p:cNvGrpSpPr/>
          <p:nvPr/>
        </p:nvGrpSpPr>
        <p:grpSpPr>
          <a:xfrm rot="0">
            <a:off x="5405286" y="7082790"/>
            <a:ext cx="1787370" cy="1787370"/>
            <a:chOff x="0" y="0"/>
            <a:chExt cx="812800" cy="812800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true">
              <a:gsLst>
                <a:gs pos="0">
                  <a:srgbClr val="9468FF">
                    <a:alpha val="100000"/>
                  </a:srgbClr>
                </a:gs>
                <a:gs pos="100000">
                  <a:srgbClr val="0019FF">
                    <a:alpha val="100000"/>
                  </a:srgbClr>
                </a:gs>
              </a:gsLst>
              <a:path path="circle">
                <a:fillToRect l="0" r="100000" t="0" b="100000"/>
              </a:path>
              <a:tileRect r="0" l="-100000" b="0" t="-100000"/>
            </a:gradFill>
          </p:spPr>
        </p:sp>
        <p:sp>
          <p:nvSpPr>
            <p:cNvPr name="TextBox 8" id="8"/>
            <p:cNvSpPr txBox="true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151"/>
                </a:lnSpc>
              </a:pPr>
            </a:p>
          </p:txBody>
        </p:sp>
      </p:grpSp>
      <p:sp>
        <p:nvSpPr>
          <p:cNvPr name="Freeform 9" id="9"/>
          <p:cNvSpPr/>
          <p:nvPr/>
        </p:nvSpPr>
        <p:spPr>
          <a:xfrm flipH="false" flipV="false" rot="0">
            <a:off x="737393" y="612693"/>
            <a:ext cx="3135630" cy="1170521"/>
          </a:xfrm>
          <a:custGeom>
            <a:avLst/>
            <a:gdLst/>
            <a:ahLst/>
            <a:cxnLst/>
            <a:rect r="r" b="b" t="t" l="l"/>
            <a:pathLst>
              <a:path h="1170521" w="3135630">
                <a:moveTo>
                  <a:pt x="0" y="0"/>
                </a:moveTo>
                <a:lnTo>
                  <a:pt x="3135630" y="0"/>
                </a:lnTo>
                <a:lnTo>
                  <a:pt x="3135630" y="1170522"/>
                </a:lnTo>
                <a:lnTo>
                  <a:pt x="0" y="117052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TextBox 10" id="10"/>
          <p:cNvSpPr txBox="true"/>
          <p:nvPr/>
        </p:nvSpPr>
        <p:spPr>
          <a:xfrm rot="0">
            <a:off x="9144000" y="810379"/>
            <a:ext cx="1662550" cy="40331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3151"/>
              </a:lnSpc>
              <a:spcBef>
                <a:spcPct val="0"/>
              </a:spcBef>
            </a:pPr>
            <a:r>
              <a:rPr lang="en-US" b="true" sz="2251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Home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11408122" y="812593"/>
            <a:ext cx="1907082" cy="40954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3151"/>
              </a:lnSpc>
              <a:spcBef>
                <a:spcPct val="0"/>
              </a:spcBef>
            </a:pPr>
            <a:r>
              <a:rPr lang="en-US" sz="2251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About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13726729" y="788413"/>
            <a:ext cx="1916881" cy="40954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3151"/>
              </a:lnSpc>
              <a:spcBef>
                <a:spcPct val="0"/>
              </a:spcBef>
            </a:pPr>
            <a:r>
              <a:rPr lang="en-US" sz="2251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Content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15034325" y="810379"/>
            <a:ext cx="2224975" cy="40954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3151"/>
              </a:lnSpc>
              <a:spcBef>
                <a:spcPct val="0"/>
              </a:spcBef>
            </a:pPr>
            <a:r>
              <a:rPr lang="en-US" sz="2251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Others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1791393" y="2812553"/>
            <a:ext cx="9015157" cy="125282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0" indent="0" lvl="0">
              <a:lnSpc>
                <a:spcPts val="4756"/>
              </a:lnSpc>
            </a:pPr>
            <a:r>
              <a:rPr lang="en-US" b="true" sz="4247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Detecting AI-Synthesized Voice Cloning (Deepfake Audio)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8087922" y="4554501"/>
            <a:ext cx="9320357" cy="271856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3584"/>
              </a:lnSpc>
            </a:pPr>
            <a:r>
              <a:rPr lang="en-US" sz="3200" b="true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Name: Harshsinh Mahendrasinh Padhiyar</a:t>
            </a:r>
          </a:p>
          <a:p>
            <a:pPr algn="just">
              <a:lnSpc>
                <a:spcPts val="3584"/>
              </a:lnSpc>
            </a:pPr>
            <a:r>
              <a:rPr lang="en-US" sz="3200" b="true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Programme:MSc Computing portfolio </a:t>
            </a:r>
          </a:p>
          <a:p>
            <a:pPr algn="just">
              <a:lnSpc>
                <a:spcPts val="3584"/>
              </a:lnSpc>
            </a:pPr>
            <a:r>
              <a:rPr lang="en-US" sz="3200" b="true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Module: Research Methods and Professional Development </a:t>
            </a:r>
          </a:p>
          <a:p>
            <a:pPr algn="just">
              <a:lnSpc>
                <a:spcPts val="3584"/>
              </a:lnSpc>
            </a:pPr>
            <a:r>
              <a:rPr lang="en-US" sz="3200" b="true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Module Code: ACFA7004 </a:t>
            </a:r>
          </a:p>
          <a:p>
            <a:pPr algn="just" marL="0" indent="0" lvl="0">
              <a:lnSpc>
                <a:spcPts val="3584"/>
              </a:lnSpc>
            </a:pP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-2138995" y="1354066"/>
            <a:ext cx="14107790" cy="13084975"/>
          </a:xfrm>
          <a:custGeom>
            <a:avLst/>
            <a:gdLst/>
            <a:ahLst/>
            <a:cxnLst/>
            <a:rect r="r" b="b" t="t" l="l"/>
            <a:pathLst>
              <a:path h="13084975" w="14107790">
                <a:moveTo>
                  <a:pt x="0" y="0"/>
                </a:moveTo>
                <a:lnTo>
                  <a:pt x="14107790" y="0"/>
                </a:lnTo>
                <a:lnTo>
                  <a:pt x="14107790" y="13084975"/>
                </a:lnTo>
                <a:lnTo>
                  <a:pt x="0" y="1308497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11301791" y="2187720"/>
            <a:ext cx="1216954" cy="1216954"/>
            <a:chOff x="0" y="0"/>
            <a:chExt cx="812800" cy="81280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true">
              <a:gsLst>
                <a:gs pos="0">
                  <a:srgbClr val="9468FF">
                    <a:alpha val="100000"/>
                  </a:srgbClr>
                </a:gs>
                <a:gs pos="100000">
                  <a:srgbClr val="0019FF">
                    <a:alpha val="100000"/>
                  </a:srgbClr>
                </a:gs>
              </a:gsLst>
              <a:path path="circle">
                <a:fillToRect l="0" r="100000" t="0" b="100000"/>
              </a:path>
              <a:tileRect r="0" l="-100000" b="0" t="-100000"/>
            </a:gradFill>
          </p:spPr>
        </p:sp>
        <p:sp>
          <p:nvSpPr>
            <p:cNvPr name="TextBox 5" id="5"/>
            <p:cNvSpPr txBox="true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151"/>
                </a:lnSpc>
              </a:pPr>
            </a:p>
          </p:txBody>
        </p:sp>
      </p:grpSp>
      <p:sp>
        <p:nvSpPr>
          <p:cNvPr name="Freeform 6" id="6"/>
          <p:cNvSpPr/>
          <p:nvPr/>
        </p:nvSpPr>
        <p:spPr>
          <a:xfrm flipH="false" flipV="false" rot="0">
            <a:off x="9670834" y="4050296"/>
            <a:ext cx="8111791" cy="4629701"/>
          </a:xfrm>
          <a:custGeom>
            <a:avLst/>
            <a:gdLst/>
            <a:ahLst/>
            <a:cxnLst/>
            <a:rect r="r" b="b" t="t" l="l"/>
            <a:pathLst>
              <a:path h="4629701" w="8111791">
                <a:moveTo>
                  <a:pt x="0" y="0"/>
                </a:moveTo>
                <a:lnTo>
                  <a:pt x="8111791" y="0"/>
                </a:lnTo>
                <a:lnTo>
                  <a:pt x="8111791" y="4629700"/>
                </a:lnTo>
                <a:lnTo>
                  <a:pt x="0" y="46297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2831" t="0" r="-1651" b="0"/>
            </a:stretch>
          </a:blipFill>
        </p:spPr>
      </p:sp>
      <p:sp>
        <p:nvSpPr>
          <p:cNvPr name="TextBox 7" id="7"/>
          <p:cNvSpPr txBox="true"/>
          <p:nvPr/>
        </p:nvSpPr>
        <p:spPr>
          <a:xfrm rot="0">
            <a:off x="9144000" y="810379"/>
            <a:ext cx="1662550" cy="40954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3151"/>
              </a:lnSpc>
              <a:spcBef>
                <a:spcPct val="0"/>
              </a:spcBef>
            </a:pPr>
            <a:r>
              <a:rPr lang="en-US" sz="2251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Home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11408122" y="812593"/>
            <a:ext cx="1907082" cy="40954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3151"/>
              </a:lnSpc>
              <a:spcBef>
                <a:spcPct val="0"/>
              </a:spcBef>
            </a:pPr>
            <a:r>
              <a:rPr lang="en-US" b="true" sz="2251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About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13726729" y="788413"/>
            <a:ext cx="1916881" cy="40954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3151"/>
              </a:lnSpc>
              <a:spcBef>
                <a:spcPct val="0"/>
              </a:spcBef>
            </a:pPr>
            <a:r>
              <a:rPr lang="en-US" sz="2251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Content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15034325" y="810379"/>
            <a:ext cx="2224975" cy="40954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3151"/>
              </a:lnSpc>
              <a:spcBef>
                <a:spcPct val="0"/>
              </a:spcBef>
            </a:pPr>
            <a:r>
              <a:rPr lang="en-US" sz="2251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Others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1696143" y="2688728"/>
            <a:ext cx="9270635" cy="136156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0" indent="0" lvl="0">
              <a:lnSpc>
                <a:spcPts val="5194"/>
              </a:lnSpc>
            </a:pPr>
            <a:r>
              <a:rPr lang="en-US" b="true" sz="4637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The Rise of "Vishing" (Voice Phishing)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1375287" y="4688148"/>
            <a:ext cx="7824355" cy="408883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503378" indent="-251689" lvl="1">
              <a:lnSpc>
                <a:spcPts val="3264"/>
              </a:lnSpc>
              <a:buFont typeface="Arial"/>
              <a:buChar char="•"/>
            </a:pPr>
            <a:r>
              <a:rPr lang="en-US" sz="2331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The Technology: AI tools (like ElevenLabs, Tortoise-TTS) can now clone a human voice with just 3-5 seconds of audio.</a:t>
            </a:r>
          </a:p>
          <a:p>
            <a:pPr algn="just" marL="503378" indent="-251689" lvl="1">
              <a:lnSpc>
                <a:spcPts val="3264"/>
              </a:lnSpc>
              <a:buFont typeface="Arial"/>
              <a:buChar char="•"/>
            </a:pPr>
            <a:r>
              <a:rPr lang="en-US" sz="2331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The Threat: "Vishing" attacks increased by 550% in 2024. Attackers impersonate CEOs to authorize fraudulent bank transfers.</a:t>
            </a:r>
          </a:p>
          <a:p>
            <a:pPr algn="just" marL="503378" indent="-251689" lvl="1">
              <a:lnSpc>
                <a:spcPts val="3264"/>
              </a:lnSpc>
              <a:spcBef>
                <a:spcPct val="0"/>
              </a:spcBef>
              <a:buFont typeface="Arial"/>
              <a:buChar char="•"/>
            </a:pPr>
            <a:r>
              <a:rPr lang="en-US" sz="2331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The Failure: Human ears are unreliable. In tests, humans fail to distinguish high-quality deepfakes 40% of the time.</a:t>
            </a:r>
          </a:p>
          <a:p>
            <a:pPr algn="just">
              <a:lnSpc>
                <a:spcPts val="3264"/>
              </a:lnSpc>
              <a:spcBef>
                <a:spcPct val="0"/>
              </a:spcBef>
            </a:pPr>
          </a:p>
        </p:txBody>
      </p:sp>
      <p:sp>
        <p:nvSpPr>
          <p:cNvPr name="Freeform 13" id="13"/>
          <p:cNvSpPr/>
          <p:nvPr/>
        </p:nvSpPr>
        <p:spPr>
          <a:xfrm flipH="false" flipV="false" rot="0">
            <a:off x="737393" y="612693"/>
            <a:ext cx="3135630" cy="1170521"/>
          </a:xfrm>
          <a:custGeom>
            <a:avLst/>
            <a:gdLst/>
            <a:ahLst/>
            <a:cxnLst/>
            <a:rect r="r" b="b" t="t" l="l"/>
            <a:pathLst>
              <a:path h="1170521" w="3135630">
                <a:moveTo>
                  <a:pt x="0" y="0"/>
                </a:moveTo>
                <a:lnTo>
                  <a:pt x="3135630" y="0"/>
                </a:lnTo>
                <a:lnTo>
                  <a:pt x="3135630" y="1170522"/>
                </a:lnTo>
                <a:lnTo>
                  <a:pt x="0" y="117052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7631275" y="1170918"/>
            <a:ext cx="14107790" cy="13084975"/>
          </a:xfrm>
          <a:custGeom>
            <a:avLst/>
            <a:gdLst/>
            <a:ahLst/>
            <a:cxnLst/>
            <a:rect r="r" b="b" t="t" l="l"/>
            <a:pathLst>
              <a:path h="13084975" w="14107790">
                <a:moveTo>
                  <a:pt x="0" y="0"/>
                </a:moveTo>
                <a:lnTo>
                  <a:pt x="14107790" y="0"/>
                </a:lnTo>
                <a:lnTo>
                  <a:pt x="14107790" y="13084975"/>
                </a:lnTo>
                <a:lnTo>
                  <a:pt x="0" y="1308497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5852152" y="1767637"/>
            <a:ext cx="1232797" cy="1232797"/>
            <a:chOff x="0" y="0"/>
            <a:chExt cx="812800" cy="81280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true">
              <a:gsLst>
                <a:gs pos="0">
                  <a:srgbClr val="0019FF">
                    <a:alpha val="100000"/>
                  </a:srgbClr>
                </a:gs>
                <a:gs pos="100000">
                  <a:srgbClr val="9468FF">
                    <a:alpha val="100000"/>
                  </a:srgbClr>
                </a:gs>
              </a:gsLst>
              <a:path path="circle">
                <a:fillToRect l="0" r="100000" t="0" b="100000"/>
              </a:path>
              <a:tileRect r="0" l="-100000" b="0" t="-100000"/>
            </a:gradFill>
          </p:spPr>
        </p:sp>
        <p:sp>
          <p:nvSpPr>
            <p:cNvPr name="TextBox 5" id="5"/>
            <p:cNvSpPr txBox="true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151"/>
                </a:lnSpc>
              </a:pPr>
            </a:p>
          </p:txBody>
        </p:sp>
      </p:grpSp>
      <p:sp>
        <p:nvSpPr>
          <p:cNvPr name="Freeform 6" id="6"/>
          <p:cNvSpPr/>
          <p:nvPr/>
        </p:nvSpPr>
        <p:spPr>
          <a:xfrm flipH="false" flipV="false" rot="0">
            <a:off x="340232" y="3417226"/>
            <a:ext cx="6304672" cy="5032165"/>
          </a:xfrm>
          <a:custGeom>
            <a:avLst/>
            <a:gdLst/>
            <a:ahLst/>
            <a:cxnLst/>
            <a:rect r="r" b="b" t="t" l="l"/>
            <a:pathLst>
              <a:path h="5032165" w="6304672">
                <a:moveTo>
                  <a:pt x="0" y="0"/>
                </a:moveTo>
                <a:lnTo>
                  <a:pt x="6304673" y="0"/>
                </a:lnTo>
                <a:lnTo>
                  <a:pt x="6304673" y="5032165"/>
                </a:lnTo>
                <a:lnTo>
                  <a:pt x="0" y="5032165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3035" t="0" r="-3588" b="-190"/>
            </a:stretch>
          </a:blipFill>
        </p:spPr>
      </p:sp>
      <p:sp>
        <p:nvSpPr>
          <p:cNvPr name="TextBox 7" id="7"/>
          <p:cNvSpPr txBox="true"/>
          <p:nvPr/>
        </p:nvSpPr>
        <p:spPr>
          <a:xfrm rot="0">
            <a:off x="9144000" y="810379"/>
            <a:ext cx="1662550" cy="40954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3151"/>
              </a:lnSpc>
              <a:spcBef>
                <a:spcPct val="0"/>
              </a:spcBef>
            </a:pPr>
            <a:r>
              <a:rPr lang="en-US" sz="2251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Home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11408122" y="812593"/>
            <a:ext cx="1907082" cy="40954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3151"/>
              </a:lnSpc>
              <a:spcBef>
                <a:spcPct val="0"/>
              </a:spcBef>
            </a:pPr>
            <a:r>
              <a:rPr lang="en-US" sz="2251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About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13726729" y="788413"/>
            <a:ext cx="1916881" cy="40954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3151"/>
              </a:lnSpc>
              <a:spcBef>
                <a:spcPct val="0"/>
              </a:spcBef>
            </a:pPr>
            <a:r>
              <a:rPr lang="en-US" b="true" sz="2251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Content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15034325" y="810379"/>
            <a:ext cx="2224975" cy="40954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3151"/>
              </a:lnSpc>
              <a:spcBef>
                <a:spcPct val="0"/>
              </a:spcBef>
            </a:pPr>
            <a:r>
              <a:rPr lang="en-US" sz="2251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Others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7548672" y="2939463"/>
            <a:ext cx="9270635" cy="123329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0" indent="0" lvl="0">
              <a:lnSpc>
                <a:spcPts val="4704"/>
              </a:lnSpc>
            </a:pPr>
            <a:r>
              <a:rPr lang="en-US" b="true" sz="4200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The Challenge of "In-the-Wild" Detection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7452979" y="4429264"/>
            <a:ext cx="10029440" cy="29414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450312" indent="-225156" lvl="1">
              <a:lnSpc>
                <a:spcPts val="2920"/>
              </a:lnSpc>
              <a:buFont typeface="Arial"/>
              <a:buChar char="•"/>
            </a:pPr>
            <a:r>
              <a:rPr lang="en-US" sz="2085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Current State: Most academic detection models achieve 99% accuracy in silent lab conditions.</a:t>
            </a:r>
          </a:p>
          <a:p>
            <a:pPr algn="just" marL="450312" indent="-225156" lvl="1">
              <a:lnSpc>
                <a:spcPts val="2920"/>
              </a:lnSpc>
              <a:buFont typeface="Arial"/>
              <a:buChar char="•"/>
            </a:pPr>
            <a:r>
              <a:rPr lang="en-US" sz="2085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The Problem: Real-world audio (phone calls, Zoom) has background noise, compression, and stuttering.</a:t>
            </a:r>
          </a:p>
          <a:p>
            <a:pPr algn="just" marL="450312" indent="-225156" lvl="1">
              <a:lnSpc>
                <a:spcPts val="2920"/>
              </a:lnSpc>
              <a:spcBef>
                <a:spcPct val="0"/>
              </a:spcBef>
              <a:buFont typeface="Arial"/>
              <a:buChar char="•"/>
            </a:pPr>
            <a:r>
              <a:rPr lang="en-US" sz="2085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The Gap: Existing models are "brittle." Their accuracy drops significantly (to &lt;60%) when simple background noise (like a car driving by) is added. We need a robust forensic tool.</a:t>
            </a:r>
          </a:p>
          <a:p>
            <a:pPr algn="just">
              <a:lnSpc>
                <a:spcPts val="2920"/>
              </a:lnSpc>
              <a:spcBef>
                <a:spcPct val="0"/>
              </a:spcBef>
            </a:pPr>
          </a:p>
        </p:txBody>
      </p:sp>
      <p:sp>
        <p:nvSpPr>
          <p:cNvPr name="Freeform 13" id="13"/>
          <p:cNvSpPr/>
          <p:nvPr/>
        </p:nvSpPr>
        <p:spPr>
          <a:xfrm flipH="false" flipV="false" rot="0">
            <a:off x="809604" y="636873"/>
            <a:ext cx="3135630" cy="1170521"/>
          </a:xfrm>
          <a:custGeom>
            <a:avLst/>
            <a:gdLst/>
            <a:ahLst/>
            <a:cxnLst/>
            <a:rect r="r" b="b" t="t" l="l"/>
            <a:pathLst>
              <a:path h="1170521" w="3135630">
                <a:moveTo>
                  <a:pt x="0" y="0"/>
                </a:moveTo>
                <a:lnTo>
                  <a:pt x="3135630" y="0"/>
                </a:lnTo>
                <a:lnTo>
                  <a:pt x="3135630" y="1170521"/>
                </a:lnTo>
                <a:lnTo>
                  <a:pt x="0" y="117052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0291543" y="-4307176"/>
            <a:ext cx="14107790" cy="13084975"/>
          </a:xfrm>
          <a:custGeom>
            <a:avLst/>
            <a:gdLst/>
            <a:ahLst/>
            <a:cxnLst/>
            <a:rect r="r" b="b" t="t" l="l"/>
            <a:pathLst>
              <a:path h="13084975" w="14107790">
                <a:moveTo>
                  <a:pt x="0" y="0"/>
                </a:moveTo>
                <a:lnTo>
                  <a:pt x="14107790" y="0"/>
                </a:lnTo>
                <a:lnTo>
                  <a:pt x="14107790" y="13084975"/>
                </a:lnTo>
                <a:lnTo>
                  <a:pt x="0" y="1308497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9144000" y="810379"/>
            <a:ext cx="1662550" cy="40954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3151"/>
              </a:lnSpc>
              <a:spcBef>
                <a:spcPct val="0"/>
              </a:spcBef>
            </a:pPr>
            <a:r>
              <a:rPr lang="en-US" sz="2251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Home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1408122" y="812593"/>
            <a:ext cx="1907082" cy="40954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3151"/>
              </a:lnSpc>
              <a:spcBef>
                <a:spcPct val="0"/>
              </a:spcBef>
            </a:pPr>
            <a:r>
              <a:rPr lang="en-US" sz="2251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About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13726729" y="788413"/>
            <a:ext cx="1916881" cy="40954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3151"/>
              </a:lnSpc>
              <a:spcBef>
                <a:spcPct val="0"/>
              </a:spcBef>
            </a:pPr>
            <a:r>
              <a:rPr lang="en-US" b="true" sz="2251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Content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5034325" y="810379"/>
            <a:ext cx="2224975" cy="40954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3151"/>
              </a:lnSpc>
              <a:spcBef>
                <a:spcPct val="0"/>
              </a:spcBef>
            </a:pPr>
            <a:r>
              <a:rPr lang="en-US" sz="2251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Others</a:t>
            </a:r>
          </a:p>
        </p:txBody>
      </p:sp>
      <p:grpSp>
        <p:nvGrpSpPr>
          <p:cNvPr name="Group 7" id="7"/>
          <p:cNvGrpSpPr/>
          <p:nvPr/>
        </p:nvGrpSpPr>
        <p:grpSpPr>
          <a:xfrm rot="0">
            <a:off x="-2429290" y="6976697"/>
            <a:ext cx="7178253" cy="7178253"/>
            <a:chOff x="0" y="0"/>
            <a:chExt cx="812800" cy="812800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true">
              <a:gsLst>
                <a:gs pos="0">
                  <a:srgbClr val="0019FF">
                    <a:alpha val="100000"/>
                  </a:srgbClr>
                </a:gs>
                <a:gs pos="100000">
                  <a:srgbClr val="9468FF">
                    <a:alpha val="100000"/>
                  </a:srgbClr>
                </a:gs>
              </a:gsLst>
              <a:path path="circle">
                <a:fillToRect l="0" r="100000" t="0" b="100000"/>
              </a:path>
              <a:tileRect r="0" l="-100000" b="0" t="-100000"/>
            </a:gradFill>
          </p:spPr>
        </p:sp>
        <p:sp>
          <p:nvSpPr>
            <p:cNvPr name="TextBox 9" id="9"/>
            <p:cNvSpPr txBox="true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151"/>
                </a:lnSpc>
              </a:pPr>
            </a:p>
          </p:txBody>
        </p:sp>
      </p:grpSp>
      <p:sp>
        <p:nvSpPr>
          <p:cNvPr name="TextBox 10" id="10"/>
          <p:cNvSpPr txBox="true"/>
          <p:nvPr/>
        </p:nvSpPr>
        <p:spPr>
          <a:xfrm rot="0">
            <a:off x="6922905" y="3946880"/>
            <a:ext cx="9100885" cy="588363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509716" indent="-254858" lvl="1">
              <a:lnSpc>
                <a:spcPts val="3305"/>
              </a:lnSpc>
              <a:buFont typeface="Arial"/>
              <a:buChar char="•"/>
            </a:pPr>
            <a:r>
              <a:rPr lang="en-US" b="true" sz="2360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Aim:</a:t>
            </a:r>
            <a:r>
              <a:rPr lang="en-US" sz="236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 To design and evaluate a Convolutional Neural Network (CNN) capable of detecting AI-synthesized speech artifacts, specifically in noisy environments.</a:t>
            </a:r>
          </a:p>
          <a:p>
            <a:pPr algn="just" marL="509716" indent="-254858" lvl="1">
              <a:lnSpc>
                <a:spcPts val="3305"/>
              </a:lnSpc>
              <a:buFont typeface="Arial"/>
              <a:buChar char="•"/>
            </a:pPr>
            <a:r>
              <a:rPr lang="en-US" b="true" sz="2360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Objectives:</a:t>
            </a:r>
          </a:p>
          <a:p>
            <a:pPr algn="just" marL="1019431" indent="-339810" lvl="2">
              <a:lnSpc>
                <a:spcPts val="3305"/>
              </a:lnSpc>
              <a:buAutoNum type="alphaLcPeriod" startAt="1"/>
            </a:pPr>
            <a:r>
              <a:rPr lang="en-US" sz="236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Curate a balanced dataset using the DeepFake-Eval-2024 benchmark (Real vs. Synthetic audio).</a:t>
            </a:r>
          </a:p>
          <a:p>
            <a:pPr algn="just" marL="1019431" indent="-339810" lvl="2">
              <a:lnSpc>
                <a:spcPts val="3305"/>
              </a:lnSpc>
              <a:buAutoNum type="alphaLcPeriod" startAt="1"/>
            </a:pPr>
            <a:r>
              <a:rPr lang="en-US" sz="236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Implement a feature extraction pipeline to convert raw audio into MFCC Spectrograms (visual representations of sound).</a:t>
            </a:r>
          </a:p>
          <a:p>
            <a:pPr algn="just" marL="1019431" indent="-339810" lvl="2">
              <a:lnSpc>
                <a:spcPts val="3305"/>
              </a:lnSpc>
              <a:buAutoNum type="alphaLcPeriod" startAt="1"/>
            </a:pPr>
            <a:r>
              <a:rPr lang="en-US" sz="236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Train a CNN classifier (ResNet-18) to identify the specific high-frequency artifacts left by AI generation.</a:t>
            </a:r>
          </a:p>
          <a:p>
            <a:pPr algn="just" marL="1019431" indent="-339810" lvl="2">
              <a:lnSpc>
                <a:spcPts val="3305"/>
              </a:lnSpc>
              <a:spcBef>
                <a:spcPct val="0"/>
              </a:spcBef>
              <a:buAutoNum type="alphaLcPeriod" startAt="1"/>
            </a:pPr>
            <a:r>
              <a:rPr lang="en-US" sz="236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Evaluate the model's robustness by testing it against audio with added Gaussian noise.</a:t>
            </a:r>
          </a:p>
          <a:p>
            <a:pPr algn="just">
              <a:lnSpc>
                <a:spcPts val="3305"/>
              </a:lnSpc>
              <a:spcBef>
                <a:spcPct val="0"/>
              </a:spcBef>
            </a:pPr>
          </a:p>
        </p:txBody>
      </p:sp>
      <p:sp>
        <p:nvSpPr>
          <p:cNvPr name="TextBox 11" id="11"/>
          <p:cNvSpPr txBox="true"/>
          <p:nvPr/>
        </p:nvSpPr>
        <p:spPr>
          <a:xfrm rot="0">
            <a:off x="1159836" y="2469887"/>
            <a:ext cx="8362689" cy="85699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0" indent="0" lvl="0">
              <a:lnSpc>
                <a:spcPts val="6271"/>
              </a:lnSpc>
            </a:pPr>
            <a:r>
              <a:rPr lang="en-US" b="true" sz="5599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Aim &amp; Key Objectives</a:t>
            </a:r>
          </a:p>
        </p:txBody>
      </p:sp>
      <p:grpSp>
        <p:nvGrpSpPr>
          <p:cNvPr name="Group 12" id="12"/>
          <p:cNvGrpSpPr/>
          <p:nvPr/>
        </p:nvGrpSpPr>
        <p:grpSpPr>
          <a:xfrm rot="0">
            <a:off x="-788233" y="-605759"/>
            <a:ext cx="1576467" cy="1576467"/>
            <a:chOff x="0" y="0"/>
            <a:chExt cx="812800" cy="812800"/>
          </a:xfrm>
        </p:grpSpPr>
        <p:sp>
          <p:nvSpPr>
            <p:cNvPr name="Freeform 13" id="13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true">
              <a:gsLst>
                <a:gs pos="0">
                  <a:srgbClr val="9468FF">
                    <a:alpha val="100000"/>
                  </a:srgbClr>
                </a:gs>
                <a:gs pos="100000">
                  <a:srgbClr val="0019FF">
                    <a:alpha val="100000"/>
                  </a:srgbClr>
                </a:gs>
              </a:gsLst>
              <a:path path="circle">
                <a:fillToRect l="0" r="100000" t="0" b="100000"/>
              </a:path>
              <a:tileRect r="0" l="-100000" b="0" t="-100000"/>
            </a:gradFill>
          </p:spPr>
        </p:sp>
        <p:sp>
          <p:nvSpPr>
            <p:cNvPr name="TextBox 14" id="14"/>
            <p:cNvSpPr txBox="true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151"/>
                </a:lnSpc>
              </a:pPr>
            </a:p>
          </p:txBody>
        </p:sp>
      </p:grpSp>
      <p:sp>
        <p:nvSpPr>
          <p:cNvPr name="Freeform 15" id="15"/>
          <p:cNvSpPr/>
          <p:nvPr/>
        </p:nvSpPr>
        <p:spPr>
          <a:xfrm flipH="false" flipV="false" rot="0">
            <a:off x="737393" y="612693"/>
            <a:ext cx="3135630" cy="1170521"/>
          </a:xfrm>
          <a:custGeom>
            <a:avLst/>
            <a:gdLst/>
            <a:ahLst/>
            <a:cxnLst/>
            <a:rect r="r" b="b" t="t" l="l"/>
            <a:pathLst>
              <a:path h="1170521" w="3135630">
                <a:moveTo>
                  <a:pt x="0" y="0"/>
                </a:moveTo>
                <a:lnTo>
                  <a:pt x="3135630" y="0"/>
                </a:lnTo>
                <a:lnTo>
                  <a:pt x="3135630" y="1170522"/>
                </a:lnTo>
                <a:lnTo>
                  <a:pt x="0" y="117052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-2138995" y="-3540670"/>
            <a:ext cx="14107790" cy="13084975"/>
          </a:xfrm>
          <a:custGeom>
            <a:avLst/>
            <a:gdLst/>
            <a:ahLst/>
            <a:cxnLst/>
            <a:rect r="r" b="b" t="t" l="l"/>
            <a:pathLst>
              <a:path h="13084975" w="14107790">
                <a:moveTo>
                  <a:pt x="0" y="0"/>
                </a:moveTo>
                <a:lnTo>
                  <a:pt x="14107790" y="0"/>
                </a:lnTo>
                <a:lnTo>
                  <a:pt x="14107790" y="13084975"/>
                </a:lnTo>
                <a:lnTo>
                  <a:pt x="0" y="1308497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12998358" y="7912093"/>
            <a:ext cx="5290505" cy="5290505"/>
            <a:chOff x="0" y="0"/>
            <a:chExt cx="812800" cy="81280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true">
              <a:gsLst>
                <a:gs pos="0">
                  <a:srgbClr val="9468FF">
                    <a:alpha val="100000"/>
                  </a:srgbClr>
                </a:gs>
                <a:gs pos="100000">
                  <a:srgbClr val="0019FF">
                    <a:alpha val="100000"/>
                  </a:srgbClr>
                </a:gs>
              </a:gsLst>
              <a:path path="circle">
                <a:fillToRect l="0" r="100000" t="0" b="100000"/>
              </a:path>
              <a:tileRect r="0" l="-100000" b="0" t="-100000"/>
            </a:gradFill>
          </p:spPr>
        </p:sp>
        <p:sp>
          <p:nvSpPr>
            <p:cNvPr name="TextBox 5" id="5"/>
            <p:cNvSpPr txBox="true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151"/>
                </a:lnSpc>
              </a:pPr>
            </a:p>
          </p:txBody>
        </p:sp>
      </p:grpSp>
      <p:grpSp>
        <p:nvGrpSpPr>
          <p:cNvPr name="Group 6" id="6"/>
          <p:cNvGrpSpPr/>
          <p:nvPr/>
        </p:nvGrpSpPr>
        <p:grpSpPr>
          <a:xfrm rot="0">
            <a:off x="9600808" y="2275203"/>
            <a:ext cx="1383416" cy="1383416"/>
            <a:chOff x="0" y="0"/>
            <a:chExt cx="812800" cy="812800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true">
              <a:gsLst>
                <a:gs pos="0">
                  <a:srgbClr val="0019FF">
                    <a:alpha val="100000"/>
                  </a:srgbClr>
                </a:gs>
                <a:gs pos="100000">
                  <a:srgbClr val="9468FF">
                    <a:alpha val="100000"/>
                  </a:srgbClr>
                </a:gs>
              </a:gsLst>
              <a:path path="circle">
                <a:fillToRect l="0" r="100000" t="0" b="100000"/>
              </a:path>
              <a:tileRect r="0" l="-100000" b="0" t="-100000"/>
            </a:gradFill>
          </p:spPr>
        </p:sp>
        <p:sp>
          <p:nvSpPr>
            <p:cNvPr name="TextBox 8" id="8"/>
            <p:cNvSpPr txBox="true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151"/>
                </a:lnSpc>
              </a:pPr>
            </a:p>
          </p:txBody>
        </p:sp>
      </p:grpSp>
      <p:sp>
        <p:nvSpPr>
          <p:cNvPr name="Freeform 9" id="9"/>
          <p:cNvSpPr/>
          <p:nvPr/>
        </p:nvSpPr>
        <p:spPr>
          <a:xfrm flipH="false" flipV="false" rot="0">
            <a:off x="995001" y="2460952"/>
            <a:ext cx="7839798" cy="4282490"/>
          </a:xfrm>
          <a:custGeom>
            <a:avLst/>
            <a:gdLst/>
            <a:ahLst/>
            <a:cxnLst/>
            <a:rect r="r" b="b" t="t" l="l"/>
            <a:pathLst>
              <a:path h="4282490" w="7839798">
                <a:moveTo>
                  <a:pt x="0" y="0"/>
                </a:moveTo>
                <a:lnTo>
                  <a:pt x="7839798" y="0"/>
                </a:lnTo>
                <a:lnTo>
                  <a:pt x="7839798" y="4282490"/>
                </a:lnTo>
                <a:lnTo>
                  <a:pt x="0" y="428249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TextBox 10" id="10"/>
          <p:cNvSpPr txBox="true"/>
          <p:nvPr/>
        </p:nvSpPr>
        <p:spPr>
          <a:xfrm rot="0">
            <a:off x="9144000" y="810379"/>
            <a:ext cx="1662550" cy="40954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3151"/>
              </a:lnSpc>
              <a:spcBef>
                <a:spcPct val="0"/>
              </a:spcBef>
            </a:pPr>
            <a:r>
              <a:rPr lang="en-US" sz="2251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Home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11408122" y="812593"/>
            <a:ext cx="1907082" cy="40954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3151"/>
              </a:lnSpc>
              <a:spcBef>
                <a:spcPct val="0"/>
              </a:spcBef>
            </a:pPr>
            <a:r>
              <a:rPr lang="en-US" sz="2251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About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13726729" y="788413"/>
            <a:ext cx="1916881" cy="40954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3151"/>
              </a:lnSpc>
              <a:spcBef>
                <a:spcPct val="0"/>
              </a:spcBef>
            </a:pPr>
            <a:r>
              <a:rPr lang="en-US" b="true" sz="2251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Content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15034325" y="810379"/>
            <a:ext cx="2224975" cy="40954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3151"/>
              </a:lnSpc>
              <a:spcBef>
                <a:spcPct val="0"/>
              </a:spcBef>
            </a:pPr>
            <a:r>
              <a:rPr lang="en-US" sz="2251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Others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1712072" y="7085208"/>
            <a:ext cx="8263203" cy="14108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0" indent="0" lvl="0">
              <a:lnSpc>
                <a:spcPts val="5376"/>
              </a:lnSpc>
            </a:pPr>
            <a:r>
              <a:rPr lang="en-US" b="true" sz="4800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Quantitative Experimental Design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12456913" y="2572629"/>
            <a:ext cx="4147715" cy="500951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410211" indent="-205106" lvl="1">
              <a:lnSpc>
                <a:spcPts val="2660"/>
              </a:lnSpc>
              <a:buFont typeface="Arial"/>
              <a:buChar char="•"/>
            </a:pPr>
            <a:r>
              <a:rPr lang="en-US" sz="190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The Approach: Treating audio forensics as a "Computer Vision" problem.</a:t>
            </a:r>
          </a:p>
          <a:p>
            <a:pPr algn="just" marL="410211" indent="-205106" lvl="1">
              <a:lnSpc>
                <a:spcPts val="2660"/>
              </a:lnSpc>
              <a:buFont typeface="Arial"/>
              <a:buChar char="•"/>
            </a:pPr>
            <a:r>
              <a:rPr lang="en-US" sz="190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Step 1: Pre-processing: Convert Audio (.wav) -&gt; Image (Spectrogram).</a:t>
            </a:r>
          </a:p>
          <a:p>
            <a:pPr algn="just" marL="410211" indent="-205106" lvl="1">
              <a:lnSpc>
                <a:spcPts val="2660"/>
              </a:lnSpc>
              <a:buFont typeface="Arial"/>
              <a:buChar char="•"/>
            </a:pPr>
            <a:r>
              <a:rPr lang="en-US" sz="190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Step 2: Analysis: Use a CNN (Convolutional Neural Network) to scan the image for "Checkerboard Artifacts" (a known flaw in AI audio generators).</a:t>
            </a:r>
          </a:p>
          <a:p>
            <a:pPr algn="just" marL="410211" indent="-205106" lvl="1">
              <a:lnSpc>
                <a:spcPts val="2660"/>
              </a:lnSpc>
              <a:spcBef>
                <a:spcPct val="0"/>
              </a:spcBef>
              <a:buFont typeface="Arial"/>
              <a:buChar char="•"/>
            </a:pPr>
            <a:r>
              <a:rPr lang="en-US" sz="190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Tools: Python, Librosa (for audio), TensorFlow/Keras (for AI).</a:t>
            </a:r>
          </a:p>
        </p:txBody>
      </p:sp>
      <p:sp>
        <p:nvSpPr>
          <p:cNvPr name="Freeform 16" id="16"/>
          <p:cNvSpPr/>
          <p:nvPr/>
        </p:nvSpPr>
        <p:spPr>
          <a:xfrm flipH="false" flipV="false" rot="0">
            <a:off x="737393" y="612693"/>
            <a:ext cx="3135630" cy="1170521"/>
          </a:xfrm>
          <a:custGeom>
            <a:avLst/>
            <a:gdLst/>
            <a:ahLst/>
            <a:cxnLst/>
            <a:rect r="r" b="b" t="t" l="l"/>
            <a:pathLst>
              <a:path h="1170521" w="3135630">
                <a:moveTo>
                  <a:pt x="0" y="0"/>
                </a:moveTo>
                <a:lnTo>
                  <a:pt x="3135630" y="0"/>
                </a:lnTo>
                <a:lnTo>
                  <a:pt x="3135630" y="1170522"/>
                </a:lnTo>
                <a:lnTo>
                  <a:pt x="0" y="117052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7980430" y="-227822"/>
            <a:ext cx="14107790" cy="13084975"/>
          </a:xfrm>
          <a:custGeom>
            <a:avLst/>
            <a:gdLst/>
            <a:ahLst/>
            <a:cxnLst/>
            <a:rect r="r" b="b" t="t" l="l"/>
            <a:pathLst>
              <a:path h="13084975" w="14107790">
                <a:moveTo>
                  <a:pt x="0" y="0"/>
                </a:moveTo>
                <a:lnTo>
                  <a:pt x="14107790" y="0"/>
                </a:lnTo>
                <a:lnTo>
                  <a:pt x="14107790" y="13084975"/>
                </a:lnTo>
                <a:lnTo>
                  <a:pt x="0" y="1308497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-3601198" y="7929162"/>
            <a:ext cx="8169457" cy="8169457"/>
            <a:chOff x="0" y="0"/>
            <a:chExt cx="812800" cy="81280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true">
              <a:gsLst>
                <a:gs pos="0">
                  <a:srgbClr val="9468FF">
                    <a:alpha val="100000"/>
                  </a:srgbClr>
                </a:gs>
                <a:gs pos="100000">
                  <a:srgbClr val="0019FF">
                    <a:alpha val="100000"/>
                  </a:srgbClr>
                </a:gs>
              </a:gsLst>
              <a:path path="circle">
                <a:fillToRect l="0" r="100000" t="0" b="100000"/>
              </a:path>
              <a:tileRect r="0" l="-100000" b="0" t="-100000"/>
            </a:gradFill>
          </p:spPr>
        </p:sp>
        <p:sp>
          <p:nvSpPr>
            <p:cNvPr name="TextBox 5" id="5"/>
            <p:cNvSpPr txBox="true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151"/>
                </a:lnSpc>
              </a:pPr>
            </a:p>
          </p:txBody>
        </p:sp>
      </p:grpSp>
      <p:grpSp>
        <p:nvGrpSpPr>
          <p:cNvPr name="Group 6" id="6"/>
          <p:cNvGrpSpPr/>
          <p:nvPr/>
        </p:nvGrpSpPr>
        <p:grpSpPr>
          <a:xfrm rot="0">
            <a:off x="10978247" y="5622958"/>
            <a:ext cx="1383416" cy="1383416"/>
            <a:chOff x="0" y="0"/>
            <a:chExt cx="812800" cy="812800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true">
              <a:gsLst>
                <a:gs pos="0">
                  <a:srgbClr val="0019FF">
                    <a:alpha val="100000"/>
                  </a:srgbClr>
                </a:gs>
                <a:gs pos="100000">
                  <a:srgbClr val="9468FF">
                    <a:alpha val="100000"/>
                  </a:srgbClr>
                </a:gs>
              </a:gsLst>
              <a:path path="circle">
                <a:fillToRect l="0" r="100000" t="0" b="100000"/>
              </a:path>
              <a:tileRect r="0" l="-100000" b="0" t="-100000"/>
            </a:gradFill>
          </p:spPr>
        </p:sp>
        <p:sp>
          <p:nvSpPr>
            <p:cNvPr name="TextBox 8" id="8"/>
            <p:cNvSpPr txBox="true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151"/>
                </a:lnSpc>
              </a:pPr>
            </a:p>
          </p:txBody>
        </p:sp>
      </p:grpSp>
      <p:sp>
        <p:nvSpPr>
          <p:cNvPr name="Freeform 9" id="9"/>
          <p:cNvSpPr/>
          <p:nvPr/>
        </p:nvSpPr>
        <p:spPr>
          <a:xfrm flipH="false" flipV="false" rot="0">
            <a:off x="5958041" y="3897122"/>
            <a:ext cx="11301259" cy="5650629"/>
          </a:xfrm>
          <a:custGeom>
            <a:avLst/>
            <a:gdLst/>
            <a:ahLst/>
            <a:cxnLst/>
            <a:rect r="r" b="b" t="t" l="l"/>
            <a:pathLst>
              <a:path h="5650629" w="11301259">
                <a:moveTo>
                  <a:pt x="0" y="0"/>
                </a:moveTo>
                <a:lnTo>
                  <a:pt x="11301259" y="0"/>
                </a:lnTo>
                <a:lnTo>
                  <a:pt x="11301259" y="5650629"/>
                </a:lnTo>
                <a:lnTo>
                  <a:pt x="0" y="565062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TextBox 10" id="10"/>
          <p:cNvSpPr txBox="true"/>
          <p:nvPr/>
        </p:nvSpPr>
        <p:spPr>
          <a:xfrm rot="0">
            <a:off x="9144000" y="810379"/>
            <a:ext cx="1662550" cy="40954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3151"/>
              </a:lnSpc>
              <a:spcBef>
                <a:spcPct val="0"/>
              </a:spcBef>
            </a:pPr>
            <a:r>
              <a:rPr lang="en-US" sz="2251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Home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11408122" y="812593"/>
            <a:ext cx="1907082" cy="40954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3151"/>
              </a:lnSpc>
              <a:spcBef>
                <a:spcPct val="0"/>
              </a:spcBef>
            </a:pPr>
            <a:r>
              <a:rPr lang="en-US" sz="2251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About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13726729" y="788413"/>
            <a:ext cx="1916881" cy="40954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3151"/>
              </a:lnSpc>
              <a:spcBef>
                <a:spcPct val="0"/>
              </a:spcBef>
            </a:pPr>
            <a:r>
              <a:rPr lang="en-US" b="true" sz="2251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Content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15034325" y="810379"/>
            <a:ext cx="2224975" cy="40954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3151"/>
              </a:lnSpc>
              <a:spcBef>
                <a:spcPct val="0"/>
              </a:spcBef>
            </a:pPr>
            <a:r>
              <a:rPr lang="en-US" sz="2251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Others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1620123" y="2590393"/>
            <a:ext cx="9272152" cy="73456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0" indent="0" lvl="0">
              <a:lnSpc>
                <a:spcPts val="5376"/>
              </a:lnSpc>
            </a:pPr>
            <a:r>
              <a:rPr lang="en-US" b="true" sz="4800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Project Timeline (12 Weeks)</a:t>
            </a:r>
          </a:p>
        </p:txBody>
      </p:sp>
      <p:sp>
        <p:nvSpPr>
          <p:cNvPr name="Freeform 15" id="15"/>
          <p:cNvSpPr/>
          <p:nvPr/>
        </p:nvSpPr>
        <p:spPr>
          <a:xfrm flipH="false" flipV="false" rot="0">
            <a:off x="737393" y="612693"/>
            <a:ext cx="3135630" cy="1170521"/>
          </a:xfrm>
          <a:custGeom>
            <a:avLst/>
            <a:gdLst/>
            <a:ahLst/>
            <a:cxnLst/>
            <a:rect r="r" b="b" t="t" l="l"/>
            <a:pathLst>
              <a:path h="1170521" w="3135630">
                <a:moveTo>
                  <a:pt x="0" y="0"/>
                </a:moveTo>
                <a:lnTo>
                  <a:pt x="3135630" y="0"/>
                </a:lnTo>
                <a:lnTo>
                  <a:pt x="3135630" y="1170522"/>
                </a:lnTo>
                <a:lnTo>
                  <a:pt x="0" y="117052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-5519497" y="-5226121"/>
            <a:ext cx="14107790" cy="13084975"/>
          </a:xfrm>
          <a:custGeom>
            <a:avLst/>
            <a:gdLst/>
            <a:ahLst/>
            <a:cxnLst/>
            <a:rect r="r" b="b" t="t" l="l"/>
            <a:pathLst>
              <a:path h="13084975" w="14107790">
                <a:moveTo>
                  <a:pt x="0" y="0"/>
                </a:moveTo>
                <a:lnTo>
                  <a:pt x="14107790" y="0"/>
                </a:lnTo>
                <a:lnTo>
                  <a:pt x="14107790" y="13084976"/>
                </a:lnTo>
                <a:lnTo>
                  <a:pt x="0" y="1308497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12136526" y="2340283"/>
            <a:ext cx="8221085" cy="9435211"/>
            <a:chOff x="0" y="0"/>
            <a:chExt cx="1273661" cy="1461761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1273661" cy="1461761"/>
            </a:xfrm>
            <a:custGeom>
              <a:avLst/>
              <a:gdLst/>
              <a:ahLst/>
              <a:cxnLst/>
              <a:rect r="r" b="b" t="t" l="l"/>
              <a:pathLst>
                <a:path h="1461761" w="1273661">
                  <a:moveTo>
                    <a:pt x="1035536" y="0"/>
                  </a:moveTo>
                  <a:lnTo>
                    <a:pt x="1273661" y="238125"/>
                  </a:lnTo>
                  <a:lnTo>
                    <a:pt x="1273661" y="1223636"/>
                  </a:lnTo>
                  <a:lnTo>
                    <a:pt x="1035536" y="1461761"/>
                  </a:lnTo>
                  <a:lnTo>
                    <a:pt x="238125" y="1461761"/>
                  </a:lnTo>
                  <a:lnTo>
                    <a:pt x="0" y="1223636"/>
                  </a:lnTo>
                  <a:lnTo>
                    <a:pt x="0" y="238125"/>
                  </a:lnTo>
                  <a:lnTo>
                    <a:pt x="238125" y="0"/>
                  </a:lnTo>
                  <a:lnTo>
                    <a:pt x="1035536" y="0"/>
                  </a:lnTo>
                  <a:close/>
                </a:path>
              </a:pathLst>
            </a:custGeom>
            <a:blipFill>
              <a:blip r:embed="rId3"/>
              <a:stretch>
                <a:fillRect l="0" t="-15389" r="0" b="-15389"/>
              </a:stretch>
            </a:blipFill>
          </p:spPr>
        </p:sp>
      </p:grpSp>
      <p:grpSp>
        <p:nvGrpSpPr>
          <p:cNvPr name="Group 5" id="5"/>
          <p:cNvGrpSpPr/>
          <p:nvPr/>
        </p:nvGrpSpPr>
        <p:grpSpPr>
          <a:xfrm rot="0">
            <a:off x="9975275" y="2184636"/>
            <a:ext cx="1310402" cy="1310402"/>
            <a:chOff x="0" y="0"/>
            <a:chExt cx="812800" cy="81280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true">
              <a:gsLst>
                <a:gs pos="0">
                  <a:srgbClr val="0019FF">
                    <a:alpha val="100000"/>
                  </a:srgbClr>
                </a:gs>
                <a:gs pos="100000">
                  <a:srgbClr val="9468FF">
                    <a:alpha val="100000"/>
                  </a:srgbClr>
                </a:gs>
              </a:gsLst>
              <a:path path="circle">
                <a:fillToRect l="0" r="100000" t="0" b="100000"/>
              </a:path>
              <a:tileRect r="0" l="-100000" b="0" t="-100000"/>
            </a:gradFill>
          </p:spPr>
        </p:sp>
        <p:sp>
          <p:nvSpPr>
            <p:cNvPr name="TextBox 7" id="7"/>
            <p:cNvSpPr txBox="true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151"/>
                </a:lnSpc>
              </a:pPr>
            </a:p>
          </p:txBody>
        </p:sp>
      </p:grpSp>
      <p:sp>
        <p:nvSpPr>
          <p:cNvPr name="TextBox 8" id="8"/>
          <p:cNvSpPr txBox="true"/>
          <p:nvPr/>
        </p:nvSpPr>
        <p:spPr>
          <a:xfrm rot="0">
            <a:off x="9144000" y="810379"/>
            <a:ext cx="1662550" cy="40954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3151"/>
              </a:lnSpc>
              <a:spcBef>
                <a:spcPct val="0"/>
              </a:spcBef>
            </a:pPr>
            <a:r>
              <a:rPr lang="en-US" sz="2251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Home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11408122" y="812593"/>
            <a:ext cx="1907082" cy="40954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3151"/>
              </a:lnSpc>
              <a:spcBef>
                <a:spcPct val="0"/>
              </a:spcBef>
            </a:pPr>
            <a:r>
              <a:rPr lang="en-US" sz="2251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About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13726729" y="788413"/>
            <a:ext cx="1916881" cy="40954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3151"/>
              </a:lnSpc>
              <a:spcBef>
                <a:spcPct val="0"/>
              </a:spcBef>
            </a:pPr>
            <a:r>
              <a:rPr lang="en-US" b="true" sz="2251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Content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15034325" y="810379"/>
            <a:ext cx="2224975" cy="40954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3151"/>
              </a:lnSpc>
              <a:spcBef>
                <a:spcPct val="0"/>
              </a:spcBef>
            </a:pPr>
            <a:r>
              <a:rPr lang="en-US" sz="2251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Others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2454875" y="2675253"/>
            <a:ext cx="6133418" cy="14108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0" indent="0" lvl="0">
              <a:lnSpc>
                <a:spcPts val="5376"/>
              </a:lnSpc>
            </a:pPr>
            <a:r>
              <a:rPr lang="en-US" b="true" sz="4800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Expected Impact &amp; Constraints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2454875" y="4715374"/>
            <a:ext cx="6579956" cy="234251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2660"/>
              </a:lnSpc>
            </a:pPr>
            <a:r>
              <a:rPr lang="en-US" sz="190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   </a:t>
            </a:r>
            <a:r>
              <a:rPr lang="en-US" sz="1900" b="true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Impact (Benefits):</a:t>
            </a:r>
          </a:p>
          <a:p>
            <a:pPr algn="just" marL="410211" indent="-205106" lvl="1">
              <a:lnSpc>
                <a:spcPts val="2660"/>
              </a:lnSpc>
              <a:buFont typeface="Arial"/>
              <a:buChar char="•"/>
            </a:pPr>
            <a:r>
              <a:rPr lang="en-US" sz="190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Forensics: Provides a tool for law enforcement to verify audio evidence.</a:t>
            </a:r>
          </a:p>
          <a:p>
            <a:pPr algn="just" marL="410211" indent="-205106" lvl="1">
              <a:lnSpc>
                <a:spcPts val="2660"/>
              </a:lnSpc>
              <a:spcBef>
                <a:spcPct val="0"/>
              </a:spcBef>
              <a:buFont typeface="Arial"/>
              <a:buChar char="•"/>
            </a:pPr>
            <a:r>
              <a:rPr lang="en-US" sz="190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Security: Can be integrated into VoIP systems to flag potential scam calls in real-time.</a:t>
            </a:r>
          </a:p>
          <a:p>
            <a:pPr algn="just">
              <a:lnSpc>
                <a:spcPts val="2660"/>
              </a:lnSpc>
              <a:spcBef>
                <a:spcPct val="0"/>
              </a:spcBef>
            </a:pPr>
          </a:p>
          <a:p>
            <a:pPr algn="just">
              <a:lnSpc>
                <a:spcPts val="2660"/>
              </a:lnSpc>
              <a:spcBef>
                <a:spcPct val="0"/>
              </a:spcBef>
            </a:pPr>
          </a:p>
        </p:txBody>
      </p:sp>
      <p:sp>
        <p:nvSpPr>
          <p:cNvPr name="TextBox 14" id="14"/>
          <p:cNvSpPr txBox="true"/>
          <p:nvPr/>
        </p:nvSpPr>
        <p:spPr>
          <a:xfrm rot="0">
            <a:off x="2454875" y="7325920"/>
            <a:ext cx="6579956" cy="200914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2660"/>
              </a:lnSpc>
            </a:pPr>
            <a:r>
              <a:rPr lang="en-US" sz="1900" b="true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   Limitations (Risks):</a:t>
            </a:r>
          </a:p>
          <a:p>
            <a:pPr algn="just" marL="410211" indent="-205106" lvl="1">
              <a:lnSpc>
                <a:spcPts val="2660"/>
              </a:lnSpc>
              <a:buFont typeface="Arial"/>
              <a:buChar char="•"/>
            </a:pPr>
            <a:r>
              <a:rPr lang="en-US" sz="190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Adversarial Attacks: Sophisticated attackers could add specific noise to hide the artifacts.</a:t>
            </a:r>
          </a:p>
          <a:p>
            <a:pPr algn="just" marL="410211" indent="-205106" lvl="1">
              <a:lnSpc>
                <a:spcPts val="2660"/>
              </a:lnSpc>
              <a:spcBef>
                <a:spcPct val="0"/>
              </a:spcBef>
              <a:buFont typeface="Arial"/>
              <a:buChar char="•"/>
            </a:pPr>
            <a:r>
              <a:rPr lang="en-US" sz="190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G</a:t>
            </a:r>
            <a:r>
              <a:rPr lang="en-US" sz="190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eneralization: The model might struggle with accents or languages it wasn't trained on.</a:t>
            </a:r>
          </a:p>
          <a:p>
            <a:pPr algn="just">
              <a:lnSpc>
                <a:spcPts val="2660"/>
              </a:lnSpc>
              <a:spcBef>
                <a:spcPct val="0"/>
              </a:spcBef>
            </a:pPr>
          </a:p>
        </p:txBody>
      </p:sp>
      <p:sp>
        <p:nvSpPr>
          <p:cNvPr name="Freeform 15" id="15"/>
          <p:cNvSpPr/>
          <p:nvPr/>
        </p:nvSpPr>
        <p:spPr>
          <a:xfrm flipH="false" flipV="false" rot="0">
            <a:off x="737393" y="612693"/>
            <a:ext cx="3135630" cy="1170521"/>
          </a:xfrm>
          <a:custGeom>
            <a:avLst/>
            <a:gdLst/>
            <a:ahLst/>
            <a:cxnLst/>
            <a:rect r="r" b="b" t="t" l="l"/>
            <a:pathLst>
              <a:path h="1170521" w="3135630">
                <a:moveTo>
                  <a:pt x="0" y="0"/>
                </a:moveTo>
                <a:lnTo>
                  <a:pt x="3135630" y="0"/>
                </a:lnTo>
                <a:lnTo>
                  <a:pt x="3135630" y="1170522"/>
                </a:lnTo>
                <a:lnTo>
                  <a:pt x="0" y="117052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9901863" y="-1467855"/>
            <a:ext cx="14107790" cy="13084975"/>
          </a:xfrm>
          <a:custGeom>
            <a:avLst/>
            <a:gdLst/>
            <a:ahLst/>
            <a:cxnLst/>
            <a:rect r="r" b="b" t="t" l="l"/>
            <a:pathLst>
              <a:path h="13084975" w="14107790">
                <a:moveTo>
                  <a:pt x="0" y="0"/>
                </a:moveTo>
                <a:lnTo>
                  <a:pt x="14107790" y="0"/>
                </a:lnTo>
                <a:lnTo>
                  <a:pt x="14107790" y="13084975"/>
                </a:lnTo>
                <a:lnTo>
                  <a:pt x="0" y="1308497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-2306733" y="2825575"/>
            <a:ext cx="10287163" cy="10287163"/>
            <a:chOff x="0" y="0"/>
            <a:chExt cx="812800" cy="81280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true">
              <a:gsLst>
                <a:gs pos="0">
                  <a:srgbClr val="0019FF">
                    <a:alpha val="100000"/>
                  </a:srgbClr>
                </a:gs>
                <a:gs pos="100000">
                  <a:srgbClr val="9468FF">
                    <a:alpha val="100000"/>
                  </a:srgbClr>
                </a:gs>
              </a:gsLst>
              <a:path path="circle">
                <a:fillToRect l="0" r="100000" t="0" b="100000"/>
              </a:path>
              <a:tileRect r="0" l="-100000" b="0" t="-100000"/>
            </a:gradFill>
          </p:spPr>
        </p:sp>
        <p:sp>
          <p:nvSpPr>
            <p:cNvPr name="TextBox 5" id="5"/>
            <p:cNvSpPr txBox="true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151"/>
                </a:lnSpc>
              </a:pPr>
            </a:p>
          </p:txBody>
        </p:sp>
      </p:grpSp>
      <p:sp>
        <p:nvSpPr>
          <p:cNvPr name="TextBox 6" id="6"/>
          <p:cNvSpPr txBox="true"/>
          <p:nvPr/>
        </p:nvSpPr>
        <p:spPr>
          <a:xfrm rot="0">
            <a:off x="9144000" y="810379"/>
            <a:ext cx="1662550" cy="40954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3151"/>
              </a:lnSpc>
              <a:spcBef>
                <a:spcPct val="0"/>
              </a:spcBef>
            </a:pPr>
            <a:r>
              <a:rPr lang="en-US" sz="2251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Home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11408122" y="812593"/>
            <a:ext cx="1907082" cy="40954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3151"/>
              </a:lnSpc>
              <a:spcBef>
                <a:spcPct val="0"/>
              </a:spcBef>
            </a:pPr>
            <a:r>
              <a:rPr lang="en-US" sz="2251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About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13726729" y="788413"/>
            <a:ext cx="1916881" cy="40954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3151"/>
              </a:lnSpc>
              <a:spcBef>
                <a:spcPct val="0"/>
              </a:spcBef>
            </a:pPr>
            <a:r>
              <a:rPr lang="en-US" b="true" sz="2251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Content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15034325" y="810379"/>
            <a:ext cx="2224975" cy="40954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3151"/>
              </a:lnSpc>
              <a:spcBef>
                <a:spcPct val="0"/>
              </a:spcBef>
            </a:pPr>
            <a:r>
              <a:rPr lang="en-US" sz="2251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Others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8702288" y="2625110"/>
            <a:ext cx="7987642" cy="73456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0" indent="0" lvl="0">
              <a:lnSpc>
                <a:spcPts val="5376"/>
              </a:lnSpc>
            </a:pPr>
            <a:r>
              <a:rPr lang="en-US" b="true" sz="4800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Key Academic Sources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8702288" y="5086350"/>
            <a:ext cx="7444524" cy="30092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820422" indent="-273474" lvl="2">
              <a:lnSpc>
                <a:spcPts val="2660"/>
              </a:lnSpc>
              <a:buFont typeface="Arial"/>
              <a:buChar char="⚬"/>
            </a:pPr>
            <a:r>
              <a:rPr lang="en-US" sz="190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Univaso, P., &amp; San Segundo, E. (2025). "Detection of cloned voices in realistic forensic voice comparison scenarios." Frontiers in AI.</a:t>
            </a:r>
          </a:p>
          <a:p>
            <a:pPr algn="just" marL="820422" indent="-273474" lvl="2">
              <a:lnSpc>
                <a:spcPts val="2660"/>
              </a:lnSpc>
              <a:buFont typeface="Arial"/>
              <a:buChar char="⚬"/>
            </a:pPr>
            <a:r>
              <a:rPr lang="en-US" sz="190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Li, Y., et al. (2024). "Cross-Domain Audio Deepfake Detection: Dataset and Analysis." ACL Anthology.</a:t>
            </a:r>
          </a:p>
          <a:p>
            <a:pPr algn="just" marL="820422" indent="-273474" lvl="2">
              <a:lnSpc>
                <a:spcPts val="2660"/>
              </a:lnSpc>
              <a:spcBef>
                <a:spcPct val="0"/>
              </a:spcBef>
              <a:buFont typeface="Arial"/>
              <a:buChar char="⚬"/>
            </a:pPr>
            <a:r>
              <a:rPr lang="en-US" sz="190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Müller, N., et al. (2024). "Navigating the Soundscape of Deception." Foundations and Trends in Privacy and Security.</a:t>
            </a:r>
          </a:p>
          <a:p>
            <a:pPr algn="just">
              <a:lnSpc>
                <a:spcPts val="2660"/>
              </a:lnSpc>
              <a:spcBef>
                <a:spcPct val="0"/>
              </a:spcBef>
            </a:pPr>
          </a:p>
        </p:txBody>
      </p:sp>
      <p:grpSp>
        <p:nvGrpSpPr>
          <p:cNvPr name="Group 12" id="12"/>
          <p:cNvGrpSpPr/>
          <p:nvPr/>
        </p:nvGrpSpPr>
        <p:grpSpPr>
          <a:xfrm rot="0">
            <a:off x="5948596" y="1824057"/>
            <a:ext cx="1447572" cy="1447572"/>
            <a:chOff x="0" y="0"/>
            <a:chExt cx="812800" cy="812800"/>
          </a:xfrm>
        </p:grpSpPr>
        <p:sp>
          <p:nvSpPr>
            <p:cNvPr name="Freeform 13" id="13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true">
              <a:gsLst>
                <a:gs pos="0">
                  <a:srgbClr val="9468FF">
                    <a:alpha val="100000"/>
                  </a:srgbClr>
                </a:gs>
                <a:gs pos="100000">
                  <a:srgbClr val="0019FF">
                    <a:alpha val="100000"/>
                  </a:srgbClr>
                </a:gs>
              </a:gsLst>
              <a:path path="circle">
                <a:fillToRect l="0" r="100000" t="0" b="100000"/>
              </a:path>
              <a:tileRect r="0" l="-100000" b="0" t="-100000"/>
            </a:gradFill>
          </p:spPr>
        </p:sp>
        <p:sp>
          <p:nvSpPr>
            <p:cNvPr name="TextBox 14" id="14"/>
            <p:cNvSpPr txBox="true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151"/>
                </a:lnSpc>
              </a:pPr>
            </a:p>
          </p:txBody>
        </p:sp>
      </p:grpSp>
      <p:sp>
        <p:nvSpPr>
          <p:cNvPr name="Freeform 15" id="15"/>
          <p:cNvSpPr/>
          <p:nvPr/>
        </p:nvSpPr>
        <p:spPr>
          <a:xfrm flipH="false" flipV="false" rot="0">
            <a:off x="737393" y="612693"/>
            <a:ext cx="3135630" cy="1170521"/>
          </a:xfrm>
          <a:custGeom>
            <a:avLst/>
            <a:gdLst/>
            <a:ahLst/>
            <a:cxnLst/>
            <a:rect r="r" b="b" t="t" l="l"/>
            <a:pathLst>
              <a:path h="1170521" w="3135630">
                <a:moveTo>
                  <a:pt x="0" y="0"/>
                </a:moveTo>
                <a:lnTo>
                  <a:pt x="3135630" y="0"/>
                </a:lnTo>
                <a:lnTo>
                  <a:pt x="3135630" y="1170522"/>
                </a:lnTo>
                <a:lnTo>
                  <a:pt x="0" y="117052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9901863" y="-1467855"/>
            <a:ext cx="14107790" cy="13084975"/>
          </a:xfrm>
          <a:custGeom>
            <a:avLst/>
            <a:gdLst/>
            <a:ahLst/>
            <a:cxnLst/>
            <a:rect r="r" b="b" t="t" l="l"/>
            <a:pathLst>
              <a:path h="13084975" w="14107790">
                <a:moveTo>
                  <a:pt x="0" y="0"/>
                </a:moveTo>
                <a:lnTo>
                  <a:pt x="14107790" y="0"/>
                </a:lnTo>
                <a:lnTo>
                  <a:pt x="14107790" y="13084975"/>
                </a:lnTo>
                <a:lnTo>
                  <a:pt x="0" y="1308497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-2306733" y="2825575"/>
            <a:ext cx="10287163" cy="10287163"/>
            <a:chOff x="0" y="0"/>
            <a:chExt cx="812800" cy="81280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true">
              <a:gsLst>
                <a:gs pos="0">
                  <a:srgbClr val="0019FF">
                    <a:alpha val="100000"/>
                  </a:srgbClr>
                </a:gs>
                <a:gs pos="100000">
                  <a:srgbClr val="9468FF">
                    <a:alpha val="100000"/>
                  </a:srgbClr>
                </a:gs>
              </a:gsLst>
              <a:path path="circle">
                <a:fillToRect l="0" r="100000" t="0" b="100000"/>
              </a:path>
              <a:tileRect r="0" l="-100000" b="0" t="-100000"/>
            </a:gradFill>
          </p:spPr>
        </p:sp>
        <p:sp>
          <p:nvSpPr>
            <p:cNvPr name="TextBox 5" id="5"/>
            <p:cNvSpPr txBox="true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151"/>
                </a:lnSpc>
              </a:pPr>
            </a:p>
          </p:txBody>
        </p:sp>
      </p:grpSp>
      <p:sp>
        <p:nvSpPr>
          <p:cNvPr name="TextBox 6" id="6"/>
          <p:cNvSpPr txBox="true"/>
          <p:nvPr/>
        </p:nvSpPr>
        <p:spPr>
          <a:xfrm rot="0">
            <a:off x="8573148" y="4313431"/>
            <a:ext cx="12224044" cy="150335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0" indent="0" lvl="0">
              <a:lnSpc>
                <a:spcPts val="10969"/>
              </a:lnSpc>
            </a:pPr>
            <a:r>
              <a:rPr lang="en-US" b="true" sz="9794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Thank You </a:t>
            </a:r>
          </a:p>
        </p:txBody>
      </p:sp>
      <p:grpSp>
        <p:nvGrpSpPr>
          <p:cNvPr name="Group 7" id="7"/>
          <p:cNvGrpSpPr/>
          <p:nvPr/>
        </p:nvGrpSpPr>
        <p:grpSpPr>
          <a:xfrm rot="0">
            <a:off x="5948596" y="1824057"/>
            <a:ext cx="1447572" cy="1447572"/>
            <a:chOff x="0" y="0"/>
            <a:chExt cx="812800" cy="812800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true">
              <a:gsLst>
                <a:gs pos="0">
                  <a:srgbClr val="9468FF">
                    <a:alpha val="100000"/>
                  </a:srgbClr>
                </a:gs>
                <a:gs pos="100000">
                  <a:srgbClr val="0019FF">
                    <a:alpha val="100000"/>
                  </a:srgbClr>
                </a:gs>
              </a:gsLst>
              <a:path path="circle">
                <a:fillToRect l="0" r="100000" t="0" b="100000"/>
              </a:path>
              <a:tileRect r="0" l="-100000" b="0" t="-100000"/>
            </a:gradFill>
          </p:spPr>
        </p:sp>
        <p:sp>
          <p:nvSpPr>
            <p:cNvPr name="TextBox 9" id="9"/>
            <p:cNvSpPr txBox="true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151"/>
                </a:lnSpc>
              </a:pPr>
            </a:p>
          </p:txBody>
        </p:sp>
      </p:grpSp>
      <p:sp>
        <p:nvSpPr>
          <p:cNvPr name="Freeform 10" id="10"/>
          <p:cNvSpPr/>
          <p:nvPr/>
        </p:nvSpPr>
        <p:spPr>
          <a:xfrm flipH="false" flipV="false" rot="0">
            <a:off x="737393" y="612693"/>
            <a:ext cx="3135630" cy="1170521"/>
          </a:xfrm>
          <a:custGeom>
            <a:avLst/>
            <a:gdLst/>
            <a:ahLst/>
            <a:cxnLst/>
            <a:rect r="r" b="b" t="t" l="l"/>
            <a:pathLst>
              <a:path h="1170521" w="3135630">
                <a:moveTo>
                  <a:pt x="0" y="0"/>
                </a:moveTo>
                <a:lnTo>
                  <a:pt x="3135630" y="0"/>
                </a:lnTo>
                <a:lnTo>
                  <a:pt x="3135630" y="1170522"/>
                </a:lnTo>
                <a:lnTo>
                  <a:pt x="0" y="117052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DAG6gjw9A4Y</dc:identifier>
  <dcterms:modified xsi:type="dcterms:W3CDTF">2011-08-01T06:04:30Z</dcterms:modified>
  <cp:revision>1</cp:revision>
  <dc:title>Digital Privacy</dc:title>
</cp:coreProperties>
</file>