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p:scale>
          <a:sx n="66" d="100"/>
          <a:sy n="66" d="100"/>
        </p:scale>
        <p:origin x="632"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B8E2027-7FF6-4811-B090-BA836BC0BB59}"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6A13A79D-4254-4F77-92E2-95FBA42F89DB}">
      <dgm:prSet/>
      <dgm:spPr/>
      <dgm:t>
        <a:bodyPr/>
        <a:lstStyle/>
        <a:p>
          <a:r>
            <a:rPr lang="en-GB"/>
            <a:t>The menu will use what is in season and fresh providing high quality and sustainable ethos. It also provides a change of menu based on what is in season giving customers a variety of meals. </a:t>
          </a:r>
          <a:endParaRPr lang="en-US"/>
        </a:p>
      </dgm:t>
    </dgm:pt>
    <dgm:pt modelId="{15B1FDBC-2972-4F30-B2C0-E1F911E21FD3}" type="parTrans" cxnId="{71A2893F-F8C3-410E-AD25-53F77EA59DCE}">
      <dgm:prSet/>
      <dgm:spPr/>
      <dgm:t>
        <a:bodyPr/>
        <a:lstStyle/>
        <a:p>
          <a:endParaRPr lang="en-US"/>
        </a:p>
      </dgm:t>
    </dgm:pt>
    <dgm:pt modelId="{B3FDB5DA-8D84-43AA-BF4E-A5B7F0F09E9A}" type="sibTrans" cxnId="{71A2893F-F8C3-410E-AD25-53F77EA59DCE}">
      <dgm:prSet/>
      <dgm:spPr/>
      <dgm:t>
        <a:bodyPr/>
        <a:lstStyle/>
        <a:p>
          <a:endParaRPr lang="en-US"/>
        </a:p>
      </dgm:t>
    </dgm:pt>
    <dgm:pt modelId="{ACEB649C-7806-4008-BB74-8B332F4D767E}">
      <dgm:prSet/>
      <dgm:spPr/>
      <dgm:t>
        <a:bodyPr/>
        <a:lstStyle/>
        <a:p>
          <a:r>
            <a:rPr lang="en-GB"/>
            <a:t>Menu is based on meals which are quick to produce, use whole grains, protein and fresh vegetables. Whilst also having the option of seasonal and locally sourced fruits and vegetable for smoothies which is full of nutrients and antitoxins.</a:t>
          </a:r>
          <a:endParaRPr lang="en-US"/>
        </a:p>
      </dgm:t>
    </dgm:pt>
    <dgm:pt modelId="{308CC215-C760-4042-8806-9AC4503266BE}" type="parTrans" cxnId="{FD9CA51F-25A9-4135-A809-2D1E4DE83FE4}">
      <dgm:prSet/>
      <dgm:spPr/>
      <dgm:t>
        <a:bodyPr/>
        <a:lstStyle/>
        <a:p>
          <a:endParaRPr lang="en-US"/>
        </a:p>
      </dgm:t>
    </dgm:pt>
    <dgm:pt modelId="{379A0E78-F3F3-4DDB-B076-349A6E827AFE}" type="sibTrans" cxnId="{FD9CA51F-25A9-4135-A809-2D1E4DE83FE4}">
      <dgm:prSet/>
      <dgm:spPr/>
      <dgm:t>
        <a:bodyPr/>
        <a:lstStyle/>
        <a:p>
          <a:endParaRPr lang="en-US"/>
        </a:p>
      </dgm:t>
    </dgm:pt>
    <dgm:pt modelId="{67EDC000-E299-4A7E-B33B-90AFD2656BC3}">
      <dgm:prSet/>
      <dgm:spPr/>
      <dgm:t>
        <a:bodyPr/>
        <a:lstStyle/>
        <a:p>
          <a:r>
            <a:rPr lang="en-GB"/>
            <a:t>Meals will range from £6-£9 making the meals affordable for students and those on lower income.</a:t>
          </a:r>
          <a:endParaRPr lang="en-US"/>
        </a:p>
      </dgm:t>
    </dgm:pt>
    <dgm:pt modelId="{982FEFE6-82EF-4572-88FC-C610CBB2E39B}" type="parTrans" cxnId="{52D66B5E-D98B-435B-B85F-24A08D96EC57}">
      <dgm:prSet/>
      <dgm:spPr/>
      <dgm:t>
        <a:bodyPr/>
        <a:lstStyle/>
        <a:p>
          <a:endParaRPr lang="en-US"/>
        </a:p>
      </dgm:t>
    </dgm:pt>
    <dgm:pt modelId="{E9CE273D-3EA3-49FF-8D22-966B72C6A3BC}" type="sibTrans" cxnId="{52D66B5E-D98B-435B-B85F-24A08D96EC57}">
      <dgm:prSet/>
      <dgm:spPr/>
      <dgm:t>
        <a:bodyPr/>
        <a:lstStyle/>
        <a:p>
          <a:endParaRPr lang="en-US"/>
        </a:p>
      </dgm:t>
    </dgm:pt>
    <dgm:pt modelId="{4610BF0A-C1AE-4FC1-949C-194716A8ECA9}" type="pres">
      <dgm:prSet presAssocID="{CB8E2027-7FF6-4811-B090-BA836BC0BB59}" presName="root" presStyleCnt="0">
        <dgm:presLayoutVars>
          <dgm:dir/>
          <dgm:resizeHandles val="exact"/>
        </dgm:presLayoutVars>
      </dgm:prSet>
      <dgm:spPr/>
    </dgm:pt>
    <dgm:pt modelId="{75AD04A7-5A2F-4B56-AE79-837733E9F687}" type="pres">
      <dgm:prSet presAssocID="{6A13A79D-4254-4F77-92E2-95FBA42F89DB}" presName="compNode" presStyleCnt="0"/>
      <dgm:spPr/>
    </dgm:pt>
    <dgm:pt modelId="{A50A76F6-802F-4CCB-8C8A-FBCC1CB133B0}" type="pres">
      <dgm:prSet presAssocID="{6A13A79D-4254-4F77-92E2-95FBA42F89DB}"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Fork and knife"/>
        </a:ext>
      </dgm:extLst>
    </dgm:pt>
    <dgm:pt modelId="{49F54051-FA24-43DF-8ABB-72D921B67FBD}" type="pres">
      <dgm:prSet presAssocID="{6A13A79D-4254-4F77-92E2-95FBA42F89DB}" presName="spaceRect" presStyleCnt="0"/>
      <dgm:spPr/>
    </dgm:pt>
    <dgm:pt modelId="{CED45D54-F97D-48FF-B4C4-FDCEDF18A3CF}" type="pres">
      <dgm:prSet presAssocID="{6A13A79D-4254-4F77-92E2-95FBA42F89DB}" presName="textRect" presStyleLbl="revTx" presStyleIdx="0" presStyleCnt="3">
        <dgm:presLayoutVars>
          <dgm:chMax val="1"/>
          <dgm:chPref val="1"/>
        </dgm:presLayoutVars>
      </dgm:prSet>
      <dgm:spPr/>
    </dgm:pt>
    <dgm:pt modelId="{9031629E-268E-49CE-8AD4-D9DE8D9E7EDE}" type="pres">
      <dgm:prSet presAssocID="{B3FDB5DA-8D84-43AA-BF4E-A5B7F0F09E9A}" presName="sibTrans" presStyleCnt="0"/>
      <dgm:spPr/>
    </dgm:pt>
    <dgm:pt modelId="{124221E0-DF03-4CB4-985A-C99EDD85CFAD}" type="pres">
      <dgm:prSet presAssocID="{ACEB649C-7806-4008-BB74-8B332F4D767E}" presName="compNode" presStyleCnt="0"/>
      <dgm:spPr/>
    </dgm:pt>
    <dgm:pt modelId="{F40D0AC4-F679-44AB-BCDC-29442AECE1BD}" type="pres">
      <dgm:prSet presAssocID="{ACEB649C-7806-4008-BB74-8B332F4D767E}"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wl"/>
        </a:ext>
      </dgm:extLst>
    </dgm:pt>
    <dgm:pt modelId="{C8F152CD-9813-42DC-8B31-58DC3A8F4C6F}" type="pres">
      <dgm:prSet presAssocID="{ACEB649C-7806-4008-BB74-8B332F4D767E}" presName="spaceRect" presStyleCnt="0"/>
      <dgm:spPr/>
    </dgm:pt>
    <dgm:pt modelId="{0DE8AF54-6CC6-42BE-87C0-119D0A80655D}" type="pres">
      <dgm:prSet presAssocID="{ACEB649C-7806-4008-BB74-8B332F4D767E}" presName="textRect" presStyleLbl="revTx" presStyleIdx="1" presStyleCnt="3">
        <dgm:presLayoutVars>
          <dgm:chMax val="1"/>
          <dgm:chPref val="1"/>
        </dgm:presLayoutVars>
      </dgm:prSet>
      <dgm:spPr/>
    </dgm:pt>
    <dgm:pt modelId="{89A0BF95-5559-4E41-B2D5-880A7403BD89}" type="pres">
      <dgm:prSet presAssocID="{379A0E78-F3F3-4DDB-B076-349A6E827AFE}" presName="sibTrans" presStyleCnt="0"/>
      <dgm:spPr/>
    </dgm:pt>
    <dgm:pt modelId="{C542F406-E89F-4F55-9EA0-CD330E818A8E}" type="pres">
      <dgm:prSet presAssocID="{67EDC000-E299-4A7E-B33B-90AFD2656BC3}" presName="compNode" presStyleCnt="0"/>
      <dgm:spPr/>
    </dgm:pt>
    <dgm:pt modelId="{1588576B-5914-466C-8EE1-26065A1EDE21}" type="pres">
      <dgm:prSet presAssocID="{67EDC000-E299-4A7E-B33B-90AFD2656BC3}"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Avocado"/>
        </a:ext>
      </dgm:extLst>
    </dgm:pt>
    <dgm:pt modelId="{5613D989-C95C-4E6F-A678-994D23F31EE3}" type="pres">
      <dgm:prSet presAssocID="{67EDC000-E299-4A7E-B33B-90AFD2656BC3}" presName="spaceRect" presStyleCnt="0"/>
      <dgm:spPr/>
    </dgm:pt>
    <dgm:pt modelId="{3DCD8BD2-7B03-4A01-8C36-9983EB08DA76}" type="pres">
      <dgm:prSet presAssocID="{67EDC000-E299-4A7E-B33B-90AFD2656BC3}" presName="textRect" presStyleLbl="revTx" presStyleIdx="2" presStyleCnt="3">
        <dgm:presLayoutVars>
          <dgm:chMax val="1"/>
          <dgm:chPref val="1"/>
        </dgm:presLayoutVars>
      </dgm:prSet>
      <dgm:spPr/>
    </dgm:pt>
  </dgm:ptLst>
  <dgm:cxnLst>
    <dgm:cxn modelId="{17BA740F-7B21-4E06-9635-338DF939AE98}" type="presOf" srcId="{CB8E2027-7FF6-4811-B090-BA836BC0BB59}" destId="{4610BF0A-C1AE-4FC1-949C-194716A8ECA9}" srcOrd="0" destOrd="0" presId="urn:microsoft.com/office/officeart/2018/2/layout/IconLabelList"/>
    <dgm:cxn modelId="{FD9CA51F-25A9-4135-A809-2D1E4DE83FE4}" srcId="{CB8E2027-7FF6-4811-B090-BA836BC0BB59}" destId="{ACEB649C-7806-4008-BB74-8B332F4D767E}" srcOrd="1" destOrd="0" parTransId="{308CC215-C760-4042-8806-9AC4503266BE}" sibTransId="{379A0E78-F3F3-4DDB-B076-349A6E827AFE}"/>
    <dgm:cxn modelId="{71A2893F-F8C3-410E-AD25-53F77EA59DCE}" srcId="{CB8E2027-7FF6-4811-B090-BA836BC0BB59}" destId="{6A13A79D-4254-4F77-92E2-95FBA42F89DB}" srcOrd="0" destOrd="0" parTransId="{15B1FDBC-2972-4F30-B2C0-E1F911E21FD3}" sibTransId="{B3FDB5DA-8D84-43AA-BF4E-A5B7F0F09E9A}"/>
    <dgm:cxn modelId="{52D66B5E-D98B-435B-B85F-24A08D96EC57}" srcId="{CB8E2027-7FF6-4811-B090-BA836BC0BB59}" destId="{67EDC000-E299-4A7E-B33B-90AFD2656BC3}" srcOrd="2" destOrd="0" parTransId="{982FEFE6-82EF-4572-88FC-C610CBB2E39B}" sibTransId="{E9CE273D-3EA3-49FF-8D22-966B72C6A3BC}"/>
    <dgm:cxn modelId="{44F74580-0239-4EB9-B219-B65E0987CDFD}" type="presOf" srcId="{ACEB649C-7806-4008-BB74-8B332F4D767E}" destId="{0DE8AF54-6CC6-42BE-87C0-119D0A80655D}" srcOrd="0" destOrd="0" presId="urn:microsoft.com/office/officeart/2018/2/layout/IconLabelList"/>
    <dgm:cxn modelId="{B5659996-2A1A-4D17-8AAC-802744D6317E}" type="presOf" srcId="{67EDC000-E299-4A7E-B33B-90AFD2656BC3}" destId="{3DCD8BD2-7B03-4A01-8C36-9983EB08DA76}" srcOrd="0" destOrd="0" presId="urn:microsoft.com/office/officeart/2018/2/layout/IconLabelList"/>
    <dgm:cxn modelId="{E85973C9-CDAD-4621-9AD5-AE41C55E2D59}" type="presOf" srcId="{6A13A79D-4254-4F77-92E2-95FBA42F89DB}" destId="{CED45D54-F97D-48FF-B4C4-FDCEDF18A3CF}" srcOrd="0" destOrd="0" presId="urn:microsoft.com/office/officeart/2018/2/layout/IconLabelList"/>
    <dgm:cxn modelId="{10EBA6F7-D077-4678-9307-1E40D9884868}" type="presParOf" srcId="{4610BF0A-C1AE-4FC1-949C-194716A8ECA9}" destId="{75AD04A7-5A2F-4B56-AE79-837733E9F687}" srcOrd="0" destOrd="0" presId="urn:microsoft.com/office/officeart/2018/2/layout/IconLabelList"/>
    <dgm:cxn modelId="{46CF4551-2670-4058-B234-98E01CBC870E}" type="presParOf" srcId="{75AD04A7-5A2F-4B56-AE79-837733E9F687}" destId="{A50A76F6-802F-4CCB-8C8A-FBCC1CB133B0}" srcOrd="0" destOrd="0" presId="urn:microsoft.com/office/officeart/2018/2/layout/IconLabelList"/>
    <dgm:cxn modelId="{4FB396C4-2219-40D3-A528-AA5CD2994677}" type="presParOf" srcId="{75AD04A7-5A2F-4B56-AE79-837733E9F687}" destId="{49F54051-FA24-43DF-8ABB-72D921B67FBD}" srcOrd="1" destOrd="0" presId="urn:microsoft.com/office/officeart/2018/2/layout/IconLabelList"/>
    <dgm:cxn modelId="{274C5FE1-BAEF-4A45-9EB8-F50FD6836BB9}" type="presParOf" srcId="{75AD04A7-5A2F-4B56-AE79-837733E9F687}" destId="{CED45D54-F97D-48FF-B4C4-FDCEDF18A3CF}" srcOrd="2" destOrd="0" presId="urn:microsoft.com/office/officeart/2018/2/layout/IconLabelList"/>
    <dgm:cxn modelId="{E19BE81E-C238-491B-B9F6-588E5293BCBA}" type="presParOf" srcId="{4610BF0A-C1AE-4FC1-949C-194716A8ECA9}" destId="{9031629E-268E-49CE-8AD4-D9DE8D9E7EDE}" srcOrd="1" destOrd="0" presId="urn:microsoft.com/office/officeart/2018/2/layout/IconLabelList"/>
    <dgm:cxn modelId="{71B0DE50-93E0-4175-975A-D577CC624762}" type="presParOf" srcId="{4610BF0A-C1AE-4FC1-949C-194716A8ECA9}" destId="{124221E0-DF03-4CB4-985A-C99EDD85CFAD}" srcOrd="2" destOrd="0" presId="urn:microsoft.com/office/officeart/2018/2/layout/IconLabelList"/>
    <dgm:cxn modelId="{0BF54520-983A-49DB-9030-C7702853872D}" type="presParOf" srcId="{124221E0-DF03-4CB4-985A-C99EDD85CFAD}" destId="{F40D0AC4-F679-44AB-BCDC-29442AECE1BD}" srcOrd="0" destOrd="0" presId="urn:microsoft.com/office/officeart/2018/2/layout/IconLabelList"/>
    <dgm:cxn modelId="{70127FB9-71A7-4639-AECF-0F2F7555E267}" type="presParOf" srcId="{124221E0-DF03-4CB4-985A-C99EDD85CFAD}" destId="{C8F152CD-9813-42DC-8B31-58DC3A8F4C6F}" srcOrd="1" destOrd="0" presId="urn:microsoft.com/office/officeart/2018/2/layout/IconLabelList"/>
    <dgm:cxn modelId="{106B5CB5-CA09-43DD-9528-B94724BED43E}" type="presParOf" srcId="{124221E0-DF03-4CB4-985A-C99EDD85CFAD}" destId="{0DE8AF54-6CC6-42BE-87C0-119D0A80655D}" srcOrd="2" destOrd="0" presId="urn:microsoft.com/office/officeart/2018/2/layout/IconLabelList"/>
    <dgm:cxn modelId="{7A59A85C-BB73-4CFF-B165-270A0C7DE760}" type="presParOf" srcId="{4610BF0A-C1AE-4FC1-949C-194716A8ECA9}" destId="{89A0BF95-5559-4E41-B2D5-880A7403BD89}" srcOrd="3" destOrd="0" presId="urn:microsoft.com/office/officeart/2018/2/layout/IconLabelList"/>
    <dgm:cxn modelId="{F71CFFFB-4AEF-41CF-92C4-A54E878369DB}" type="presParOf" srcId="{4610BF0A-C1AE-4FC1-949C-194716A8ECA9}" destId="{C542F406-E89F-4F55-9EA0-CD330E818A8E}" srcOrd="4" destOrd="0" presId="urn:microsoft.com/office/officeart/2018/2/layout/IconLabelList"/>
    <dgm:cxn modelId="{C22CBDA6-AC11-47B6-88F4-C258C1BCAF5E}" type="presParOf" srcId="{C542F406-E89F-4F55-9EA0-CD330E818A8E}" destId="{1588576B-5914-466C-8EE1-26065A1EDE21}" srcOrd="0" destOrd="0" presId="urn:microsoft.com/office/officeart/2018/2/layout/IconLabelList"/>
    <dgm:cxn modelId="{A43552E8-E8EA-41EA-9446-B2E5B073523C}" type="presParOf" srcId="{C542F406-E89F-4F55-9EA0-CD330E818A8E}" destId="{5613D989-C95C-4E6F-A678-994D23F31EE3}" srcOrd="1" destOrd="0" presId="urn:microsoft.com/office/officeart/2018/2/layout/IconLabelList"/>
    <dgm:cxn modelId="{D6343E10-5A4F-43A3-B9DA-94999992AE6D}" type="presParOf" srcId="{C542F406-E89F-4F55-9EA0-CD330E818A8E}" destId="{3DCD8BD2-7B03-4A01-8C36-9983EB08DA76}"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4057EB-EFC2-44A1-B7D3-C6328D3FE5A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F34D275-FB3E-4F01-B623-DC17F550CA96}">
      <dgm:prSet/>
      <dgm:spPr/>
      <dgm:t>
        <a:bodyPr/>
        <a:lstStyle/>
        <a:p>
          <a:r>
            <a:rPr lang="en-GB"/>
            <a:t>Will be targeting individuals between 18-30 years old due to evidence suggesting during these ages people are very health conscious. </a:t>
          </a:r>
          <a:endParaRPr lang="en-US"/>
        </a:p>
      </dgm:t>
    </dgm:pt>
    <dgm:pt modelId="{5A9DD867-DF30-439A-BB98-5196A9376C4F}" type="parTrans" cxnId="{29C01EA8-9718-484B-81AA-BA3D731CC776}">
      <dgm:prSet/>
      <dgm:spPr/>
      <dgm:t>
        <a:bodyPr/>
        <a:lstStyle/>
        <a:p>
          <a:endParaRPr lang="en-US"/>
        </a:p>
      </dgm:t>
    </dgm:pt>
    <dgm:pt modelId="{636D31CA-A3C4-46EB-A22E-68557BE447EA}" type="sibTrans" cxnId="{29C01EA8-9718-484B-81AA-BA3D731CC776}">
      <dgm:prSet/>
      <dgm:spPr/>
      <dgm:t>
        <a:bodyPr/>
        <a:lstStyle/>
        <a:p>
          <a:endParaRPr lang="en-US"/>
        </a:p>
      </dgm:t>
    </dgm:pt>
    <dgm:pt modelId="{C76310CE-6AC0-4F50-B94C-B2A0998DED0C}">
      <dgm:prSet/>
      <dgm:spPr/>
      <dgm:t>
        <a:bodyPr/>
        <a:lstStyle/>
        <a:p>
          <a:r>
            <a:rPr lang="en-GB"/>
            <a:t>Our meals are high quality, full of nutrients and quick to grab and go so they will also target students and office workers local to Selly Oak. </a:t>
          </a:r>
          <a:endParaRPr lang="en-US"/>
        </a:p>
      </dgm:t>
    </dgm:pt>
    <dgm:pt modelId="{391EAF46-C04E-490B-8E31-4C91581523E4}" type="parTrans" cxnId="{D3D382A0-1733-4F1C-A003-F5EEB9BAF692}">
      <dgm:prSet/>
      <dgm:spPr/>
      <dgm:t>
        <a:bodyPr/>
        <a:lstStyle/>
        <a:p>
          <a:endParaRPr lang="en-US"/>
        </a:p>
      </dgm:t>
    </dgm:pt>
    <dgm:pt modelId="{3602BB9A-CB37-45C5-B16E-2F61C8698EDE}" type="sibTrans" cxnId="{D3D382A0-1733-4F1C-A003-F5EEB9BAF692}">
      <dgm:prSet/>
      <dgm:spPr/>
      <dgm:t>
        <a:bodyPr/>
        <a:lstStyle/>
        <a:p>
          <a:endParaRPr lang="en-US"/>
        </a:p>
      </dgm:t>
    </dgm:pt>
    <dgm:pt modelId="{4C93AB1A-0759-46FD-9512-5D3985598B55}" type="pres">
      <dgm:prSet presAssocID="{B44057EB-EFC2-44A1-B7D3-C6328D3FE5AA}" presName="hierChild1" presStyleCnt="0">
        <dgm:presLayoutVars>
          <dgm:chPref val="1"/>
          <dgm:dir/>
          <dgm:animOne val="branch"/>
          <dgm:animLvl val="lvl"/>
          <dgm:resizeHandles/>
        </dgm:presLayoutVars>
      </dgm:prSet>
      <dgm:spPr/>
    </dgm:pt>
    <dgm:pt modelId="{3616F60D-7630-4836-9520-8C07338D4844}" type="pres">
      <dgm:prSet presAssocID="{8F34D275-FB3E-4F01-B623-DC17F550CA96}" presName="hierRoot1" presStyleCnt="0"/>
      <dgm:spPr/>
    </dgm:pt>
    <dgm:pt modelId="{711F0AB2-2FCF-4601-9139-B14AC4DB08D5}" type="pres">
      <dgm:prSet presAssocID="{8F34D275-FB3E-4F01-B623-DC17F550CA96}" presName="composite" presStyleCnt="0"/>
      <dgm:spPr/>
    </dgm:pt>
    <dgm:pt modelId="{7C4EE3B5-C195-4577-A36A-185F700EEC0D}" type="pres">
      <dgm:prSet presAssocID="{8F34D275-FB3E-4F01-B623-DC17F550CA96}" presName="background" presStyleLbl="node0" presStyleIdx="0" presStyleCnt="2"/>
      <dgm:spPr/>
    </dgm:pt>
    <dgm:pt modelId="{1B429B71-86A6-44BE-8D60-A6B906FDD6AA}" type="pres">
      <dgm:prSet presAssocID="{8F34D275-FB3E-4F01-B623-DC17F550CA96}" presName="text" presStyleLbl="fgAcc0" presStyleIdx="0" presStyleCnt="2">
        <dgm:presLayoutVars>
          <dgm:chPref val="3"/>
        </dgm:presLayoutVars>
      </dgm:prSet>
      <dgm:spPr/>
    </dgm:pt>
    <dgm:pt modelId="{4EEC835E-7AB6-401E-A0AF-5405927CB4FC}" type="pres">
      <dgm:prSet presAssocID="{8F34D275-FB3E-4F01-B623-DC17F550CA96}" presName="hierChild2" presStyleCnt="0"/>
      <dgm:spPr/>
    </dgm:pt>
    <dgm:pt modelId="{365E6631-12CC-47DE-95FC-88FFDAD0EF86}" type="pres">
      <dgm:prSet presAssocID="{C76310CE-6AC0-4F50-B94C-B2A0998DED0C}" presName="hierRoot1" presStyleCnt="0"/>
      <dgm:spPr/>
    </dgm:pt>
    <dgm:pt modelId="{BD214B04-0329-4FCA-8043-912AF6BD3FE9}" type="pres">
      <dgm:prSet presAssocID="{C76310CE-6AC0-4F50-B94C-B2A0998DED0C}" presName="composite" presStyleCnt="0"/>
      <dgm:spPr/>
    </dgm:pt>
    <dgm:pt modelId="{C9F46E3C-4696-42CD-AD05-685DDFDE4838}" type="pres">
      <dgm:prSet presAssocID="{C76310CE-6AC0-4F50-B94C-B2A0998DED0C}" presName="background" presStyleLbl="node0" presStyleIdx="1" presStyleCnt="2"/>
      <dgm:spPr/>
    </dgm:pt>
    <dgm:pt modelId="{70F5ACA5-1F13-4676-ABD6-DFFF3E7C22E2}" type="pres">
      <dgm:prSet presAssocID="{C76310CE-6AC0-4F50-B94C-B2A0998DED0C}" presName="text" presStyleLbl="fgAcc0" presStyleIdx="1" presStyleCnt="2">
        <dgm:presLayoutVars>
          <dgm:chPref val="3"/>
        </dgm:presLayoutVars>
      </dgm:prSet>
      <dgm:spPr/>
    </dgm:pt>
    <dgm:pt modelId="{FD90C058-A639-4FD5-8D59-A79ECC8AF231}" type="pres">
      <dgm:prSet presAssocID="{C76310CE-6AC0-4F50-B94C-B2A0998DED0C}" presName="hierChild2" presStyleCnt="0"/>
      <dgm:spPr/>
    </dgm:pt>
  </dgm:ptLst>
  <dgm:cxnLst>
    <dgm:cxn modelId="{BD796C66-BDF5-463F-B0D9-CCD609C7EC7F}" type="presOf" srcId="{8F34D275-FB3E-4F01-B623-DC17F550CA96}" destId="{1B429B71-86A6-44BE-8D60-A6B906FDD6AA}" srcOrd="0" destOrd="0" presId="urn:microsoft.com/office/officeart/2005/8/layout/hierarchy1"/>
    <dgm:cxn modelId="{CFA25C7A-4AE0-4DA0-BB0F-44257CDEA416}" type="presOf" srcId="{B44057EB-EFC2-44A1-B7D3-C6328D3FE5AA}" destId="{4C93AB1A-0759-46FD-9512-5D3985598B55}" srcOrd="0" destOrd="0" presId="urn:microsoft.com/office/officeart/2005/8/layout/hierarchy1"/>
    <dgm:cxn modelId="{51883F9B-9543-46C9-B439-66EA04CFF740}" type="presOf" srcId="{C76310CE-6AC0-4F50-B94C-B2A0998DED0C}" destId="{70F5ACA5-1F13-4676-ABD6-DFFF3E7C22E2}" srcOrd="0" destOrd="0" presId="urn:microsoft.com/office/officeart/2005/8/layout/hierarchy1"/>
    <dgm:cxn modelId="{D3D382A0-1733-4F1C-A003-F5EEB9BAF692}" srcId="{B44057EB-EFC2-44A1-B7D3-C6328D3FE5AA}" destId="{C76310CE-6AC0-4F50-B94C-B2A0998DED0C}" srcOrd="1" destOrd="0" parTransId="{391EAF46-C04E-490B-8E31-4C91581523E4}" sibTransId="{3602BB9A-CB37-45C5-B16E-2F61C8698EDE}"/>
    <dgm:cxn modelId="{29C01EA8-9718-484B-81AA-BA3D731CC776}" srcId="{B44057EB-EFC2-44A1-B7D3-C6328D3FE5AA}" destId="{8F34D275-FB3E-4F01-B623-DC17F550CA96}" srcOrd="0" destOrd="0" parTransId="{5A9DD867-DF30-439A-BB98-5196A9376C4F}" sibTransId="{636D31CA-A3C4-46EB-A22E-68557BE447EA}"/>
    <dgm:cxn modelId="{B7460EC9-B417-4EA1-B3B1-C910CF74FCB3}" type="presParOf" srcId="{4C93AB1A-0759-46FD-9512-5D3985598B55}" destId="{3616F60D-7630-4836-9520-8C07338D4844}" srcOrd="0" destOrd="0" presId="urn:microsoft.com/office/officeart/2005/8/layout/hierarchy1"/>
    <dgm:cxn modelId="{43B49E06-A908-4FE6-AA61-237C7EE4A6C6}" type="presParOf" srcId="{3616F60D-7630-4836-9520-8C07338D4844}" destId="{711F0AB2-2FCF-4601-9139-B14AC4DB08D5}" srcOrd="0" destOrd="0" presId="urn:microsoft.com/office/officeart/2005/8/layout/hierarchy1"/>
    <dgm:cxn modelId="{54EA1DBA-4BA6-48B9-8BCE-29F757A19719}" type="presParOf" srcId="{711F0AB2-2FCF-4601-9139-B14AC4DB08D5}" destId="{7C4EE3B5-C195-4577-A36A-185F700EEC0D}" srcOrd="0" destOrd="0" presId="urn:microsoft.com/office/officeart/2005/8/layout/hierarchy1"/>
    <dgm:cxn modelId="{47EC1ACF-B4F7-446A-8E86-6D61ADD0412D}" type="presParOf" srcId="{711F0AB2-2FCF-4601-9139-B14AC4DB08D5}" destId="{1B429B71-86A6-44BE-8D60-A6B906FDD6AA}" srcOrd="1" destOrd="0" presId="urn:microsoft.com/office/officeart/2005/8/layout/hierarchy1"/>
    <dgm:cxn modelId="{B73D633D-080F-4FA9-A369-B8E9224E04D2}" type="presParOf" srcId="{3616F60D-7630-4836-9520-8C07338D4844}" destId="{4EEC835E-7AB6-401E-A0AF-5405927CB4FC}" srcOrd="1" destOrd="0" presId="urn:microsoft.com/office/officeart/2005/8/layout/hierarchy1"/>
    <dgm:cxn modelId="{5AADA146-1E9C-4AEA-B184-B5DA083DE7D1}" type="presParOf" srcId="{4C93AB1A-0759-46FD-9512-5D3985598B55}" destId="{365E6631-12CC-47DE-95FC-88FFDAD0EF86}" srcOrd="1" destOrd="0" presId="urn:microsoft.com/office/officeart/2005/8/layout/hierarchy1"/>
    <dgm:cxn modelId="{3A11B144-7ADE-45BD-B002-52E6F240DB53}" type="presParOf" srcId="{365E6631-12CC-47DE-95FC-88FFDAD0EF86}" destId="{BD214B04-0329-4FCA-8043-912AF6BD3FE9}" srcOrd="0" destOrd="0" presId="urn:microsoft.com/office/officeart/2005/8/layout/hierarchy1"/>
    <dgm:cxn modelId="{D31E68A9-1248-4150-A556-8CFB71D38FDE}" type="presParOf" srcId="{BD214B04-0329-4FCA-8043-912AF6BD3FE9}" destId="{C9F46E3C-4696-42CD-AD05-685DDFDE4838}" srcOrd="0" destOrd="0" presId="urn:microsoft.com/office/officeart/2005/8/layout/hierarchy1"/>
    <dgm:cxn modelId="{666ABE5F-48FD-4F07-94AD-B1402C6EE142}" type="presParOf" srcId="{BD214B04-0329-4FCA-8043-912AF6BD3FE9}" destId="{70F5ACA5-1F13-4676-ABD6-DFFF3E7C22E2}" srcOrd="1" destOrd="0" presId="urn:microsoft.com/office/officeart/2005/8/layout/hierarchy1"/>
    <dgm:cxn modelId="{F3124584-8A59-4645-BA89-E8BB3ECB35D5}" type="presParOf" srcId="{365E6631-12CC-47DE-95FC-88FFDAD0EF86}" destId="{FD90C058-A639-4FD5-8D59-A79ECC8AF23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8316B6-71D9-4577-BAB2-C7C2B963C472}"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29979B4-0430-44D0-85A6-67B34CE2E405}">
      <dgm:prSet/>
      <dgm:spPr/>
      <dgm:t>
        <a:bodyPr/>
        <a:lstStyle/>
        <a:p>
          <a:r>
            <a:rPr lang="en-GB"/>
            <a:t>Strong Fuel will provide sustainable and high-quality health meals to residents, students and office works who are health conscious and want to eat out.</a:t>
          </a:r>
          <a:endParaRPr lang="en-US"/>
        </a:p>
      </dgm:t>
    </dgm:pt>
    <dgm:pt modelId="{003F3AA9-9BA3-4619-8D00-80C4053059E7}" type="parTrans" cxnId="{5B8EDC9A-2101-49D8-A885-748C62DC155A}">
      <dgm:prSet/>
      <dgm:spPr/>
      <dgm:t>
        <a:bodyPr/>
        <a:lstStyle/>
        <a:p>
          <a:endParaRPr lang="en-US"/>
        </a:p>
      </dgm:t>
    </dgm:pt>
    <dgm:pt modelId="{DB0FB3C9-61C2-4C76-9F37-E88AE8F43502}" type="sibTrans" cxnId="{5B8EDC9A-2101-49D8-A885-748C62DC155A}">
      <dgm:prSet/>
      <dgm:spPr/>
      <dgm:t>
        <a:bodyPr/>
        <a:lstStyle/>
        <a:p>
          <a:endParaRPr lang="en-US"/>
        </a:p>
      </dgm:t>
    </dgm:pt>
    <dgm:pt modelId="{174DAF43-D384-4DD5-8D68-635BEBF3C3A7}">
      <dgm:prSet/>
      <dgm:spPr/>
      <dgm:t>
        <a:bodyPr/>
        <a:lstStyle/>
        <a:p>
          <a:r>
            <a:rPr lang="en-GB"/>
            <a:t>The growing trend of health conscious and sustainability will allow Strong fuel to thrive in filling a gap in society.</a:t>
          </a:r>
          <a:endParaRPr lang="en-US"/>
        </a:p>
      </dgm:t>
    </dgm:pt>
    <dgm:pt modelId="{5314BE48-1099-4698-8199-E32B8CC1C784}" type="parTrans" cxnId="{2383CFA3-8B77-489D-A8CB-79A24CBBD3B4}">
      <dgm:prSet/>
      <dgm:spPr/>
      <dgm:t>
        <a:bodyPr/>
        <a:lstStyle/>
        <a:p>
          <a:endParaRPr lang="en-US"/>
        </a:p>
      </dgm:t>
    </dgm:pt>
    <dgm:pt modelId="{81423506-EE02-469F-AC63-5C8B93501DAA}" type="sibTrans" cxnId="{2383CFA3-8B77-489D-A8CB-79A24CBBD3B4}">
      <dgm:prSet/>
      <dgm:spPr/>
      <dgm:t>
        <a:bodyPr/>
        <a:lstStyle/>
        <a:p>
          <a:endParaRPr lang="en-US"/>
        </a:p>
      </dgm:t>
    </dgm:pt>
    <dgm:pt modelId="{DA158DF4-549B-4FF2-9A54-3A49E101CCDC}">
      <dgm:prSet/>
      <dgm:spPr/>
      <dgm:t>
        <a:bodyPr/>
        <a:lstStyle/>
        <a:p>
          <a:r>
            <a:rPr lang="en-GB"/>
            <a:t>Using social media, promotional meal deals and promotions to target customers. </a:t>
          </a:r>
          <a:endParaRPr lang="en-US"/>
        </a:p>
      </dgm:t>
    </dgm:pt>
    <dgm:pt modelId="{5C610F3E-6B3D-4E18-ADE5-236E7A148015}" type="parTrans" cxnId="{16F86705-BEAC-4457-BF96-16B873AEE390}">
      <dgm:prSet/>
      <dgm:spPr/>
      <dgm:t>
        <a:bodyPr/>
        <a:lstStyle/>
        <a:p>
          <a:endParaRPr lang="en-US"/>
        </a:p>
      </dgm:t>
    </dgm:pt>
    <dgm:pt modelId="{2445051E-557A-4FEF-B369-469ADC4C538A}" type="sibTrans" cxnId="{16F86705-BEAC-4457-BF96-16B873AEE390}">
      <dgm:prSet/>
      <dgm:spPr/>
      <dgm:t>
        <a:bodyPr/>
        <a:lstStyle/>
        <a:p>
          <a:endParaRPr lang="en-US"/>
        </a:p>
      </dgm:t>
    </dgm:pt>
    <dgm:pt modelId="{4C3CCDC3-C716-4199-93F9-9FEAFE80FC84}">
      <dgm:prSet/>
      <dgm:spPr/>
      <dgm:t>
        <a:bodyPr/>
        <a:lstStyle/>
        <a:p>
          <a:r>
            <a:rPr lang="en-GB"/>
            <a:t>With a well-structured business plan, £15,000 start up it has the potential to be a growing and successful business filling the gap in the food market.</a:t>
          </a:r>
          <a:endParaRPr lang="en-US"/>
        </a:p>
      </dgm:t>
    </dgm:pt>
    <dgm:pt modelId="{25DE5B72-2A18-412E-9E70-B77E238A0CAC}" type="parTrans" cxnId="{2E76D006-CB2F-462B-ACDD-4CF953C51F73}">
      <dgm:prSet/>
      <dgm:spPr/>
      <dgm:t>
        <a:bodyPr/>
        <a:lstStyle/>
        <a:p>
          <a:endParaRPr lang="en-US"/>
        </a:p>
      </dgm:t>
    </dgm:pt>
    <dgm:pt modelId="{D9461F14-0342-4193-BFE4-DF7F331DAB7C}" type="sibTrans" cxnId="{2E76D006-CB2F-462B-ACDD-4CF953C51F73}">
      <dgm:prSet/>
      <dgm:spPr/>
      <dgm:t>
        <a:bodyPr/>
        <a:lstStyle/>
        <a:p>
          <a:endParaRPr lang="en-US"/>
        </a:p>
      </dgm:t>
    </dgm:pt>
    <dgm:pt modelId="{6EB81958-5736-476E-99F2-EC2C66387309}" type="pres">
      <dgm:prSet presAssocID="{5B8316B6-71D9-4577-BAB2-C7C2B963C472}" presName="root" presStyleCnt="0">
        <dgm:presLayoutVars>
          <dgm:dir/>
          <dgm:resizeHandles val="exact"/>
        </dgm:presLayoutVars>
      </dgm:prSet>
      <dgm:spPr/>
    </dgm:pt>
    <dgm:pt modelId="{AC3F3A08-9274-4B67-932F-D0E5F1BD746C}" type="pres">
      <dgm:prSet presAssocID="{729979B4-0430-44D0-85A6-67B34CE2E405}" presName="compNode" presStyleCnt="0"/>
      <dgm:spPr/>
    </dgm:pt>
    <dgm:pt modelId="{7D3DFFF8-A8B5-4456-9AA1-1CCF6E5BECBD}" type="pres">
      <dgm:prSet presAssocID="{729979B4-0430-44D0-85A6-67B34CE2E405}" presName="bgRect" presStyleLbl="bgShp" presStyleIdx="0" presStyleCnt="4"/>
      <dgm:spPr/>
    </dgm:pt>
    <dgm:pt modelId="{8EDDC323-0297-4024-ACFC-A2EFBD974A4F}" type="pres">
      <dgm:prSet presAssocID="{729979B4-0430-44D0-85A6-67B34CE2E40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Electric Car"/>
        </a:ext>
      </dgm:extLst>
    </dgm:pt>
    <dgm:pt modelId="{863D07F3-46A5-46BD-8B38-D5D2067D1532}" type="pres">
      <dgm:prSet presAssocID="{729979B4-0430-44D0-85A6-67B34CE2E405}" presName="spaceRect" presStyleCnt="0"/>
      <dgm:spPr/>
    </dgm:pt>
    <dgm:pt modelId="{9F526974-45A5-4331-8B56-3943B643939F}" type="pres">
      <dgm:prSet presAssocID="{729979B4-0430-44D0-85A6-67B34CE2E405}" presName="parTx" presStyleLbl="revTx" presStyleIdx="0" presStyleCnt="4">
        <dgm:presLayoutVars>
          <dgm:chMax val="0"/>
          <dgm:chPref val="0"/>
        </dgm:presLayoutVars>
      </dgm:prSet>
      <dgm:spPr/>
    </dgm:pt>
    <dgm:pt modelId="{CFC8AC52-F96F-4575-A865-DC8E9A8E8BFA}" type="pres">
      <dgm:prSet presAssocID="{DB0FB3C9-61C2-4C76-9F37-E88AE8F43502}" presName="sibTrans" presStyleCnt="0"/>
      <dgm:spPr/>
    </dgm:pt>
    <dgm:pt modelId="{A31B0E38-61CF-4C3F-A53A-630EFD9591C1}" type="pres">
      <dgm:prSet presAssocID="{174DAF43-D384-4DD5-8D68-635BEBF3C3A7}" presName="compNode" presStyleCnt="0"/>
      <dgm:spPr/>
    </dgm:pt>
    <dgm:pt modelId="{8EB9E647-AFDE-4CC3-8DEE-A442ED0E6114}" type="pres">
      <dgm:prSet presAssocID="{174DAF43-D384-4DD5-8D68-635BEBF3C3A7}" presName="bgRect" presStyleLbl="bgShp" presStyleIdx="1" presStyleCnt="4"/>
      <dgm:spPr/>
    </dgm:pt>
    <dgm:pt modelId="{43DCEF2D-826C-4DE2-9E83-517EB16F9A28}" type="pres">
      <dgm:prSet presAssocID="{174DAF43-D384-4DD5-8D68-635BEBF3C3A7}"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stainability"/>
        </a:ext>
      </dgm:extLst>
    </dgm:pt>
    <dgm:pt modelId="{150B55F1-7C22-4233-8FBE-40BBF388EAC4}" type="pres">
      <dgm:prSet presAssocID="{174DAF43-D384-4DD5-8D68-635BEBF3C3A7}" presName="spaceRect" presStyleCnt="0"/>
      <dgm:spPr/>
    </dgm:pt>
    <dgm:pt modelId="{F909F673-71E6-47A6-8BF1-781BF0DCE254}" type="pres">
      <dgm:prSet presAssocID="{174DAF43-D384-4DD5-8D68-635BEBF3C3A7}" presName="parTx" presStyleLbl="revTx" presStyleIdx="1" presStyleCnt="4">
        <dgm:presLayoutVars>
          <dgm:chMax val="0"/>
          <dgm:chPref val="0"/>
        </dgm:presLayoutVars>
      </dgm:prSet>
      <dgm:spPr/>
    </dgm:pt>
    <dgm:pt modelId="{8AFFDD4C-B6FE-4D8C-A8C1-378E6BDBD301}" type="pres">
      <dgm:prSet presAssocID="{81423506-EE02-469F-AC63-5C8B93501DAA}" presName="sibTrans" presStyleCnt="0"/>
      <dgm:spPr/>
    </dgm:pt>
    <dgm:pt modelId="{F48AB0CF-5B57-4B1E-86CE-828A09E80ECB}" type="pres">
      <dgm:prSet presAssocID="{DA158DF4-549B-4FF2-9A54-3A49E101CCDC}" presName="compNode" presStyleCnt="0"/>
      <dgm:spPr/>
    </dgm:pt>
    <dgm:pt modelId="{F76A179B-17A8-42F6-ADCD-8083A813B74C}" type="pres">
      <dgm:prSet presAssocID="{DA158DF4-549B-4FF2-9A54-3A49E101CCDC}" presName="bgRect" presStyleLbl="bgShp" presStyleIdx="2" presStyleCnt="4"/>
      <dgm:spPr/>
    </dgm:pt>
    <dgm:pt modelId="{FFBAEE13-66B3-43E6-B91D-C53B7AC2B255}" type="pres">
      <dgm:prSet presAssocID="{DA158DF4-549B-4FF2-9A54-3A49E101CCDC}"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Advertising"/>
        </a:ext>
      </dgm:extLst>
    </dgm:pt>
    <dgm:pt modelId="{4E741C3F-4FD0-4046-99B1-A751D5453ECB}" type="pres">
      <dgm:prSet presAssocID="{DA158DF4-549B-4FF2-9A54-3A49E101CCDC}" presName="spaceRect" presStyleCnt="0"/>
      <dgm:spPr/>
    </dgm:pt>
    <dgm:pt modelId="{1F8C7A2F-3B95-44A0-ABFE-8C7AA0ED42F5}" type="pres">
      <dgm:prSet presAssocID="{DA158DF4-549B-4FF2-9A54-3A49E101CCDC}" presName="parTx" presStyleLbl="revTx" presStyleIdx="2" presStyleCnt="4">
        <dgm:presLayoutVars>
          <dgm:chMax val="0"/>
          <dgm:chPref val="0"/>
        </dgm:presLayoutVars>
      </dgm:prSet>
      <dgm:spPr/>
    </dgm:pt>
    <dgm:pt modelId="{8D6ED260-5B6F-42C1-B61D-6D78E38773BE}" type="pres">
      <dgm:prSet presAssocID="{2445051E-557A-4FEF-B369-469ADC4C538A}" presName="sibTrans" presStyleCnt="0"/>
      <dgm:spPr/>
    </dgm:pt>
    <dgm:pt modelId="{67FAF141-0D3B-4A04-A6D0-33E451A9309D}" type="pres">
      <dgm:prSet presAssocID="{4C3CCDC3-C716-4199-93F9-9FEAFE80FC84}" presName="compNode" presStyleCnt="0"/>
      <dgm:spPr/>
    </dgm:pt>
    <dgm:pt modelId="{4F20853E-C039-4F96-BCD7-EC93FF813DE5}" type="pres">
      <dgm:prSet presAssocID="{4C3CCDC3-C716-4199-93F9-9FEAFE80FC84}" presName="bgRect" presStyleLbl="bgShp" presStyleIdx="3" presStyleCnt="4"/>
      <dgm:spPr/>
    </dgm:pt>
    <dgm:pt modelId="{093C86D3-4D21-41EE-9C05-632175039EDA}" type="pres">
      <dgm:prSet presAssocID="{4C3CCDC3-C716-4199-93F9-9FEAFE80FC84}"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71C441C4-27E6-4698-B49C-086FA599C8E0}" type="pres">
      <dgm:prSet presAssocID="{4C3CCDC3-C716-4199-93F9-9FEAFE80FC84}" presName="spaceRect" presStyleCnt="0"/>
      <dgm:spPr/>
    </dgm:pt>
    <dgm:pt modelId="{372C68D9-75B5-48E4-9A20-BC3FA4B84CD7}" type="pres">
      <dgm:prSet presAssocID="{4C3CCDC3-C716-4199-93F9-9FEAFE80FC84}" presName="parTx" presStyleLbl="revTx" presStyleIdx="3" presStyleCnt="4">
        <dgm:presLayoutVars>
          <dgm:chMax val="0"/>
          <dgm:chPref val="0"/>
        </dgm:presLayoutVars>
      </dgm:prSet>
      <dgm:spPr/>
    </dgm:pt>
  </dgm:ptLst>
  <dgm:cxnLst>
    <dgm:cxn modelId="{16F86705-BEAC-4457-BF96-16B873AEE390}" srcId="{5B8316B6-71D9-4577-BAB2-C7C2B963C472}" destId="{DA158DF4-549B-4FF2-9A54-3A49E101CCDC}" srcOrd="2" destOrd="0" parTransId="{5C610F3E-6B3D-4E18-ADE5-236E7A148015}" sibTransId="{2445051E-557A-4FEF-B369-469ADC4C538A}"/>
    <dgm:cxn modelId="{2E76D006-CB2F-462B-ACDD-4CF953C51F73}" srcId="{5B8316B6-71D9-4577-BAB2-C7C2B963C472}" destId="{4C3CCDC3-C716-4199-93F9-9FEAFE80FC84}" srcOrd="3" destOrd="0" parTransId="{25DE5B72-2A18-412E-9E70-B77E238A0CAC}" sibTransId="{D9461F14-0342-4193-BFE4-DF7F331DAB7C}"/>
    <dgm:cxn modelId="{569C1D32-F3E3-47AD-930E-C39EA10CD07D}" type="presOf" srcId="{4C3CCDC3-C716-4199-93F9-9FEAFE80FC84}" destId="{372C68D9-75B5-48E4-9A20-BC3FA4B84CD7}" srcOrd="0" destOrd="0" presId="urn:microsoft.com/office/officeart/2018/2/layout/IconVerticalSolidList"/>
    <dgm:cxn modelId="{21EA2A4A-79B9-4F85-9287-F57FA901C20E}" type="presOf" srcId="{5B8316B6-71D9-4577-BAB2-C7C2B963C472}" destId="{6EB81958-5736-476E-99F2-EC2C66387309}" srcOrd="0" destOrd="0" presId="urn:microsoft.com/office/officeart/2018/2/layout/IconVerticalSolidList"/>
    <dgm:cxn modelId="{5B8EDC9A-2101-49D8-A885-748C62DC155A}" srcId="{5B8316B6-71D9-4577-BAB2-C7C2B963C472}" destId="{729979B4-0430-44D0-85A6-67B34CE2E405}" srcOrd="0" destOrd="0" parTransId="{003F3AA9-9BA3-4619-8D00-80C4053059E7}" sibTransId="{DB0FB3C9-61C2-4C76-9F37-E88AE8F43502}"/>
    <dgm:cxn modelId="{2383CFA3-8B77-489D-A8CB-79A24CBBD3B4}" srcId="{5B8316B6-71D9-4577-BAB2-C7C2B963C472}" destId="{174DAF43-D384-4DD5-8D68-635BEBF3C3A7}" srcOrd="1" destOrd="0" parTransId="{5314BE48-1099-4698-8199-E32B8CC1C784}" sibTransId="{81423506-EE02-469F-AC63-5C8B93501DAA}"/>
    <dgm:cxn modelId="{2F1392A8-D47A-4E10-9CB7-00610E29B10C}" type="presOf" srcId="{174DAF43-D384-4DD5-8D68-635BEBF3C3A7}" destId="{F909F673-71E6-47A6-8BF1-781BF0DCE254}" srcOrd="0" destOrd="0" presId="urn:microsoft.com/office/officeart/2018/2/layout/IconVerticalSolidList"/>
    <dgm:cxn modelId="{B3DB5FAF-0F16-42EA-B50B-21111C0FAC81}" type="presOf" srcId="{729979B4-0430-44D0-85A6-67B34CE2E405}" destId="{9F526974-45A5-4331-8B56-3943B643939F}" srcOrd="0" destOrd="0" presId="urn:microsoft.com/office/officeart/2018/2/layout/IconVerticalSolidList"/>
    <dgm:cxn modelId="{15A868E6-741B-422D-99E4-AA5B706689C0}" type="presOf" srcId="{DA158DF4-549B-4FF2-9A54-3A49E101CCDC}" destId="{1F8C7A2F-3B95-44A0-ABFE-8C7AA0ED42F5}" srcOrd="0" destOrd="0" presId="urn:microsoft.com/office/officeart/2018/2/layout/IconVerticalSolidList"/>
    <dgm:cxn modelId="{9ED2910A-EFAF-4189-A22D-B6DC214E94FD}" type="presParOf" srcId="{6EB81958-5736-476E-99F2-EC2C66387309}" destId="{AC3F3A08-9274-4B67-932F-D0E5F1BD746C}" srcOrd="0" destOrd="0" presId="urn:microsoft.com/office/officeart/2018/2/layout/IconVerticalSolidList"/>
    <dgm:cxn modelId="{448CEA42-4AA8-49B7-91C4-02C56F09B044}" type="presParOf" srcId="{AC3F3A08-9274-4B67-932F-D0E5F1BD746C}" destId="{7D3DFFF8-A8B5-4456-9AA1-1CCF6E5BECBD}" srcOrd="0" destOrd="0" presId="urn:microsoft.com/office/officeart/2018/2/layout/IconVerticalSolidList"/>
    <dgm:cxn modelId="{35409BD2-AAB0-4CE8-A1A9-73A6C972D3ED}" type="presParOf" srcId="{AC3F3A08-9274-4B67-932F-D0E5F1BD746C}" destId="{8EDDC323-0297-4024-ACFC-A2EFBD974A4F}" srcOrd="1" destOrd="0" presId="urn:microsoft.com/office/officeart/2018/2/layout/IconVerticalSolidList"/>
    <dgm:cxn modelId="{90DD5554-2576-45C7-BCB8-EBCCF7BB44AD}" type="presParOf" srcId="{AC3F3A08-9274-4B67-932F-D0E5F1BD746C}" destId="{863D07F3-46A5-46BD-8B38-D5D2067D1532}" srcOrd="2" destOrd="0" presId="urn:microsoft.com/office/officeart/2018/2/layout/IconVerticalSolidList"/>
    <dgm:cxn modelId="{17FBDB3C-F3A6-47F1-86D9-C677F8E08C6E}" type="presParOf" srcId="{AC3F3A08-9274-4B67-932F-D0E5F1BD746C}" destId="{9F526974-45A5-4331-8B56-3943B643939F}" srcOrd="3" destOrd="0" presId="urn:microsoft.com/office/officeart/2018/2/layout/IconVerticalSolidList"/>
    <dgm:cxn modelId="{05ADB6A9-CE19-4C6C-9540-782213A97357}" type="presParOf" srcId="{6EB81958-5736-476E-99F2-EC2C66387309}" destId="{CFC8AC52-F96F-4575-A865-DC8E9A8E8BFA}" srcOrd="1" destOrd="0" presId="urn:microsoft.com/office/officeart/2018/2/layout/IconVerticalSolidList"/>
    <dgm:cxn modelId="{B2EE9440-D751-4024-ACB7-AF64FC6B4F4E}" type="presParOf" srcId="{6EB81958-5736-476E-99F2-EC2C66387309}" destId="{A31B0E38-61CF-4C3F-A53A-630EFD9591C1}" srcOrd="2" destOrd="0" presId="urn:microsoft.com/office/officeart/2018/2/layout/IconVerticalSolidList"/>
    <dgm:cxn modelId="{D24565F0-55DD-40F1-935D-3214E7E9C867}" type="presParOf" srcId="{A31B0E38-61CF-4C3F-A53A-630EFD9591C1}" destId="{8EB9E647-AFDE-4CC3-8DEE-A442ED0E6114}" srcOrd="0" destOrd="0" presId="urn:microsoft.com/office/officeart/2018/2/layout/IconVerticalSolidList"/>
    <dgm:cxn modelId="{B1C0E60B-1582-4DBC-B4FE-1E496DBE7ABA}" type="presParOf" srcId="{A31B0E38-61CF-4C3F-A53A-630EFD9591C1}" destId="{43DCEF2D-826C-4DE2-9E83-517EB16F9A28}" srcOrd="1" destOrd="0" presId="urn:microsoft.com/office/officeart/2018/2/layout/IconVerticalSolidList"/>
    <dgm:cxn modelId="{F7854519-B077-4D02-BF29-ECECC5D9A0F3}" type="presParOf" srcId="{A31B0E38-61CF-4C3F-A53A-630EFD9591C1}" destId="{150B55F1-7C22-4233-8FBE-40BBF388EAC4}" srcOrd="2" destOrd="0" presId="urn:microsoft.com/office/officeart/2018/2/layout/IconVerticalSolidList"/>
    <dgm:cxn modelId="{639A2BEB-FC25-4052-97BD-9F4A4343F169}" type="presParOf" srcId="{A31B0E38-61CF-4C3F-A53A-630EFD9591C1}" destId="{F909F673-71E6-47A6-8BF1-781BF0DCE254}" srcOrd="3" destOrd="0" presId="urn:microsoft.com/office/officeart/2018/2/layout/IconVerticalSolidList"/>
    <dgm:cxn modelId="{BE043953-E16F-43CC-82CF-870126F81E53}" type="presParOf" srcId="{6EB81958-5736-476E-99F2-EC2C66387309}" destId="{8AFFDD4C-B6FE-4D8C-A8C1-378E6BDBD301}" srcOrd="3" destOrd="0" presId="urn:microsoft.com/office/officeart/2018/2/layout/IconVerticalSolidList"/>
    <dgm:cxn modelId="{ABA78D9B-C71A-4A07-BD4B-FF84D4F9E9E6}" type="presParOf" srcId="{6EB81958-5736-476E-99F2-EC2C66387309}" destId="{F48AB0CF-5B57-4B1E-86CE-828A09E80ECB}" srcOrd="4" destOrd="0" presId="urn:microsoft.com/office/officeart/2018/2/layout/IconVerticalSolidList"/>
    <dgm:cxn modelId="{FA436214-B4CA-4305-A001-E0C828CC36BC}" type="presParOf" srcId="{F48AB0CF-5B57-4B1E-86CE-828A09E80ECB}" destId="{F76A179B-17A8-42F6-ADCD-8083A813B74C}" srcOrd="0" destOrd="0" presId="urn:microsoft.com/office/officeart/2018/2/layout/IconVerticalSolidList"/>
    <dgm:cxn modelId="{64126122-38CF-4B4F-ADA9-8E62AD7DDB55}" type="presParOf" srcId="{F48AB0CF-5B57-4B1E-86CE-828A09E80ECB}" destId="{FFBAEE13-66B3-43E6-B91D-C53B7AC2B255}" srcOrd="1" destOrd="0" presId="urn:microsoft.com/office/officeart/2018/2/layout/IconVerticalSolidList"/>
    <dgm:cxn modelId="{C2B9DBC1-BFD3-40A1-A509-BD222BCEE5B1}" type="presParOf" srcId="{F48AB0CF-5B57-4B1E-86CE-828A09E80ECB}" destId="{4E741C3F-4FD0-4046-99B1-A751D5453ECB}" srcOrd="2" destOrd="0" presId="urn:microsoft.com/office/officeart/2018/2/layout/IconVerticalSolidList"/>
    <dgm:cxn modelId="{35023262-86F3-4AA1-B40F-8FEF949566DD}" type="presParOf" srcId="{F48AB0CF-5B57-4B1E-86CE-828A09E80ECB}" destId="{1F8C7A2F-3B95-44A0-ABFE-8C7AA0ED42F5}" srcOrd="3" destOrd="0" presId="urn:microsoft.com/office/officeart/2018/2/layout/IconVerticalSolidList"/>
    <dgm:cxn modelId="{454D0871-6852-402D-AAD9-CEDC2350DF43}" type="presParOf" srcId="{6EB81958-5736-476E-99F2-EC2C66387309}" destId="{8D6ED260-5B6F-42C1-B61D-6D78E38773BE}" srcOrd="5" destOrd="0" presId="urn:microsoft.com/office/officeart/2018/2/layout/IconVerticalSolidList"/>
    <dgm:cxn modelId="{89DFC5B5-64DE-444E-BE0E-2E0922C98E44}" type="presParOf" srcId="{6EB81958-5736-476E-99F2-EC2C66387309}" destId="{67FAF141-0D3B-4A04-A6D0-33E451A9309D}" srcOrd="6" destOrd="0" presId="urn:microsoft.com/office/officeart/2018/2/layout/IconVerticalSolidList"/>
    <dgm:cxn modelId="{5680B1BA-01CA-4E83-A3EC-750AC4E282D5}" type="presParOf" srcId="{67FAF141-0D3B-4A04-A6D0-33E451A9309D}" destId="{4F20853E-C039-4F96-BCD7-EC93FF813DE5}" srcOrd="0" destOrd="0" presId="urn:microsoft.com/office/officeart/2018/2/layout/IconVerticalSolidList"/>
    <dgm:cxn modelId="{5C964967-7FC9-4FE8-8046-8A1C58E2BADB}" type="presParOf" srcId="{67FAF141-0D3B-4A04-A6D0-33E451A9309D}" destId="{093C86D3-4D21-41EE-9C05-632175039EDA}" srcOrd="1" destOrd="0" presId="urn:microsoft.com/office/officeart/2018/2/layout/IconVerticalSolidList"/>
    <dgm:cxn modelId="{D92AA33D-9B52-4783-A399-73F52C76B76A}" type="presParOf" srcId="{67FAF141-0D3B-4A04-A6D0-33E451A9309D}" destId="{71C441C4-27E6-4698-B49C-086FA599C8E0}" srcOrd="2" destOrd="0" presId="urn:microsoft.com/office/officeart/2018/2/layout/IconVerticalSolidList"/>
    <dgm:cxn modelId="{66DC74C9-AC52-407B-98E9-D6AA5A0ACF8A}" type="presParOf" srcId="{67FAF141-0D3B-4A04-A6D0-33E451A9309D}" destId="{372C68D9-75B5-48E4-9A20-BC3FA4B84CD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0A76F6-802F-4CCB-8C8A-FBCC1CB133B0}">
      <dsp:nvSpPr>
        <dsp:cNvPr id="0" name=""/>
        <dsp:cNvSpPr/>
      </dsp:nvSpPr>
      <dsp:spPr>
        <a:xfrm>
          <a:off x="1597993" y="328892"/>
          <a:ext cx="1029408" cy="10294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ED45D54-F97D-48FF-B4C4-FDCEDF18A3CF}">
      <dsp:nvSpPr>
        <dsp:cNvPr id="0" name=""/>
        <dsp:cNvSpPr/>
      </dsp:nvSpPr>
      <dsp:spPr>
        <a:xfrm>
          <a:off x="968910" y="1690990"/>
          <a:ext cx="2287574"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menu will use what is in season and fresh providing high quality and sustainable ethos. It also provides a change of menu based on what is in season giving customers a variety of meals. </a:t>
          </a:r>
          <a:endParaRPr lang="en-US" sz="1100" kern="1200"/>
        </a:p>
      </dsp:txBody>
      <dsp:txXfrm>
        <a:off x="968910" y="1690990"/>
        <a:ext cx="2287574" cy="855000"/>
      </dsp:txXfrm>
    </dsp:sp>
    <dsp:sp modelId="{F40D0AC4-F679-44AB-BCDC-29442AECE1BD}">
      <dsp:nvSpPr>
        <dsp:cNvPr id="0" name=""/>
        <dsp:cNvSpPr/>
      </dsp:nvSpPr>
      <dsp:spPr>
        <a:xfrm>
          <a:off x="4285894" y="328892"/>
          <a:ext cx="1029408" cy="10294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DE8AF54-6CC6-42BE-87C0-119D0A80655D}">
      <dsp:nvSpPr>
        <dsp:cNvPr id="0" name=""/>
        <dsp:cNvSpPr/>
      </dsp:nvSpPr>
      <dsp:spPr>
        <a:xfrm>
          <a:off x="3656811" y="1690990"/>
          <a:ext cx="2287574"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Menu is based on meals which are quick to produce, use whole grains, protein and fresh vegetables. Whilst also having the option of seasonal and locally sourced fruits and vegetable for smoothies which is full of nutrients and antitoxins.</a:t>
          </a:r>
          <a:endParaRPr lang="en-US" sz="1100" kern="1200"/>
        </a:p>
      </dsp:txBody>
      <dsp:txXfrm>
        <a:off x="3656811" y="1690990"/>
        <a:ext cx="2287574" cy="855000"/>
      </dsp:txXfrm>
    </dsp:sp>
    <dsp:sp modelId="{1588576B-5914-466C-8EE1-26065A1EDE21}">
      <dsp:nvSpPr>
        <dsp:cNvPr id="0" name=""/>
        <dsp:cNvSpPr/>
      </dsp:nvSpPr>
      <dsp:spPr>
        <a:xfrm>
          <a:off x="6973794" y="328892"/>
          <a:ext cx="1029408" cy="102940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CD8BD2-7B03-4A01-8C36-9983EB08DA76}">
      <dsp:nvSpPr>
        <dsp:cNvPr id="0" name=""/>
        <dsp:cNvSpPr/>
      </dsp:nvSpPr>
      <dsp:spPr>
        <a:xfrm>
          <a:off x="6344711" y="1690990"/>
          <a:ext cx="2287574"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Meals will range from £6-£9 making the meals affordable for students and those on lower income.</a:t>
          </a:r>
          <a:endParaRPr lang="en-US" sz="1100" kern="1200"/>
        </a:p>
      </dsp:txBody>
      <dsp:txXfrm>
        <a:off x="6344711" y="1690990"/>
        <a:ext cx="2287574" cy="855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4EE3B5-C195-4577-A36A-185F700EEC0D}">
      <dsp:nvSpPr>
        <dsp:cNvPr id="0" name=""/>
        <dsp:cNvSpPr/>
      </dsp:nvSpPr>
      <dsp:spPr>
        <a:xfrm>
          <a:off x="271908"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429B71-86A6-44BE-8D60-A6B906FDD6AA}">
      <dsp:nvSpPr>
        <dsp:cNvPr id="0" name=""/>
        <dsp:cNvSpPr/>
      </dsp:nvSpPr>
      <dsp:spPr>
        <a:xfrm>
          <a:off x="703212"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Will be targeting individuals between 18-30 years old due to evidence suggesting during these ages people are very health conscious. </a:t>
          </a:r>
          <a:endParaRPr lang="en-US" sz="2700" kern="1200"/>
        </a:p>
      </dsp:txBody>
      <dsp:txXfrm>
        <a:off x="775406" y="482054"/>
        <a:ext cx="3737345" cy="2320513"/>
      </dsp:txXfrm>
    </dsp:sp>
    <dsp:sp modelId="{C9F46E3C-4696-42CD-AD05-685DDFDE4838}">
      <dsp:nvSpPr>
        <dsp:cNvPr id="0" name=""/>
        <dsp:cNvSpPr/>
      </dsp:nvSpPr>
      <dsp:spPr>
        <a:xfrm>
          <a:off x="5016250" y="121"/>
          <a:ext cx="3881733" cy="2464901"/>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F5ACA5-1F13-4676-ABD6-DFFF3E7C22E2}">
      <dsp:nvSpPr>
        <dsp:cNvPr id="0" name=""/>
        <dsp:cNvSpPr/>
      </dsp:nvSpPr>
      <dsp:spPr>
        <a:xfrm>
          <a:off x="5447554" y="409860"/>
          <a:ext cx="3881733" cy="2464901"/>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Our meals are high quality, full of nutrients and quick to grab and go so they will also target students and office workers local to Selly Oak. </a:t>
          </a:r>
          <a:endParaRPr lang="en-US" sz="2700" kern="1200"/>
        </a:p>
      </dsp:txBody>
      <dsp:txXfrm>
        <a:off x="5519748" y="482054"/>
        <a:ext cx="3737345" cy="23205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3DFFF8-A8B5-4456-9AA1-1CCF6E5BECBD}">
      <dsp:nvSpPr>
        <dsp:cNvPr id="0" name=""/>
        <dsp:cNvSpPr/>
      </dsp:nvSpPr>
      <dsp:spPr>
        <a:xfrm>
          <a:off x="0" y="2178"/>
          <a:ext cx="5914209" cy="11040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DDC323-0297-4024-ACFC-A2EFBD974A4F}">
      <dsp:nvSpPr>
        <dsp:cNvPr id="0" name=""/>
        <dsp:cNvSpPr/>
      </dsp:nvSpPr>
      <dsp:spPr>
        <a:xfrm>
          <a:off x="333979" y="250592"/>
          <a:ext cx="607234" cy="6072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F526974-45A5-4331-8B56-3943B643939F}">
      <dsp:nvSpPr>
        <dsp:cNvPr id="0" name=""/>
        <dsp:cNvSpPr/>
      </dsp:nvSpPr>
      <dsp:spPr>
        <a:xfrm>
          <a:off x="1275192" y="2178"/>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711200">
            <a:lnSpc>
              <a:spcPct val="90000"/>
            </a:lnSpc>
            <a:spcBef>
              <a:spcPct val="0"/>
            </a:spcBef>
            <a:spcAft>
              <a:spcPct val="35000"/>
            </a:spcAft>
            <a:buNone/>
          </a:pPr>
          <a:r>
            <a:rPr lang="en-GB" sz="1600" kern="1200"/>
            <a:t>Strong Fuel will provide sustainable and high-quality health meals to residents, students and office works who are health conscious and want to eat out.</a:t>
          </a:r>
          <a:endParaRPr lang="en-US" sz="1600" kern="1200"/>
        </a:p>
      </dsp:txBody>
      <dsp:txXfrm>
        <a:off x="1275192" y="2178"/>
        <a:ext cx="4639016" cy="1104063"/>
      </dsp:txXfrm>
    </dsp:sp>
    <dsp:sp modelId="{8EB9E647-AFDE-4CC3-8DEE-A442ED0E6114}">
      <dsp:nvSpPr>
        <dsp:cNvPr id="0" name=""/>
        <dsp:cNvSpPr/>
      </dsp:nvSpPr>
      <dsp:spPr>
        <a:xfrm>
          <a:off x="0" y="1382257"/>
          <a:ext cx="5914209" cy="110406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DCEF2D-826C-4DE2-9E83-517EB16F9A28}">
      <dsp:nvSpPr>
        <dsp:cNvPr id="0" name=""/>
        <dsp:cNvSpPr/>
      </dsp:nvSpPr>
      <dsp:spPr>
        <a:xfrm>
          <a:off x="333979" y="1630671"/>
          <a:ext cx="607234" cy="6072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09F673-71E6-47A6-8BF1-781BF0DCE254}">
      <dsp:nvSpPr>
        <dsp:cNvPr id="0" name=""/>
        <dsp:cNvSpPr/>
      </dsp:nvSpPr>
      <dsp:spPr>
        <a:xfrm>
          <a:off x="1275192" y="1382257"/>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711200">
            <a:lnSpc>
              <a:spcPct val="90000"/>
            </a:lnSpc>
            <a:spcBef>
              <a:spcPct val="0"/>
            </a:spcBef>
            <a:spcAft>
              <a:spcPct val="35000"/>
            </a:spcAft>
            <a:buNone/>
          </a:pPr>
          <a:r>
            <a:rPr lang="en-GB" sz="1600" kern="1200"/>
            <a:t>The growing trend of health conscious and sustainability will allow Strong fuel to thrive in filling a gap in society.</a:t>
          </a:r>
          <a:endParaRPr lang="en-US" sz="1600" kern="1200"/>
        </a:p>
      </dsp:txBody>
      <dsp:txXfrm>
        <a:off x="1275192" y="1382257"/>
        <a:ext cx="4639016" cy="1104063"/>
      </dsp:txXfrm>
    </dsp:sp>
    <dsp:sp modelId="{F76A179B-17A8-42F6-ADCD-8083A813B74C}">
      <dsp:nvSpPr>
        <dsp:cNvPr id="0" name=""/>
        <dsp:cNvSpPr/>
      </dsp:nvSpPr>
      <dsp:spPr>
        <a:xfrm>
          <a:off x="0" y="2762336"/>
          <a:ext cx="5914209" cy="110406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BAEE13-66B3-43E6-B91D-C53B7AC2B255}">
      <dsp:nvSpPr>
        <dsp:cNvPr id="0" name=""/>
        <dsp:cNvSpPr/>
      </dsp:nvSpPr>
      <dsp:spPr>
        <a:xfrm>
          <a:off x="333979" y="3010750"/>
          <a:ext cx="607234" cy="6072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8C7A2F-3B95-44A0-ABFE-8C7AA0ED42F5}">
      <dsp:nvSpPr>
        <dsp:cNvPr id="0" name=""/>
        <dsp:cNvSpPr/>
      </dsp:nvSpPr>
      <dsp:spPr>
        <a:xfrm>
          <a:off x="1275192" y="2762336"/>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711200">
            <a:lnSpc>
              <a:spcPct val="90000"/>
            </a:lnSpc>
            <a:spcBef>
              <a:spcPct val="0"/>
            </a:spcBef>
            <a:spcAft>
              <a:spcPct val="35000"/>
            </a:spcAft>
            <a:buNone/>
          </a:pPr>
          <a:r>
            <a:rPr lang="en-GB" sz="1600" kern="1200"/>
            <a:t>Using social media, promotional meal deals and promotions to target customers. </a:t>
          </a:r>
          <a:endParaRPr lang="en-US" sz="1600" kern="1200"/>
        </a:p>
      </dsp:txBody>
      <dsp:txXfrm>
        <a:off x="1275192" y="2762336"/>
        <a:ext cx="4639016" cy="1104063"/>
      </dsp:txXfrm>
    </dsp:sp>
    <dsp:sp modelId="{4F20853E-C039-4F96-BCD7-EC93FF813DE5}">
      <dsp:nvSpPr>
        <dsp:cNvPr id="0" name=""/>
        <dsp:cNvSpPr/>
      </dsp:nvSpPr>
      <dsp:spPr>
        <a:xfrm>
          <a:off x="0" y="4142415"/>
          <a:ext cx="5914209" cy="110406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3C86D3-4D21-41EE-9C05-632175039EDA}">
      <dsp:nvSpPr>
        <dsp:cNvPr id="0" name=""/>
        <dsp:cNvSpPr/>
      </dsp:nvSpPr>
      <dsp:spPr>
        <a:xfrm>
          <a:off x="333979" y="4390829"/>
          <a:ext cx="607234" cy="6072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72C68D9-75B5-48E4-9A20-BC3FA4B84CD7}">
      <dsp:nvSpPr>
        <dsp:cNvPr id="0" name=""/>
        <dsp:cNvSpPr/>
      </dsp:nvSpPr>
      <dsp:spPr>
        <a:xfrm>
          <a:off x="1275192" y="4142415"/>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711200">
            <a:lnSpc>
              <a:spcPct val="90000"/>
            </a:lnSpc>
            <a:spcBef>
              <a:spcPct val="0"/>
            </a:spcBef>
            <a:spcAft>
              <a:spcPct val="35000"/>
            </a:spcAft>
            <a:buNone/>
          </a:pPr>
          <a:r>
            <a:rPr lang="en-GB" sz="1600" kern="1200"/>
            <a:t>With a well-structured business plan, £15,000 start up it has the potential to be a growing and successful business filling the gap in the food market.</a:t>
          </a:r>
          <a:endParaRPr lang="en-US" sz="1600" kern="1200"/>
        </a:p>
      </dsp:txBody>
      <dsp:txXfrm>
        <a:off x="1275192" y="4142415"/>
        <a:ext cx="4639016" cy="1104063"/>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8F154656-8354-4E4C-A1CB-AA70DCD30F8F}" type="datetimeFigureOut">
              <a:rPr lang="en-GB" smtClean="0"/>
              <a:t>16/07/2026</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2D75D0A0-0D12-4F63-AA04-F484439AEC9E}"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8281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154656-8354-4E4C-A1CB-AA70DCD30F8F}"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75D0A0-0D12-4F63-AA04-F484439AEC9E}" type="slidenum">
              <a:rPr lang="en-GB" smtClean="0"/>
              <a:t>‹#›</a:t>
            </a:fld>
            <a:endParaRPr lang="en-GB"/>
          </a:p>
        </p:txBody>
      </p:sp>
    </p:spTree>
    <p:extLst>
      <p:ext uri="{BB962C8B-B14F-4D97-AF65-F5344CB8AC3E}">
        <p14:creationId xmlns:p14="http://schemas.microsoft.com/office/powerpoint/2010/main" val="4042245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154656-8354-4E4C-A1CB-AA70DCD30F8F}"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75D0A0-0D12-4F63-AA04-F484439AEC9E}"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204193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8F154656-8354-4E4C-A1CB-AA70DCD30F8F}"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75D0A0-0D12-4F63-AA04-F484439AEC9E}" type="slidenum">
              <a:rPr lang="en-GB" smtClean="0"/>
              <a:t>‹#›</a:t>
            </a:fld>
            <a:endParaRPr lang="en-GB"/>
          </a:p>
        </p:txBody>
      </p:sp>
    </p:spTree>
    <p:extLst>
      <p:ext uri="{BB962C8B-B14F-4D97-AF65-F5344CB8AC3E}">
        <p14:creationId xmlns:p14="http://schemas.microsoft.com/office/powerpoint/2010/main" val="36575735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F154656-8354-4E4C-A1CB-AA70DCD30F8F}" type="datetimeFigureOut">
              <a:rPr lang="en-GB" smtClean="0"/>
              <a:t>16/07/2026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75D0A0-0D12-4F63-AA04-F484439AEC9E}"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83795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8F154656-8354-4E4C-A1CB-AA70DCD30F8F}" type="datetimeFigureOut">
              <a:rPr lang="en-GB" smtClean="0"/>
              <a:t>16/07/2026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75D0A0-0D12-4F63-AA04-F484439AEC9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79555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154656-8354-4E4C-A1CB-AA70DCD30F8F}" type="datetimeFigureOut">
              <a:rPr lang="en-GB" smtClean="0"/>
              <a:t>16/07/2026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75D0A0-0D12-4F63-AA04-F484439AEC9E}" type="slidenum">
              <a:rPr lang="en-GB" smtClean="0"/>
              <a:t>‹#›</a:t>
            </a:fld>
            <a:endParaRPr lang="en-GB"/>
          </a:p>
        </p:txBody>
      </p:sp>
    </p:spTree>
    <p:extLst>
      <p:ext uri="{BB962C8B-B14F-4D97-AF65-F5344CB8AC3E}">
        <p14:creationId xmlns:p14="http://schemas.microsoft.com/office/powerpoint/2010/main" val="2054407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F154656-8354-4E4C-A1CB-AA70DCD30F8F}"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75D0A0-0D12-4F63-AA04-F484439AEC9E}"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79984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GB"/>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F154656-8354-4E4C-A1CB-AA70DCD30F8F}"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75D0A0-0D12-4F63-AA04-F484439AEC9E}" type="slidenum">
              <a:rPr lang="en-GB" smtClean="0"/>
              <a:t>‹#›</a:t>
            </a:fld>
            <a:endParaRPr lang="en-GB"/>
          </a:p>
        </p:txBody>
      </p:sp>
    </p:spTree>
    <p:extLst>
      <p:ext uri="{BB962C8B-B14F-4D97-AF65-F5344CB8AC3E}">
        <p14:creationId xmlns:p14="http://schemas.microsoft.com/office/powerpoint/2010/main" val="111445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8F154656-8354-4E4C-A1CB-AA70DCD30F8F}"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75D0A0-0D12-4F63-AA04-F484439AEC9E}" type="slidenum">
              <a:rPr lang="en-GB" smtClean="0"/>
              <a:t>‹#›</a:t>
            </a:fld>
            <a:endParaRPr lang="en-GB"/>
          </a:p>
        </p:txBody>
      </p:sp>
    </p:spTree>
    <p:extLst>
      <p:ext uri="{BB962C8B-B14F-4D97-AF65-F5344CB8AC3E}">
        <p14:creationId xmlns:p14="http://schemas.microsoft.com/office/powerpoint/2010/main" val="24297565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154656-8354-4E4C-A1CB-AA70DCD30F8F}"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75D0A0-0D12-4F63-AA04-F484439AEC9E}"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554601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154656-8354-4E4C-A1CB-AA70DCD30F8F}"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75D0A0-0D12-4F63-AA04-F484439AEC9E}"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92478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154656-8354-4E4C-A1CB-AA70DCD30F8F}"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75D0A0-0D12-4F63-AA04-F484439AEC9E}" type="slidenum">
              <a:rPr lang="en-GB" smtClean="0"/>
              <a:t>‹#›</a:t>
            </a:fld>
            <a:endParaRPr lang="en-GB"/>
          </a:p>
        </p:txBody>
      </p:sp>
    </p:spTree>
    <p:extLst>
      <p:ext uri="{BB962C8B-B14F-4D97-AF65-F5344CB8AC3E}">
        <p14:creationId xmlns:p14="http://schemas.microsoft.com/office/powerpoint/2010/main" val="1034969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154656-8354-4E4C-A1CB-AA70DCD30F8F}"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75D0A0-0D12-4F63-AA04-F484439AEC9E}"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3777589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F154656-8354-4E4C-A1CB-AA70DCD30F8F}"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75D0A0-0D12-4F63-AA04-F484439AEC9E}"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309794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154656-8354-4E4C-A1CB-AA70DCD30F8F}"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75D0A0-0D12-4F63-AA04-F484439AEC9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38519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F154656-8354-4E4C-A1CB-AA70DCD30F8F}"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75D0A0-0D12-4F63-AA04-F484439AEC9E}"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86975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F154656-8354-4E4C-A1CB-AA70DCD30F8F}" type="datetimeFigureOut">
              <a:rPr lang="en-GB" smtClean="0"/>
              <a:t>16/07/2026</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D75D0A0-0D12-4F63-AA04-F484439AEC9E}" type="slidenum">
              <a:rPr lang="en-GB" smtClean="0"/>
              <a:t>‹#›</a:t>
            </a:fld>
            <a:endParaRPr lang="en-GB"/>
          </a:p>
        </p:txBody>
      </p:sp>
    </p:spTree>
    <p:extLst>
      <p:ext uri="{BB962C8B-B14F-4D97-AF65-F5344CB8AC3E}">
        <p14:creationId xmlns:p14="http://schemas.microsoft.com/office/powerpoint/2010/main" val="2796290937"/>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 id="2147483730"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4.jpeg"/><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20.svg"/><Relationship Id="rId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21">
            <a:extLst>
              <a:ext uri="{FF2B5EF4-FFF2-40B4-BE49-F238E27FC236}">
                <a16:creationId xmlns:a16="http://schemas.microsoft.com/office/drawing/2014/main" id="{5942F324-52AA-03AB-340A-401F91D57EFA}"/>
              </a:ext>
            </a:extLst>
          </p:cNvPr>
          <p:cNvSpPr txBox="1"/>
          <p:nvPr/>
        </p:nvSpPr>
        <p:spPr>
          <a:xfrm>
            <a:off x="1697507" y="578184"/>
            <a:ext cx="9005993" cy="606425"/>
          </a:xfrm>
          <a:prstGeom prst="rect">
            <a:avLst/>
          </a:prstGeom>
        </p:spPr>
        <p:txBody>
          <a:bodyPr lIns="0" tIns="0" rIns="0" bIns="0" rtlCol="0" anchor="t">
            <a:spAutoFit/>
          </a:bodyPr>
          <a:lstStyle/>
          <a:p>
            <a:pPr algn="ctr">
              <a:lnSpc>
                <a:spcPts val="4900"/>
              </a:lnSpc>
            </a:pPr>
            <a:r>
              <a:rPr lang="en-US" sz="3500" b="1" dirty="0">
                <a:solidFill>
                  <a:srgbClr val="0E3D01"/>
                </a:solidFill>
                <a:latin typeface="Glacial Indifference Bold"/>
                <a:ea typeface="Glacial Indifference Bold"/>
                <a:cs typeface="Glacial Indifference Bold"/>
                <a:sym typeface="Glacial Indifference Bold"/>
              </a:rPr>
              <a:t>BUSINESS PROPOSAL PRESENTATION</a:t>
            </a:r>
          </a:p>
        </p:txBody>
      </p:sp>
      <p:sp>
        <p:nvSpPr>
          <p:cNvPr id="7" name="TextBox 20">
            <a:extLst>
              <a:ext uri="{FF2B5EF4-FFF2-40B4-BE49-F238E27FC236}">
                <a16:creationId xmlns:a16="http://schemas.microsoft.com/office/drawing/2014/main" id="{B69ECDAD-CCFD-626C-C36F-5BD5E2931B7F}"/>
              </a:ext>
            </a:extLst>
          </p:cNvPr>
          <p:cNvSpPr txBox="1"/>
          <p:nvPr/>
        </p:nvSpPr>
        <p:spPr>
          <a:xfrm>
            <a:off x="2279221" y="1567550"/>
            <a:ext cx="7865593" cy="2637902"/>
          </a:xfrm>
          <a:prstGeom prst="rect">
            <a:avLst/>
          </a:prstGeom>
        </p:spPr>
        <p:txBody>
          <a:bodyPr wrap="square" lIns="0" tIns="0" rIns="0" bIns="0" rtlCol="0" anchor="t">
            <a:spAutoFit/>
          </a:bodyPr>
          <a:lstStyle/>
          <a:p>
            <a:pPr algn="ctr">
              <a:lnSpc>
                <a:spcPts val="6960"/>
              </a:lnSpc>
            </a:pPr>
            <a:r>
              <a:rPr lang="en-US" sz="2800" b="1" dirty="0">
                <a:solidFill>
                  <a:srgbClr val="278F09"/>
                </a:solidFill>
                <a:latin typeface="Mali Bold"/>
                <a:ea typeface="Mali Bold"/>
                <a:cs typeface="Mali Bold"/>
                <a:sym typeface="Mali Bold"/>
              </a:rPr>
              <a:t>Strong Fuel: Healthy and Sustainable Takeaway Business Plan</a:t>
            </a:r>
          </a:p>
          <a:p>
            <a:pPr algn="l">
              <a:lnSpc>
                <a:spcPts val="6960"/>
              </a:lnSpc>
            </a:pPr>
            <a:endParaRPr lang="en-US" sz="5800" b="1" dirty="0">
              <a:solidFill>
                <a:srgbClr val="278F09"/>
              </a:solidFill>
              <a:latin typeface="Mali Bold"/>
              <a:ea typeface="Mali Bold"/>
              <a:cs typeface="Mali Bold"/>
              <a:sym typeface="Mali Bold"/>
            </a:endParaRPr>
          </a:p>
        </p:txBody>
      </p:sp>
      <p:sp>
        <p:nvSpPr>
          <p:cNvPr id="9" name="TextBox 22">
            <a:extLst>
              <a:ext uri="{FF2B5EF4-FFF2-40B4-BE49-F238E27FC236}">
                <a16:creationId xmlns:a16="http://schemas.microsoft.com/office/drawing/2014/main" id="{5C5EE05B-45F8-2776-C464-2C79CF7B0D0A}"/>
              </a:ext>
            </a:extLst>
          </p:cNvPr>
          <p:cNvSpPr txBox="1"/>
          <p:nvPr/>
        </p:nvSpPr>
        <p:spPr>
          <a:xfrm>
            <a:off x="5578660" y="3628457"/>
            <a:ext cx="5474708" cy="1661993"/>
          </a:xfrm>
          <a:prstGeom prst="rect">
            <a:avLst/>
          </a:prstGeom>
        </p:spPr>
        <p:txBody>
          <a:bodyPr wrap="square" lIns="0" tIns="0" rIns="0" bIns="0" rtlCol="0" anchor="t">
            <a:spAutoFit/>
          </a:bodyPr>
          <a:lstStyle/>
          <a:p>
            <a:pPr algn="l"/>
            <a:r>
              <a:rPr lang="en-US" b="1" dirty="0">
                <a:solidFill>
                  <a:srgbClr val="0E3D01"/>
                </a:solidFill>
                <a:latin typeface="Glacial Indifference Bold"/>
                <a:ea typeface="Glacial Indifference Bold"/>
                <a:cs typeface="Glacial Indifference Bold"/>
                <a:sym typeface="Glacial Indifference Bold"/>
              </a:rPr>
              <a:t>Presented by:</a:t>
            </a:r>
          </a:p>
          <a:p>
            <a:pPr algn="l"/>
            <a:r>
              <a:rPr lang="en-US" b="1" dirty="0">
                <a:solidFill>
                  <a:srgbClr val="0E3D01"/>
                </a:solidFill>
                <a:latin typeface="Glacial Indifference Bold"/>
                <a:ea typeface="Glacial Indifference Bold"/>
                <a:cs typeface="Glacial Indifference Bold"/>
                <a:sym typeface="Glacial Indifference Bold"/>
              </a:rPr>
              <a:t>Tariq Hussain</a:t>
            </a:r>
          </a:p>
          <a:p>
            <a:pPr algn="l"/>
            <a:r>
              <a:rPr lang="en-US" b="1" dirty="0">
                <a:solidFill>
                  <a:srgbClr val="0E3D01"/>
                </a:solidFill>
                <a:latin typeface="Glacial Indifference Bold"/>
                <a:ea typeface="Glacial Indifference Bold"/>
                <a:cs typeface="Glacial Indifference Bold"/>
                <a:sym typeface="Glacial Indifference Bold"/>
              </a:rPr>
              <a:t>Student ID number: 202506992</a:t>
            </a:r>
          </a:p>
          <a:p>
            <a:pPr algn="l"/>
            <a:r>
              <a:rPr lang="en-US" b="1" dirty="0">
                <a:solidFill>
                  <a:srgbClr val="0E3D01"/>
                </a:solidFill>
                <a:latin typeface="Glacial Indifference Bold"/>
                <a:ea typeface="Glacial Indifference Bold"/>
                <a:cs typeface="Glacial Indifference Bold"/>
                <a:sym typeface="Glacial Indifference Bold"/>
              </a:rPr>
              <a:t>Module : Enterprise and Entrepreneurship</a:t>
            </a:r>
          </a:p>
          <a:p>
            <a:pPr algn="l"/>
            <a:r>
              <a:rPr lang="en-US" b="1" dirty="0">
                <a:solidFill>
                  <a:srgbClr val="0E3D01"/>
                </a:solidFill>
                <a:latin typeface="Glacial Indifference Bold"/>
                <a:ea typeface="Glacial Indifference Bold"/>
                <a:cs typeface="Glacial Indifference Bold"/>
                <a:sym typeface="Glacial Indifference Bold"/>
              </a:rPr>
              <a:t>Module code: LCLM4006</a:t>
            </a:r>
          </a:p>
          <a:p>
            <a:pPr algn="l"/>
            <a:r>
              <a:rPr lang="en-US" b="1" dirty="0">
                <a:solidFill>
                  <a:srgbClr val="0E3D01"/>
                </a:solidFill>
                <a:latin typeface="Glacial Indifference Bold"/>
                <a:ea typeface="Glacial Indifference Bold"/>
                <a:cs typeface="Glacial Indifference Bold"/>
                <a:sym typeface="Glacial Indifference Bold"/>
              </a:rPr>
              <a:t> Lecture: Mucahit Ozden </a:t>
            </a:r>
          </a:p>
        </p:txBody>
      </p:sp>
      <p:pic>
        <p:nvPicPr>
          <p:cNvPr id="11" name="Picture 10">
            <a:extLst>
              <a:ext uri="{FF2B5EF4-FFF2-40B4-BE49-F238E27FC236}">
                <a16:creationId xmlns:a16="http://schemas.microsoft.com/office/drawing/2014/main" id="{C8F964A4-2E6F-1043-8841-67AE5836CAA6}"/>
              </a:ext>
            </a:extLst>
          </p:cNvPr>
          <p:cNvPicPr>
            <a:picLocks noChangeAspect="1"/>
          </p:cNvPicPr>
          <p:nvPr/>
        </p:nvPicPr>
        <p:blipFill>
          <a:blip r:embed="rId2"/>
          <a:stretch>
            <a:fillRect/>
          </a:stretch>
        </p:blipFill>
        <p:spPr>
          <a:xfrm>
            <a:off x="207563" y="3474993"/>
            <a:ext cx="4673231" cy="2545916"/>
          </a:xfrm>
          <a:prstGeom prst="rect">
            <a:avLst/>
          </a:prstGeom>
        </p:spPr>
      </p:pic>
    </p:spTree>
    <p:extLst>
      <p:ext uri="{BB962C8B-B14F-4D97-AF65-F5344CB8AC3E}">
        <p14:creationId xmlns:p14="http://schemas.microsoft.com/office/powerpoint/2010/main" val="1771707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E5E83E-AF7E-3065-C4D1-2DDD36074EAF}"/>
              </a:ext>
            </a:extLst>
          </p:cNvPr>
          <p:cNvSpPr>
            <a:spLocks noGrp="1"/>
          </p:cNvSpPr>
          <p:nvPr>
            <p:ph idx="1"/>
          </p:nvPr>
        </p:nvSpPr>
        <p:spPr/>
        <p:txBody>
          <a:bodyPr>
            <a:normAutofit fontScale="85000" lnSpcReduction="10000"/>
          </a:bodyPr>
          <a:lstStyle/>
          <a:p>
            <a:r>
              <a:rPr lang="en-GB" dirty="0"/>
              <a:t>Strong fuel provides a healthy alternative to takeaways so individuals who are health conscious can enjoy a treat  with friends and family without compromising of their health </a:t>
            </a:r>
          </a:p>
          <a:p>
            <a:r>
              <a:rPr lang="en-GB" dirty="0"/>
              <a:t>Fresh ingredients which is made to order so customers can have the highest quality food</a:t>
            </a:r>
          </a:p>
          <a:p>
            <a:r>
              <a:rPr lang="en-GB" dirty="0"/>
              <a:t>Commercial kitchen is located in Selly Oak which has a high population of students. Office workers and local residents. </a:t>
            </a:r>
          </a:p>
          <a:p>
            <a:r>
              <a:rPr lang="en-GB" dirty="0"/>
              <a:t>We will be providing take away and delivery services ( customers can collect or use online delivery services such as uber eats.)</a:t>
            </a:r>
          </a:p>
          <a:p>
            <a:r>
              <a:rPr lang="en-GB" dirty="0"/>
              <a:t>Our values of high-quality fresh food with a sustainable ethos will give us an advantage against competition. </a:t>
            </a:r>
          </a:p>
        </p:txBody>
      </p:sp>
      <p:sp>
        <p:nvSpPr>
          <p:cNvPr id="5" name="TextBox 8">
            <a:extLst>
              <a:ext uri="{FF2B5EF4-FFF2-40B4-BE49-F238E27FC236}">
                <a16:creationId xmlns:a16="http://schemas.microsoft.com/office/drawing/2014/main" id="{5BA3962A-D6BC-54F2-0D55-00134DB2779F}"/>
              </a:ext>
            </a:extLst>
          </p:cNvPr>
          <p:cNvSpPr txBox="1">
            <a:spLocks noGrp="1"/>
          </p:cNvSpPr>
          <p:nvPr>
            <p:ph type="title"/>
          </p:nvPr>
        </p:nvSpPr>
        <p:spPr>
          <a:xfrm>
            <a:off x="1295402" y="982132"/>
            <a:ext cx="9601196" cy="889667"/>
          </a:xfrm>
          <a:prstGeom prst="rect">
            <a:avLst/>
          </a:prstGeom>
        </p:spPr>
        <p:txBody>
          <a:bodyPr lIns="0" tIns="0" rIns="0" bIns="0" rtlCol="0" anchor="t">
            <a:spAutoFit/>
          </a:bodyPr>
          <a:lstStyle/>
          <a:p>
            <a:pPr algn="ctr">
              <a:lnSpc>
                <a:spcPts val="8399"/>
              </a:lnSpc>
            </a:pPr>
            <a:r>
              <a:rPr lang="en-US" sz="2800" b="1" dirty="0">
                <a:solidFill>
                  <a:srgbClr val="278F09"/>
                </a:solidFill>
                <a:latin typeface="Mali Bold"/>
                <a:ea typeface="Mali Bold"/>
                <a:cs typeface="Mali Bold"/>
                <a:sym typeface="Mali Bold"/>
              </a:rPr>
              <a:t>Overview of business idea.</a:t>
            </a:r>
          </a:p>
        </p:txBody>
      </p:sp>
    </p:spTree>
    <p:extLst>
      <p:ext uri="{BB962C8B-B14F-4D97-AF65-F5344CB8AC3E}">
        <p14:creationId xmlns:p14="http://schemas.microsoft.com/office/powerpoint/2010/main" val="22982828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C2711-6701-2DCD-3A72-AA8A441FB6E1}"/>
              </a:ext>
            </a:extLst>
          </p:cNvPr>
          <p:cNvSpPr>
            <a:spLocks noGrp="1"/>
          </p:cNvSpPr>
          <p:nvPr>
            <p:ph type="title"/>
          </p:nvPr>
        </p:nvSpPr>
        <p:spPr>
          <a:xfrm>
            <a:off x="1295402" y="982132"/>
            <a:ext cx="9601196" cy="1303867"/>
          </a:xfrm>
        </p:spPr>
        <p:txBody>
          <a:bodyPr>
            <a:normAutofit/>
          </a:bodyPr>
          <a:lstStyle/>
          <a:p>
            <a:pPr>
              <a:lnSpc>
                <a:spcPct val="90000"/>
              </a:lnSpc>
            </a:pPr>
            <a:r>
              <a:rPr lang="en-US" sz="4100" b="1">
                <a:solidFill>
                  <a:srgbClr val="262626"/>
                </a:solidFill>
                <a:latin typeface="Mali Bold"/>
                <a:ea typeface="Mali Bold"/>
                <a:cs typeface="Mali Bold"/>
                <a:sym typeface="Mali Bold"/>
              </a:rPr>
              <a:t>Products and Services</a:t>
            </a:r>
            <a:br>
              <a:rPr lang="en-US" sz="4100" b="1">
                <a:solidFill>
                  <a:srgbClr val="262626"/>
                </a:solidFill>
                <a:latin typeface="Mali Bold"/>
                <a:ea typeface="Mali Bold"/>
                <a:cs typeface="Mali Bold"/>
                <a:sym typeface="Mali Bold"/>
              </a:rPr>
            </a:br>
            <a:endParaRPr lang="en-GB" sz="4100">
              <a:solidFill>
                <a:srgbClr val="262626"/>
              </a:solidFill>
            </a:endParaRPr>
          </a:p>
        </p:txBody>
      </p:sp>
      <p:graphicFrame>
        <p:nvGraphicFramePr>
          <p:cNvPr id="5" name="Content Placeholder 2">
            <a:extLst>
              <a:ext uri="{FF2B5EF4-FFF2-40B4-BE49-F238E27FC236}">
                <a16:creationId xmlns:a16="http://schemas.microsoft.com/office/drawing/2014/main" id="{D2B04C69-6752-4286-2FD4-E184D9A00594}"/>
              </a:ext>
            </a:extLst>
          </p:cNvPr>
          <p:cNvGraphicFramePr>
            <a:graphicFrameLocks noGrp="1"/>
          </p:cNvGraphicFramePr>
          <p:nvPr>
            <p:ph idx="1"/>
            <p:extLst>
              <p:ext uri="{D42A27DB-BD31-4B8C-83A1-F6EECF244321}">
                <p14:modId xmlns:p14="http://schemas.microsoft.com/office/powerpoint/2010/main" val="3611139284"/>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31946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0D0CF-326B-BE06-D1DD-CC4C8FC5A227}"/>
              </a:ext>
            </a:extLst>
          </p:cNvPr>
          <p:cNvSpPr>
            <a:spLocks noGrp="1"/>
          </p:cNvSpPr>
          <p:nvPr>
            <p:ph type="title"/>
          </p:nvPr>
        </p:nvSpPr>
        <p:spPr>
          <a:xfrm>
            <a:off x="1295402" y="982132"/>
            <a:ext cx="9601196" cy="1303867"/>
          </a:xfrm>
        </p:spPr>
        <p:txBody>
          <a:bodyPr>
            <a:normAutofit/>
          </a:bodyPr>
          <a:lstStyle/>
          <a:p>
            <a:pPr>
              <a:lnSpc>
                <a:spcPct val="90000"/>
              </a:lnSpc>
            </a:pPr>
            <a:r>
              <a:rPr lang="en-US" sz="4100" b="1">
                <a:solidFill>
                  <a:srgbClr val="262626"/>
                </a:solidFill>
                <a:latin typeface="Mali Bold"/>
                <a:ea typeface="Mali Bold"/>
                <a:cs typeface="Mali Bold"/>
                <a:sym typeface="Mali Bold"/>
              </a:rPr>
              <a:t>The Target Market</a:t>
            </a:r>
            <a:br>
              <a:rPr lang="en-US" sz="4100" b="1">
                <a:solidFill>
                  <a:srgbClr val="262626"/>
                </a:solidFill>
                <a:latin typeface="Mali Bold"/>
                <a:ea typeface="Mali Bold"/>
                <a:cs typeface="Mali Bold"/>
                <a:sym typeface="Mali Bold"/>
              </a:rPr>
            </a:br>
            <a:endParaRPr lang="en-GB" sz="4100">
              <a:solidFill>
                <a:srgbClr val="262626"/>
              </a:solidFill>
            </a:endParaRPr>
          </a:p>
        </p:txBody>
      </p:sp>
      <p:graphicFrame>
        <p:nvGraphicFramePr>
          <p:cNvPr id="5" name="Content Placeholder 2">
            <a:extLst>
              <a:ext uri="{FF2B5EF4-FFF2-40B4-BE49-F238E27FC236}">
                <a16:creationId xmlns:a16="http://schemas.microsoft.com/office/drawing/2014/main" id="{1FBDABF5-97FD-4B27-EB7E-B002246A4D3F}"/>
              </a:ext>
            </a:extLst>
          </p:cNvPr>
          <p:cNvGraphicFramePr>
            <a:graphicFrameLocks noGrp="1"/>
          </p:cNvGraphicFramePr>
          <p:nvPr>
            <p:ph idx="1"/>
            <p:extLst>
              <p:ext uri="{D42A27DB-BD31-4B8C-83A1-F6EECF244321}">
                <p14:modId xmlns:p14="http://schemas.microsoft.com/office/powerpoint/2010/main" val="3429867031"/>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672511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09535-E5E2-FFA4-0C22-527D67396783}"/>
              </a:ext>
            </a:extLst>
          </p:cNvPr>
          <p:cNvSpPr>
            <a:spLocks noGrp="1"/>
          </p:cNvSpPr>
          <p:nvPr>
            <p:ph type="title"/>
          </p:nvPr>
        </p:nvSpPr>
        <p:spPr/>
        <p:txBody>
          <a:bodyPr/>
          <a:lstStyle/>
          <a:p>
            <a:r>
              <a:rPr lang="en-US" b="1" dirty="0">
                <a:solidFill>
                  <a:srgbClr val="278F09"/>
                </a:solidFill>
                <a:latin typeface="Mali Bold"/>
                <a:ea typeface="Mali Bold"/>
                <a:cs typeface="Mali Bold"/>
                <a:sym typeface="Mali Bold"/>
              </a:rPr>
              <a:t>Unique Selling Proposition</a:t>
            </a:r>
            <a:endParaRPr lang="en-GB" dirty="0"/>
          </a:p>
        </p:txBody>
      </p:sp>
      <p:sp>
        <p:nvSpPr>
          <p:cNvPr id="3" name="Content Placeholder 2">
            <a:extLst>
              <a:ext uri="{FF2B5EF4-FFF2-40B4-BE49-F238E27FC236}">
                <a16:creationId xmlns:a16="http://schemas.microsoft.com/office/drawing/2014/main" id="{BC7D4961-8BAD-E4D5-7955-B9C0D246BDA7}"/>
              </a:ext>
            </a:extLst>
          </p:cNvPr>
          <p:cNvSpPr>
            <a:spLocks noGrp="1"/>
          </p:cNvSpPr>
          <p:nvPr>
            <p:ph idx="1"/>
          </p:nvPr>
        </p:nvSpPr>
        <p:spPr>
          <a:xfrm>
            <a:off x="1295401" y="2556932"/>
            <a:ext cx="4800599" cy="3318936"/>
          </a:xfrm>
        </p:spPr>
        <p:txBody>
          <a:bodyPr>
            <a:normAutofit/>
          </a:bodyPr>
          <a:lstStyle/>
          <a:p>
            <a:r>
              <a:rPr lang="en-GB" sz="1300" dirty="0"/>
              <a:t>Meals are designed to use high quality ingredients and provide the best nutrients in a meal for the health-conscious individuals. </a:t>
            </a:r>
          </a:p>
          <a:p>
            <a:r>
              <a:rPr lang="en-GB" sz="1300" dirty="0"/>
              <a:t>The use of sustainable packaging, locally sourced ingredients and using local farmers will allow a reduction in our carbon footprint whilst also supporting the ethos of the company and customers by reducing the environmental impact. </a:t>
            </a:r>
            <a:r>
              <a:rPr lang="en-US" altLang="en-US" sz="1400" dirty="0">
                <a:solidFill>
                  <a:srgbClr val="000000"/>
                </a:solidFill>
                <a:latin typeface="+mj-lt"/>
              </a:rPr>
              <a:t>(Kumar et al., 2025).</a:t>
            </a:r>
          </a:p>
          <a:p>
            <a:r>
              <a:rPr lang="en-US" sz="1400" dirty="0">
                <a:solidFill>
                  <a:srgbClr val="000000"/>
                </a:solidFill>
                <a:latin typeface="+mj-lt"/>
              </a:rPr>
              <a:t>Affordable prices without compromising on the nutrients and quality of the food and drinks. This makes it accessible to the target age of university students and those who are young workers on a lower income. </a:t>
            </a:r>
            <a:endParaRPr lang="en-GB" sz="1300" dirty="0">
              <a:latin typeface="+mj-lt"/>
            </a:endParaRPr>
          </a:p>
          <a:p>
            <a:endParaRPr lang="en-GB" dirty="0"/>
          </a:p>
        </p:txBody>
      </p:sp>
      <p:sp>
        <p:nvSpPr>
          <p:cNvPr id="5" name="Freeform 24">
            <a:extLst>
              <a:ext uri="{FF2B5EF4-FFF2-40B4-BE49-F238E27FC236}">
                <a16:creationId xmlns:a16="http://schemas.microsoft.com/office/drawing/2014/main" id="{13A1D65B-BABC-1012-9778-53F24DC91C40}"/>
              </a:ext>
            </a:extLst>
          </p:cNvPr>
          <p:cNvSpPr/>
          <p:nvPr/>
        </p:nvSpPr>
        <p:spPr>
          <a:xfrm>
            <a:off x="6180666" y="2556932"/>
            <a:ext cx="5871633" cy="3604941"/>
          </a:xfrm>
          <a:custGeom>
            <a:avLst/>
            <a:gdLst/>
            <a:ahLst/>
            <a:cxnLst/>
            <a:rect l="l" t="t" r="r" b="b"/>
            <a:pathLst>
              <a:path w="7326747" h="5987449">
                <a:moveTo>
                  <a:pt x="0" y="0"/>
                </a:moveTo>
                <a:lnTo>
                  <a:pt x="7326747" y="0"/>
                </a:lnTo>
                <a:lnTo>
                  <a:pt x="7326747" y="5987449"/>
                </a:lnTo>
                <a:lnTo>
                  <a:pt x="0" y="5987449"/>
                </a:lnTo>
                <a:lnTo>
                  <a:pt x="0" y="0"/>
                </a:lnTo>
                <a:close/>
              </a:path>
            </a:pathLst>
          </a:custGeom>
          <a:blipFill>
            <a:blip r:embed="rId2"/>
            <a:stretch>
              <a:fillRect/>
            </a:stretch>
          </a:blipFill>
        </p:spPr>
        <p:txBody>
          <a:bodyPr/>
          <a:lstStyle/>
          <a:p>
            <a:endParaRPr lang="en-GB"/>
          </a:p>
        </p:txBody>
      </p:sp>
      <p:sp>
        <p:nvSpPr>
          <p:cNvPr id="7" name="TextBox 28">
            <a:extLst>
              <a:ext uri="{FF2B5EF4-FFF2-40B4-BE49-F238E27FC236}">
                <a16:creationId xmlns:a16="http://schemas.microsoft.com/office/drawing/2014/main" id="{94E9A7FB-9173-F9EA-F3B2-4AE91DBA1DE5}"/>
              </a:ext>
            </a:extLst>
          </p:cNvPr>
          <p:cNvSpPr txBox="1"/>
          <p:nvPr/>
        </p:nvSpPr>
        <p:spPr>
          <a:xfrm>
            <a:off x="4542217" y="6271198"/>
            <a:ext cx="9440865" cy="323215"/>
          </a:xfrm>
          <a:prstGeom prst="rect">
            <a:avLst/>
          </a:prstGeom>
        </p:spPr>
        <p:txBody>
          <a:bodyPr lIns="0" tIns="0" rIns="0" bIns="0" rtlCol="0" anchor="t">
            <a:spAutoFit/>
          </a:bodyPr>
          <a:lstStyle/>
          <a:p>
            <a:pPr algn="ctr">
              <a:lnSpc>
                <a:spcPts val="2659"/>
              </a:lnSpc>
              <a:spcBef>
                <a:spcPct val="0"/>
              </a:spcBef>
            </a:pPr>
            <a:r>
              <a:rPr lang="en-US" dirty="0">
                <a:solidFill>
                  <a:srgbClr val="000000"/>
                </a:solidFill>
                <a:latin typeface="PT Sans" panose="020B0503020203020204" pitchFamily="34" charset="77"/>
                <a:ea typeface="Canva Sans"/>
                <a:cs typeface="Canva Sans"/>
                <a:sym typeface="Canva Sans"/>
              </a:rPr>
              <a:t>Fig: Competitor positioning map for healthy food</a:t>
            </a:r>
          </a:p>
        </p:txBody>
      </p:sp>
    </p:spTree>
    <p:extLst>
      <p:ext uri="{BB962C8B-B14F-4D97-AF65-F5344CB8AC3E}">
        <p14:creationId xmlns:p14="http://schemas.microsoft.com/office/powerpoint/2010/main" val="9106388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F6B7B-8A50-69A5-DA28-58880BE132F3}"/>
              </a:ext>
            </a:extLst>
          </p:cNvPr>
          <p:cNvSpPr>
            <a:spLocks noGrp="1"/>
          </p:cNvSpPr>
          <p:nvPr>
            <p:ph type="title"/>
          </p:nvPr>
        </p:nvSpPr>
        <p:spPr/>
        <p:txBody>
          <a:bodyPr>
            <a:normAutofit fontScale="90000"/>
          </a:bodyPr>
          <a:lstStyle/>
          <a:p>
            <a:r>
              <a:rPr lang="en-US" b="1" dirty="0">
                <a:solidFill>
                  <a:srgbClr val="278F09"/>
                </a:solidFill>
                <a:latin typeface="Mali Bold"/>
                <a:ea typeface="Mali Bold"/>
                <a:cs typeface="Mali Bold"/>
                <a:sym typeface="Mali Bold"/>
              </a:rPr>
              <a:t>PESTEL Factor: Social</a:t>
            </a:r>
            <a:br>
              <a:rPr lang="en-US" b="1" dirty="0">
                <a:solidFill>
                  <a:srgbClr val="278F09"/>
                </a:solidFill>
                <a:latin typeface="Mali Bold"/>
                <a:ea typeface="Mali Bold"/>
                <a:cs typeface="Mali Bold"/>
                <a:sym typeface="Mali Bold"/>
              </a:rPr>
            </a:br>
            <a:endParaRPr lang="en-GB" dirty="0"/>
          </a:p>
        </p:txBody>
      </p:sp>
      <p:sp>
        <p:nvSpPr>
          <p:cNvPr id="3" name="Content Placeholder 2">
            <a:extLst>
              <a:ext uri="{FF2B5EF4-FFF2-40B4-BE49-F238E27FC236}">
                <a16:creationId xmlns:a16="http://schemas.microsoft.com/office/drawing/2014/main" id="{DA26F82C-20DA-449D-A398-AD8748D494BD}"/>
              </a:ext>
            </a:extLst>
          </p:cNvPr>
          <p:cNvSpPr>
            <a:spLocks noGrp="1"/>
          </p:cNvSpPr>
          <p:nvPr>
            <p:ph idx="1"/>
          </p:nvPr>
        </p:nvSpPr>
        <p:spPr>
          <a:xfrm>
            <a:off x="7043057" y="2556932"/>
            <a:ext cx="3853539" cy="3318936"/>
          </a:xfrm>
        </p:spPr>
        <p:txBody>
          <a:bodyPr>
            <a:normAutofit lnSpcReduction="10000"/>
          </a:bodyPr>
          <a:lstStyle/>
          <a:p>
            <a:r>
              <a:rPr lang="en-GB" sz="1600" dirty="0"/>
              <a:t>Customers use of social media due to trends on diet and exercise have made individuals more conscious of what they are putting in their bodies and the impact it has on their health.</a:t>
            </a:r>
          </a:p>
          <a:p>
            <a:r>
              <a:rPr lang="en-GB" sz="1600" dirty="0"/>
              <a:t>Diseases related to obesity and poor food choices are fuelling a more health-conscious mind set in the Western world.</a:t>
            </a:r>
            <a:r>
              <a:rPr lang="en-GB" sz="1600" dirty="0">
                <a:latin typeface="PT Sans" panose="020B0503020203020204" pitchFamily="34" charset="77"/>
              </a:rPr>
              <a:t> </a:t>
            </a:r>
            <a:r>
              <a:rPr lang="en-GB" sz="1600" dirty="0">
                <a:latin typeface="+mj-lt"/>
              </a:rPr>
              <a:t>(Adamson, 2025).</a:t>
            </a:r>
          </a:p>
          <a:p>
            <a:r>
              <a:rPr lang="en-GB" sz="1600" dirty="0">
                <a:latin typeface="+mj-lt"/>
              </a:rPr>
              <a:t>Strong fuel meets the needs of these trending movements by being sustainable, high quality and fresh meals. </a:t>
            </a:r>
          </a:p>
          <a:p>
            <a:endParaRPr lang="en-GB" sz="1600" dirty="0"/>
          </a:p>
        </p:txBody>
      </p:sp>
      <p:sp>
        <p:nvSpPr>
          <p:cNvPr id="5" name="Freeform 19">
            <a:extLst>
              <a:ext uri="{FF2B5EF4-FFF2-40B4-BE49-F238E27FC236}">
                <a16:creationId xmlns:a16="http://schemas.microsoft.com/office/drawing/2014/main" id="{C3E161E4-0045-09A9-3150-11DC384B2305}"/>
              </a:ext>
            </a:extLst>
          </p:cNvPr>
          <p:cNvSpPr/>
          <p:nvPr/>
        </p:nvSpPr>
        <p:spPr>
          <a:xfrm>
            <a:off x="1534885" y="2556932"/>
            <a:ext cx="5246096" cy="2215958"/>
          </a:xfrm>
          <a:custGeom>
            <a:avLst/>
            <a:gdLst/>
            <a:ahLst/>
            <a:cxnLst/>
            <a:rect l="l" t="t" r="r" b="b"/>
            <a:pathLst>
              <a:path w="7146095" h="3876087">
                <a:moveTo>
                  <a:pt x="0" y="0"/>
                </a:moveTo>
                <a:lnTo>
                  <a:pt x="7146095" y="0"/>
                </a:lnTo>
                <a:lnTo>
                  <a:pt x="7146095" y="3876087"/>
                </a:lnTo>
                <a:lnTo>
                  <a:pt x="0" y="3876087"/>
                </a:lnTo>
                <a:lnTo>
                  <a:pt x="0" y="0"/>
                </a:lnTo>
                <a:close/>
              </a:path>
            </a:pathLst>
          </a:custGeom>
          <a:blipFill>
            <a:blip r:embed="rId2"/>
            <a:stretch>
              <a:fillRect/>
            </a:stretch>
          </a:blipFill>
        </p:spPr>
        <p:txBody>
          <a:bodyPr/>
          <a:lstStyle/>
          <a:p>
            <a:endParaRPr lang="en-GB"/>
          </a:p>
        </p:txBody>
      </p:sp>
    </p:spTree>
    <p:extLst>
      <p:ext uri="{BB962C8B-B14F-4D97-AF65-F5344CB8AC3E}">
        <p14:creationId xmlns:p14="http://schemas.microsoft.com/office/powerpoint/2010/main" val="8519520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780A65E-4D3A-A539-DDF8-798CB3F030DC}"/>
              </a:ext>
            </a:extLst>
          </p:cNvPr>
          <p:cNvSpPr>
            <a:spLocks noGrp="1"/>
          </p:cNvSpPr>
          <p:nvPr>
            <p:ph type="title"/>
          </p:nvPr>
        </p:nvSpPr>
        <p:spPr>
          <a:xfrm>
            <a:off x="952108" y="954756"/>
            <a:ext cx="2730414" cy="4946003"/>
          </a:xfrm>
        </p:spPr>
        <p:txBody>
          <a:bodyPr>
            <a:normAutofit/>
          </a:bodyPr>
          <a:lstStyle/>
          <a:p>
            <a:r>
              <a:rPr lang="en-US" b="1">
                <a:solidFill>
                  <a:srgbClr val="FFFFFF"/>
                </a:solidFill>
                <a:latin typeface="Mali Bold"/>
                <a:ea typeface="Mali Bold"/>
                <a:cs typeface="Mali Bold"/>
                <a:sym typeface="Mali Bold"/>
              </a:rPr>
              <a:t>Marketing Strategies</a:t>
            </a:r>
            <a:br>
              <a:rPr lang="en-US" b="1">
                <a:solidFill>
                  <a:srgbClr val="FFFFFF"/>
                </a:solidFill>
                <a:latin typeface="Mali Bold"/>
                <a:ea typeface="Mali Bold"/>
                <a:cs typeface="Mali Bold"/>
                <a:sym typeface="Mali Bold"/>
              </a:rPr>
            </a:br>
            <a:endParaRPr lang="en-GB">
              <a:solidFill>
                <a:srgbClr val="FFFFFF"/>
              </a:solidFill>
            </a:endParaRP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E719A52-C25B-F07F-1EFD-53C075CCA157}"/>
              </a:ext>
            </a:extLst>
          </p:cNvPr>
          <p:cNvSpPr>
            <a:spLocks noGrp="1"/>
          </p:cNvSpPr>
          <p:nvPr>
            <p:ph idx="1"/>
          </p:nvPr>
        </p:nvSpPr>
        <p:spPr>
          <a:xfrm>
            <a:off x="5140934" y="469900"/>
            <a:ext cx="5953630" cy="5405968"/>
          </a:xfrm>
        </p:spPr>
        <p:txBody>
          <a:bodyPr anchor="ctr">
            <a:normAutofit/>
          </a:bodyPr>
          <a:lstStyle/>
          <a:p>
            <a:pPr>
              <a:lnSpc>
                <a:spcPct val="90000"/>
              </a:lnSpc>
            </a:pPr>
            <a:r>
              <a:rPr lang="en-GB" sz="1700" b="1" u="sng"/>
              <a:t>Social media (Instagram and Tik Tok)</a:t>
            </a:r>
          </a:p>
          <a:p>
            <a:pPr marL="0" indent="0">
              <a:lnSpc>
                <a:spcPct val="90000"/>
              </a:lnSpc>
              <a:buNone/>
            </a:pPr>
            <a:r>
              <a:rPr lang="en-GB" sz="1700"/>
              <a:t>A key part of marketing to attract he key audiences by using trending sounds and the ethos of the company to attract customers to visit and be part of a company who cares about what is going into our body and looking after the planet we live in. Using ads on social media platform will allow the business to grow a larger customer base due to exposure. Customers will tag the business to help gain followers and positive feedback on food taste and quality.</a:t>
            </a:r>
          </a:p>
          <a:p>
            <a:pPr>
              <a:lnSpc>
                <a:spcPct val="90000"/>
              </a:lnSpc>
            </a:pPr>
            <a:r>
              <a:rPr lang="en-GB" sz="1700"/>
              <a:t>Promotions and local strategies.</a:t>
            </a:r>
          </a:p>
          <a:p>
            <a:pPr marL="0" indent="0">
              <a:lnSpc>
                <a:spcPct val="90000"/>
              </a:lnSpc>
              <a:buNone/>
            </a:pPr>
            <a:r>
              <a:rPr lang="en-GB" sz="1700"/>
              <a:t>Handing out leaflets to locals will help spread of the awareness of the business therefore drawing in customers. Use of loyalty cards, where customers can have a free smoothie after purchasing 5 meal deals. Free tasters of meals handed out on university campus will be an opportunity to spread awareness with the target group whilst also getting repeat customer as they know the food is tasty and of high quality.</a:t>
            </a:r>
          </a:p>
          <a:p>
            <a:pPr marL="0" indent="0">
              <a:lnSpc>
                <a:spcPct val="90000"/>
              </a:lnSpc>
              <a:buNone/>
            </a:pPr>
            <a:r>
              <a:rPr lang="en-GB" sz="1700"/>
              <a:t>Affordable meal deals during lunch time will provide us with repeat purchases and customers.</a:t>
            </a:r>
          </a:p>
        </p:txBody>
      </p:sp>
    </p:spTree>
    <p:extLst>
      <p:ext uri="{BB962C8B-B14F-4D97-AF65-F5344CB8AC3E}">
        <p14:creationId xmlns:p14="http://schemas.microsoft.com/office/powerpoint/2010/main" val="6495489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6D422-0080-6F09-73C0-FCB0E8C357E1}"/>
              </a:ext>
            </a:extLst>
          </p:cNvPr>
          <p:cNvSpPr>
            <a:spLocks noGrp="1"/>
          </p:cNvSpPr>
          <p:nvPr>
            <p:ph type="title"/>
          </p:nvPr>
        </p:nvSpPr>
        <p:spPr/>
        <p:txBody>
          <a:bodyPr>
            <a:normAutofit fontScale="90000"/>
          </a:bodyPr>
          <a:lstStyle/>
          <a:p>
            <a:r>
              <a:rPr lang="en-US" b="1" dirty="0">
                <a:solidFill>
                  <a:srgbClr val="278F09"/>
                </a:solidFill>
                <a:latin typeface="Mali Bold"/>
                <a:ea typeface="Mali Bold"/>
                <a:cs typeface="Mali Bold"/>
                <a:sym typeface="Mali Bold"/>
              </a:rPr>
              <a:t>Funding Requirements</a:t>
            </a:r>
            <a:br>
              <a:rPr lang="en-US" b="1" dirty="0">
                <a:solidFill>
                  <a:srgbClr val="278F09"/>
                </a:solidFill>
                <a:latin typeface="Mali Bold"/>
                <a:ea typeface="Mali Bold"/>
                <a:cs typeface="Mali Bold"/>
                <a:sym typeface="Mali Bold"/>
              </a:rPr>
            </a:br>
            <a:endParaRPr lang="en-GB" dirty="0"/>
          </a:p>
        </p:txBody>
      </p:sp>
      <p:sp>
        <p:nvSpPr>
          <p:cNvPr id="3" name="Content Placeholder 2">
            <a:extLst>
              <a:ext uri="{FF2B5EF4-FFF2-40B4-BE49-F238E27FC236}">
                <a16:creationId xmlns:a16="http://schemas.microsoft.com/office/drawing/2014/main" id="{7F489B4E-AE58-9C73-A8FB-E8493B8E8B0A}"/>
              </a:ext>
            </a:extLst>
          </p:cNvPr>
          <p:cNvSpPr>
            <a:spLocks noGrp="1"/>
          </p:cNvSpPr>
          <p:nvPr>
            <p:ph idx="1"/>
          </p:nvPr>
        </p:nvSpPr>
        <p:spPr>
          <a:xfrm>
            <a:off x="1295401" y="2556932"/>
            <a:ext cx="4354285" cy="3318936"/>
          </a:xfrm>
        </p:spPr>
        <p:txBody>
          <a:bodyPr>
            <a:normAutofit fontScale="92500" lnSpcReduction="10000"/>
          </a:bodyPr>
          <a:lstStyle/>
          <a:p>
            <a:r>
              <a:rPr lang="en-GB" sz="1600" dirty="0"/>
              <a:t>£15,000 is needed to start the business which will be gained through the government scheme which provides financial support to start up business. </a:t>
            </a:r>
          </a:p>
          <a:p>
            <a:r>
              <a:rPr lang="en-GB" sz="1600" dirty="0"/>
              <a:t>Large proportion will be used to get kitchen appliances and the running of the kitchen (initial stock for ingredients and packaging)</a:t>
            </a:r>
          </a:p>
          <a:p>
            <a:r>
              <a:rPr lang="en-GB" sz="1600" dirty="0"/>
              <a:t>Marketing will require money input on promotions and Ads on social media campaigns to increase exposure to individuals to gain a large customer base.</a:t>
            </a:r>
          </a:p>
          <a:p>
            <a:r>
              <a:rPr lang="en-GB" sz="1600" dirty="0">
                <a:latin typeface="+mj-lt"/>
              </a:rPr>
              <a:t>Final expenses include licensing, insurance, and regulatory compliance costs so that the business meets all legal and food safety requirements.</a:t>
            </a:r>
          </a:p>
          <a:p>
            <a:endParaRPr lang="en-GB" sz="1600" dirty="0"/>
          </a:p>
        </p:txBody>
      </p:sp>
      <p:sp>
        <p:nvSpPr>
          <p:cNvPr id="5" name="Freeform 27">
            <a:extLst>
              <a:ext uri="{FF2B5EF4-FFF2-40B4-BE49-F238E27FC236}">
                <a16:creationId xmlns:a16="http://schemas.microsoft.com/office/drawing/2014/main" id="{4C320F5E-78E4-79FF-646A-C7D6FCD9F88E}"/>
              </a:ext>
            </a:extLst>
          </p:cNvPr>
          <p:cNvSpPr/>
          <p:nvPr/>
        </p:nvSpPr>
        <p:spPr>
          <a:xfrm>
            <a:off x="6036450" y="2675823"/>
            <a:ext cx="4860148" cy="2181255"/>
          </a:xfrm>
          <a:custGeom>
            <a:avLst/>
            <a:gdLst/>
            <a:ahLst/>
            <a:cxnLst/>
            <a:rect l="l" t="t" r="r" b="b"/>
            <a:pathLst>
              <a:path w="6943770" h="3686511">
                <a:moveTo>
                  <a:pt x="0" y="0"/>
                </a:moveTo>
                <a:lnTo>
                  <a:pt x="6943771" y="0"/>
                </a:lnTo>
                <a:lnTo>
                  <a:pt x="6943771" y="3686511"/>
                </a:lnTo>
                <a:lnTo>
                  <a:pt x="0" y="3686511"/>
                </a:lnTo>
                <a:lnTo>
                  <a:pt x="0" y="0"/>
                </a:lnTo>
                <a:close/>
              </a:path>
            </a:pathLst>
          </a:custGeom>
          <a:blipFill>
            <a:blip r:embed="rId2"/>
            <a:stretch>
              <a:fillRect/>
            </a:stretch>
          </a:blipFill>
        </p:spPr>
        <p:txBody>
          <a:bodyPr/>
          <a:lstStyle/>
          <a:p>
            <a:endParaRPr lang="en-GB"/>
          </a:p>
        </p:txBody>
      </p:sp>
      <p:sp>
        <p:nvSpPr>
          <p:cNvPr id="7" name="TextBox 31">
            <a:extLst>
              <a:ext uri="{FF2B5EF4-FFF2-40B4-BE49-F238E27FC236}">
                <a16:creationId xmlns:a16="http://schemas.microsoft.com/office/drawing/2014/main" id="{BE6F481B-B5EA-C038-4885-F6FB84E08115}"/>
              </a:ext>
            </a:extLst>
          </p:cNvPr>
          <p:cNvSpPr txBox="1"/>
          <p:nvPr/>
        </p:nvSpPr>
        <p:spPr>
          <a:xfrm>
            <a:off x="6341949" y="4857078"/>
            <a:ext cx="4860148" cy="540404"/>
          </a:xfrm>
          <a:prstGeom prst="rect">
            <a:avLst/>
          </a:prstGeom>
        </p:spPr>
        <p:txBody>
          <a:bodyPr wrap="square" lIns="0" tIns="0" rIns="0" bIns="0" rtlCol="0" anchor="t">
            <a:spAutoFit/>
          </a:bodyPr>
          <a:lstStyle/>
          <a:p>
            <a:pPr algn="ctr">
              <a:lnSpc>
                <a:spcPts val="2240"/>
              </a:lnSpc>
              <a:spcBef>
                <a:spcPct val="0"/>
              </a:spcBef>
            </a:pPr>
            <a:r>
              <a:rPr lang="en-US" sz="1600" dirty="0">
                <a:solidFill>
                  <a:srgbClr val="000000"/>
                </a:solidFill>
                <a:latin typeface="Canva Sans"/>
                <a:ea typeface="Canva Sans"/>
                <a:cs typeface="Canva Sans"/>
                <a:sym typeface="Canva Sans"/>
              </a:rPr>
              <a:t>Fig: Initial Start-Up Costs; Source: FreshFuel Business Plan (Author, 2026)</a:t>
            </a:r>
          </a:p>
        </p:txBody>
      </p:sp>
    </p:spTree>
    <p:extLst>
      <p:ext uri="{BB962C8B-B14F-4D97-AF65-F5344CB8AC3E}">
        <p14:creationId xmlns:p14="http://schemas.microsoft.com/office/powerpoint/2010/main" val="5604722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C27D3EDC-B255-8087-F4E1-D43C599A1956}"/>
              </a:ext>
            </a:extLst>
          </p:cNvPr>
          <p:cNvSpPr>
            <a:spLocks noGrp="1"/>
          </p:cNvSpPr>
          <p:nvPr>
            <p:ph type="title"/>
          </p:nvPr>
        </p:nvSpPr>
        <p:spPr>
          <a:xfrm>
            <a:off x="6094412" y="982132"/>
            <a:ext cx="4802185" cy="1303867"/>
          </a:xfrm>
        </p:spPr>
        <p:txBody>
          <a:bodyPr>
            <a:normAutofit/>
          </a:bodyPr>
          <a:lstStyle/>
          <a:p>
            <a:pPr>
              <a:lnSpc>
                <a:spcPct val="90000"/>
              </a:lnSpc>
            </a:pPr>
            <a:r>
              <a:rPr lang="en-US" sz="2800" b="1">
                <a:solidFill>
                  <a:srgbClr val="262626"/>
                </a:solidFill>
                <a:latin typeface="Mali Bold"/>
                <a:ea typeface="Mali Bold"/>
                <a:cs typeface="Mali Bold"/>
                <a:sym typeface="Mali Bold"/>
              </a:rPr>
              <a:t>Legal Status and Management Structure</a:t>
            </a:r>
            <a:br>
              <a:rPr lang="en-US" sz="2800" b="1">
                <a:solidFill>
                  <a:srgbClr val="262626"/>
                </a:solidFill>
                <a:latin typeface="Mali Bold"/>
                <a:ea typeface="Mali Bold"/>
                <a:cs typeface="Mali Bold"/>
                <a:sym typeface="Mali Bold"/>
              </a:rPr>
            </a:br>
            <a:endParaRPr lang="en-GB" sz="2800">
              <a:solidFill>
                <a:srgbClr val="262626"/>
              </a:solidFill>
            </a:endParaRPr>
          </a:p>
        </p:txBody>
      </p:sp>
      <p:sp>
        <p:nvSpPr>
          <p:cNvPr id="18" name="Rectangle 17">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6" descr="Sole Proprietorship Vs Partnership - Difference and Comparison -The  Investors Book">
            <a:extLst>
              <a:ext uri="{FF2B5EF4-FFF2-40B4-BE49-F238E27FC236}">
                <a16:creationId xmlns:a16="http://schemas.microsoft.com/office/drawing/2014/main" id="{0BAB7B12-0A2B-5A0A-2F49-74659AFAB35E}"/>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1600162" y="1410208"/>
            <a:ext cx="3501842"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20" name="Straight Connector 19">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945C17A9-6A6B-33A5-446A-D869694ACDFD}"/>
              </a:ext>
            </a:extLst>
          </p:cNvPr>
          <p:cNvSpPr>
            <a:spLocks noGrp="1"/>
          </p:cNvSpPr>
          <p:nvPr>
            <p:ph idx="1"/>
          </p:nvPr>
        </p:nvSpPr>
        <p:spPr>
          <a:xfrm>
            <a:off x="6094412" y="2556932"/>
            <a:ext cx="4802184" cy="3318936"/>
          </a:xfrm>
        </p:spPr>
        <p:txBody>
          <a:bodyPr>
            <a:normAutofit/>
          </a:bodyPr>
          <a:lstStyle/>
          <a:p>
            <a:pPr>
              <a:lnSpc>
                <a:spcPct val="90000"/>
              </a:lnSpc>
            </a:pPr>
            <a:r>
              <a:rPr lang="en-GB" sz="1500">
                <a:solidFill>
                  <a:srgbClr val="262626"/>
                </a:solidFill>
              </a:rPr>
              <a:t>The business in based on a sole trader so that the business can be established with focus and flexibility when managing daily tasks. The advantage of this is less legal paperwork and registration requirement. Owner has full control of business decision so changes can be made promptly. The owner will gain higher amounts of profit so is more financial beneficial. </a:t>
            </a:r>
          </a:p>
          <a:p>
            <a:pPr>
              <a:lnSpc>
                <a:spcPct val="90000"/>
              </a:lnSpc>
            </a:pPr>
            <a:endParaRPr lang="en-GB" sz="1500">
              <a:solidFill>
                <a:srgbClr val="262626"/>
              </a:solidFill>
            </a:endParaRPr>
          </a:p>
          <a:p>
            <a:pPr>
              <a:lnSpc>
                <a:spcPct val="90000"/>
              </a:lnSpc>
            </a:pPr>
            <a:r>
              <a:rPr lang="en-GB" sz="1500">
                <a:solidFill>
                  <a:srgbClr val="262626"/>
                </a:solidFill>
              </a:rPr>
              <a:t>Initially daily tasks and management of the supplies and menu cooking will fall on the owner, once profits are made and popularity and demand will require more kitchen staff to ensure speed and quality of the food.</a:t>
            </a:r>
          </a:p>
        </p:txBody>
      </p:sp>
    </p:spTree>
    <p:extLst>
      <p:ext uri="{BB962C8B-B14F-4D97-AF65-F5344CB8AC3E}">
        <p14:creationId xmlns:p14="http://schemas.microsoft.com/office/powerpoint/2010/main" val="10447010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25CC725-2A5C-53BB-DE6F-79B5816DEA71}"/>
              </a:ext>
            </a:extLst>
          </p:cNvPr>
          <p:cNvSpPr>
            <a:spLocks noGrp="1"/>
          </p:cNvSpPr>
          <p:nvPr>
            <p:ph type="title"/>
          </p:nvPr>
        </p:nvSpPr>
        <p:spPr>
          <a:xfrm>
            <a:off x="1055599" y="1055077"/>
            <a:ext cx="2532909" cy="4794578"/>
          </a:xfrm>
        </p:spPr>
        <p:txBody>
          <a:bodyPr>
            <a:normAutofit/>
          </a:bodyPr>
          <a:lstStyle/>
          <a:p>
            <a:r>
              <a:rPr lang="en-US" sz="3200" b="1" u="sng" dirty="0">
                <a:solidFill>
                  <a:srgbClr val="262626"/>
                </a:solidFill>
                <a:latin typeface="Mali Bold"/>
                <a:ea typeface="Mali Bold"/>
                <a:cs typeface="Mali Bold"/>
                <a:sym typeface="Mali Bold"/>
              </a:rPr>
              <a:t>Conclusion</a:t>
            </a:r>
            <a:br>
              <a:rPr lang="en-US" sz="3700" b="1" dirty="0">
                <a:solidFill>
                  <a:srgbClr val="262626"/>
                </a:solidFill>
                <a:latin typeface="Mali Bold"/>
                <a:ea typeface="Mali Bold"/>
                <a:cs typeface="Mali Bold"/>
                <a:sym typeface="Mali Bold"/>
              </a:rPr>
            </a:br>
            <a:endParaRPr lang="en-GB" sz="3700" dirty="0">
              <a:solidFill>
                <a:srgbClr val="262626"/>
              </a:solidFill>
            </a:endParaRPr>
          </a:p>
        </p:txBody>
      </p:sp>
      <p:sp useBgFill="1">
        <p:nvSpPr>
          <p:cNvPr id="26" name="Rectangle 25">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Content Placeholder 2">
            <a:extLst>
              <a:ext uri="{FF2B5EF4-FFF2-40B4-BE49-F238E27FC236}">
                <a16:creationId xmlns:a16="http://schemas.microsoft.com/office/drawing/2014/main" id="{58EA7A5E-DEEB-DE90-D457-837CD7407EF1}"/>
              </a:ext>
            </a:extLst>
          </p:cNvPr>
          <p:cNvGraphicFramePr>
            <a:graphicFrameLocks noGrp="1"/>
          </p:cNvGraphicFramePr>
          <p:nvPr>
            <p:ph idx="1"/>
            <p:extLst>
              <p:ext uri="{D42A27DB-BD31-4B8C-83A1-F6EECF244321}">
                <p14:modId xmlns:p14="http://schemas.microsoft.com/office/powerpoint/2010/main" val="2595061348"/>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23810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E66D3F-14EA-4BCD-819B-EEF581746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49D3EDE-CC3B-4573-A04B-26F32F1B2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3" name="Picture 12">
              <a:extLst>
                <a:ext uri="{FF2B5EF4-FFF2-40B4-BE49-F238E27FC236}">
                  <a16:creationId xmlns:a16="http://schemas.microsoft.com/office/drawing/2014/main" id="{700D0D4B-CC81-434D-B595-71AA691923B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Rectangle 13">
              <a:extLst>
                <a:ext uri="{FF2B5EF4-FFF2-40B4-BE49-F238E27FC236}">
                  <a16:creationId xmlns:a16="http://schemas.microsoft.com/office/drawing/2014/main" id="{B8047919-8C66-4EF3-9979-FB7112EB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00195C4-7BCF-469C-A003-AC2F0D2F910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6" name="Picture 15">
              <a:extLst>
                <a:ext uri="{FF2B5EF4-FFF2-40B4-BE49-F238E27FC236}">
                  <a16:creationId xmlns:a16="http://schemas.microsoft.com/office/drawing/2014/main" id="{CEE82425-33CD-4CF1-9623-91BECE687F6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C57DFB9E-26C5-4047-8A36-5465E84044F5}"/>
              </a:ext>
            </a:extLst>
          </p:cNvPr>
          <p:cNvSpPr>
            <a:spLocks noGrp="1"/>
          </p:cNvSpPr>
          <p:nvPr>
            <p:ph type="title"/>
          </p:nvPr>
        </p:nvSpPr>
        <p:spPr>
          <a:xfrm>
            <a:off x="6094412" y="982132"/>
            <a:ext cx="4802185" cy="1303867"/>
          </a:xfrm>
        </p:spPr>
        <p:txBody>
          <a:bodyPr>
            <a:normAutofit/>
          </a:bodyPr>
          <a:lstStyle/>
          <a:p>
            <a:pPr>
              <a:lnSpc>
                <a:spcPct val="90000"/>
              </a:lnSpc>
            </a:pPr>
            <a:r>
              <a:rPr lang="en-US" sz="4100" b="1" dirty="0">
                <a:solidFill>
                  <a:srgbClr val="262626"/>
                </a:solidFill>
                <a:latin typeface="Mali Bold"/>
                <a:ea typeface="Mali Bold"/>
                <a:cs typeface="Mali Bold"/>
                <a:sym typeface="Mali Bold"/>
              </a:rPr>
              <a:t>References</a:t>
            </a:r>
            <a:br>
              <a:rPr lang="en-US" sz="4100" b="1" dirty="0">
                <a:solidFill>
                  <a:srgbClr val="262626"/>
                </a:solidFill>
                <a:latin typeface="Mali Bold"/>
                <a:ea typeface="Mali Bold"/>
                <a:cs typeface="Mali Bold"/>
                <a:sym typeface="Mali Bold"/>
              </a:rPr>
            </a:br>
            <a:endParaRPr lang="en-GB" sz="4100" dirty="0">
              <a:solidFill>
                <a:srgbClr val="262626"/>
              </a:solidFill>
            </a:endParaRPr>
          </a:p>
        </p:txBody>
      </p:sp>
      <p:sp>
        <p:nvSpPr>
          <p:cNvPr id="18" name="Rectangle 17">
            <a:extLst>
              <a:ext uri="{FF2B5EF4-FFF2-40B4-BE49-F238E27FC236}">
                <a16:creationId xmlns:a16="http://schemas.microsoft.com/office/drawing/2014/main" id="{DD5289D1-D3B7-4C53-823E-280A79C02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4517009"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ooks">
            <a:extLst>
              <a:ext uri="{FF2B5EF4-FFF2-40B4-BE49-F238E27FC236}">
                <a16:creationId xmlns:a16="http://schemas.microsoft.com/office/drawing/2014/main" id="{0447D61D-AD54-CA20-EE50-70A1BED79A62}"/>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421693" y="1410208"/>
            <a:ext cx="3858780" cy="3858780"/>
          </a:xfrm>
          <a:prstGeom prst="rect">
            <a:avLst/>
          </a:prstGeom>
        </p:spPr>
      </p:pic>
      <p:cxnSp>
        <p:nvCxnSpPr>
          <p:cNvPr id="20" name="Straight Connector 19">
            <a:extLst>
              <a:ext uri="{FF2B5EF4-FFF2-40B4-BE49-F238E27FC236}">
                <a16:creationId xmlns:a16="http://schemas.microsoft.com/office/drawing/2014/main" id="{A456CE10-0EE3-4503-ACF3-1D53A6FDBB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412" y="2400639"/>
            <a:ext cx="4802185"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4F983925-DE2C-FBE0-B3C8-C19AEEEA3554}"/>
              </a:ext>
            </a:extLst>
          </p:cNvPr>
          <p:cNvSpPr>
            <a:spLocks noGrp="1"/>
          </p:cNvSpPr>
          <p:nvPr>
            <p:ph idx="1"/>
          </p:nvPr>
        </p:nvSpPr>
        <p:spPr>
          <a:xfrm>
            <a:off x="6094412" y="2556932"/>
            <a:ext cx="4802184" cy="3318936"/>
          </a:xfrm>
        </p:spPr>
        <p:txBody>
          <a:bodyPr>
            <a:normAutofit fontScale="55000" lnSpcReduction="20000"/>
          </a:bodyPr>
          <a:lstStyle/>
          <a:p>
            <a:pPr marL="367029" lvl="1" indent="-183514">
              <a:lnSpc>
                <a:spcPct val="120000"/>
              </a:lnSpc>
            </a:pPr>
            <a:r>
              <a:rPr lang="en-US" dirty="0">
                <a:solidFill>
                  <a:srgbClr val="000000"/>
                </a:solidFill>
                <a:latin typeface="PT Sans" panose="020B0503020203020204" pitchFamily="34" charset="77"/>
                <a:ea typeface="Canva Sans"/>
                <a:cs typeface="Canva Sans"/>
                <a:sym typeface="Canva Sans"/>
              </a:rPr>
              <a:t>Adamson, V. (2025). Consumer attitudes show health is all about balance | AHDB. [online] Ahdb.org.uk. Available at: https://ahdb.org.uk/news/consumer-insight-consumer-attitudes-show-health-is-all-about-balance.</a:t>
            </a:r>
          </a:p>
          <a:p>
            <a:pPr>
              <a:lnSpc>
                <a:spcPct val="120000"/>
              </a:lnSpc>
            </a:pPr>
            <a:endParaRPr lang="en-US" sz="2000" dirty="0">
              <a:solidFill>
                <a:srgbClr val="000000"/>
              </a:solidFill>
              <a:latin typeface="PT Sans" panose="020B0503020203020204" pitchFamily="34" charset="77"/>
              <a:ea typeface="Canva Sans"/>
              <a:cs typeface="Canva Sans"/>
              <a:sym typeface="Canva Sans"/>
            </a:endParaRPr>
          </a:p>
          <a:p>
            <a:pPr marL="367029" lvl="1" indent="-183514">
              <a:lnSpc>
                <a:spcPct val="120000"/>
              </a:lnSpc>
            </a:pPr>
            <a:r>
              <a:rPr lang="en-US" dirty="0">
                <a:solidFill>
                  <a:srgbClr val="000000"/>
                </a:solidFill>
                <a:latin typeface="PT Sans" panose="020B0503020203020204" pitchFamily="34" charset="77"/>
                <a:ea typeface="Canva Sans"/>
                <a:cs typeface="Canva Sans"/>
                <a:sym typeface="Canva Sans"/>
              </a:rPr>
              <a:t>Kumar, V., Ram, D.K., Sahu, G., Sahu, N.K. and Verma, S.K. (2025). Sustainable Modifications in Food Packaging: A Comprehensive Review of Biodegradable Material Revolutions. Applied Food Research, [online] p.101385. </a:t>
            </a:r>
            <a:r>
              <a:rPr lang="en-US" dirty="0" err="1">
                <a:solidFill>
                  <a:srgbClr val="000000"/>
                </a:solidFill>
                <a:latin typeface="PT Sans" panose="020B0503020203020204" pitchFamily="34" charset="77"/>
                <a:ea typeface="Canva Sans"/>
                <a:cs typeface="Canva Sans"/>
                <a:sym typeface="Canva Sans"/>
              </a:rPr>
              <a:t>doi:https</a:t>
            </a:r>
            <a:r>
              <a:rPr lang="en-US" dirty="0">
                <a:solidFill>
                  <a:srgbClr val="000000"/>
                </a:solidFill>
                <a:latin typeface="PT Sans" panose="020B0503020203020204" pitchFamily="34" charset="77"/>
                <a:ea typeface="Canva Sans"/>
                <a:cs typeface="Canva Sans"/>
                <a:sym typeface="Canva Sans"/>
              </a:rPr>
              <a:t>://doi.org/10.1016/j.afres.2025.101385</a:t>
            </a:r>
          </a:p>
          <a:p>
            <a:pPr>
              <a:lnSpc>
                <a:spcPct val="120000"/>
              </a:lnSpc>
            </a:pPr>
            <a:endParaRPr lang="en-US" sz="2000" dirty="0">
              <a:solidFill>
                <a:srgbClr val="000000"/>
              </a:solidFill>
              <a:latin typeface="PT Sans" panose="020B0503020203020204" pitchFamily="34" charset="77"/>
              <a:ea typeface="Canva Sans"/>
              <a:cs typeface="Canva Sans"/>
              <a:sym typeface="Canva Sans"/>
            </a:endParaRPr>
          </a:p>
          <a:p>
            <a:pPr marL="367029" lvl="1" indent="-183514">
              <a:lnSpc>
                <a:spcPct val="120000"/>
              </a:lnSpc>
            </a:pPr>
            <a:r>
              <a:rPr lang="en-US" dirty="0">
                <a:solidFill>
                  <a:srgbClr val="000000"/>
                </a:solidFill>
                <a:latin typeface="PT Sans" panose="020B0503020203020204" pitchFamily="34" charset="77"/>
                <a:ea typeface="Canva Sans"/>
                <a:cs typeface="Canva Sans"/>
                <a:sym typeface="Canva Sans"/>
              </a:rPr>
              <a:t>Lord, C., Bates, O., Friday, A., McLeod, F., </a:t>
            </a:r>
            <a:r>
              <a:rPr lang="en-US" dirty="0" err="1">
                <a:solidFill>
                  <a:srgbClr val="000000"/>
                </a:solidFill>
                <a:latin typeface="PT Sans" panose="020B0503020203020204" pitchFamily="34" charset="77"/>
                <a:ea typeface="Canva Sans"/>
                <a:cs typeface="Canva Sans"/>
                <a:sym typeface="Canva Sans"/>
              </a:rPr>
              <a:t>Cherrett</a:t>
            </a:r>
            <a:r>
              <a:rPr lang="en-US" dirty="0">
                <a:solidFill>
                  <a:srgbClr val="000000"/>
                </a:solidFill>
                <a:latin typeface="PT Sans" panose="020B0503020203020204" pitchFamily="34" charset="77"/>
                <a:ea typeface="Canva Sans"/>
                <a:cs typeface="Canva Sans"/>
                <a:sym typeface="Canva Sans"/>
              </a:rPr>
              <a:t>, T., Martinez-Sykora, A. and Oakey, A. (2022). The sustainability of the gig economy food delivery system (Deliveroo, UberEATS and Just-Eat): Histories and futures of rebound, lock-in and path dependency. International Journal of Sustainable Transportation, [online] 17(5), pp.1–13. Available at: https://doi.org/10.1080/15568318.2022.2066583.</a:t>
            </a:r>
          </a:p>
          <a:p>
            <a:endParaRPr lang="en-GB" dirty="0">
              <a:solidFill>
                <a:srgbClr val="262626"/>
              </a:solidFill>
            </a:endParaRPr>
          </a:p>
        </p:txBody>
      </p:sp>
    </p:spTree>
    <p:extLst>
      <p:ext uri="{BB962C8B-B14F-4D97-AF65-F5344CB8AC3E}">
        <p14:creationId xmlns:p14="http://schemas.microsoft.com/office/powerpoint/2010/main" val="351601502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60</TotalTime>
  <Words>1205</Words>
  <Application>Microsoft Office PowerPoint</Application>
  <PresentationFormat>Widescreen</PresentationFormat>
  <Paragraphs>57</Paragraphs>
  <Slides>11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Canva Sans</vt:lpstr>
      <vt:lpstr>Garamond</vt:lpstr>
      <vt:lpstr>Glacial Indifference Bold</vt:lpstr>
      <vt:lpstr>Mali Bold</vt:lpstr>
      <vt:lpstr>PT Sans</vt:lpstr>
      <vt:lpstr>Organic</vt:lpstr>
      <vt:lpstr>PowerPoint Presentation</vt:lpstr>
      <vt:lpstr>Overview of business idea.</vt:lpstr>
      <vt:lpstr>Products and Services </vt:lpstr>
      <vt:lpstr>The Target Market </vt:lpstr>
      <vt:lpstr>Unique Selling Proposition</vt:lpstr>
      <vt:lpstr>PESTEL Factor: Social </vt:lpstr>
      <vt:lpstr>Marketing Strategies </vt:lpstr>
      <vt:lpstr>Funding Requirements </vt:lpstr>
      <vt:lpstr>Legal Status and Management Structure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Tariq Hussain (2506992)</dc:creator>
  <cp:lastModifiedBy>Tariq Hussain (2506992)</cp:lastModifiedBy>
  <cp:revision>1</cp:revision>
  <dcterms:created xsi:type="dcterms:W3CDTF">2026-07-16T09:40:57Z</dcterms:created>
  <dcterms:modified xsi:type="dcterms:W3CDTF">2026-07-16T10:41:11Z</dcterms:modified>
</cp:coreProperties>
</file>