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8"/>
  </p:notesMasterIdLst>
  <p:sldIdLst>
    <p:sldId id="256" r:id="rId2"/>
    <p:sldId id="257" r:id="rId3"/>
    <p:sldId id="262" r:id="rId4"/>
    <p:sldId id="271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D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D62E60-F31A-4DAD-BF86-A646B9D6C60A}" v="30" dt="2026-06-20T10:54:24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876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B2944-0BAF-4292-AEDA-5BAA29D47ED7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379F6-94AA-4A10-8913-F1D5763E8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048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A379F6-94AA-4A10-8913-F1D5763E88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745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440" y="2194560"/>
            <a:ext cx="11247120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915938"/>
            <a:ext cx="11506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60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142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194560"/>
            <a:ext cx="11247120" cy="173736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7472" y="3911827"/>
            <a:ext cx="11503152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CF0BCE0-945C-4FDF-95A1-2149B1FF5B83}" type="datetimeFigureOut">
              <a:rPr lang="en-US" smtClean="0"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845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395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89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87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432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633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5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073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7CF0BCE0-945C-4FDF-95A1-2149B1FF5B8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234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2454870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17/06/relationships/model3d" Target="../media/model3d1.glb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4.png"/><Relationship Id="rId4" Type="http://schemas.microsoft.com/office/2017/06/relationships/model3d" Target="../media/model3d1.glb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tockphoto.com/photos/asian-business-team-exchanging-business-card" TargetMode="External"/><Relationship Id="rId13" Type="http://schemas.openxmlformats.org/officeDocument/2006/relationships/hyperlink" Target="https://www.rolls-royce.com/about.aspx#section-inside-rolls-royce" TargetMode="External"/><Relationship Id="rId3" Type="http://schemas.openxmlformats.org/officeDocument/2006/relationships/hyperlink" Target="https://online.hbs.edu/blog/post/organizational-culture-and-leadership" TargetMode="External"/><Relationship Id="rId7" Type="http://schemas.openxmlformats.org/officeDocument/2006/relationships/hyperlink" Target="https://geerthofstede.com/country-comparison-bar-charts/" TargetMode="External"/><Relationship Id="rId12" Type="http://schemas.openxmlformats.org/officeDocument/2006/relationships/hyperlink" Target="http://www.rolls-royce.com/" TargetMode="External"/><Relationship Id="rId2" Type="http://schemas.openxmlformats.org/officeDocument/2006/relationships/hyperlink" Target="https://www.avic.com/en/aboutus/" TargetMode="External"/><Relationship Id="rId16" Type="http://schemas.openxmlformats.org/officeDocument/2006/relationships/hyperlink" Target="https://warderemunira.medium.com/intercultural-communication-and-how-it-enhances-our-self-awareness-f496d7553d0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bsco.com/research-starters/business-and-management/hofstedes-cultural-dimensions-theory" TargetMode="External"/><Relationship Id="rId11" Type="http://schemas.openxmlformats.org/officeDocument/2006/relationships/hyperlink" Target="https://pressbooks.howardcc.edu/soci101/chapter/3-2-the-elements-of-culture/" TargetMode="External"/><Relationship Id="rId5" Type="http://schemas.openxmlformats.org/officeDocument/2006/relationships/hyperlink" Target="http://www.ebsco.com/" TargetMode="External"/><Relationship Id="rId15" Type="http://schemas.openxmlformats.org/officeDocument/2006/relationships/hyperlink" Target="https://www.unesco.org/en/query-list/c/culture" TargetMode="External"/><Relationship Id="rId10" Type="http://schemas.openxmlformats.org/officeDocument/2006/relationships/hyperlink" Target="https://readingraphics.com/book-summary-the-culture-map-erin-meyer/" TargetMode="External"/><Relationship Id="rId4" Type="http://schemas.openxmlformats.org/officeDocument/2006/relationships/hyperlink" Target="https://depositphotos.com/editorial/model-1000a-high-bypass-ratio-turbofan-engine-display-stand-avic-238246918.html" TargetMode="External"/><Relationship Id="rId9" Type="http://schemas.openxmlformats.org/officeDocument/2006/relationships/hyperlink" Target="https://trykaiwa.com/blog/chinese-business-etiquette-guide-2026" TargetMode="External"/><Relationship Id="rId14" Type="http://schemas.openxmlformats.org/officeDocument/2006/relationships/hyperlink" Target="https://www.linkedin.com/pulse/20141204193635-19220946-cross-cultural-acumentrumps-business-acum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CE957058-57AD-46A9-BAE9-7145CB350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8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D8F4A62-CDD3-E620-58E2-B1DBB3B856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51376" y="4796864"/>
            <a:ext cx="7774114" cy="2435320"/>
          </a:xfrm>
          <a:effectLst>
            <a:glow>
              <a:schemeClr val="accent1"/>
            </a:glow>
          </a:effectLst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</a:t>
            </a:r>
            <a:r>
              <a:rPr lang="en-GB" sz="16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Alexandra Clapa</a:t>
            </a:r>
            <a:b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Number: </a:t>
            </a:r>
            <a:r>
              <a:rPr lang="en-GB" sz="16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2243446</a:t>
            </a:r>
            <a:b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 </a:t>
            </a:r>
            <a:r>
              <a:rPr lang="en-GB" sz="14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</a:t>
            </a: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6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Business Communications LCBB6023 </a:t>
            </a:r>
            <a:b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</a:t>
            </a:r>
            <a:r>
              <a:rPr lang="en-GB" sz="16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Name: Afzal Munna</a:t>
            </a:r>
            <a:b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Session: </a:t>
            </a:r>
            <a:r>
              <a:rPr lang="en-GB" sz="16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June 2026 Term </a:t>
            </a:r>
            <a:br>
              <a:rPr lang="en-GB" sz="16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6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A6D86F0-98E0-4468-9315-41BF7B0F2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6748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474FAB3-E3BB-4F3C-A0C1-7FFE69BA3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932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8EFFC01-6ABC-6CBF-1FDC-CFB9A41C6CF6}"/>
              </a:ext>
            </a:extLst>
          </p:cNvPr>
          <p:cNvSpPr txBox="1"/>
          <p:nvPr/>
        </p:nvSpPr>
        <p:spPr>
          <a:xfrm>
            <a:off x="1839135" y="1977196"/>
            <a:ext cx="85137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Cross-Cultural Negotiations: Achieving a Successful UK–China Strategic Partnership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BB3EF160-4735-D3F9-86A4-C64AE8BBD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62" y="288360"/>
            <a:ext cx="3860364" cy="12799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04907B-5652-DF7A-7A41-B9CCA7F62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-622788" y="3690141"/>
            <a:ext cx="5313064" cy="3542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968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2217F0F1-5F6B-443C-B492-026AC15A1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E02CED-1E53-A9FF-BB17-6579CF85B1E2}"/>
              </a:ext>
            </a:extLst>
          </p:cNvPr>
          <p:cNvSpPr txBox="1"/>
          <p:nvPr/>
        </p:nvSpPr>
        <p:spPr>
          <a:xfrm>
            <a:off x="634277" y="284176"/>
            <a:ext cx="3670874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Outline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B40331-7EC3-CEB3-3A82-FDD2149C09F5}"/>
              </a:ext>
            </a:extLst>
          </p:cNvPr>
          <p:cNvSpPr txBox="1"/>
          <p:nvPr/>
        </p:nvSpPr>
        <p:spPr>
          <a:xfrm>
            <a:off x="-8851" y="2367584"/>
            <a:ext cx="4625189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 Overview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Definition of culture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elements affecting business negotiations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Theoretical framework: Hofstede's Cultural Dimensions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Chinese cultural elements to overcome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Negotiation strategies for success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cultural awareness and adaptability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F4D7372-B2D2-4CFA-97C2-635B950DB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CF86FC0-FDEB-6FF5-2F80-765BCEEEC3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08" r="17884" b="-1"/>
          <a:stretch>
            <a:fillRect/>
          </a:stretch>
        </p:blipFill>
        <p:spPr>
          <a:xfrm>
            <a:off x="5278658" y="267605"/>
            <a:ext cx="6283602" cy="561928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5C9C65A-EA66-455B-AA60-BD93AF5A508A}"/>
              </a:ext>
            </a:extLst>
          </p:cNvPr>
          <p:cNvSpPr txBox="1"/>
          <p:nvPr/>
        </p:nvSpPr>
        <p:spPr>
          <a:xfrm>
            <a:off x="5278658" y="6003113"/>
            <a:ext cx="6372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1: UK and China Negotiation Room (https://www.theguardian.com/politics/2026/jan/29/keir-starmer-xi-jinping-china-economy-politics)</a:t>
            </a:r>
          </a:p>
        </p:txBody>
      </p:sp>
    </p:spTree>
    <p:extLst>
      <p:ext uri="{BB962C8B-B14F-4D97-AF65-F5344CB8AC3E}">
        <p14:creationId xmlns:p14="http://schemas.microsoft.com/office/powerpoint/2010/main" val="1808648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F4CFDA-F9F3-534B-F057-2263F919B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0196" y="5135667"/>
            <a:ext cx="2714297" cy="1592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623DDF-00DB-5D71-CEF7-EA63A523F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293" y="5149516"/>
            <a:ext cx="2714297" cy="15787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2EB9CE-6E7A-823B-DB81-4FB71666A6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502" y="5149516"/>
            <a:ext cx="2675185" cy="15787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C3B8858-27E1-7F1C-A8CE-916666408555}"/>
              </a:ext>
            </a:extLst>
          </p:cNvPr>
          <p:cNvSpPr txBox="1"/>
          <p:nvPr/>
        </p:nvSpPr>
        <p:spPr>
          <a:xfrm>
            <a:off x="2561199" y="222093"/>
            <a:ext cx="70379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ROLLS-ROYCE HOLDINGS plc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5DD39B-F944-3341-6C40-91ED6DE6CB3D}"/>
              </a:ext>
            </a:extLst>
          </p:cNvPr>
          <p:cNvSpPr txBox="1"/>
          <p:nvPr/>
        </p:nvSpPr>
        <p:spPr>
          <a:xfrm>
            <a:off x="342982" y="1141729"/>
            <a:ext cx="4895410" cy="2126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Founded in 1906 (Rolls-Royce, 2026)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Headquarters: London, United Kingdom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aerospace and engineering company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Approximately 43,000 employees worldwide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Operates in over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50 countries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C2DA2C1-0917-1659-1E5D-3DD975B124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5168" y="-845340"/>
            <a:ext cx="3865199" cy="265808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EC6C614-CF19-51B7-002E-44823FBE734C}"/>
              </a:ext>
            </a:extLst>
          </p:cNvPr>
          <p:cNvSpPr txBox="1"/>
          <p:nvPr/>
        </p:nvSpPr>
        <p:spPr>
          <a:xfrm>
            <a:off x="5238392" y="2202443"/>
            <a:ext cx="6565392" cy="2542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Alexa Clapa- Director of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Supply Chain and Strategic Partnerships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Seeking a long-term partnership with a Chinese aerospace materials supplier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Objective: Secure high-quality titanium alloys and advanced manufacturing components for aircraft engine production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C655FC9-ACD5-3053-9E76-85DA0CEA89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9500"/>
          <a:stretch>
            <a:fillRect/>
          </a:stretch>
        </p:blipFill>
        <p:spPr>
          <a:xfrm>
            <a:off x="8695384" y="4867266"/>
            <a:ext cx="3496616" cy="187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65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156012-ECDB-8DFF-9271-8BF4700DBD73}"/>
              </a:ext>
            </a:extLst>
          </p:cNvPr>
          <p:cNvSpPr txBox="1"/>
          <p:nvPr/>
        </p:nvSpPr>
        <p:spPr>
          <a:xfrm>
            <a:off x="803156" y="2393569"/>
            <a:ext cx="5627790" cy="3788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Founded in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2008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(AVIC, 2019)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Headquarters: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Beijing, China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China's leading aerospace and defence company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Employs approximately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400,000 people worldwide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Operates over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100 subsidiaries and research institutes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Specialises in aircraft, aerospace systems, and advanced manufacturing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Strategic partner for aerospace materials and engineering components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21AC52-A5CA-A3A0-1DA8-9E0798ADB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4528" y="-753775"/>
            <a:ext cx="3871296" cy="2658086"/>
          </a:xfrm>
          <a:prstGeom prst="rect">
            <a:avLst/>
          </a:prstGeom>
        </p:spPr>
      </p:pic>
      <p:pic>
        <p:nvPicPr>
          <p:cNvPr id="6" name="Picture 5" descr="China-made planes gain popularity in B&amp;R nations - Chinadaily.com.cn">
            <a:extLst>
              <a:ext uri="{FF2B5EF4-FFF2-40B4-BE49-F238E27FC236}">
                <a16:creationId xmlns:a16="http://schemas.microsoft.com/office/drawing/2014/main" id="{F23E3BFC-9F8C-949D-FB28-ABB0F9503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290689" y="-214784"/>
            <a:ext cx="2820953" cy="18815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F312AD-AD9B-12DA-056E-ECE4BA0D624E}"/>
              </a:ext>
            </a:extLst>
          </p:cNvPr>
          <p:cNvSpPr txBox="1"/>
          <p:nvPr/>
        </p:nvSpPr>
        <p:spPr>
          <a:xfrm>
            <a:off x="630533" y="938376"/>
            <a:ext cx="10091058" cy="920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Aviation Industry Corporation of China (AVIC)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FC598F-59CF-2635-C749-8926FBCE4428}"/>
              </a:ext>
            </a:extLst>
          </p:cNvPr>
          <p:cNvSpPr txBox="1"/>
          <p:nvPr/>
        </p:nvSpPr>
        <p:spPr>
          <a:xfrm>
            <a:off x="3263202" y="2870033"/>
            <a:ext cx="65264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A6BDA7C-9D85-48E1-65B1-AEF1D49FC5B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620"/>
          <a:stretch>
            <a:fillRect/>
          </a:stretch>
        </p:blipFill>
        <p:spPr>
          <a:xfrm>
            <a:off x="7537100" y="2393569"/>
            <a:ext cx="4018503" cy="378885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0CC3AC-59CF-57EC-EDBE-182B17150614}"/>
              </a:ext>
            </a:extLst>
          </p:cNvPr>
          <p:cNvSpPr txBox="1"/>
          <p:nvPr/>
        </p:nvSpPr>
        <p:spPr>
          <a:xfrm>
            <a:off x="7537100" y="6182428"/>
            <a:ext cx="418932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2. Turbofan engine developed by AVIC (https://depositphotos.com/editorial/visitors-look-turbofan-engine-used-chinas-first-jumbo-jet-developed-244469024.html)</a:t>
            </a:r>
          </a:p>
        </p:txBody>
      </p:sp>
    </p:spTree>
    <p:extLst>
      <p:ext uri="{BB962C8B-B14F-4D97-AF65-F5344CB8AC3E}">
        <p14:creationId xmlns:p14="http://schemas.microsoft.com/office/powerpoint/2010/main" val="656517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4EE1D2-5FA4-755D-D0F5-E21D231CA8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</a:blip>
          <a:srcRect b="19500"/>
          <a:stretch>
            <a:fillRect/>
          </a:stretch>
        </p:blipFill>
        <p:spPr>
          <a:xfrm>
            <a:off x="-8000445" y="-1477711"/>
            <a:ext cx="20621174" cy="99288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564358-0B45-BD2E-718C-B3992A7F2B55}"/>
              </a:ext>
            </a:extLst>
          </p:cNvPr>
          <p:cNvSpPr txBox="1"/>
          <p:nvPr/>
        </p:nvSpPr>
        <p:spPr>
          <a:xfrm>
            <a:off x="368094" y="316791"/>
            <a:ext cx="6094428" cy="920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Culture?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D5CBDC-1444-6F51-FB29-4F0999A11A77}"/>
              </a:ext>
            </a:extLst>
          </p:cNvPr>
          <p:cNvSpPr txBox="1"/>
          <p:nvPr/>
        </p:nvSpPr>
        <p:spPr>
          <a:xfrm>
            <a:off x="368094" y="1305999"/>
            <a:ext cx="6910530" cy="1295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Common principles, opinions, rules, and habits (UNESCO, 2025)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Affects decision-making and interaction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Influences market goals and negotiating tactics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EA36F6-5F13-3728-F18E-60DB1316E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569017" y="1104573"/>
            <a:ext cx="6418970" cy="44474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E170F2D-2F83-D44B-05DA-3694B7B207AC}"/>
              </a:ext>
            </a:extLst>
          </p:cNvPr>
          <p:cNvSpPr txBox="1"/>
          <p:nvPr/>
        </p:nvSpPr>
        <p:spPr>
          <a:xfrm>
            <a:off x="6407861" y="5687913"/>
            <a:ext cx="5580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3. INTERCULTURAL COMMUNICATION (https://warderemunira.medium.com/intercultural-communication-and-how-it-enhances-our-self-awareness-f496d7553d01)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0A0E32-E682-F678-2BF7-09CF698751D2}"/>
              </a:ext>
            </a:extLst>
          </p:cNvPr>
          <p:cNvSpPr txBox="1"/>
          <p:nvPr/>
        </p:nvSpPr>
        <p:spPr>
          <a:xfrm>
            <a:off x="477465" y="4161213"/>
            <a:ext cx="6094476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language, principles, values, and views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standards (Pressbooks, 2016)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Modes of interaction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Workplace conduct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53A9B1-6707-BF91-B694-8ADB1D684996}"/>
              </a:ext>
            </a:extLst>
          </p:cNvPr>
          <p:cNvSpPr txBox="1"/>
          <p:nvPr/>
        </p:nvSpPr>
        <p:spPr>
          <a:xfrm>
            <a:off x="368094" y="3486692"/>
            <a:ext cx="609447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Elements of Culture: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B39E5C6-9EE3-6231-F0F3-4E238BF66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85155" y="101046"/>
            <a:ext cx="1802832" cy="598096"/>
          </a:xfrm>
          <a:prstGeom prst="rect">
            <a:avLst/>
          </a:prstGeom>
          <a:effectLst>
            <a:glow rad="1028700">
              <a:schemeClr val="tx1">
                <a:alpha val="62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369007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3531FE4-1491-430C-10DF-BAD1EFA92C5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"/>
          </a:blip>
          <a:srcRect b="19500"/>
          <a:stretch>
            <a:fillRect/>
          </a:stretch>
        </p:blipFill>
        <p:spPr>
          <a:xfrm>
            <a:off x="-8000445" y="-1477711"/>
            <a:ext cx="20621174" cy="99288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693F8F-E31B-2076-96B6-4AC125F2E9E3}"/>
              </a:ext>
            </a:extLst>
          </p:cNvPr>
          <p:cNvSpPr txBox="1"/>
          <p:nvPr/>
        </p:nvSpPr>
        <p:spPr>
          <a:xfrm>
            <a:off x="313682" y="127900"/>
            <a:ext cx="71757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Culture on Business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8D3537-4C3E-4EFE-6B42-0D6F0AE9ADC6}"/>
              </a:ext>
            </a:extLst>
          </p:cNvPr>
          <p:cNvSpPr txBox="1"/>
          <p:nvPr/>
        </p:nvSpPr>
        <p:spPr>
          <a:xfrm>
            <a:off x="6170236" y="1537551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(Meyer, 2024).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6D961D-05F5-21B5-5CD3-3946BA0654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8307" y="149511"/>
            <a:ext cx="1802832" cy="598096"/>
          </a:xfrm>
          <a:prstGeom prst="rect">
            <a:avLst/>
          </a:prstGeom>
          <a:effectLst>
            <a:glow rad="1028700">
              <a:schemeClr val="tx1">
                <a:alpha val="62000"/>
              </a:schemeClr>
            </a:glo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7F7A53A-633F-BA8E-9ACE-6A71FA9B8BE2}"/>
              </a:ext>
            </a:extLst>
          </p:cNvPr>
          <p:cNvSpPr txBox="1"/>
          <p:nvPr/>
        </p:nvSpPr>
        <p:spPr>
          <a:xfrm>
            <a:off x="2771185" y="1028904"/>
            <a:ext cx="8266176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vital to take into consideration for personal and cultural diversity while addressing international negotiation challenges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1" name="3D Model 20" descr="Green checkmark">
                <a:extLst>
                  <a:ext uri="{FF2B5EF4-FFF2-40B4-BE49-F238E27FC236}">
                    <a16:creationId xmlns:a16="http://schemas.microsoft.com/office/drawing/2014/main" id="{5C947D90-D018-2286-B985-E0EFDDE9D5F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42505880"/>
                  </p:ext>
                </p:extLst>
              </p:nvPr>
            </p:nvGraphicFramePr>
            <p:xfrm>
              <a:off x="2554105" y="1135394"/>
              <a:ext cx="287855" cy="335914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287855" cy="335914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741034" ay="3900616" az="2572185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3919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1" name="3D Model 20" descr="Green checkmark">
                <a:extLst>
                  <a:ext uri="{FF2B5EF4-FFF2-40B4-BE49-F238E27FC236}">
                    <a16:creationId xmlns:a16="http://schemas.microsoft.com/office/drawing/2014/main" id="{5C947D90-D018-2286-B985-E0EFDDE9D5F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54105" y="1135394"/>
                <a:ext cx="287855" cy="335914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443B3A0B-3283-465E-BBF7-7EFD02226DF2}"/>
              </a:ext>
            </a:extLst>
          </p:cNvPr>
          <p:cNvSpPr txBox="1"/>
          <p:nvPr/>
        </p:nvSpPr>
        <p:spPr>
          <a:xfrm>
            <a:off x="628007" y="3200984"/>
            <a:ext cx="6547104" cy="2126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Affects trust-building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Influences leadership and decision-making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Shapes communication preferences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Determines negotiation approaches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create misunderstandings if ignored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0903B60-F9E0-A092-DA94-E20B6DEDEE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/>
        </p:blipFill>
        <p:spPr>
          <a:xfrm>
            <a:off x="67826" y="1009827"/>
            <a:ext cx="2128260" cy="185964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9F5926A-7219-DF12-7E32-7B6B496E2A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0" y="2314052"/>
            <a:ext cx="5127057" cy="384088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7E24460-CEA8-4E59-9F91-9E880DF00B46}"/>
              </a:ext>
            </a:extLst>
          </p:cNvPr>
          <p:cNvSpPr txBox="1"/>
          <p:nvPr/>
        </p:nvSpPr>
        <p:spPr>
          <a:xfrm>
            <a:off x="6096000" y="6154939"/>
            <a:ext cx="5127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4. Erin Meyer ‘s 8 cultural dimensions (https://readingraphics.com/book-summary-the-culture-map-erin-meyer/)</a:t>
            </a:r>
          </a:p>
        </p:txBody>
      </p:sp>
    </p:spTree>
    <p:extLst>
      <p:ext uri="{BB962C8B-B14F-4D97-AF65-F5344CB8AC3E}">
        <p14:creationId xmlns:p14="http://schemas.microsoft.com/office/powerpoint/2010/main" val="146983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4202F2E-DCDC-7CAE-0D6F-8A9C866B5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7433" y="3429000"/>
            <a:ext cx="3670971" cy="26580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9DC1FA-526B-4F92-9A67-84E286237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3450" y="-852657"/>
            <a:ext cx="3865199" cy="26580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43C4B44-1EA2-6843-B74D-A74ED81506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459" y="3429000"/>
            <a:ext cx="3402493" cy="265808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46E1406-0925-9D62-27C1-09E998CECF95}"/>
              </a:ext>
            </a:extLst>
          </p:cNvPr>
          <p:cNvSpPr txBox="1"/>
          <p:nvPr/>
        </p:nvSpPr>
        <p:spPr>
          <a:xfrm>
            <a:off x="785459" y="6087086"/>
            <a:ext cx="252374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6. UK (Hofstede, 2025)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E81DE2-E975-B802-13EE-468595BBDCE0}"/>
              </a:ext>
            </a:extLst>
          </p:cNvPr>
          <p:cNvSpPr txBox="1"/>
          <p:nvPr/>
        </p:nvSpPr>
        <p:spPr>
          <a:xfrm>
            <a:off x="7620927" y="6087086"/>
            <a:ext cx="252374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5. China (Hofstede, 2025)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F94077-D764-3C59-9F32-029FA273A37F}"/>
              </a:ext>
            </a:extLst>
          </p:cNvPr>
          <p:cNvSpPr txBox="1"/>
          <p:nvPr/>
        </p:nvSpPr>
        <p:spPr>
          <a:xfrm>
            <a:off x="228600" y="185666"/>
            <a:ext cx="874166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HOFSTEDE'S CULTURAL DIMENSIONS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538BFF4-8E35-1906-B334-A3D2586BCDA1}"/>
              </a:ext>
            </a:extLst>
          </p:cNvPr>
          <p:cNvSpPr txBox="1"/>
          <p:nvPr/>
        </p:nvSpPr>
        <p:spPr>
          <a:xfrm>
            <a:off x="4394753" y="3677335"/>
            <a:ext cx="3402493" cy="1942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UK: Direct and task-focused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China: Relationship-focused and long-term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038AD30-E9C0-D341-C42E-7546E20E2042}"/>
              </a:ext>
            </a:extLst>
          </p:cNvPr>
          <p:cNvSpPr txBox="1"/>
          <p:nvPr/>
        </p:nvSpPr>
        <p:spPr>
          <a:xfrm>
            <a:off x="228600" y="834330"/>
            <a:ext cx="11256264" cy="2219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Implications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endPara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001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Individualism vs Collectivism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UK values independence; China values teamwork.</a:t>
            </a:r>
          </a:p>
          <a:p>
            <a:pPr marL="12001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Power Distance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China respects hierarchy more; UK prefers equality.</a:t>
            </a:r>
          </a:p>
          <a:p>
            <a:pPr marL="12001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Long-Term Orientation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China focuses on long-term relationships; UK on quicker results.</a:t>
            </a:r>
          </a:p>
        </p:txBody>
      </p:sp>
    </p:spTree>
    <p:extLst>
      <p:ext uri="{BB962C8B-B14F-4D97-AF65-F5344CB8AC3E}">
        <p14:creationId xmlns:p14="http://schemas.microsoft.com/office/powerpoint/2010/main" val="307965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59E228-9A46-B525-3D4C-C9A455ED9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5488" y="-894726"/>
            <a:ext cx="3865199" cy="2658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2D99CA-F232-AD0D-75DB-6300DE470E73}"/>
              </a:ext>
            </a:extLst>
          </p:cNvPr>
          <p:cNvSpPr txBox="1"/>
          <p:nvPr/>
        </p:nvSpPr>
        <p:spPr>
          <a:xfrm>
            <a:off x="311858" y="200954"/>
            <a:ext cx="791774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ELEMENTS TO OVERCOME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9B43F0-702E-6581-F985-CA45E6AB1ECF}"/>
              </a:ext>
            </a:extLst>
          </p:cNvPr>
          <p:cNvSpPr txBox="1"/>
          <p:nvPr/>
        </p:nvSpPr>
        <p:spPr>
          <a:xfrm>
            <a:off x="769058" y="1341279"/>
            <a:ext cx="65425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Building Relationships (Guanxi</a:t>
            </a:r>
            <a:r>
              <a:rPr lang="en-GB" sz="2800" dirty="0"/>
              <a:t>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FA75903-D060-5919-0A23-2A5CFBD842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91" t="24750" r="25895"/>
          <a:stretch>
            <a:fillRect/>
          </a:stretch>
        </p:blipFill>
        <p:spPr>
          <a:xfrm>
            <a:off x="8229599" y="3188190"/>
            <a:ext cx="3956303" cy="366981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4963916-5E93-B3D4-3C24-7D7736706247}"/>
              </a:ext>
            </a:extLst>
          </p:cNvPr>
          <p:cNvSpPr txBox="1"/>
          <p:nvPr/>
        </p:nvSpPr>
        <p:spPr>
          <a:xfrm>
            <a:off x="782774" y="1892322"/>
            <a:ext cx="6528816" cy="1295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Credibility precedes trade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Extended partnerships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Interpersonal connections are essential (Kaiwa Team, 2026)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5F2FBA-CC45-7730-A474-C30618972495}"/>
              </a:ext>
            </a:extLst>
          </p:cNvPr>
          <p:cNvSpPr txBox="1"/>
          <p:nvPr/>
        </p:nvSpPr>
        <p:spPr>
          <a:xfrm>
            <a:off x="782774" y="3685139"/>
            <a:ext cx="6528816" cy="2003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Consequences for Rolls-Royce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Devote time to cultivating relationships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Participate in dinners and social gatherings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Emphasise collaboration rather than solely contractual deals.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D70803-CA52-6034-754B-511E9269A06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"/>
          </a:blip>
          <a:srcRect b="19500"/>
          <a:stretch>
            <a:fillRect/>
          </a:stretch>
        </p:blipFill>
        <p:spPr>
          <a:xfrm>
            <a:off x="-7990398" y="-1447566"/>
            <a:ext cx="21364753" cy="992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064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11FECD-25F8-D6D0-4C0F-67F3F1802640}"/>
              </a:ext>
            </a:extLst>
          </p:cNvPr>
          <p:cNvSpPr txBox="1"/>
          <p:nvPr/>
        </p:nvSpPr>
        <p:spPr>
          <a:xfrm>
            <a:off x="1548583" y="1070700"/>
            <a:ext cx="6892290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Rolls-Royce representatives should acknowledge senior executives first and use professional titles when addressing business partners.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9B24E1-3C4A-7141-9D7A-3965D72A49E3}"/>
              </a:ext>
            </a:extLst>
          </p:cNvPr>
          <p:cNvSpPr txBox="1"/>
          <p:nvPr/>
        </p:nvSpPr>
        <p:spPr>
          <a:xfrm>
            <a:off x="4077498" y="3429000"/>
            <a:ext cx="6094476" cy="2168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Business Etiquette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Respect senior executives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Follow hierarchy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Use professional titles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(Kaiwa Team, 2026</a:t>
            </a:r>
            <a:r>
              <a:rPr lang="en-GB" dirty="0"/>
              <a:t>)</a:t>
            </a: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ED0F2F-F576-C477-1E56-F1C90B57C8B9}"/>
              </a:ext>
            </a:extLst>
          </p:cNvPr>
          <p:cNvSpPr txBox="1"/>
          <p:nvPr/>
        </p:nvSpPr>
        <p:spPr>
          <a:xfrm>
            <a:off x="162306" y="0"/>
            <a:ext cx="81358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ELEMENTS TO OVERCOME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6AE71E-8FBB-36F3-1B2B-8FD218109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6984" y="-853555"/>
            <a:ext cx="3871296" cy="265808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C588041-F4D9-B662-9FED-8EF7676A5C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-438663" y="4609786"/>
            <a:ext cx="3416903" cy="201597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62ACFB9-53C2-2F6B-6EB6-B89C947AF47D}"/>
              </a:ext>
            </a:extLst>
          </p:cNvPr>
          <p:cNvSpPr txBox="1"/>
          <p:nvPr/>
        </p:nvSpPr>
        <p:spPr>
          <a:xfrm>
            <a:off x="492474" y="2200492"/>
            <a:ext cx="6761988" cy="2168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Face (</a:t>
            </a:r>
            <a:r>
              <a:rPr lang="en-GB" sz="3200" dirty="0" err="1"/>
              <a:t>Mianzi</a:t>
            </a:r>
            <a:r>
              <a:rPr lang="en-GB" sz="3200" dirty="0"/>
              <a:t>)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Protect reputation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Avoid public criticism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Always show respect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4" name="3D Model 23" descr="Green checkmark">
                <a:extLst>
                  <a:ext uri="{FF2B5EF4-FFF2-40B4-BE49-F238E27FC236}">
                    <a16:creationId xmlns:a16="http://schemas.microsoft.com/office/drawing/2014/main" id="{DE848B72-9092-990B-1060-41286B82E5A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07511261"/>
                  </p:ext>
                </p:extLst>
              </p:nvPr>
            </p:nvGraphicFramePr>
            <p:xfrm>
              <a:off x="695077" y="1128247"/>
              <a:ext cx="930902" cy="765274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930902" cy="765274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669378" ay="3461190" az="-567755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18861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4" name="3D Model 23" descr="Green checkmark">
                <a:extLst>
                  <a:ext uri="{FF2B5EF4-FFF2-40B4-BE49-F238E27FC236}">
                    <a16:creationId xmlns:a16="http://schemas.microsoft.com/office/drawing/2014/main" id="{DE848B72-9092-990B-1060-41286B82E5A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95077" y="1128247"/>
                <a:ext cx="930902" cy="765274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27C3E9CB-6610-5D05-D747-F982F8C91E8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"/>
          </a:blip>
          <a:srcRect b="19500"/>
          <a:stretch>
            <a:fillRect/>
          </a:stretch>
        </p:blipFill>
        <p:spPr>
          <a:xfrm>
            <a:off x="-544569" y="-1256648"/>
            <a:ext cx="20621174" cy="992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319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8A983F-81AE-D739-873D-5C9FD5C756A1}"/>
              </a:ext>
            </a:extLst>
          </p:cNvPr>
          <p:cNvSpPr txBox="1"/>
          <p:nvPr/>
        </p:nvSpPr>
        <p:spPr>
          <a:xfrm>
            <a:off x="162306" y="943368"/>
            <a:ext cx="609447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Style</a:t>
            </a:r>
          </a:p>
          <a:p>
            <a:pPr>
              <a:lnSpc>
                <a:spcPct val="150000"/>
              </a:lnSpc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Indirect communication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Listen carefully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Avoid aggressive negotiation (Kaiwa Team, 2026)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452DD4-4837-6E21-15F1-61132E1BC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952" y="3345588"/>
            <a:ext cx="4276659" cy="34633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B0EB09-DE8D-2D2B-53F0-A7039AC6D8D8}"/>
              </a:ext>
            </a:extLst>
          </p:cNvPr>
          <p:cNvSpPr txBox="1"/>
          <p:nvPr/>
        </p:nvSpPr>
        <p:spPr>
          <a:xfrm>
            <a:off x="6096000" y="943368"/>
            <a:ext cx="6094476" cy="2357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Meeting Etiquette</a:t>
            </a:r>
          </a:p>
          <a:p>
            <a:pPr>
              <a:lnSpc>
                <a:spcPct val="150000"/>
              </a:lnSpc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Arrive early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Exchange business cards respectfully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patient during discussions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C870BC-1665-5500-245E-ABD30E205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2704" y="-835267"/>
            <a:ext cx="3871296" cy="26580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4CCA9A7-2764-751C-9A00-4B739A7FE4A4}"/>
              </a:ext>
            </a:extLst>
          </p:cNvPr>
          <p:cNvSpPr txBox="1"/>
          <p:nvPr/>
        </p:nvSpPr>
        <p:spPr>
          <a:xfrm>
            <a:off x="162306" y="0"/>
            <a:ext cx="81358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ELEMENTS TO OVERCOME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E6DE2D2-3268-BB17-2BED-FCC727163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1437018" y="3429000"/>
            <a:ext cx="3296526" cy="329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656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AA6B08-E9BC-3FCE-DC95-CA050CF260EB}"/>
              </a:ext>
            </a:extLst>
          </p:cNvPr>
          <p:cNvSpPr txBox="1"/>
          <p:nvPr/>
        </p:nvSpPr>
        <p:spPr>
          <a:xfrm>
            <a:off x="164592" y="117086"/>
            <a:ext cx="983665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NEGOTIATION CHALLENGES </a:t>
            </a:r>
          </a:p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ROLLS-ROYCE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63963-86C1-BDA2-8700-1E65868ADD78}"/>
              </a:ext>
            </a:extLst>
          </p:cNvPr>
          <p:cNvSpPr txBox="1"/>
          <p:nvPr/>
        </p:nvSpPr>
        <p:spPr>
          <a:xfrm>
            <a:off x="164592" y="2016752"/>
            <a:ext cx="6128084" cy="28809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 Challenges: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Decisions based on consent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Diverse strategies for communicating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Relevance of hierarchy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Extended agreement-making approach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DC6DF6-1147-A995-556B-08CF73C85D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6983" y="-858014"/>
            <a:ext cx="3871296" cy="26580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2288105-497C-2C8B-A78D-8A8A34837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4242" y="1661588"/>
            <a:ext cx="5498558" cy="480533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1EDC34A-B8E3-34CC-BB30-C45CB38B3D2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"/>
          </a:blip>
          <a:srcRect b="19500"/>
          <a:stretch>
            <a:fillRect/>
          </a:stretch>
        </p:blipFill>
        <p:spPr>
          <a:xfrm>
            <a:off x="-8000445" y="-1477711"/>
            <a:ext cx="20621174" cy="992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815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2B17DF-DD9A-9B6B-9FDC-3F7DFA2705AC}"/>
              </a:ext>
            </a:extLst>
          </p:cNvPr>
          <p:cNvSpPr txBox="1"/>
          <p:nvPr/>
        </p:nvSpPr>
        <p:spPr>
          <a:xfrm>
            <a:off x="303963" y="121809"/>
            <a:ext cx="60943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TO OVERCOME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204DE5-B069-443A-8915-4B45B898AF11}"/>
              </a:ext>
            </a:extLst>
          </p:cNvPr>
          <p:cNvSpPr txBox="1"/>
          <p:nvPr/>
        </p:nvSpPr>
        <p:spPr>
          <a:xfrm>
            <a:off x="605414" y="2158748"/>
            <a:ext cx="4397876" cy="2957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Chinese culture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 relationships first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Demonstrate respect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 communication style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mutual benefits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long-term partnerships 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Shayevitz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1E1EC4-B4C0-790F-5437-C16030D42D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5420" y="-853291"/>
            <a:ext cx="3871296" cy="26580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CD8947-9C2D-13BF-796C-59B9538CE4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2605" y="1417023"/>
            <a:ext cx="6098463" cy="40631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BF6032C-2BFD-B504-A5B0-7A99ACEFA500}"/>
              </a:ext>
            </a:extLst>
          </p:cNvPr>
          <p:cNvSpPr txBox="1"/>
          <p:nvPr/>
        </p:nvSpPr>
        <p:spPr>
          <a:xfrm>
            <a:off x="4932066" y="5673668"/>
            <a:ext cx="5977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7. </a:t>
            </a:r>
            <a:r>
              <a:rPr lang="en-GB" sz="9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Chinese Business Culture: Relationships Are Key To Success (https://www.linkedin.com/pulse/20141204193635-19220946-cross-cultural-acumentrumps-business-acumen/)</a:t>
            </a:r>
          </a:p>
        </p:txBody>
      </p:sp>
    </p:spTree>
    <p:extLst>
      <p:ext uri="{BB962C8B-B14F-4D97-AF65-F5344CB8AC3E}">
        <p14:creationId xmlns:p14="http://schemas.microsoft.com/office/powerpoint/2010/main" val="1608743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1B8EBC-9599-DE7F-6F10-3A3BA8948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3899" y="-653291"/>
            <a:ext cx="3871296" cy="2658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6DA340-F932-F571-7B3C-D7FA7FEE8854}"/>
              </a:ext>
            </a:extLst>
          </p:cNvPr>
          <p:cNvSpPr txBox="1"/>
          <p:nvPr/>
        </p:nvSpPr>
        <p:spPr>
          <a:xfrm>
            <a:off x="396909" y="463087"/>
            <a:ext cx="88274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CULTURAL AWARENESS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F77B90-0C52-87A5-851C-A01B2A9F26E2}"/>
              </a:ext>
            </a:extLst>
          </p:cNvPr>
          <p:cNvSpPr txBox="1"/>
          <p:nvPr/>
        </p:nvSpPr>
        <p:spPr>
          <a:xfrm>
            <a:off x="297682" y="1882612"/>
            <a:ext cx="3361174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Reduced misunderstandings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trust </a:t>
            </a:r>
          </a:p>
        </p:txBody>
      </p:sp>
      <p:pic>
        <p:nvPicPr>
          <p:cNvPr id="8" name="Picture 7" descr="She Didn't Say I Was Wrong—But I Knew: Inside the China–US Feedback Gap">
            <a:extLst>
              <a:ext uri="{FF2B5EF4-FFF2-40B4-BE49-F238E27FC236}">
                <a16:creationId xmlns:a16="http://schemas.microsoft.com/office/drawing/2014/main" id="{0E20FB01-B20A-8868-C77A-8195830E1C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133" t="45392" b="5568"/>
          <a:stretch>
            <a:fillRect/>
          </a:stretch>
        </p:blipFill>
        <p:spPr>
          <a:xfrm>
            <a:off x="0" y="3429000"/>
            <a:ext cx="7317712" cy="3429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F44902B-0140-4CDC-60F9-F93DC97A6C4D}"/>
              </a:ext>
            </a:extLst>
          </p:cNvPr>
          <p:cNvSpPr txBox="1"/>
          <p:nvPr/>
        </p:nvSpPr>
        <p:spPr>
          <a:xfrm>
            <a:off x="4010548" y="1882612"/>
            <a:ext cx="6461090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Stronger partnerships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Increased negotiation success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F7BC50-3481-74DA-1E6C-FE15CBB786C8}"/>
              </a:ext>
            </a:extLst>
          </p:cNvPr>
          <p:cNvSpPr txBox="1"/>
          <p:nvPr/>
        </p:nvSpPr>
        <p:spPr>
          <a:xfrm>
            <a:off x="8096459" y="1857925"/>
            <a:ext cx="6461090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Better communication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B630A5-7B75-DF24-CEA9-C5104BC152FD}"/>
              </a:ext>
            </a:extLst>
          </p:cNvPr>
          <p:cNvSpPr txBox="1"/>
          <p:nvPr/>
        </p:nvSpPr>
        <p:spPr>
          <a:xfrm>
            <a:off x="7890469" y="3770580"/>
            <a:ext cx="3677696" cy="2126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Rolls-Royce, adapting to Chinese business practices can strengthen relationships with suppliers and contribute to long-term business success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234C7F1-C38B-C3EE-C090-6FB2F6B8A85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"/>
          </a:blip>
          <a:srcRect b="19500"/>
          <a:stretch>
            <a:fillRect/>
          </a:stretch>
        </p:blipFill>
        <p:spPr>
          <a:xfrm>
            <a:off x="-8000445" y="-1477711"/>
            <a:ext cx="20621174" cy="992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840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0C761D-3479-44F8-F475-4CF2DC0AE1AE}"/>
              </a:ext>
            </a:extLst>
          </p:cNvPr>
          <p:cNvSpPr txBox="1"/>
          <p:nvPr/>
        </p:nvSpPr>
        <p:spPr>
          <a:xfrm>
            <a:off x="401934" y="2004795"/>
            <a:ext cx="5210070" cy="3788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conclusion, successful negotiations between Rolls-Royce and a Chinese aerospace supplier require more than technical expertise.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require cultural intelligence, adaptability, and strong relationship-building skills.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Guanxi, respecting Face, and adapting communication styles, Rolls-Royce can establish trust and create a successful long-term strategic partnership.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53E729-CAD0-9B7F-E1E6-CC427355BBA3}"/>
              </a:ext>
            </a:extLst>
          </p:cNvPr>
          <p:cNvSpPr txBox="1"/>
          <p:nvPr/>
        </p:nvSpPr>
        <p:spPr>
          <a:xfrm>
            <a:off x="793820" y="446654"/>
            <a:ext cx="60943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9FFE2E-C944-C05A-953C-ADBB89DED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3899" y="-653291"/>
            <a:ext cx="3871296" cy="26580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E0F469-F298-45F7-5516-454DFCFD0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3637713" y="1244976"/>
            <a:ext cx="9116465" cy="607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562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386930-96F0-E077-7E3A-C44B35196565}"/>
              </a:ext>
            </a:extLst>
          </p:cNvPr>
          <p:cNvSpPr txBox="1"/>
          <p:nvPr/>
        </p:nvSpPr>
        <p:spPr>
          <a:xfrm>
            <a:off x="3047163" y="3246846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DF686A-14A2-33A0-D2E8-B2E01128A602}"/>
              </a:ext>
            </a:extLst>
          </p:cNvPr>
          <p:cNvSpPr txBox="1"/>
          <p:nvPr/>
        </p:nvSpPr>
        <p:spPr>
          <a:xfrm>
            <a:off x="3047163" y="3246846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3EF058-0BBB-E909-6EAA-43A678CD0A4D}"/>
              </a:ext>
            </a:extLst>
          </p:cNvPr>
          <p:cNvSpPr txBox="1"/>
          <p:nvPr/>
        </p:nvSpPr>
        <p:spPr>
          <a:xfrm>
            <a:off x="3047163" y="3246846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551B47-0CC3-196D-ECB9-0848114D1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529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146EC2-F9E1-B096-9E11-1DFAAB4EA970}"/>
              </a:ext>
            </a:extLst>
          </p:cNvPr>
          <p:cNvSpPr txBox="1"/>
          <p:nvPr/>
        </p:nvSpPr>
        <p:spPr>
          <a:xfrm>
            <a:off x="432079" y="271304"/>
            <a:ext cx="55466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03DE8-8F90-DF1C-2974-B002BDDCB908}"/>
              </a:ext>
            </a:extLst>
          </p:cNvPr>
          <p:cNvSpPr txBox="1"/>
          <p:nvPr/>
        </p:nvSpPr>
        <p:spPr>
          <a:xfrm>
            <a:off x="602900" y="979190"/>
            <a:ext cx="11103429" cy="5398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AVIC (2019). About Us. [online] Avic.com. Available at: </a:t>
            </a:r>
            <a:r>
              <a:rPr lang="en-GB" sz="11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https://www.avic.com/en/aboutus/</a:t>
            </a:r>
            <a:r>
              <a:rPr lang="en-GB" sz="1100" dirty="0"/>
              <a:t> [Accessed 20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Cote, C. (2023). How Does Leadership Influence Organizational culture? [online] Harvard Business School. Available at: </a:t>
            </a:r>
            <a:r>
              <a:rPr lang="en-GB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https://online.hbs.edu/blog/post/organizational-culture-and-leadership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 err="1"/>
              <a:t>DepositPhotos</a:t>
            </a:r>
            <a:r>
              <a:rPr lang="en-GB" sz="1100" dirty="0"/>
              <a:t> (2024). Model 1000A High Bypass Ratio Turbofan Engine Display Stand Avic. </a:t>
            </a:r>
            <a:r>
              <a:rPr lang="en-GB" sz="1100" dirty="0" err="1"/>
              <a:t>DepositPhotos</a:t>
            </a:r>
            <a:r>
              <a:rPr lang="en-GB" sz="1100" dirty="0"/>
              <a:t>. Available at: </a:t>
            </a:r>
            <a:r>
              <a:rPr lang="en-GB" sz="11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https://depositphotos.com/editorial/model-1000a-high-bypass-ratio-turbofan-engine-display-stand-avic-238246918.html</a:t>
            </a:r>
            <a:r>
              <a:rPr lang="en-GB" sz="1100" dirty="0"/>
              <a:t> [Accessed 20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Greene, J. (2024). Hofstede’s Cultural Dimensions Theory | EBSCO. [online] EBSCO Information Services, Inc. | </a:t>
            </a:r>
            <a:r>
              <a:rPr lang="en-GB" sz="11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www.ebsco.com</a:t>
            </a:r>
            <a:r>
              <a:rPr lang="en-GB" sz="1100" dirty="0"/>
              <a:t>. Available at: </a:t>
            </a:r>
            <a:r>
              <a:rPr lang="en-GB" sz="11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https://www.ebsco.com/research-starters/business-and-management/hofstedes-cultural-dimensions-theory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Hofstede, G. (2025). Country Comparison Bar Charts - Geert Hofstede. Geert Hofstede. Available at: </a:t>
            </a:r>
            <a:r>
              <a:rPr lang="en-GB" sz="11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https://geerthofstede.com/country-comparison-bar-charts/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iStock (2025). Asian Business Team Exchanging Business Card. Istockphoto.com. Available at: </a:t>
            </a:r>
            <a:r>
              <a:rPr lang="en-GB" sz="11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https://www.istockphoto.com/photos/asian-business-team-exchanging-business-card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Kaiwa Team (2026). Chinese Business Etiquette: Rules You Must Know. [online] Kaiwa. Available at: </a:t>
            </a:r>
            <a:r>
              <a:rPr lang="en-GB" sz="11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https://trykaiwa.com/blog/chinese-business-etiquette-guide-2026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Meyer, E. (2024). The Culture Map Summary. [online] Readingraphics.com. Available at: </a:t>
            </a:r>
            <a:r>
              <a:rPr lang="en-GB" sz="11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https://readingraphics.com/book-summary-the-culture-map-erin-meyer/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Pressbooks (2016). The Elements of Culture. [online] pressbooks.howardcc.edu. Available at: </a:t>
            </a:r>
            <a:r>
              <a:rPr lang="en-GB" sz="1100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https://pressbooks.howardcc.edu/soci101/chapter/3-2-the-elements-of-culture/</a:t>
            </a:r>
            <a:r>
              <a:rPr lang="en-GB" sz="1100" dirty="0"/>
              <a:t> [Accessed 17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Rolls-Royce (2026). About. [online] </a:t>
            </a:r>
            <a:r>
              <a:rPr lang="en-GB" sz="1100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www.rolls-royce.com</a:t>
            </a:r>
            <a:r>
              <a:rPr lang="en-GB" sz="1100" dirty="0"/>
              <a:t>. Available at: </a:t>
            </a:r>
            <a:r>
              <a:rPr lang="en-GB" sz="1100" dirty="0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https://www.rolls-royce.com/about.aspx#section-inside-rolls-royce</a:t>
            </a:r>
            <a:r>
              <a:rPr lang="en-GB" sz="1100" dirty="0"/>
              <a:t> [Accessed 18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 err="1"/>
              <a:t>Shayevitz</a:t>
            </a:r>
            <a:r>
              <a:rPr lang="en-GB" sz="1100" dirty="0"/>
              <a:t>, A.J. (2024). By Adam </a:t>
            </a:r>
            <a:r>
              <a:rPr lang="en-GB" sz="1100" dirty="0" err="1"/>
              <a:t>Shayevitz</a:t>
            </a:r>
            <a:r>
              <a:rPr lang="en-GB" sz="1100" dirty="0"/>
              <a:t> </a:t>
            </a:r>
            <a:r>
              <a:rPr lang="en-GB" sz="1100" dirty="0" err="1"/>
              <a:t>M.B</a:t>
            </a:r>
            <a:r>
              <a:rPr lang="en-GB" sz="1100" dirty="0"/>
              <a:t>. [online] Linkedin.com. Available at: </a:t>
            </a:r>
            <a:r>
              <a:rPr lang="en-GB" sz="1100" dirty="0"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https://www.linkedin.com/pulse/20141204193635-19220946-cross-cultural-acumentrumps-business-acumen/</a:t>
            </a:r>
            <a:r>
              <a:rPr lang="en-GB" sz="1100" dirty="0"/>
              <a:t> [Accessed 20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/>
              <a:t>UNESCO (2025). Culture. [online] Unesco.org. Available at: </a:t>
            </a:r>
            <a:r>
              <a:rPr lang="en-GB" sz="1100" dirty="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https://www.unesco.org/en/query-list/c/culture</a:t>
            </a:r>
            <a:r>
              <a:rPr lang="en-GB" sz="1100" dirty="0"/>
              <a:t> [Accessed 17 Jun.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 err="1"/>
              <a:t>Wardere</a:t>
            </a:r>
            <a:r>
              <a:rPr lang="en-GB" sz="1100" dirty="0"/>
              <a:t>, M.M. (2021). INTERCULTURAL COMMUNICATION AND HOW IT ENHANCES OUR SELF AWARENESS. Medium. Available at: </a:t>
            </a:r>
            <a:r>
              <a:rPr lang="en-GB" sz="1100" dirty="0"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https://warderemunira.medium.com/intercultural-communication-and-how-it-enhances-our-self-awareness-f496d7553d01</a:t>
            </a:r>
            <a:r>
              <a:rPr lang="en-GB" sz="1100" dirty="0"/>
              <a:t> [Accessed 17 Jun. 2026].</a:t>
            </a:r>
          </a:p>
        </p:txBody>
      </p:sp>
    </p:spTree>
    <p:extLst>
      <p:ext uri="{BB962C8B-B14F-4D97-AF65-F5344CB8AC3E}">
        <p14:creationId xmlns:p14="http://schemas.microsoft.com/office/powerpoint/2010/main" val="32585937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4354</TotalTime>
  <Words>1263</Words>
  <Application>Microsoft Office PowerPoint</Application>
  <PresentationFormat>Widescreen</PresentationFormat>
  <Paragraphs>135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Calibri</vt:lpstr>
      <vt:lpstr>Corbel</vt:lpstr>
      <vt:lpstr>Wingdings</vt:lpstr>
      <vt:lpstr>Banded</vt:lpstr>
      <vt:lpstr>Student Name: Alexandra Clapa Student Number: 2243446 Course Name: International Business Communications LCBB6023  Lecturer Name: Afzal Munna Session: June 2026 Term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Clapa</dc:creator>
  <cp:lastModifiedBy>aanei Alexandra</cp:lastModifiedBy>
  <cp:revision>2</cp:revision>
  <dcterms:created xsi:type="dcterms:W3CDTF">2026-06-17T10:19:27Z</dcterms:created>
  <dcterms:modified xsi:type="dcterms:W3CDTF">2026-06-21T08:13:20Z</dcterms:modified>
</cp:coreProperties>
</file>