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64" r:id="rId4"/>
    <p:sldId id="265" r:id="rId5"/>
    <p:sldId id="266" r:id="rId6"/>
    <p:sldId id="267" r:id="rId7"/>
    <p:sldId id="268" r:id="rId8"/>
    <p:sldId id="269" r:id="rId9"/>
    <p:sldId id="270" r:id="rId10"/>
    <p:sldId id="271" r:id="rId11"/>
    <p:sldId id="272" r:id="rId12"/>
    <p:sldId id="257" r:id="rId13"/>
    <p:sldId id="258" r:id="rId14"/>
    <p:sldId id="260" r:id="rId15"/>
    <p:sldId id="273" r:id="rId16"/>
    <p:sldId id="276" r:id="rId17"/>
    <p:sldId id="275" r:id="rId18"/>
    <p:sldId id="274" r:id="rId19"/>
    <p:sldId id="277" r:id="rId20"/>
    <p:sldId id="278" r:id="rId21"/>
    <p:sldId id="25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474" autoAdjust="0"/>
    <p:restoredTop sz="96552" autoAdjust="0"/>
  </p:normalViewPr>
  <p:slideViewPr>
    <p:cSldViewPr snapToGrid="0">
      <p:cViewPr>
        <p:scale>
          <a:sx n="100" d="100"/>
          <a:sy n="100" d="100"/>
        </p:scale>
        <p:origin x="21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381EEC-5743-4DFB-9644-EF40974C9A2C}" type="doc">
      <dgm:prSet loTypeId="urn:microsoft.com/office/officeart/2011/layout/HexagonRadial" loCatId="officeonline" qsTypeId="urn:microsoft.com/office/officeart/2005/8/quickstyle/simple1" qsCatId="simple" csTypeId="urn:microsoft.com/office/officeart/2005/8/colors/colorful1" csCatId="colorful" phldr="1"/>
      <dgm:spPr/>
      <dgm:t>
        <a:bodyPr/>
        <a:lstStyle/>
        <a:p>
          <a:endParaRPr lang="en-US"/>
        </a:p>
      </dgm:t>
    </dgm:pt>
    <dgm:pt modelId="{26C9607F-266D-4F89-A9F6-6C0849FAA048}">
      <dgm:prSet phldrT="[Text]"/>
      <dgm:spPr/>
      <dgm:t>
        <a:bodyPr/>
        <a:lstStyle/>
        <a:p>
          <a:r>
            <a:rPr lang="en-US" smtClean="0"/>
            <a:t>Unit of Analysis </a:t>
          </a:r>
          <a:endParaRPr lang="en-US" dirty="0"/>
        </a:p>
      </dgm:t>
    </dgm:pt>
    <dgm:pt modelId="{C9AE507C-0341-4376-A474-67C573A58AB5}" type="parTrans" cxnId="{FB9E52B2-79ED-4A9B-B8F2-D606EB4B82A4}">
      <dgm:prSet/>
      <dgm:spPr/>
      <dgm:t>
        <a:bodyPr/>
        <a:lstStyle/>
        <a:p>
          <a:endParaRPr lang="en-US"/>
        </a:p>
      </dgm:t>
    </dgm:pt>
    <dgm:pt modelId="{78CC6F23-3647-432E-906E-D0934116B189}" type="sibTrans" cxnId="{FB9E52B2-79ED-4A9B-B8F2-D606EB4B82A4}">
      <dgm:prSet/>
      <dgm:spPr/>
      <dgm:t>
        <a:bodyPr/>
        <a:lstStyle/>
        <a:p>
          <a:endParaRPr lang="en-US"/>
        </a:p>
      </dgm:t>
    </dgm:pt>
    <dgm:pt modelId="{FBDCDB49-B92B-44F4-BE6D-3A5428F3E437}">
      <dgm:prSet phldrT="[Text]"/>
      <dgm:spPr/>
      <dgm:t>
        <a:bodyPr/>
        <a:lstStyle/>
        <a:p>
          <a:r>
            <a:rPr lang="en-US" smtClean="0"/>
            <a:t>Cross-sectional </a:t>
          </a:r>
        </a:p>
        <a:p>
          <a:r>
            <a:rPr lang="en-US" smtClean="0"/>
            <a:t>or </a:t>
          </a:r>
        </a:p>
        <a:p>
          <a:r>
            <a:rPr lang="en-US" smtClean="0"/>
            <a:t>Longitudinal</a:t>
          </a:r>
          <a:endParaRPr lang="en-US" dirty="0"/>
        </a:p>
      </dgm:t>
    </dgm:pt>
    <dgm:pt modelId="{CF0F5180-25FA-432C-BF20-25E8D6E4E4D9}" type="parTrans" cxnId="{E6CA5E1A-0A11-493D-A789-2A449FF325D1}">
      <dgm:prSet/>
      <dgm:spPr/>
      <dgm:t>
        <a:bodyPr/>
        <a:lstStyle/>
        <a:p>
          <a:endParaRPr lang="en-US"/>
        </a:p>
      </dgm:t>
    </dgm:pt>
    <dgm:pt modelId="{2874F2A0-6E1F-43EA-9963-0EC8DF1033A7}" type="sibTrans" cxnId="{E6CA5E1A-0A11-493D-A789-2A449FF325D1}">
      <dgm:prSet/>
      <dgm:spPr/>
      <dgm:t>
        <a:bodyPr/>
        <a:lstStyle/>
        <a:p>
          <a:endParaRPr lang="en-US"/>
        </a:p>
      </dgm:t>
    </dgm:pt>
    <dgm:pt modelId="{43E35BBA-BA8B-416F-B8D3-1070797EB04F}">
      <dgm:prSet phldrT="[Text]"/>
      <dgm:spPr/>
      <dgm:t>
        <a:bodyPr/>
        <a:lstStyle/>
        <a:p>
          <a:r>
            <a:rPr lang="en-US" smtClean="0"/>
            <a:t>Verify </a:t>
          </a:r>
        </a:p>
        <a:p>
          <a:r>
            <a:rPr lang="en-US" smtClean="0"/>
            <a:t>or </a:t>
          </a:r>
        </a:p>
        <a:p>
          <a:r>
            <a:rPr lang="en-US" smtClean="0"/>
            <a:t>Falsify a Theory</a:t>
          </a:r>
          <a:endParaRPr lang="en-US" dirty="0"/>
        </a:p>
      </dgm:t>
    </dgm:pt>
    <dgm:pt modelId="{011B8096-0DD8-43CF-86F2-B51C6C6A3A2A}" type="parTrans" cxnId="{6714AE9E-71C9-4DD7-A9AC-7B109C15A884}">
      <dgm:prSet/>
      <dgm:spPr/>
      <dgm:t>
        <a:bodyPr/>
        <a:lstStyle/>
        <a:p>
          <a:endParaRPr lang="en-US"/>
        </a:p>
      </dgm:t>
    </dgm:pt>
    <dgm:pt modelId="{8984BB6D-C2CD-4DCD-8B6C-47401954BB60}" type="sibTrans" cxnId="{6714AE9E-71C9-4DD7-A9AC-7B109C15A884}">
      <dgm:prSet/>
      <dgm:spPr/>
      <dgm:t>
        <a:bodyPr/>
        <a:lstStyle/>
        <a:p>
          <a:endParaRPr lang="en-US"/>
        </a:p>
      </dgm:t>
    </dgm:pt>
    <dgm:pt modelId="{A943D9F0-9C5C-4919-AE22-5BCBCE7F9CC1}">
      <dgm:prSet phldrT="[Text]"/>
      <dgm:spPr/>
      <dgm:t>
        <a:bodyPr/>
        <a:lstStyle/>
        <a:p>
          <a:r>
            <a:rPr lang="en-US" dirty="0" smtClean="0"/>
            <a:t>Research Approach </a:t>
          </a:r>
        </a:p>
        <a:p>
          <a:r>
            <a:rPr lang="en-US" dirty="0" smtClean="0"/>
            <a:t>is Influenced </a:t>
          </a:r>
        </a:p>
        <a:p>
          <a:r>
            <a:rPr lang="en-US" dirty="0" smtClean="0"/>
            <a:t>by . . . .</a:t>
          </a:r>
          <a:endParaRPr lang="en-US" dirty="0"/>
        </a:p>
      </dgm:t>
    </dgm:pt>
    <dgm:pt modelId="{604267C9-F874-44BE-A1DB-7C0A98DEAA4D}" type="sibTrans" cxnId="{8111886B-13B9-4F13-B6F7-4EB7359CD564}">
      <dgm:prSet/>
      <dgm:spPr/>
      <dgm:t>
        <a:bodyPr/>
        <a:lstStyle/>
        <a:p>
          <a:endParaRPr lang="en-US"/>
        </a:p>
      </dgm:t>
    </dgm:pt>
    <dgm:pt modelId="{0F542FDE-857E-47B8-BACE-7D33F0CC451B}" type="parTrans" cxnId="{8111886B-13B9-4F13-B6F7-4EB7359CD564}">
      <dgm:prSet/>
      <dgm:spPr/>
      <dgm:t>
        <a:bodyPr/>
        <a:lstStyle/>
        <a:p>
          <a:endParaRPr lang="en-US"/>
        </a:p>
      </dgm:t>
    </dgm:pt>
    <dgm:pt modelId="{778A21AB-131B-4785-9983-9C5E30B64453}">
      <dgm:prSet/>
      <dgm:spPr/>
      <dgm:t>
        <a:bodyPr/>
        <a:lstStyle/>
        <a:p>
          <a:r>
            <a:rPr lang="en-US" smtClean="0"/>
            <a:t>Universal Theory </a:t>
          </a:r>
        </a:p>
        <a:p>
          <a:r>
            <a:rPr lang="en-US" smtClean="0"/>
            <a:t>or </a:t>
          </a:r>
        </a:p>
        <a:p>
          <a:r>
            <a:rPr lang="en-US" smtClean="0"/>
            <a:t>Local Knowledge</a:t>
          </a:r>
          <a:endParaRPr lang="en-GB" dirty="0"/>
        </a:p>
      </dgm:t>
    </dgm:pt>
    <dgm:pt modelId="{61088D2D-F13B-4BF6-B5FB-E8D318DED458}" type="parTrans" cxnId="{2EE06BC2-4C41-4806-90AC-8D9B36268A5C}">
      <dgm:prSet/>
      <dgm:spPr/>
      <dgm:t>
        <a:bodyPr/>
        <a:lstStyle/>
        <a:p>
          <a:endParaRPr lang="en-US"/>
        </a:p>
      </dgm:t>
    </dgm:pt>
    <dgm:pt modelId="{F929DA72-0187-4D74-9503-E87CD16D7B77}" type="sibTrans" cxnId="{2EE06BC2-4C41-4806-90AC-8D9B36268A5C}">
      <dgm:prSet/>
      <dgm:spPr/>
      <dgm:t>
        <a:bodyPr/>
        <a:lstStyle/>
        <a:p>
          <a:endParaRPr lang="en-US"/>
        </a:p>
      </dgm:t>
    </dgm:pt>
    <dgm:pt modelId="{8E155A6A-0780-40C9-AF60-7AB002BD2D75}">
      <dgm:prSet/>
      <dgm:spPr/>
      <dgm:t>
        <a:bodyPr/>
        <a:lstStyle/>
        <a:p>
          <a:r>
            <a:rPr lang="en-US" smtClean="0"/>
            <a:t>Theory </a:t>
          </a:r>
        </a:p>
        <a:p>
          <a:r>
            <a:rPr lang="en-US" smtClean="0"/>
            <a:t>or </a:t>
          </a:r>
        </a:p>
        <a:p>
          <a:r>
            <a:rPr lang="en-US" smtClean="0"/>
            <a:t>Data Come First</a:t>
          </a:r>
          <a:endParaRPr lang="en-GB" dirty="0"/>
        </a:p>
      </dgm:t>
    </dgm:pt>
    <dgm:pt modelId="{7D9F91B3-1A59-4839-8350-1A582B37C370}" type="parTrans" cxnId="{0AE378C5-7E9D-4960-9616-EBC88FDE6AC3}">
      <dgm:prSet/>
      <dgm:spPr/>
      <dgm:t>
        <a:bodyPr/>
        <a:lstStyle/>
        <a:p>
          <a:endParaRPr lang="en-US"/>
        </a:p>
      </dgm:t>
    </dgm:pt>
    <dgm:pt modelId="{97C10248-ED22-4347-927F-324D68DF9090}" type="sibTrans" cxnId="{0AE378C5-7E9D-4960-9616-EBC88FDE6AC3}">
      <dgm:prSet/>
      <dgm:spPr/>
      <dgm:t>
        <a:bodyPr/>
        <a:lstStyle/>
        <a:p>
          <a:endParaRPr lang="en-US"/>
        </a:p>
      </dgm:t>
    </dgm:pt>
    <dgm:pt modelId="{D0003085-3531-4899-990C-17F273B5F6F1}" type="pres">
      <dgm:prSet presAssocID="{D3381EEC-5743-4DFB-9644-EF40974C9A2C}" presName="Name0" presStyleCnt="0">
        <dgm:presLayoutVars>
          <dgm:chMax val="1"/>
          <dgm:chPref val="1"/>
          <dgm:dir/>
          <dgm:animOne val="branch"/>
          <dgm:animLvl val="lvl"/>
        </dgm:presLayoutVars>
      </dgm:prSet>
      <dgm:spPr/>
    </dgm:pt>
    <dgm:pt modelId="{1C854843-FBEB-4652-B649-8B88FD534B86}" type="pres">
      <dgm:prSet presAssocID="{A943D9F0-9C5C-4919-AE22-5BCBCE7F9CC1}" presName="Parent" presStyleLbl="node0" presStyleIdx="0" presStyleCnt="1" custScaleX="118868" custScaleY="111421" custLinFactX="-21749" custLinFactNeighborX="-100000" custLinFactNeighborY="-80779">
        <dgm:presLayoutVars>
          <dgm:chMax val="6"/>
          <dgm:chPref val="6"/>
        </dgm:presLayoutVars>
      </dgm:prSet>
      <dgm:spPr>
        <a:prstGeom prst="ellipse">
          <a:avLst/>
        </a:prstGeom>
      </dgm:spPr>
      <dgm:t>
        <a:bodyPr/>
        <a:lstStyle/>
        <a:p>
          <a:endParaRPr lang="en-US"/>
        </a:p>
      </dgm:t>
    </dgm:pt>
    <dgm:pt modelId="{A1231058-2805-490F-B123-B55BE451D3B4}" type="pres">
      <dgm:prSet presAssocID="{26C9607F-266D-4F89-A9F6-6C0849FAA048}" presName="Accent1" presStyleCnt="0"/>
      <dgm:spPr/>
    </dgm:pt>
    <dgm:pt modelId="{74DA8A6F-3454-46A0-99DC-3C3FFF65130C}" type="pres">
      <dgm:prSet presAssocID="{26C9607F-266D-4F89-A9F6-6C0849FAA048}" presName="Accent" presStyleLbl="bgShp" presStyleIdx="0" presStyleCnt="5"/>
      <dgm:spPr/>
    </dgm:pt>
    <dgm:pt modelId="{54F84954-A48A-48A2-AD75-F4234A50FB1D}" type="pres">
      <dgm:prSet presAssocID="{26C9607F-266D-4F89-A9F6-6C0849FAA048}" presName="Child1" presStyleLbl="node1" presStyleIdx="0" presStyleCnt="5">
        <dgm:presLayoutVars>
          <dgm:chMax val="0"/>
          <dgm:chPref val="0"/>
          <dgm:bulletEnabled val="1"/>
        </dgm:presLayoutVars>
      </dgm:prSet>
      <dgm:spPr/>
      <dgm:t>
        <a:bodyPr/>
        <a:lstStyle/>
        <a:p>
          <a:endParaRPr lang="en-US"/>
        </a:p>
      </dgm:t>
    </dgm:pt>
    <dgm:pt modelId="{7E785321-57FC-40EC-938E-2F164885CE76}" type="pres">
      <dgm:prSet presAssocID="{778A21AB-131B-4785-9983-9C5E30B64453}" presName="Accent2" presStyleCnt="0"/>
      <dgm:spPr/>
    </dgm:pt>
    <dgm:pt modelId="{6CC93A3F-07A6-4699-B7DC-F46DA632AE3C}" type="pres">
      <dgm:prSet presAssocID="{778A21AB-131B-4785-9983-9C5E30B64453}" presName="Accent" presStyleLbl="bgShp" presStyleIdx="1" presStyleCnt="5"/>
      <dgm:spPr>
        <a:solidFill>
          <a:schemeClr val="bg1"/>
        </a:solidFill>
      </dgm:spPr>
    </dgm:pt>
    <dgm:pt modelId="{25F5440F-890D-4AA3-A578-3FD43258427F}" type="pres">
      <dgm:prSet presAssocID="{778A21AB-131B-4785-9983-9C5E30B64453}" presName="Child2" presStyleLbl="node1" presStyleIdx="1" presStyleCnt="5">
        <dgm:presLayoutVars>
          <dgm:chMax val="0"/>
          <dgm:chPref val="0"/>
          <dgm:bulletEnabled val="1"/>
        </dgm:presLayoutVars>
      </dgm:prSet>
      <dgm:spPr/>
      <dgm:t>
        <a:bodyPr/>
        <a:lstStyle/>
        <a:p>
          <a:endParaRPr lang="en-US"/>
        </a:p>
      </dgm:t>
    </dgm:pt>
    <dgm:pt modelId="{543EB678-4826-41B3-ACBA-A714DFA97AC7}" type="pres">
      <dgm:prSet presAssocID="{8E155A6A-0780-40C9-AF60-7AB002BD2D75}" presName="Accent3" presStyleCnt="0"/>
      <dgm:spPr/>
    </dgm:pt>
    <dgm:pt modelId="{61D2176D-7163-4385-B455-DDDDCD775FAB}" type="pres">
      <dgm:prSet presAssocID="{8E155A6A-0780-40C9-AF60-7AB002BD2D75}" presName="Accent" presStyleLbl="bgShp" presStyleIdx="2" presStyleCnt="5"/>
      <dgm:spPr>
        <a:solidFill>
          <a:schemeClr val="bg1"/>
        </a:solidFill>
      </dgm:spPr>
    </dgm:pt>
    <dgm:pt modelId="{2B302786-9463-4138-A266-B58EFD792252}" type="pres">
      <dgm:prSet presAssocID="{8E155A6A-0780-40C9-AF60-7AB002BD2D75}" presName="Child3" presStyleLbl="node1" presStyleIdx="2" presStyleCnt="5">
        <dgm:presLayoutVars>
          <dgm:chMax val="0"/>
          <dgm:chPref val="0"/>
          <dgm:bulletEnabled val="1"/>
        </dgm:presLayoutVars>
      </dgm:prSet>
      <dgm:spPr/>
    </dgm:pt>
    <dgm:pt modelId="{864049B8-F031-43DF-8DF5-D559352AA73C}" type="pres">
      <dgm:prSet presAssocID="{FBDCDB49-B92B-44F4-BE6D-3A5428F3E437}" presName="Accent4" presStyleCnt="0"/>
      <dgm:spPr/>
    </dgm:pt>
    <dgm:pt modelId="{86AF6F24-F59E-4B0E-879E-63F6535809DB}" type="pres">
      <dgm:prSet presAssocID="{FBDCDB49-B92B-44F4-BE6D-3A5428F3E437}" presName="Accent" presStyleLbl="bgShp" presStyleIdx="3" presStyleCnt="5"/>
      <dgm:spPr>
        <a:noFill/>
      </dgm:spPr>
    </dgm:pt>
    <dgm:pt modelId="{8644B30E-6A76-4F5E-A300-CC4EC808E335}" type="pres">
      <dgm:prSet presAssocID="{FBDCDB49-B92B-44F4-BE6D-3A5428F3E437}" presName="Child4" presStyleLbl="node1" presStyleIdx="3" presStyleCnt="5">
        <dgm:presLayoutVars>
          <dgm:chMax val="0"/>
          <dgm:chPref val="0"/>
          <dgm:bulletEnabled val="1"/>
        </dgm:presLayoutVars>
      </dgm:prSet>
      <dgm:spPr/>
      <dgm:t>
        <a:bodyPr/>
        <a:lstStyle/>
        <a:p>
          <a:endParaRPr lang="en-US"/>
        </a:p>
      </dgm:t>
    </dgm:pt>
    <dgm:pt modelId="{253DAB6E-8872-4DFF-AEF3-A3D865027002}" type="pres">
      <dgm:prSet presAssocID="{43E35BBA-BA8B-416F-B8D3-1070797EB04F}" presName="Accent5" presStyleCnt="0"/>
      <dgm:spPr/>
    </dgm:pt>
    <dgm:pt modelId="{B8F18DC4-E098-48ED-B8F9-3AAB8351B57A}" type="pres">
      <dgm:prSet presAssocID="{43E35BBA-BA8B-416F-B8D3-1070797EB04F}" presName="Accent" presStyleLbl="bgShp" presStyleIdx="4" presStyleCnt="5"/>
      <dgm:spPr>
        <a:solidFill>
          <a:schemeClr val="bg1"/>
        </a:solidFill>
      </dgm:spPr>
    </dgm:pt>
    <dgm:pt modelId="{B03AA496-3BD5-4944-BC28-2D1EEAFA7F3D}" type="pres">
      <dgm:prSet presAssocID="{43E35BBA-BA8B-416F-B8D3-1070797EB04F}" presName="Child5" presStyleLbl="node1" presStyleIdx="4" presStyleCnt="5">
        <dgm:presLayoutVars>
          <dgm:chMax val="0"/>
          <dgm:chPref val="0"/>
          <dgm:bulletEnabled val="1"/>
        </dgm:presLayoutVars>
      </dgm:prSet>
      <dgm:spPr/>
      <dgm:t>
        <a:bodyPr/>
        <a:lstStyle/>
        <a:p>
          <a:endParaRPr lang="en-US"/>
        </a:p>
      </dgm:t>
    </dgm:pt>
  </dgm:ptLst>
  <dgm:cxnLst>
    <dgm:cxn modelId="{FB9E52B2-79ED-4A9B-B8F2-D606EB4B82A4}" srcId="{A943D9F0-9C5C-4919-AE22-5BCBCE7F9CC1}" destId="{26C9607F-266D-4F89-A9F6-6C0849FAA048}" srcOrd="0" destOrd="0" parTransId="{C9AE507C-0341-4376-A474-67C573A58AB5}" sibTransId="{78CC6F23-3647-432E-906E-D0934116B189}"/>
    <dgm:cxn modelId="{E318F797-D032-42EA-B37A-2CDACAF1B69A}" type="presOf" srcId="{A943D9F0-9C5C-4919-AE22-5BCBCE7F9CC1}" destId="{1C854843-FBEB-4652-B649-8B88FD534B86}" srcOrd="0" destOrd="0" presId="urn:microsoft.com/office/officeart/2011/layout/HexagonRadial"/>
    <dgm:cxn modelId="{E718E1F2-57C3-423C-A735-6F5F6B14687C}" type="presOf" srcId="{43E35BBA-BA8B-416F-B8D3-1070797EB04F}" destId="{B03AA496-3BD5-4944-BC28-2D1EEAFA7F3D}" srcOrd="0" destOrd="0" presId="urn:microsoft.com/office/officeart/2011/layout/HexagonRadial"/>
    <dgm:cxn modelId="{6810F3BC-3BC6-435D-8F94-E09E08656E1E}" type="presOf" srcId="{D3381EEC-5743-4DFB-9644-EF40974C9A2C}" destId="{D0003085-3531-4899-990C-17F273B5F6F1}" srcOrd="0" destOrd="0" presId="urn:microsoft.com/office/officeart/2011/layout/HexagonRadial"/>
    <dgm:cxn modelId="{0AE378C5-7E9D-4960-9616-EBC88FDE6AC3}" srcId="{A943D9F0-9C5C-4919-AE22-5BCBCE7F9CC1}" destId="{8E155A6A-0780-40C9-AF60-7AB002BD2D75}" srcOrd="2" destOrd="0" parTransId="{7D9F91B3-1A59-4839-8350-1A582B37C370}" sibTransId="{97C10248-ED22-4347-927F-324D68DF9090}"/>
    <dgm:cxn modelId="{D1D307AD-0C64-4371-B57D-1EE9F8DEAF4E}" type="presOf" srcId="{778A21AB-131B-4785-9983-9C5E30B64453}" destId="{25F5440F-890D-4AA3-A578-3FD43258427F}" srcOrd="0" destOrd="0" presId="urn:microsoft.com/office/officeart/2011/layout/HexagonRadial"/>
    <dgm:cxn modelId="{6714AE9E-71C9-4DD7-A9AC-7B109C15A884}" srcId="{A943D9F0-9C5C-4919-AE22-5BCBCE7F9CC1}" destId="{43E35BBA-BA8B-416F-B8D3-1070797EB04F}" srcOrd="4" destOrd="0" parTransId="{011B8096-0DD8-43CF-86F2-B51C6C6A3A2A}" sibTransId="{8984BB6D-C2CD-4DCD-8B6C-47401954BB60}"/>
    <dgm:cxn modelId="{8111886B-13B9-4F13-B6F7-4EB7359CD564}" srcId="{D3381EEC-5743-4DFB-9644-EF40974C9A2C}" destId="{A943D9F0-9C5C-4919-AE22-5BCBCE7F9CC1}" srcOrd="0" destOrd="0" parTransId="{0F542FDE-857E-47B8-BACE-7D33F0CC451B}" sibTransId="{604267C9-F874-44BE-A1DB-7C0A98DEAA4D}"/>
    <dgm:cxn modelId="{E6CA5E1A-0A11-493D-A789-2A449FF325D1}" srcId="{A943D9F0-9C5C-4919-AE22-5BCBCE7F9CC1}" destId="{FBDCDB49-B92B-44F4-BE6D-3A5428F3E437}" srcOrd="3" destOrd="0" parTransId="{CF0F5180-25FA-432C-BF20-25E8D6E4E4D9}" sibTransId="{2874F2A0-6E1F-43EA-9963-0EC8DF1033A7}"/>
    <dgm:cxn modelId="{2EE06BC2-4C41-4806-90AC-8D9B36268A5C}" srcId="{A943D9F0-9C5C-4919-AE22-5BCBCE7F9CC1}" destId="{778A21AB-131B-4785-9983-9C5E30B64453}" srcOrd="1" destOrd="0" parTransId="{61088D2D-F13B-4BF6-B5FB-E8D318DED458}" sibTransId="{F929DA72-0187-4D74-9503-E87CD16D7B77}"/>
    <dgm:cxn modelId="{305F350B-A0F5-49AE-86A6-0A75AA58300C}" type="presOf" srcId="{8E155A6A-0780-40C9-AF60-7AB002BD2D75}" destId="{2B302786-9463-4138-A266-B58EFD792252}" srcOrd="0" destOrd="0" presId="urn:microsoft.com/office/officeart/2011/layout/HexagonRadial"/>
    <dgm:cxn modelId="{5C8C145D-7EF0-4841-8322-E18B638C137C}" type="presOf" srcId="{26C9607F-266D-4F89-A9F6-6C0849FAA048}" destId="{54F84954-A48A-48A2-AD75-F4234A50FB1D}" srcOrd="0" destOrd="0" presId="urn:microsoft.com/office/officeart/2011/layout/HexagonRadial"/>
    <dgm:cxn modelId="{A35ACB38-0641-4823-80CA-6DF5326DEBBF}" type="presOf" srcId="{FBDCDB49-B92B-44F4-BE6D-3A5428F3E437}" destId="{8644B30E-6A76-4F5E-A300-CC4EC808E335}" srcOrd="0" destOrd="0" presId="urn:microsoft.com/office/officeart/2011/layout/HexagonRadial"/>
    <dgm:cxn modelId="{28A2CE16-5814-468F-B59C-D5F719461560}" type="presParOf" srcId="{D0003085-3531-4899-990C-17F273B5F6F1}" destId="{1C854843-FBEB-4652-B649-8B88FD534B86}" srcOrd="0" destOrd="0" presId="urn:microsoft.com/office/officeart/2011/layout/HexagonRadial"/>
    <dgm:cxn modelId="{E72125E3-7C62-4D5E-AC1D-68F2D09E13BA}" type="presParOf" srcId="{D0003085-3531-4899-990C-17F273B5F6F1}" destId="{A1231058-2805-490F-B123-B55BE451D3B4}" srcOrd="1" destOrd="0" presId="urn:microsoft.com/office/officeart/2011/layout/HexagonRadial"/>
    <dgm:cxn modelId="{2545AE9E-247A-42A5-8C38-25572D391D85}" type="presParOf" srcId="{A1231058-2805-490F-B123-B55BE451D3B4}" destId="{74DA8A6F-3454-46A0-99DC-3C3FFF65130C}" srcOrd="0" destOrd="0" presId="urn:microsoft.com/office/officeart/2011/layout/HexagonRadial"/>
    <dgm:cxn modelId="{6694636B-D03A-4A13-95F6-E53245061BF5}" type="presParOf" srcId="{D0003085-3531-4899-990C-17F273B5F6F1}" destId="{54F84954-A48A-48A2-AD75-F4234A50FB1D}" srcOrd="2" destOrd="0" presId="urn:microsoft.com/office/officeart/2011/layout/HexagonRadial"/>
    <dgm:cxn modelId="{CB6EEE4E-EE29-435D-AF3D-9E3DF1A6A875}" type="presParOf" srcId="{D0003085-3531-4899-990C-17F273B5F6F1}" destId="{7E785321-57FC-40EC-938E-2F164885CE76}" srcOrd="3" destOrd="0" presId="urn:microsoft.com/office/officeart/2011/layout/HexagonRadial"/>
    <dgm:cxn modelId="{B7F419AB-A2F5-4E3D-895B-BEAD143BA55B}" type="presParOf" srcId="{7E785321-57FC-40EC-938E-2F164885CE76}" destId="{6CC93A3F-07A6-4699-B7DC-F46DA632AE3C}" srcOrd="0" destOrd="0" presId="urn:microsoft.com/office/officeart/2011/layout/HexagonRadial"/>
    <dgm:cxn modelId="{62C69AC3-D4BB-4465-AD85-0E26DE86A905}" type="presParOf" srcId="{D0003085-3531-4899-990C-17F273B5F6F1}" destId="{25F5440F-890D-4AA3-A578-3FD43258427F}" srcOrd="4" destOrd="0" presId="urn:microsoft.com/office/officeart/2011/layout/HexagonRadial"/>
    <dgm:cxn modelId="{1EA5CF12-62C4-4F49-A063-69D75585EFD7}" type="presParOf" srcId="{D0003085-3531-4899-990C-17F273B5F6F1}" destId="{543EB678-4826-41B3-ACBA-A714DFA97AC7}" srcOrd="5" destOrd="0" presId="urn:microsoft.com/office/officeart/2011/layout/HexagonRadial"/>
    <dgm:cxn modelId="{51C0944E-8501-4369-BD1F-85A0AFDEC29B}" type="presParOf" srcId="{543EB678-4826-41B3-ACBA-A714DFA97AC7}" destId="{61D2176D-7163-4385-B455-DDDDCD775FAB}" srcOrd="0" destOrd="0" presId="urn:microsoft.com/office/officeart/2011/layout/HexagonRadial"/>
    <dgm:cxn modelId="{A12DF258-B252-4FA6-AFC6-94470A37A919}" type="presParOf" srcId="{D0003085-3531-4899-990C-17F273B5F6F1}" destId="{2B302786-9463-4138-A266-B58EFD792252}" srcOrd="6" destOrd="0" presId="urn:microsoft.com/office/officeart/2011/layout/HexagonRadial"/>
    <dgm:cxn modelId="{2073201F-2CCB-4323-BDF9-B8A1D369DBA4}" type="presParOf" srcId="{D0003085-3531-4899-990C-17F273B5F6F1}" destId="{864049B8-F031-43DF-8DF5-D559352AA73C}" srcOrd="7" destOrd="0" presId="urn:microsoft.com/office/officeart/2011/layout/HexagonRadial"/>
    <dgm:cxn modelId="{1036F75B-F71B-4ED2-8133-DC87B25BFE1B}" type="presParOf" srcId="{864049B8-F031-43DF-8DF5-D559352AA73C}" destId="{86AF6F24-F59E-4B0E-879E-63F6535809DB}" srcOrd="0" destOrd="0" presId="urn:microsoft.com/office/officeart/2011/layout/HexagonRadial"/>
    <dgm:cxn modelId="{2BF7AEE5-881F-4E53-B59A-D4D5150568FE}" type="presParOf" srcId="{D0003085-3531-4899-990C-17F273B5F6F1}" destId="{8644B30E-6A76-4F5E-A300-CC4EC808E335}" srcOrd="8" destOrd="0" presId="urn:microsoft.com/office/officeart/2011/layout/HexagonRadial"/>
    <dgm:cxn modelId="{599B495C-9667-4097-A80D-FB985DC7B186}" type="presParOf" srcId="{D0003085-3531-4899-990C-17F273B5F6F1}" destId="{253DAB6E-8872-4DFF-AEF3-A3D865027002}" srcOrd="9" destOrd="0" presId="urn:microsoft.com/office/officeart/2011/layout/HexagonRadial"/>
    <dgm:cxn modelId="{34ECA637-1CE0-4BEA-8776-127229B3838C}" type="presParOf" srcId="{253DAB6E-8872-4DFF-AEF3-A3D865027002}" destId="{B8F18DC4-E098-48ED-B8F9-3AAB8351B57A}" srcOrd="0" destOrd="0" presId="urn:microsoft.com/office/officeart/2011/layout/HexagonRadial"/>
    <dgm:cxn modelId="{CE08C04F-AA7B-4F3E-A4CD-BC60C3C1C3CC}" type="presParOf" srcId="{D0003085-3531-4899-990C-17F273B5F6F1}" destId="{B03AA496-3BD5-4944-BC28-2D1EEAFA7F3D}" srcOrd="10"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54843-FBEB-4652-B649-8B88FD534B86}">
      <dsp:nvSpPr>
        <dsp:cNvPr id="0" name=""/>
        <dsp:cNvSpPr/>
      </dsp:nvSpPr>
      <dsp:spPr>
        <a:xfrm>
          <a:off x="38104" y="85732"/>
          <a:ext cx="2641083" cy="2141512"/>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kern="1200" dirty="0" smtClean="0"/>
            <a:t>Research Approach </a:t>
          </a:r>
        </a:p>
        <a:p>
          <a:pPr lvl="0" algn="ctr" defTabSz="1022350">
            <a:lnSpc>
              <a:spcPct val="90000"/>
            </a:lnSpc>
            <a:spcBef>
              <a:spcPct val="0"/>
            </a:spcBef>
            <a:spcAft>
              <a:spcPct val="35000"/>
            </a:spcAft>
          </a:pPr>
          <a:r>
            <a:rPr lang="en-US" sz="2300" kern="1200" dirty="0" smtClean="0"/>
            <a:t>is Influenced </a:t>
          </a:r>
        </a:p>
        <a:p>
          <a:pPr lvl="0" algn="ctr" defTabSz="1022350">
            <a:lnSpc>
              <a:spcPct val="90000"/>
            </a:lnSpc>
            <a:spcBef>
              <a:spcPct val="0"/>
            </a:spcBef>
            <a:spcAft>
              <a:spcPct val="35000"/>
            </a:spcAft>
          </a:pPr>
          <a:r>
            <a:rPr lang="en-US" sz="2300" kern="1200" dirty="0" smtClean="0"/>
            <a:t>by . . . .</a:t>
          </a:r>
          <a:endParaRPr lang="en-US" sz="2300" kern="1200" dirty="0"/>
        </a:p>
      </dsp:txBody>
      <dsp:txXfrm>
        <a:off x="424882" y="399349"/>
        <a:ext cx="1867527" cy="1514278"/>
      </dsp:txXfrm>
    </dsp:sp>
    <dsp:sp modelId="{6CC93A3F-07A6-4699-B7DC-F46DA632AE3C}">
      <dsp:nvSpPr>
        <dsp:cNvPr id="0" name=""/>
        <dsp:cNvSpPr/>
      </dsp:nvSpPr>
      <dsp:spPr>
        <a:xfrm>
          <a:off x="4344123" y="828514"/>
          <a:ext cx="838302" cy="722308"/>
        </a:xfrm>
        <a:prstGeom prst="hexagon">
          <a:avLst>
            <a:gd name="adj" fmla="val 28900"/>
            <a:gd name="vf" fmla="val 115470"/>
          </a:avLst>
        </a:prstGeom>
        <a:solidFill>
          <a:schemeClr val="bg1"/>
        </a:solidFill>
        <a:ln>
          <a:noFill/>
        </a:ln>
        <a:effectLst/>
      </dsp:spPr>
      <dsp:style>
        <a:lnRef idx="0">
          <a:scrgbClr r="0" g="0" b="0"/>
        </a:lnRef>
        <a:fillRef idx="1">
          <a:scrgbClr r="0" g="0" b="0"/>
        </a:fillRef>
        <a:effectRef idx="0">
          <a:scrgbClr r="0" g="0" b="0"/>
        </a:effectRef>
        <a:fontRef idx="minor"/>
      </dsp:style>
    </dsp:sp>
    <dsp:sp modelId="{54F84954-A48A-48A2-AD75-F4234A50FB1D}">
      <dsp:nvSpPr>
        <dsp:cNvPr id="0" name=""/>
        <dsp:cNvSpPr/>
      </dsp:nvSpPr>
      <dsp:spPr>
        <a:xfrm>
          <a:off x="3157475" y="0"/>
          <a:ext cx="1820800" cy="1575206"/>
        </a:xfrm>
        <a:prstGeom prst="hexagon">
          <a:avLst>
            <a:gd name="adj" fmla="val 28570"/>
            <a:gd name="vf" fmla="val 11547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smtClean="0"/>
            <a:t>Unit of Analysis </a:t>
          </a:r>
          <a:endParaRPr lang="en-US" sz="1300" kern="1200" dirty="0"/>
        </a:p>
      </dsp:txBody>
      <dsp:txXfrm>
        <a:off x="3459220" y="261045"/>
        <a:ext cx="1217310" cy="1053116"/>
      </dsp:txXfrm>
    </dsp:sp>
    <dsp:sp modelId="{61D2176D-7163-4385-B455-DDDDCD775FAB}">
      <dsp:nvSpPr>
        <dsp:cNvPr id="0" name=""/>
        <dsp:cNvSpPr/>
      </dsp:nvSpPr>
      <dsp:spPr>
        <a:xfrm>
          <a:off x="5322487" y="2178846"/>
          <a:ext cx="838302" cy="722308"/>
        </a:xfrm>
        <a:prstGeom prst="hexagon">
          <a:avLst>
            <a:gd name="adj" fmla="val 28900"/>
            <a:gd name="vf" fmla="val 115470"/>
          </a:avLst>
        </a:prstGeom>
        <a:solidFill>
          <a:schemeClr val="bg1"/>
        </a:solidFill>
        <a:ln>
          <a:noFill/>
        </a:ln>
        <a:effectLst/>
      </dsp:spPr>
      <dsp:style>
        <a:lnRef idx="0">
          <a:scrgbClr r="0" g="0" b="0"/>
        </a:lnRef>
        <a:fillRef idx="1">
          <a:scrgbClr r="0" g="0" b="0"/>
        </a:fillRef>
        <a:effectRef idx="0">
          <a:scrgbClr r="0" g="0" b="0"/>
        </a:effectRef>
        <a:fontRef idx="minor"/>
      </dsp:style>
    </dsp:sp>
    <dsp:sp modelId="{25F5440F-890D-4AA3-A578-3FD43258427F}">
      <dsp:nvSpPr>
        <dsp:cNvPr id="0" name=""/>
        <dsp:cNvSpPr/>
      </dsp:nvSpPr>
      <dsp:spPr>
        <a:xfrm>
          <a:off x="4827361" y="968857"/>
          <a:ext cx="1820800" cy="1575206"/>
        </a:xfrm>
        <a:prstGeom prst="hexagon">
          <a:avLst>
            <a:gd name="adj" fmla="val 28570"/>
            <a:gd name="vf" fmla="val 11547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smtClean="0"/>
            <a:t>Universal Theory </a:t>
          </a:r>
        </a:p>
        <a:p>
          <a:pPr lvl="0" algn="ctr" defTabSz="577850">
            <a:lnSpc>
              <a:spcPct val="90000"/>
            </a:lnSpc>
            <a:spcBef>
              <a:spcPct val="0"/>
            </a:spcBef>
            <a:spcAft>
              <a:spcPct val="35000"/>
            </a:spcAft>
          </a:pPr>
          <a:r>
            <a:rPr lang="en-US" sz="1300" kern="1200" smtClean="0"/>
            <a:t>or </a:t>
          </a:r>
        </a:p>
        <a:p>
          <a:pPr lvl="0" algn="ctr" defTabSz="577850">
            <a:lnSpc>
              <a:spcPct val="90000"/>
            </a:lnSpc>
            <a:spcBef>
              <a:spcPct val="0"/>
            </a:spcBef>
            <a:spcAft>
              <a:spcPct val="35000"/>
            </a:spcAft>
          </a:pPr>
          <a:r>
            <a:rPr lang="en-US" sz="1300" kern="1200" smtClean="0"/>
            <a:t>Local Knowledge</a:t>
          </a:r>
          <a:endParaRPr lang="en-GB" sz="1300" kern="1200" dirty="0"/>
        </a:p>
      </dsp:txBody>
      <dsp:txXfrm>
        <a:off x="5129106" y="1229902"/>
        <a:ext cx="1217310" cy="1053116"/>
      </dsp:txXfrm>
    </dsp:sp>
    <dsp:sp modelId="{86AF6F24-F59E-4B0E-879E-63F6535809DB}">
      <dsp:nvSpPr>
        <dsp:cNvPr id="0" name=""/>
        <dsp:cNvSpPr/>
      </dsp:nvSpPr>
      <dsp:spPr>
        <a:xfrm>
          <a:off x="4642852" y="3703117"/>
          <a:ext cx="838302" cy="722308"/>
        </a:xfrm>
        <a:prstGeom prst="hexagon">
          <a:avLst>
            <a:gd name="adj" fmla="val 28900"/>
            <a:gd name="vf" fmla="val 115470"/>
          </a:avLst>
        </a:prstGeom>
        <a:noFill/>
        <a:ln>
          <a:noFill/>
        </a:ln>
        <a:effectLst/>
      </dsp:spPr>
      <dsp:style>
        <a:lnRef idx="0">
          <a:scrgbClr r="0" g="0" b="0"/>
        </a:lnRef>
        <a:fillRef idx="1">
          <a:scrgbClr r="0" g="0" b="0"/>
        </a:fillRef>
        <a:effectRef idx="0">
          <a:scrgbClr r="0" g="0" b="0"/>
        </a:effectRef>
        <a:fontRef idx="minor"/>
      </dsp:style>
    </dsp:sp>
    <dsp:sp modelId="{2B302786-9463-4138-A266-B58EFD792252}">
      <dsp:nvSpPr>
        <dsp:cNvPr id="0" name=""/>
        <dsp:cNvSpPr/>
      </dsp:nvSpPr>
      <dsp:spPr>
        <a:xfrm>
          <a:off x="4827361" y="2873519"/>
          <a:ext cx="1820800" cy="1575206"/>
        </a:xfrm>
        <a:prstGeom prst="hexagon">
          <a:avLst>
            <a:gd name="adj" fmla="val 28570"/>
            <a:gd name="vf" fmla="val 11547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smtClean="0"/>
            <a:t>Theory </a:t>
          </a:r>
        </a:p>
        <a:p>
          <a:pPr lvl="0" algn="ctr" defTabSz="577850">
            <a:lnSpc>
              <a:spcPct val="90000"/>
            </a:lnSpc>
            <a:spcBef>
              <a:spcPct val="0"/>
            </a:spcBef>
            <a:spcAft>
              <a:spcPct val="35000"/>
            </a:spcAft>
          </a:pPr>
          <a:r>
            <a:rPr lang="en-US" sz="1300" kern="1200" smtClean="0"/>
            <a:t>or </a:t>
          </a:r>
        </a:p>
        <a:p>
          <a:pPr lvl="0" algn="ctr" defTabSz="577850">
            <a:lnSpc>
              <a:spcPct val="90000"/>
            </a:lnSpc>
            <a:spcBef>
              <a:spcPct val="0"/>
            </a:spcBef>
            <a:spcAft>
              <a:spcPct val="35000"/>
            </a:spcAft>
          </a:pPr>
          <a:r>
            <a:rPr lang="en-US" sz="1300" kern="1200" smtClean="0"/>
            <a:t>Data Come First</a:t>
          </a:r>
          <a:endParaRPr lang="en-GB" sz="1300" kern="1200" dirty="0"/>
        </a:p>
      </dsp:txBody>
      <dsp:txXfrm>
        <a:off x="5129106" y="3134564"/>
        <a:ext cx="1217310" cy="1053116"/>
      </dsp:txXfrm>
    </dsp:sp>
    <dsp:sp modelId="{B8F18DC4-E098-48ED-B8F9-3AAB8351B57A}">
      <dsp:nvSpPr>
        <dsp:cNvPr id="0" name=""/>
        <dsp:cNvSpPr/>
      </dsp:nvSpPr>
      <dsp:spPr>
        <a:xfrm>
          <a:off x="2956944" y="3861342"/>
          <a:ext cx="838302" cy="722308"/>
        </a:xfrm>
        <a:prstGeom prst="hexagon">
          <a:avLst>
            <a:gd name="adj" fmla="val 28900"/>
            <a:gd name="vf" fmla="val 115470"/>
          </a:avLst>
        </a:prstGeom>
        <a:solidFill>
          <a:schemeClr val="bg1"/>
        </a:solidFill>
        <a:ln>
          <a:noFill/>
        </a:ln>
        <a:effectLst/>
      </dsp:spPr>
      <dsp:style>
        <a:lnRef idx="0">
          <a:scrgbClr r="0" g="0" b="0"/>
        </a:lnRef>
        <a:fillRef idx="1">
          <a:scrgbClr r="0" g="0" b="0"/>
        </a:fillRef>
        <a:effectRef idx="0">
          <a:scrgbClr r="0" g="0" b="0"/>
        </a:effectRef>
        <a:fontRef idx="minor"/>
      </dsp:style>
    </dsp:sp>
    <dsp:sp modelId="{8644B30E-6A76-4F5E-A300-CC4EC808E335}">
      <dsp:nvSpPr>
        <dsp:cNvPr id="0" name=""/>
        <dsp:cNvSpPr/>
      </dsp:nvSpPr>
      <dsp:spPr>
        <a:xfrm>
          <a:off x="3157475" y="3843460"/>
          <a:ext cx="1820800" cy="1575206"/>
        </a:xfrm>
        <a:prstGeom prst="hexagon">
          <a:avLst>
            <a:gd name="adj" fmla="val 28570"/>
            <a:gd name="vf" fmla="val 11547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smtClean="0"/>
            <a:t>Cross-sectional </a:t>
          </a:r>
        </a:p>
        <a:p>
          <a:pPr lvl="0" algn="ctr" defTabSz="577850">
            <a:lnSpc>
              <a:spcPct val="90000"/>
            </a:lnSpc>
            <a:spcBef>
              <a:spcPct val="0"/>
            </a:spcBef>
            <a:spcAft>
              <a:spcPct val="35000"/>
            </a:spcAft>
          </a:pPr>
          <a:r>
            <a:rPr lang="en-US" sz="1300" kern="1200" smtClean="0"/>
            <a:t>or </a:t>
          </a:r>
        </a:p>
        <a:p>
          <a:pPr lvl="0" algn="ctr" defTabSz="577850">
            <a:lnSpc>
              <a:spcPct val="90000"/>
            </a:lnSpc>
            <a:spcBef>
              <a:spcPct val="0"/>
            </a:spcBef>
            <a:spcAft>
              <a:spcPct val="35000"/>
            </a:spcAft>
          </a:pPr>
          <a:r>
            <a:rPr lang="en-US" sz="1300" kern="1200" smtClean="0"/>
            <a:t>Longitudinal</a:t>
          </a:r>
          <a:endParaRPr lang="en-US" sz="1300" kern="1200" dirty="0"/>
        </a:p>
      </dsp:txBody>
      <dsp:txXfrm>
        <a:off x="3459220" y="4104505"/>
        <a:ext cx="1217310" cy="1053116"/>
      </dsp:txXfrm>
    </dsp:sp>
    <dsp:sp modelId="{B03AA496-3BD5-4944-BC28-2D1EEAFA7F3D}">
      <dsp:nvSpPr>
        <dsp:cNvPr id="0" name=""/>
        <dsp:cNvSpPr/>
      </dsp:nvSpPr>
      <dsp:spPr>
        <a:xfrm>
          <a:off x="1479837" y="2874602"/>
          <a:ext cx="1820800" cy="1575206"/>
        </a:xfrm>
        <a:prstGeom prst="hexagon">
          <a:avLst>
            <a:gd name="adj" fmla="val 28570"/>
            <a:gd name="vf" fmla="val 11547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smtClean="0"/>
            <a:t>Verify </a:t>
          </a:r>
        </a:p>
        <a:p>
          <a:pPr lvl="0" algn="ctr" defTabSz="577850">
            <a:lnSpc>
              <a:spcPct val="90000"/>
            </a:lnSpc>
            <a:spcBef>
              <a:spcPct val="0"/>
            </a:spcBef>
            <a:spcAft>
              <a:spcPct val="35000"/>
            </a:spcAft>
          </a:pPr>
          <a:r>
            <a:rPr lang="en-US" sz="1300" kern="1200" smtClean="0"/>
            <a:t>or </a:t>
          </a:r>
        </a:p>
        <a:p>
          <a:pPr lvl="0" algn="ctr" defTabSz="577850">
            <a:lnSpc>
              <a:spcPct val="90000"/>
            </a:lnSpc>
            <a:spcBef>
              <a:spcPct val="0"/>
            </a:spcBef>
            <a:spcAft>
              <a:spcPct val="35000"/>
            </a:spcAft>
          </a:pPr>
          <a:r>
            <a:rPr lang="en-US" sz="1300" kern="1200" smtClean="0"/>
            <a:t>Falsify a Theory</a:t>
          </a:r>
          <a:endParaRPr lang="en-US" sz="1300" kern="1200" dirty="0"/>
        </a:p>
      </dsp:txBody>
      <dsp:txXfrm>
        <a:off x="1781582" y="3135647"/>
        <a:ext cx="1217310" cy="105311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10/19/2018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oro.open.ac.uk/3532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ECGE7001Q</a:t>
            </a:r>
            <a:endParaRPr lang="en-GB" dirty="0"/>
          </a:p>
        </p:txBody>
      </p:sp>
      <p:sp>
        <p:nvSpPr>
          <p:cNvPr id="3" name="Subtitle 2"/>
          <p:cNvSpPr>
            <a:spLocks noGrp="1"/>
          </p:cNvSpPr>
          <p:nvPr>
            <p:ph type="subTitle" idx="1"/>
          </p:nvPr>
        </p:nvSpPr>
        <p:spPr/>
        <p:txBody>
          <a:bodyPr/>
          <a:lstStyle/>
          <a:p>
            <a:r>
              <a:rPr lang="en-GB" dirty="0" smtClean="0"/>
              <a:t>Planning Quantitative Research</a:t>
            </a:r>
            <a:endParaRPr lang="en-GB" dirty="0"/>
          </a:p>
        </p:txBody>
      </p:sp>
    </p:spTree>
    <p:extLst>
      <p:ext uri="{BB962C8B-B14F-4D97-AF65-F5344CB8AC3E}">
        <p14:creationId xmlns:p14="http://schemas.microsoft.com/office/powerpoint/2010/main" val="14214419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and </a:t>
            </a:r>
            <a:r>
              <a:rPr lang="en-GB" dirty="0" smtClean="0"/>
              <a:t>Research Methods</a:t>
            </a:r>
            <a:endParaRPr lang="en-GB" dirty="0"/>
          </a:p>
        </p:txBody>
      </p:sp>
      <p:sp>
        <p:nvSpPr>
          <p:cNvPr id="8" name="Content Placeholder 7"/>
          <p:cNvSpPr>
            <a:spLocks noGrp="1"/>
          </p:cNvSpPr>
          <p:nvPr>
            <p:ph sz="half" idx="1"/>
          </p:nvPr>
        </p:nvSpPr>
        <p:spPr/>
        <p:txBody>
          <a:bodyPr>
            <a:normAutofit/>
          </a:bodyPr>
          <a:lstStyle/>
          <a:p>
            <a:r>
              <a:rPr lang="en-US" dirty="0"/>
              <a:t>Research methods are split broadly into </a:t>
            </a:r>
            <a:endParaRPr lang="en-US" dirty="0" smtClean="0"/>
          </a:p>
          <a:p>
            <a:pPr lvl="1"/>
            <a:r>
              <a:rPr lang="en-US" dirty="0" smtClean="0"/>
              <a:t>Quantitative methods</a:t>
            </a:r>
          </a:p>
          <a:p>
            <a:pPr lvl="2"/>
            <a:r>
              <a:rPr lang="en-US" dirty="0" smtClean="0"/>
              <a:t>and </a:t>
            </a:r>
          </a:p>
          <a:p>
            <a:pPr lvl="1"/>
            <a:r>
              <a:rPr lang="en-US" dirty="0" smtClean="0"/>
              <a:t>Qualitative </a:t>
            </a:r>
            <a:r>
              <a:rPr lang="en-US" dirty="0"/>
              <a:t>methods</a:t>
            </a:r>
          </a:p>
          <a:p>
            <a:endParaRPr lang="en-US" dirty="0"/>
          </a:p>
          <a:p>
            <a:endParaRPr lang="en-GB" dirty="0"/>
          </a:p>
        </p:txBody>
      </p:sp>
      <p:sp>
        <p:nvSpPr>
          <p:cNvPr id="9" name="Content Placeholder 8"/>
          <p:cNvSpPr>
            <a:spLocks noGrp="1"/>
          </p:cNvSpPr>
          <p:nvPr>
            <p:ph sz="half" idx="2"/>
          </p:nvPr>
        </p:nvSpPr>
        <p:spPr/>
        <p:txBody>
          <a:bodyPr>
            <a:normAutofit/>
          </a:bodyPr>
          <a:lstStyle/>
          <a:p>
            <a:r>
              <a:rPr lang="en-US" dirty="0"/>
              <a:t>Which you choose will depend </a:t>
            </a:r>
            <a:r>
              <a:rPr lang="en-US" dirty="0" smtClean="0"/>
              <a:t>on: </a:t>
            </a:r>
            <a:endParaRPr lang="en-US" dirty="0"/>
          </a:p>
          <a:p>
            <a:pPr marL="914400" lvl="1" indent="-457200">
              <a:buFont typeface="+mj-lt"/>
              <a:buAutoNum type="arabicPeriod"/>
            </a:pPr>
            <a:r>
              <a:rPr lang="en-US" dirty="0"/>
              <a:t>your research questions</a:t>
            </a:r>
          </a:p>
          <a:p>
            <a:pPr marL="914400" lvl="1" indent="-457200">
              <a:buFont typeface="+mj-lt"/>
              <a:buAutoNum type="arabicPeriod"/>
            </a:pPr>
            <a:r>
              <a:rPr lang="en-US" dirty="0"/>
              <a:t>your underlying philosophy of research</a:t>
            </a:r>
          </a:p>
          <a:p>
            <a:pPr marL="914400" lvl="1" indent="-457200">
              <a:buFont typeface="+mj-lt"/>
              <a:buAutoNum type="arabicPeriod"/>
            </a:pPr>
            <a:r>
              <a:rPr lang="en-US" dirty="0"/>
              <a:t>your preferences and skills</a:t>
            </a:r>
          </a:p>
          <a:p>
            <a:endParaRPr lang="en-GB" dirty="0"/>
          </a:p>
        </p:txBody>
      </p:sp>
    </p:spTree>
    <p:extLst>
      <p:ext uri="{BB962C8B-B14F-4D97-AF65-F5344CB8AC3E}">
        <p14:creationId xmlns:p14="http://schemas.microsoft.com/office/powerpoint/2010/main" val="22892299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Principles of Research Design</a:t>
            </a:r>
            <a:endParaRPr lang="en-GB" dirty="0"/>
          </a:p>
        </p:txBody>
      </p:sp>
      <p:sp>
        <p:nvSpPr>
          <p:cNvPr id="3" name="Content Placeholder 2"/>
          <p:cNvSpPr>
            <a:spLocks noGrp="1"/>
          </p:cNvSpPr>
          <p:nvPr>
            <p:ph sz="half" idx="1"/>
          </p:nvPr>
        </p:nvSpPr>
        <p:spPr/>
        <p:txBody>
          <a:bodyPr>
            <a:normAutofit/>
          </a:bodyPr>
          <a:lstStyle/>
          <a:p>
            <a:r>
              <a:rPr lang="en-US" dirty="0" smtClean="0"/>
              <a:t>Four main features of research design, which are distinct, but closely related</a:t>
            </a:r>
          </a:p>
          <a:p>
            <a:r>
              <a:rPr lang="en-US" dirty="0" smtClean="0"/>
              <a:t>These </a:t>
            </a:r>
            <a:r>
              <a:rPr lang="en-US" dirty="0"/>
              <a:t>principles will inform which methods you choose: </a:t>
            </a:r>
          </a:p>
          <a:p>
            <a:endParaRPr lang="en-US" dirty="0" smtClean="0"/>
          </a:p>
        </p:txBody>
      </p:sp>
      <p:sp>
        <p:nvSpPr>
          <p:cNvPr id="4" name="Content Placeholder 3"/>
          <p:cNvSpPr>
            <a:spLocks noGrp="1"/>
          </p:cNvSpPr>
          <p:nvPr>
            <p:ph sz="half" idx="2"/>
          </p:nvPr>
        </p:nvSpPr>
        <p:spPr/>
        <p:txBody>
          <a:bodyPr>
            <a:normAutofit/>
          </a:bodyPr>
          <a:lstStyle/>
          <a:p>
            <a:r>
              <a:rPr lang="en-US" dirty="0" smtClean="0"/>
              <a:t>You </a:t>
            </a:r>
            <a:r>
              <a:rPr lang="en-US" dirty="0"/>
              <a:t>need to understand how they fit with your ‘bigger picture’ of the world</a:t>
            </a:r>
          </a:p>
          <a:p>
            <a:r>
              <a:rPr lang="en-US" dirty="0" smtClean="0"/>
              <a:t>How </a:t>
            </a:r>
            <a:r>
              <a:rPr lang="en-US" dirty="0"/>
              <a:t>you choose to investigate it, to ensure that your work will be coherent and effective</a:t>
            </a:r>
          </a:p>
          <a:p>
            <a:pPr marL="0" indent="0">
              <a:buNone/>
            </a:pPr>
            <a:endParaRPr lang="en-GB" dirty="0"/>
          </a:p>
        </p:txBody>
      </p:sp>
    </p:spTree>
    <p:extLst>
      <p:ext uri="{BB962C8B-B14F-4D97-AF65-F5344CB8AC3E}">
        <p14:creationId xmlns:p14="http://schemas.microsoft.com/office/powerpoint/2010/main" val="24950238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Basic Principles of Research Design</a:t>
            </a:r>
            <a:endParaRPr lang="en-GB" dirty="0"/>
          </a:p>
        </p:txBody>
      </p:sp>
      <p:sp>
        <p:nvSpPr>
          <p:cNvPr id="6" name="Content Placeholder 5"/>
          <p:cNvSpPr>
            <a:spLocks noGrp="1"/>
          </p:cNvSpPr>
          <p:nvPr>
            <p:ph idx="1"/>
          </p:nvPr>
        </p:nvSpPr>
        <p:spPr/>
        <p:txBody>
          <a:bodyPr>
            <a:normAutofit fontScale="85000" lnSpcReduction="20000"/>
          </a:bodyPr>
          <a:lstStyle/>
          <a:p>
            <a:r>
              <a:rPr lang="en-US" b="1" dirty="0"/>
              <a:t>Ontology</a:t>
            </a:r>
            <a:r>
              <a:rPr lang="en-US" dirty="0"/>
              <a:t>: </a:t>
            </a:r>
          </a:p>
          <a:p>
            <a:pPr lvl="1"/>
            <a:r>
              <a:rPr lang="en-US" dirty="0"/>
              <a:t>How you, the researcher, view the world and the assumptions that you make about the nature of the world and of reality</a:t>
            </a:r>
          </a:p>
          <a:p>
            <a:r>
              <a:rPr lang="en-US" b="1" dirty="0"/>
              <a:t>Epistemology</a:t>
            </a:r>
            <a:r>
              <a:rPr lang="en-US" dirty="0"/>
              <a:t>: </a:t>
            </a:r>
          </a:p>
          <a:p>
            <a:pPr lvl="1"/>
            <a:r>
              <a:rPr lang="en-US" dirty="0"/>
              <a:t>The assumptions that you make about the best way of investigating the world and about reality</a:t>
            </a:r>
          </a:p>
          <a:p>
            <a:r>
              <a:rPr lang="en-US" b="1" dirty="0"/>
              <a:t>Methodology</a:t>
            </a:r>
            <a:r>
              <a:rPr lang="en-US" dirty="0"/>
              <a:t>: </a:t>
            </a:r>
          </a:p>
          <a:p>
            <a:pPr lvl="1"/>
            <a:r>
              <a:rPr lang="en-US" dirty="0"/>
              <a:t>The way that you group together your research techniques to make a coherent picture</a:t>
            </a:r>
          </a:p>
          <a:p>
            <a:r>
              <a:rPr lang="en-US" b="1" dirty="0"/>
              <a:t>Methods and </a:t>
            </a:r>
            <a:r>
              <a:rPr lang="en-US" b="1" dirty="0" smtClean="0"/>
              <a:t>Techniques</a:t>
            </a:r>
            <a:r>
              <a:rPr lang="en-US" b="1" dirty="0"/>
              <a:t>: </a:t>
            </a:r>
          </a:p>
          <a:p>
            <a:pPr lvl="1"/>
            <a:r>
              <a:rPr lang="en-US" dirty="0"/>
              <a:t>What you actually do in order to collect your data and carry out your investigations</a:t>
            </a:r>
          </a:p>
          <a:p>
            <a:endParaRPr lang="en-GB" dirty="0"/>
          </a:p>
          <a:p>
            <a:endParaRPr lang="en-GB" dirty="0"/>
          </a:p>
        </p:txBody>
      </p:sp>
    </p:spTree>
    <p:extLst>
      <p:ext uri="{BB962C8B-B14F-4D97-AF65-F5344CB8AC3E}">
        <p14:creationId xmlns:p14="http://schemas.microsoft.com/office/powerpoint/2010/main" val="31794544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Four Main Schools of Ontology</a:t>
            </a:r>
            <a:br>
              <a:rPr lang="en-GB" smtClean="0"/>
            </a:br>
            <a:r>
              <a:rPr lang="en-GB" smtClean="0"/>
              <a:t>(How we Construct Reality)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7684295"/>
              </p:ext>
            </p:extLst>
          </p:nvPr>
        </p:nvGraphicFramePr>
        <p:xfrm>
          <a:off x="628649" y="2428874"/>
          <a:ext cx="10944224" cy="3819525"/>
        </p:xfrm>
        <a:graphic>
          <a:graphicData uri="http://schemas.openxmlformats.org/drawingml/2006/table">
            <a:tbl>
              <a:tblPr firstRow="1" bandRow="1">
                <a:tableStyleId>{5C22544A-7EE6-4342-B048-85BDC9FD1C3A}</a:tableStyleId>
              </a:tblPr>
              <a:tblGrid>
                <a:gridCol w="1247776">
                  <a:extLst>
                    <a:ext uri="{9D8B030D-6E8A-4147-A177-3AD203B41FA5}">
                      <a16:colId xmlns:a16="http://schemas.microsoft.com/office/drawing/2014/main" val="2924643570"/>
                    </a:ext>
                  </a:extLst>
                </a:gridCol>
                <a:gridCol w="2424112">
                  <a:extLst>
                    <a:ext uri="{9D8B030D-6E8A-4147-A177-3AD203B41FA5}">
                      <a16:colId xmlns:a16="http://schemas.microsoft.com/office/drawing/2014/main" val="3111854845"/>
                    </a:ext>
                  </a:extLst>
                </a:gridCol>
                <a:gridCol w="2424112">
                  <a:extLst>
                    <a:ext uri="{9D8B030D-6E8A-4147-A177-3AD203B41FA5}">
                      <a16:colId xmlns:a16="http://schemas.microsoft.com/office/drawing/2014/main" val="1543378731"/>
                    </a:ext>
                  </a:extLst>
                </a:gridCol>
                <a:gridCol w="2424112">
                  <a:extLst>
                    <a:ext uri="{9D8B030D-6E8A-4147-A177-3AD203B41FA5}">
                      <a16:colId xmlns:a16="http://schemas.microsoft.com/office/drawing/2014/main" val="330801323"/>
                    </a:ext>
                  </a:extLst>
                </a:gridCol>
                <a:gridCol w="2424112">
                  <a:extLst>
                    <a:ext uri="{9D8B030D-6E8A-4147-A177-3AD203B41FA5}">
                      <a16:colId xmlns:a16="http://schemas.microsoft.com/office/drawing/2014/main" val="1017141280"/>
                    </a:ext>
                  </a:extLst>
                </a:gridCol>
              </a:tblGrid>
              <a:tr h="454854">
                <a:tc>
                  <a:txBody>
                    <a:bodyPr/>
                    <a:lstStyle/>
                    <a:p>
                      <a:r>
                        <a:rPr lang="en-GB" sz="1800" dirty="0" smtClean="0"/>
                        <a:t>Ontology</a:t>
                      </a:r>
                      <a:endParaRPr lang="en-GB" sz="1800" dirty="0"/>
                    </a:p>
                  </a:txBody>
                  <a:tcPr anchor="ctr"/>
                </a:tc>
                <a:tc>
                  <a:txBody>
                    <a:bodyPr/>
                    <a:lstStyle/>
                    <a:p>
                      <a:r>
                        <a:rPr lang="en-GB" sz="1800" dirty="0"/>
                        <a:t>Realism</a:t>
                      </a:r>
                    </a:p>
                  </a:txBody>
                  <a:tcPr anchor="ctr"/>
                </a:tc>
                <a:tc>
                  <a:txBody>
                    <a:bodyPr/>
                    <a:lstStyle/>
                    <a:p>
                      <a:r>
                        <a:rPr lang="en-GB" sz="1800" dirty="0"/>
                        <a:t>Internal Realism</a:t>
                      </a:r>
                    </a:p>
                  </a:txBody>
                  <a:tcPr anchor="ctr"/>
                </a:tc>
                <a:tc>
                  <a:txBody>
                    <a:bodyPr/>
                    <a:lstStyle/>
                    <a:p>
                      <a:r>
                        <a:rPr lang="en-GB" sz="1800" dirty="0"/>
                        <a:t>Relativism</a:t>
                      </a:r>
                    </a:p>
                  </a:txBody>
                  <a:tcPr anchor="ctr"/>
                </a:tc>
                <a:tc>
                  <a:txBody>
                    <a:bodyPr/>
                    <a:lstStyle/>
                    <a:p>
                      <a:r>
                        <a:rPr lang="en-GB" sz="1800" dirty="0"/>
                        <a:t>Nominalism</a:t>
                      </a:r>
                    </a:p>
                  </a:txBody>
                  <a:tcPr anchor="ctr"/>
                </a:tc>
                <a:extLst>
                  <a:ext uri="{0D108BD9-81ED-4DB2-BD59-A6C34878D82A}">
                    <a16:rowId xmlns:a16="http://schemas.microsoft.com/office/drawing/2014/main" val="2966159161"/>
                  </a:ext>
                </a:extLst>
              </a:tr>
              <a:tr h="1458024">
                <a:tc>
                  <a:txBody>
                    <a:bodyPr/>
                    <a:lstStyle/>
                    <a:p>
                      <a:r>
                        <a:rPr lang="en-GB" sz="1800" b="1" dirty="0"/>
                        <a:t>Summary</a:t>
                      </a:r>
                    </a:p>
                  </a:txBody>
                  <a:tcPr anchor="ctr"/>
                </a:tc>
                <a:tc>
                  <a:txBody>
                    <a:bodyPr/>
                    <a:lstStyle/>
                    <a:p>
                      <a:r>
                        <a:rPr lang="en-US" sz="1800" dirty="0"/>
                        <a:t>The world is ‘real’, and science proceeds by examining and observing it</a:t>
                      </a:r>
                    </a:p>
                  </a:txBody>
                  <a:tcPr anchor="ctr"/>
                </a:tc>
                <a:tc>
                  <a:txBody>
                    <a:bodyPr/>
                    <a:lstStyle/>
                    <a:p>
                      <a:r>
                        <a:rPr lang="en-US" sz="1800" dirty="0"/>
                        <a:t>The world is real, but it is almost impossible to examine it directly</a:t>
                      </a:r>
                    </a:p>
                  </a:txBody>
                  <a:tcPr anchor="ctr"/>
                </a:tc>
                <a:tc>
                  <a:txBody>
                    <a:bodyPr/>
                    <a:lstStyle/>
                    <a:p>
                      <a:r>
                        <a:rPr lang="en-US" sz="1800" dirty="0"/>
                        <a:t>Scientific laws are basically created by people to fit their view of reality</a:t>
                      </a:r>
                    </a:p>
                  </a:txBody>
                  <a:tcPr anchor="ctr"/>
                </a:tc>
                <a:tc>
                  <a:txBody>
                    <a:bodyPr/>
                    <a:lstStyle/>
                    <a:p>
                      <a:r>
                        <a:rPr lang="en-US" sz="1800" dirty="0"/>
                        <a:t>Reality is entirely created by people, and there is no external ‘truth’</a:t>
                      </a:r>
                    </a:p>
                  </a:txBody>
                  <a:tcPr anchor="ctr"/>
                </a:tc>
                <a:extLst>
                  <a:ext uri="{0D108BD9-81ED-4DB2-BD59-A6C34878D82A}">
                    <a16:rowId xmlns:a16="http://schemas.microsoft.com/office/drawing/2014/main" val="194763572"/>
                  </a:ext>
                </a:extLst>
              </a:tr>
              <a:tr h="785090">
                <a:tc>
                  <a:txBody>
                    <a:bodyPr/>
                    <a:lstStyle/>
                    <a:p>
                      <a:r>
                        <a:rPr lang="en-GB" sz="1800" b="1" dirty="0"/>
                        <a:t>Truth</a:t>
                      </a:r>
                    </a:p>
                  </a:txBody>
                  <a:tcPr anchor="ctr"/>
                </a:tc>
                <a:tc>
                  <a:txBody>
                    <a:bodyPr/>
                    <a:lstStyle/>
                    <a:p>
                      <a:r>
                        <a:rPr lang="en-US" sz="1800" dirty="0"/>
                        <a:t>There is a single truth</a:t>
                      </a:r>
                    </a:p>
                  </a:txBody>
                  <a:tcPr anchor="ctr"/>
                </a:tc>
                <a:tc>
                  <a:txBody>
                    <a:bodyPr/>
                    <a:lstStyle/>
                    <a:p>
                      <a:r>
                        <a:rPr lang="en-US" sz="1800" dirty="0"/>
                        <a:t>Truth exists, but is obscure</a:t>
                      </a:r>
                    </a:p>
                  </a:txBody>
                  <a:tcPr anchor="ctr"/>
                </a:tc>
                <a:tc>
                  <a:txBody>
                    <a:bodyPr/>
                    <a:lstStyle/>
                    <a:p>
                      <a:r>
                        <a:rPr lang="en-GB" sz="1800" dirty="0"/>
                        <a:t>There are many truths</a:t>
                      </a:r>
                    </a:p>
                  </a:txBody>
                  <a:tcPr anchor="ctr"/>
                </a:tc>
                <a:tc>
                  <a:txBody>
                    <a:bodyPr/>
                    <a:lstStyle/>
                    <a:p>
                      <a:r>
                        <a:rPr lang="en-GB" sz="1800" dirty="0"/>
                        <a:t>There is no truth</a:t>
                      </a:r>
                    </a:p>
                  </a:txBody>
                  <a:tcPr anchor="ctr"/>
                </a:tc>
                <a:extLst>
                  <a:ext uri="{0D108BD9-81ED-4DB2-BD59-A6C34878D82A}">
                    <a16:rowId xmlns:a16="http://schemas.microsoft.com/office/drawing/2014/main" val="639662668"/>
                  </a:ext>
                </a:extLst>
              </a:tr>
              <a:tr h="1121557">
                <a:tc>
                  <a:txBody>
                    <a:bodyPr/>
                    <a:lstStyle/>
                    <a:p>
                      <a:r>
                        <a:rPr lang="en-GB" sz="1800" b="1" dirty="0"/>
                        <a:t>Facts</a:t>
                      </a:r>
                    </a:p>
                  </a:txBody>
                  <a:tcPr anchor="ctr"/>
                </a:tc>
                <a:tc>
                  <a:txBody>
                    <a:bodyPr/>
                    <a:lstStyle/>
                    <a:p>
                      <a:r>
                        <a:rPr lang="en-US" sz="1800" dirty="0"/>
                        <a:t>Facts exist, and can be revealed through experiments</a:t>
                      </a:r>
                    </a:p>
                  </a:txBody>
                  <a:tcPr anchor="ctr"/>
                </a:tc>
                <a:tc>
                  <a:txBody>
                    <a:bodyPr/>
                    <a:lstStyle/>
                    <a:p>
                      <a:r>
                        <a:rPr lang="en-US" sz="1800" dirty="0"/>
                        <a:t>Facts are concrete, but cannot always be revealed</a:t>
                      </a:r>
                    </a:p>
                  </a:txBody>
                  <a:tcPr anchor="ctr"/>
                </a:tc>
                <a:tc>
                  <a:txBody>
                    <a:bodyPr/>
                    <a:lstStyle/>
                    <a:p>
                      <a:r>
                        <a:rPr lang="en-US" sz="1800" dirty="0"/>
                        <a:t>Facts depend on the viewpoint of the observer</a:t>
                      </a:r>
                    </a:p>
                  </a:txBody>
                  <a:tcPr anchor="ctr"/>
                </a:tc>
                <a:tc>
                  <a:txBody>
                    <a:bodyPr/>
                    <a:lstStyle/>
                    <a:p>
                      <a:r>
                        <a:rPr lang="en-US" sz="1800" dirty="0"/>
                        <a:t>Facts are all human creations</a:t>
                      </a:r>
                    </a:p>
                  </a:txBody>
                  <a:tcPr anchor="ctr"/>
                </a:tc>
                <a:extLst>
                  <a:ext uri="{0D108BD9-81ED-4DB2-BD59-A6C34878D82A}">
                    <a16:rowId xmlns:a16="http://schemas.microsoft.com/office/drawing/2014/main" val="1285594425"/>
                  </a:ext>
                </a:extLst>
              </a:tr>
            </a:tbl>
          </a:graphicData>
        </a:graphic>
      </p:graphicFrame>
    </p:spTree>
    <p:extLst>
      <p:ext uri="{BB962C8B-B14F-4D97-AF65-F5344CB8AC3E}">
        <p14:creationId xmlns:p14="http://schemas.microsoft.com/office/powerpoint/2010/main" val="23580909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47700"/>
            <a:ext cx="9601196" cy="1638299"/>
          </a:xfrm>
        </p:spPr>
        <p:txBody>
          <a:bodyPr>
            <a:normAutofit fontScale="90000"/>
          </a:bodyPr>
          <a:lstStyle/>
          <a:p>
            <a:r>
              <a:rPr lang="en-GB" dirty="0" smtClean="0"/>
              <a:t>Epistemology</a:t>
            </a:r>
            <a:br>
              <a:rPr lang="en-GB" dirty="0" smtClean="0"/>
            </a:br>
            <a:r>
              <a:rPr lang="en-GB" dirty="0" smtClean="0"/>
              <a:t>(The Way in Which You Choose </a:t>
            </a:r>
            <a:br>
              <a:rPr lang="en-GB" dirty="0" smtClean="0"/>
            </a:br>
            <a:r>
              <a:rPr lang="en-GB" dirty="0" smtClean="0"/>
              <a:t>to Investigate the World)</a:t>
            </a:r>
            <a:endParaRPr lang="en-GB" dirty="0"/>
          </a:p>
        </p:txBody>
      </p:sp>
      <p:sp>
        <p:nvSpPr>
          <p:cNvPr id="3" name="Content Placeholder 2"/>
          <p:cNvSpPr>
            <a:spLocks noGrp="1"/>
          </p:cNvSpPr>
          <p:nvPr>
            <p:ph type="body" idx="1"/>
          </p:nvPr>
        </p:nvSpPr>
        <p:spPr/>
        <p:txBody>
          <a:bodyPr/>
          <a:lstStyle/>
          <a:p>
            <a:r>
              <a:rPr lang="en-US" dirty="0" smtClean="0"/>
              <a:t>Positivists</a:t>
            </a:r>
            <a:endParaRPr lang="en-GB" dirty="0"/>
          </a:p>
        </p:txBody>
      </p:sp>
      <p:sp>
        <p:nvSpPr>
          <p:cNvPr id="5" name="Content Placeholder 4"/>
          <p:cNvSpPr>
            <a:spLocks noGrp="1"/>
          </p:cNvSpPr>
          <p:nvPr>
            <p:ph sz="half" idx="2"/>
          </p:nvPr>
        </p:nvSpPr>
        <p:spPr/>
        <p:txBody>
          <a:bodyPr/>
          <a:lstStyle/>
          <a:p>
            <a:r>
              <a:rPr lang="en-US" dirty="0" smtClean="0"/>
              <a:t>believe that the best way to investigate the world is through </a:t>
            </a:r>
            <a:r>
              <a:rPr lang="en-US" b="1" dirty="0" smtClean="0"/>
              <a:t>objective methods</a:t>
            </a:r>
            <a:r>
              <a:rPr lang="en-US" dirty="0" smtClean="0"/>
              <a:t>, such as </a:t>
            </a:r>
            <a:r>
              <a:rPr lang="en-US" b="1" dirty="0" smtClean="0"/>
              <a:t>observations</a:t>
            </a:r>
            <a:r>
              <a:rPr lang="en-US" dirty="0" smtClean="0"/>
              <a:t>. </a:t>
            </a:r>
          </a:p>
          <a:p>
            <a:r>
              <a:rPr lang="en-US" b="1" dirty="0" smtClean="0">
                <a:solidFill>
                  <a:srgbClr val="FF0000"/>
                </a:solidFill>
              </a:rPr>
              <a:t>Positivism</a:t>
            </a:r>
            <a:r>
              <a:rPr lang="en-US" dirty="0" smtClean="0"/>
              <a:t> fits within </a:t>
            </a:r>
          </a:p>
          <a:p>
            <a:pPr lvl="1"/>
            <a:r>
              <a:rPr lang="en-US" dirty="0" smtClean="0">
                <a:solidFill>
                  <a:srgbClr val="FF0000"/>
                </a:solidFill>
              </a:rPr>
              <a:t>a </a:t>
            </a:r>
            <a:r>
              <a:rPr lang="en-US" b="1" dirty="0" smtClean="0">
                <a:solidFill>
                  <a:srgbClr val="FF0000"/>
                </a:solidFill>
              </a:rPr>
              <a:t>Realist</a:t>
            </a:r>
            <a:r>
              <a:rPr lang="en-US" dirty="0" smtClean="0">
                <a:solidFill>
                  <a:srgbClr val="FF0000"/>
                </a:solidFill>
              </a:rPr>
              <a:t> </a:t>
            </a:r>
            <a:r>
              <a:rPr lang="en-US" b="1" dirty="0" smtClean="0">
                <a:solidFill>
                  <a:srgbClr val="FF0000"/>
                </a:solidFill>
              </a:rPr>
              <a:t>Ontology</a:t>
            </a:r>
            <a:r>
              <a:rPr lang="en-US" dirty="0" smtClean="0">
                <a:solidFill>
                  <a:srgbClr val="FF0000"/>
                </a:solidFill>
              </a:rPr>
              <a:t>.</a:t>
            </a:r>
            <a:endParaRPr lang="en-GB" dirty="0">
              <a:solidFill>
                <a:srgbClr val="FF0000"/>
              </a:solidFill>
            </a:endParaRPr>
          </a:p>
        </p:txBody>
      </p:sp>
      <p:sp>
        <p:nvSpPr>
          <p:cNvPr id="6" name="Text Placeholder 5"/>
          <p:cNvSpPr>
            <a:spLocks noGrp="1"/>
          </p:cNvSpPr>
          <p:nvPr>
            <p:ph type="body" sz="quarter" idx="3"/>
          </p:nvPr>
        </p:nvSpPr>
        <p:spPr/>
        <p:txBody>
          <a:bodyPr/>
          <a:lstStyle/>
          <a:p>
            <a:r>
              <a:rPr lang="en-US" dirty="0" smtClean="0"/>
              <a:t>Social Constructionists </a:t>
            </a:r>
            <a:endParaRPr lang="en-GB" dirty="0"/>
          </a:p>
        </p:txBody>
      </p:sp>
      <p:sp>
        <p:nvSpPr>
          <p:cNvPr id="7" name="Content Placeholder 6"/>
          <p:cNvSpPr>
            <a:spLocks noGrp="1"/>
          </p:cNvSpPr>
          <p:nvPr>
            <p:ph sz="quarter" idx="4"/>
          </p:nvPr>
        </p:nvSpPr>
        <p:spPr/>
        <p:txBody>
          <a:bodyPr>
            <a:normAutofit fontScale="85000" lnSpcReduction="20000"/>
          </a:bodyPr>
          <a:lstStyle/>
          <a:p>
            <a:r>
              <a:rPr lang="en-US" dirty="0" smtClean="0"/>
              <a:t>believe that reality does not exist by itself. Instead, it is constructed and given meaning by people. </a:t>
            </a:r>
          </a:p>
          <a:p>
            <a:r>
              <a:rPr lang="en-US" dirty="0" smtClean="0"/>
              <a:t>Their focus is therefore on </a:t>
            </a:r>
            <a:r>
              <a:rPr lang="en-US" b="1" dirty="0" smtClean="0"/>
              <a:t>feelings</a:t>
            </a:r>
            <a:r>
              <a:rPr lang="en-US" dirty="0" smtClean="0"/>
              <a:t>, </a:t>
            </a:r>
            <a:r>
              <a:rPr lang="en-US" b="1" dirty="0" smtClean="0"/>
              <a:t>beliefs</a:t>
            </a:r>
            <a:r>
              <a:rPr lang="en-US" dirty="0" smtClean="0"/>
              <a:t> and </a:t>
            </a:r>
            <a:r>
              <a:rPr lang="en-US" b="1" dirty="0" smtClean="0"/>
              <a:t>thoughts</a:t>
            </a:r>
            <a:r>
              <a:rPr lang="en-US" dirty="0" smtClean="0"/>
              <a:t>, and how people communicate these. </a:t>
            </a:r>
          </a:p>
          <a:p>
            <a:r>
              <a:rPr lang="en-US" b="1" dirty="0" smtClean="0">
                <a:solidFill>
                  <a:srgbClr val="FF0000"/>
                </a:solidFill>
              </a:rPr>
              <a:t>Social Constructionism </a:t>
            </a:r>
            <a:r>
              <a:rPr lang="en-US" dirty="0" smtClean="0"/>
              <a:t>fits better with </a:t>
            </a:r>
          </a:p>
          <a:p>
            <a:pPr lvl="1"/>
            <a:r>
              <a:rPr lang="en-US" dirty="0" smtClean="0">
                <a:solidFill>
                  <a:srgbClr val="FF0000"/>
                </a:solidFill>
              </a:rPr>
              <a:t>a </a:t>
            </a:r>
            <a:r>
              <a:rPr lang="en-US" b="1" dirty="0" smtClean="0">
                <a:solidFill>
                  <a:srgbClr val="FF0000"/>
                </a:solidFill>
              </a:rPr>
              <a:t>Relativist Ontology</a:t>
            </a:r>
            <a:r>
              <a:rPr lang="en-US" dirty="0" smtClean="0">
                <a:solidFill>
                  <a:srgbClr val="FF0000"/>
                </a:solidFill>
              </a:rPr>
              <a:t>.</a:t>
            </a:r>
          </a:p>
          <a:p>
            <a:endParaRPr lang="en-GB" dirty="0" smtClean="0"/>
          </a:p>
          <a:p>
            <a:endParaRPr lang="en-GB" dirty="0"/>
          </a:p>
        </p:txBody>
      </p:sp>
    </p:spTree>
    <p:extLst>
      <p:ext uri="{BB962C8B-B14F-4D97-AF65-F5344CB8AC3E}">
        <p14:creationId xmlns:p14="http://schemas.microsoft.com/office/powerpoint/2010/main" val="18365565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Methodology</a:t>
            </a:r>
            <a:br>
              <a:rPr lang="en-GB" dirty="0" smtClean="0"/>
            </a:br>
            <a:r>
              <a:rPr lang="en-GB" sz="2700" i="1" dirty="0"/>
              <a:t>Epistemology and ontology will have implications for your </a:t>
            </a:r>
            <a:r>
              <a:rPr lang="en-GB" sz="2700" i="1" dirty="0" smtClean="0"/>
              <a:t>methodology</a:t>
            </a:r>
            <a:endParaRPr lang="en-GB" sz="2700" i="1" dirty="0"/>
          </a:p>
        </p:txBody>
      </p:sp>
      <p:sp>
        <p:nvSpPr>
          <p:cNvPr id="7" name="Content Placeholder 6"/>
          <p:cNvSpPr>
            <a:spLocks noGrp="1"/>
          </p:cNvSpPr>
          <p:nvPr>
            <p:ph sz="half" idx="1"/>
          </p:nvPr>
        </p:nvSpPr>
        <p:spPr/>
        <p:txBody>
          <a:bodyPr>
            <a:normAutofit fontScale="92500"/>
          </a:bodyPr>
          <a:lstStyle/>
          <a:p>
            <a:pPr>
              <a:spcBef>
                <a:spcPts val="0"/>
              </a:spcBef>
            </a:pPr>
            <a:r>
              <a:rPr lang="en-GB" b="1" dirty="0" smtClean="0">
                <a:solidFill>
                  <a:srgbClr val="FF0000"/>
                </a:solidFill>
              </a:rPr>
              <a:t>Realists</a:t>
            </a:r>
            <a:r>
              <a:rPr lang="en-GB" dirty="0" smtClean="0"/>
              <a:t> </a:t>
            </a:r>
            <a:r>
              <a:rPr lang="en-GB" dirty="0"/>
              <a:t>tend to have positivist </a:t>
            </a:r>
            <a:r>
              <a:rPr lang="en-GB" dirty="0" smtClean="0"/>
              <a:t>approach</a:t>
            </a:r>
          </a:p>
          <a:p>
            <a:pPr lvl="1">
              <a:spcBef>
                <a:spcPts val="0"/>
              </a:spcBef>
              <a:buFont typeface="Wingdings" panose="05000000000000000000" pitchFamily="2" charset="2"/>
              <a:buChar char="Ø"/>
            </a:pPr>
            <a:r>
              <a:rPr lang="en-GB" dirty="0" smtClean="0">
                <a:sym typeface="Wingdings" panose="05000000000000000000" pitchFamily="2" charset="2"/>
              </a:rPr>
              <a:t>tend </a:t>
            </a:r>
            <a:r>
              <a:rPr lang="en-GB" dirty="0">
                <a:sym typeface="Wingdings" panose="05000000000000000000" pitchFamily="2" charset="2"/>
              </a:rPr>
              <a:t>to gather quantitative sources of data</a:t>
            </a:r>
            <a:endParaRPr lang="en-GB" dirty="0"/>
          </a:p>
          <a:p>
            <a:pPr>
              <a:spcBef>
                <a:spcPts val="0"/>
              </a:spcBef>
            </a:pPr>
            <a:endParaRPr lang="en-GB" b="1" dirty="0" smtClean="0"/>
          </a:p>
          <a:p>
            <a:pPr>
              <a:spcBef>
                <a:spcPts val="0"/>
              </a:spcBef>
            </a:pPr>
            <a:r>
              <a:rPr lang="en-GB" b="1" dirty="0" smtClean="0">
                <a:solidFill>
                  <a:srgbClr val="FF0000"/>
                </a:solidFill>
              </a:rPr>
              <a:t>Relativists</a:t>
            </a:r>
            <a:r>
              <a:rPr lang="en-GB" dirty="0" smtClean="0"/>
              <a:t> </a:t>
            </a:r>
            <a:r>
              <a:rPr lang="en-GB" dirty="0"/>
              <a:t>tend to have a social constructionist </a:t>
            </a:r>
            <a:r>
              <a:rPr lang="en-GB" dirty="0" smtClean="0"/>
              <a:t>approach</a:t>
            </a:r>
          </a:p>
          <a:p>
            <a:pPr lvl="1">
              <a:spcBef>
                <a:spcPts val="0"/>
              </a:spcBef>
              <a:buFont typeface="Wingdings" panose="05000000000000000000" pitchFamily="2" charset="2"/>
              <a:buChar char="Ø"/>
            </a:pPr>
            <a:r>
              <a:rPr lang="en-GB" sz="2100" dirty="0" smtClean="0">
                <a:sym typeface="Wingdings" panose="05000000000000000000" pitchFamily="2" charset="2"/>
              </a:rPr>
              <a:t>tend </a:t>
            </a:r>
            <a:r>
              <a:rPr lang="en-GB" sz="2100" dirty="0">
                <a:sym typeface="Wingdings" panose="05000000000000000000" pitchFamily="2" charset="2"/>
              </a:rPr>
              <a:t>to gather qualitative sources of data</a:t>
            </a:r>
          </a:p>
          <a:p>
            <a:endParaRPr lang="en-GB" dirty="0"/>
          </a:p>
        </p:txBody>
      </p:sp>
      <p:sp>
        <p:nvSpPr>
          <p:cNvPr id="8" name="Content Placeholder 7"/>
          <p:cNvSpPr>
            <a:spLocks noGrp="1"/>
          </p:cNvSpPr>
          <p:nvPr>
            <p:ph sz="half" idx="2"/>
          </p:nvPr>
        </p:nvSpPr>
        <p:spPr/>
        <p:txBody>
          <a:bodyPr>
            <a:normAutofit fontScale="92500"/>
          </a:bodyPr>
          <a:lstStyle/>
          <a:p>
            <a:pPr>
              <a:spcBef>
                <a:spcPts val="0"/>
              </a:spcBef>
            </a:pPr>
            <a:r>
              <a:rPr lang="en-GB" dirty="0">
                <a:sym typeface="Wingdings" panose="05000000000000000000" pitchFamily="2" charset="2"/>
              </a:rPr>
              <a:t>Remember these are </a:t>
            </a:r>
            <a:r>
              <a:rPr lang="en-GB" b="1" dirty="0">
                <a:sym typeface="Wingdings" panose="05000000000000000000" pitchFamily="2" charset="2"/>
              </a:rPr>
              <a:t>not absolutes</a:t>
            </a:r>
            <a:r>
              <a:rPr lang="en-GB" dirty="0" smtClean="0">
                <a:sym typeface="Wingdings" panose="05000000000000000000" pitchFamily="2" charset="2"/>
              </a:rPr>
              <a:t>!</a:t>
            </a:r>
          </a:p>
          <a:p>
            <a:pPr>
              <a:spcBef>
                <a:spcPts val="0"/>
              </a:spcBef>
            </a:pPr>
            <a:endParaRPr lang="en-GB" dirty="0" smtClean="0">
              <a:sym typeface="Wingdings" panose="05000000000000000000" pitchFamily="2" charset="2"/>
            </a:endParaRPr>
          </a:p>
          <a:p>
            <a:pPr>
              <a:spcBef>
                <a:spcPts val="0"/>
              </a:spcBef>
            </a:pPr>
            <a:r>
              <a:rPr lang="en-GB" dirty="0" smtClean="0">
                <a:sym typeface="Wingdings" panose="05000000000000000000" pitchFamily="2" charset="2"/>
              </a:rPr>
              <a:t>People </a:t>
            </a:r>
            <a:r>
              <a:rPr lang="en-GB" dirty="0">
                <a:sym typeface="Wingdings" panose="05000000000000000000" pitchFamily="2" charset="2"/>
              </a:rPr>
              <a:t>tend to work on a </a:t>
            </a:r>
            <a:r>
              <a:rPr lang="en-GB" dirty="0" smtClean="0">
                <a:sym typeface="Wingdings" panose="05000000000000000000" pitchFamily="2" charset="2"/>
              </a:rPr>
              <a:t>continuum:</a:t>
            </a:r>
          </a:p>
          <a:p>
            <a:pPr lvl="1">
              <a:spcBef>
                <a:spcPts val="0"/>
              </a:spcBef>
              <a:buFont typeface="Wingdings" panose="05000000000000000000" pitchFamily="2" charset="2"/>
              <a:buChar char="Ø"/>
            </a:pPr>
            <a:r>
              <a:rPr lang="en-GB" sz="2100" dirty="0">
                <a:sym typeface="Wingdings" panose="05000000000000000000" pitchFamily="2" charset="2"/>
              </a:rPr>
              <a:t> role for mixed methods and approaches</a:t>
            </a:r>
          </a:p>
          <a:p>
            <a:pPr>
              <a:spcBef>
                <a:spcPts val="0"/>
              </a:spcBef>
            </a:pPr>
            <a:endParaRPr lang="en-GB" dirty="0" smtClean="0">
              <a:sym typeface="Wingdings" panose="05000000000000000000" pitchFamily="2" charset="2"/>
            </a:endParaRPr>
          </a:p>
          <a:p>
            <a:pPr>
              <a:spcBef>
                <a:spcPts val="0"/>
              </a:spcBef>
            </a:pPr>
            <a:r>
              <a:rPr lang="en-GB" dirty="0" smtClean="0">
                <a:sym typeface="Wingdings" panose="05000000000000000000" pitchFamily="2" charset="2"/>
              </a:rPr>
              <a:t>Also </a:t>
            </a:r>
            <a:r>
              <a:rPr lang="en-GB" dirty="0">
                <a:sym typeface="Wingdings" panose="05000000000000000000" pitchFamily="2" charset="2"/>
              </a:rPr>
              <a:t>consider the role of the </a:t>
            </a:r>
            <a:r>
              <a:rPr lang="en-GB" dirty="0" smtClean="0">
                <a:sym typeface="Wingdings" panose="05000000000000000000" pitchFamily="2" charset="2"/>
              </a:rPr>
              <a:t>researcher: </a:t>
            </a:r>
            <a:endParaRPr lang="en-GB" dirty="0">
              <a:sym typeface="Wingdings" panose="05000000000000000000" pitchFamily="2" charset="2"/>
            </a:endParaRPr>
          </a:p>
          <a:p>
            <a:pPr lvl="1">
              <a:spcBef>
                <a:spcPts val="0"/>
              </a:spcBef>
              <a:buFont typeface="Wingdings" panose="05000000000000000000" pitchFamily="2" charset="2"/>
              <a:buChar char="Ø"/>
            </a:pPr>
            <a:r>
              <a:rPr lang="en-GB" sz="2100" dirty="0">
                <a:sym typeface="Wingdings" panose="05000000000000000000" pitchFamily="2" charset="2"/>
              </a:rPr>
              <a:t>internal/external; involved or detached?</a:t>
            </a:r>
            <a:endParaRPr lang="en-GB" sz="2100" dirty="0"/>
          </a:p>
          <a:p>
            <a:endParaRPr lang="en-GB" dirty="0"/>
          </a:p>
        </p:txBody>
      </p:sp>
    </p:spTree>
    <p:extLst>
      <p:ext uri="{BB962C8B-B14F-4D97-AF65-F5344CB8AC3E}">
        <p14:creationId xmlns:p14="http://schemas.microsoft.com/office/powerpoint/2010/main" val="34373524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a:t>
            </a:r>
            <a:endParaRPr lang="en-GB" dirty="0"/>
          </a:p>
        </p:txBody>
      </p:sp>
      <p:sp>
        <p:nvSpPr>
          <p:cNvPr id="3" name="Text Placeholder 2"/>
          <p:cNvSpPr>
            <a:spLocks noGrp="1"/>
          </p:cNvSpPr>
          <p:nvPr>
            <p:ph type="body" idx="1"/>
          </p:nvPr>
        </p:nvSpPr>
        <p:spPr/>
        <p:txBody>
          <a:bodyPr/>
          <a:lstStyle/>
          <a:p>
            <a:r>
              <a:rPr lang="en-GB" dirty="0" smtClean="0"/>
              <a:t>Quantitative Data	</a:t>
            </a:r>
            <a:endParaRPr lang="en-GB" dirty="0"/>
          </a:p>
        </p:txBody>
      </p:sp>
      <p:sp>
        <p:nvSpPr>
          <p:cNvPr id="4" name="Content Placeholder 3"/>
          <p:cNvSpPr>
            <a:spLocks noGrp="1"/>
          </p:cNvSpPr>
          <p:nvPr>
            <p:ph sz="half" idx="2"/>
          </p:nvPr>
        </p:nvSpPr>
        <p:spPr/>
        <p:txBody>
          <a:bodyPr/>
          <a:lstStyle/>
          <a:p>
            <a:r>
              <a:rPr lang="en-US" dirty="0" smtClean="0"/>
              <a:t>is </a:t>
            </a:r>
            <a:r>
              <a:rPr lang="en-US" dirty="0"/>
              <a:t>about quantities, and therefore numbers </a:t>
            </a:r>
          </a:p>
          <a:p>
            <a:endParaRPr lang="en-GB" dirty="0"/>
          </a:p>
        </p:txBody>
      </p:sp>
      <p:sp>
        <p:nvSpPr>
          <p:cNvPr id="5" name="Text Placeholder 4"/>
          <p:cNvSpPr>
            <a:spLocks noGrp="1"/>
          </p:cNvSpPr>
          <p:nvPr>
            <p:ph type="body" sz="quarter" idx="3"/>
          </p:nvPr>
        </p:nvSpPr>
        <p:spPr/>
        <p:txBody>
          <a:bodyPr/>
          <a:lstStyle/>
          <a:p>
            <a:r>
              <a:rPr lang="en-GB" dirty="0" smtClean="0"/>
              <a:t>Qualitative Data</a:t>
            </a:r>
            <a:endParaRPr lang="en-GB" dirty="0"/>
          </a:p>
        </p:txBody>
      </p:sp>
      <p:sp>
        <p:nvSpPr>
          <p:cNvPr id="6" name="Content Placeholder 5"/>
          <p:cNvSpPr>
            <a:spLocks noGrp="1"/>
          </p:cNvSpPr>
          <p:nvPr>
            <p:ph sz="quarter" idx="4"/>
          </p:nvPr>
        </p:nvSpPr>
        <p:spPr/>
        <p:txBody>
          <a:bodyPr>
            <a:normAutofit/>
          </a:bodyPr>
          <a:lstStyle/>
          <a:p>
            <a:r>
              <a:rPr lang="en-US" dirty="0" smtClean="0"/>
              <a:t>is </a:t>
            </a:r>
            <a:r>
              <a:rPr lang="en-US" dirty="0"/>
              <a:t>about the nature of the thing investigated, and tends to be words rather than numbers</a:t>
            </a:r>
          </a:p>
          <a:p>
            <a:endParaRPr lang="en-GB" dirty="0"/>
          </a:p>
        </p:txBody>
      </p:sp>
    </p:spTree>
    <p:extLst>
      <p:ext uri="{BB962C8B-B14F-4D97-AF65-F5344CB8AC3E}">
        <p14:creationId xmlns:p14="http://schemas.microsoft.com/office/powerpoint/2010/main" val="13017808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Choosing your </a:t>
            </a:r>
            <a:r>
              <a:rPr lang="en-GB" dirty="0" smtClean="0"/>
              <a:t>Approach</a:t>
            </a:r>
            <a:endParaRPr lang="en-GB" dirty="0"/>
          </a:p>
        </p:txBody>
      </p:sp>
      <p:sp>
        <p:nvSpPr>
          <p:cNvPr id="8" name="Content Placeholder 7"/>
          <p:cNvSpPr>
            <a:spLocks noGrp="1"/>
          </p:cNvSpPr>
          <p:nvPr>
            <p:ph idx="1"/>
          </p:nvPr>
        </p:nvSpPr>
        <p:spPr/>
        <p:txBody>
          <a:bodyPr>
            <a:normAutofit/>
          </a:bodyPr>
          <a:lstStyle/>
          <a:p>
            <a:pPr>
              <a:lnSpc>
                <a:spcPct val="120000"/>
              </a:lnSpc>
              <a:spcBef>
                <a:spcPts val="0"/>
              </a:spcBef>
              <a:spcAft>
                <a:spcPts val="400"/>
              </a:spcAft>
            </a:pPr>
            <a:r>
              <a:rPr lang="en-US" dirty="0"/>
              <a:t>Your approach may be influenced by </a:t>
            </a:r>
            <a:endParaRPr lang="en-US" dirty="0" smtClean="0"/>
          </a:p>
          <a:p>
            <a:pPr lvl="1">
              <a:lnSpc>
                <a:spcPct val="120000"/>
              </a:lnSpc>
              <a:spcBef>
                <a:spcPts val="0"/>
              </a:spcBef>
              <a:spcAft>
                <a:spcPts val="400"/>
              </a:spcAft>
            </a:pPr>
            <a:r>
              <a:rPr lang="en-US" dirty="0" smtClean="0"/>
              <a:t>your </a:t>
            </a:r>
            <a:r>
              <a:rPr lang="en-US" dirty="0"/>
              <a:t>colleagues’ </a:t>
            </a:r>
            <a:r>
              <a:rPr lang="en-US" dirty="0" smtClean="0"/>
              <a:t>views</a:t>
            </a:r>
          </a:p>
          <a:p>
            <a:pPr lvl="1">
              <a:lnSpc>
                <a:spcPct val="120000"/>
              </a:lnSpc>
              <a:spcBef>
                <a:spcPts val="0"/>
              </a:spcBef>
              <a:spcAft>
                <a:spcPts val="400"/>
              </a:spcAft>
            </a:pPr>
            <a:r>
              <a:rPr lang="en-US" dirty="0" smtClean="0"/>
              <a:t>your </a:t>
            </a:r>
            <a:r>
              <a:rPr lang="en-US" dirty="0" err="1"/>
              <a:t>organisation’s</a:t>
            </a:r>
            <a:r>
              <a:rPr lang="en-US" dirty="0"/>
              <a:t> </a:t>
            </a:r>
            <a:r>
              <a:rPr lang="en-US" dirty="0" smtClean="0"/>
              <a:t>approach</a:t>
            </a:r>
          </a:p>
          <a:p>
            <a:pPr lvl="1">
              <a:lnSpc>
                <a:spcPct val="120000"/>
              </a:lnSpc>
              <a:spcBef>
                <a:spcPts val="0"/>
              </a:spcBef>
              <a:spcAft>
                <a:spcPts val="400"/>
              </a:spcAft>
            </a:pPr>
            <a:r>
              <a:rPr lang="en-US" dirty="0" smtClean="0"/>
              <a:t>your </a:t>
            </a:r>
            <a:r>
              <a:rPr lang="en-US" dirty="0"/>
              <a:t>supervisor’s </a:t>
            </a:r>
            <a:r>
              <a:rPr lang="en-US" dirty="0" smtClean="0"/>
              <a:t>beliefs</a:t>
            </a:r>
          </a:p>
          <a:p>
            <a:pPr lvl="1">
              <a:lnSpc>
                <a:spcPct val="120000"/>
              </a:lnSpc>
              <a:spcBef>
                <a:spcPts val="0"/>
              </a:spcBef>
              <a:spcAft>
                <a:spcPts val="400"/>
              </a:spcAft>
            </a:pPr>
            <a:r>
              <a:rPr lang="en-US" dirty="0" smtClean="0"/>
              <a:t>and </a:t>
            </a:r>
            <a:r>
              <a:rPr lang="en-US" dirty="0"/>
              <a:t>your own experience</a:t>
            </a:r>
          </a:p>
          <a:p>
            <a:pPr>
              <a:lnSpc>
                <a:spcPct val="120000"/>
              </a:lnSpc>
              <a:spcBef>
                <a:spcPts val="0"/>
              </a:spcBef>
              <a:spcAft>
                <a:spcPts val="400"/>
              </a:spcAft>
            </a:pPr>
            <a:r>
              <a:rPr lang="en-US" dirty="0"/>
              <a:t>There is no right or wrong answer to choosing your research methods</a:t>
            </a:r>
          </a:p>
          <a:p>
            <a:pPr>
              <a:lnSpc>
                <a:spcPct val="120000"/>
              </a:lnSpc>
              <a:spcBef>
                <a:spcPts val="0"/>
              </a:spcBef>
              <a:spcAft>
                <a:spcPts val="400"/>
              </a:spcAft>
            </a:pPr>
            <a:endParaRPr lang="en-US" dirty="0"/>
          </a:p>
        </p:txBody>
      </p:sp>
    </p:spTree>
    <p:extLst>
      <p:ext uri="{BB962C8B-B14F-4D97-AF65-F5344CB8AC3E}">
        <p14:creationId xmlns:p14="http://schemas.microsoft.com/office/powerpoint/2010/main" val="28298631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26607920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4607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the Right Approach</a:t>
            </a:r>
            <a:endParaRPr lang="en-GB" dirty="0"/>
          </a:p>
        </p:txBody>
      </p:sp>
      <p:sp>
        <p:nvSpPr>
          <p:cNvPr id="5" name="Content Placeholder 4"/>
          <p:cNvSpPr>
            <a:spLocks noGrp="1"/>
          </p:cNvSpPr>
          <p:nvPr>
            <p:ph sz="half" idx="1"/>
          </p:nvPr>
        </p:nvSpPr>
        <p:spPr/>
        <p:txBody>
          <a:bodyPr>
            <a:normAutofit fontScale="77500" lnSpcReduction="20000"/>
          </a:bodyPr>
          <a:lstStyle/>
          <a:p>
            <a:r>
              <a:rPr lang="en-US" dirty="0" smtClean="0"/>
              <a:t>What is the </a:t>
            </a:r>
            <a:r>
              <a:rPr lang="en-US" b="1" dirty="0" smtClean="0"/>
              <a:t>Unit of Analysis</a:t>
            </a:r>
            <a:r>
              <a:rPr lang="en-US" dirty="0" smtClean="0"/>
              <a:t>? </a:t>
            </a:r>
          </a:p>
          <a:p>
            <a:pPr lvl="1"/>
            <a:r>
              <a:rPr lang="en-US" dirty="0" smtClean="0"/>
              <a:t>For example, country, company or individual.</a:t>
            </a:r>
          </a:p>
          <a:p>
            <a:r>
              <a:rPr lang="en-US" dirty="0" smtClean="0"/>
              <a:t>Are you relying on </a:t>
            </a:r>
            <a:r>
              <a:rPr lang="en-US" b="1" dirty="0" smtClean="0"/>
              <a:t>Universal Theory </a:t>
            </a:r>
            <a:r>
              <a:rPr lang="en-US" dirty="0" smtClean="0"/>
              <a:t>or</a:t>
            </a:r>
            <a:r>
              <a:rPr lang="en-US" b="1" dirty="0" smtClean="0"/>
              <a:t> Local Knowledge</a:t>
            </a:r>
            <a:r>
              <a:rPr lang="en-US" dirty="0" smtClean="0"/>
              <a:t>? </a:t>
            </a:r>
          </a:p>
          <a:p>
            <a:pPr lvl="1"/>
            <a:r>
              <a:rPr lang="en-US" dirty="0" smtClean="0"/>
              <a:t>i.e. will your results be </a:t>
            </a:r>
            <a:r>
              <a:rPr lang="en-US" dirty="0" err="1" smtClean="0"/>
              <a:t>generalisable</a:t>
            </a:r>
            <a:r>
              <a:rPr lang="en-US" dirty="0" smtClean="0"/>
              <a:t>, and produce universally applicable results, or are there local factors that will affect your results?</a:t>
            </a:r>
          </a:p>
          <a:p>
            <a:r>
              <a:rPr lang="en-US" dirty="0" smtClean="0"/>
              <a:t>Will </a:t>
            </a:r>
            <a:r>
              <a:rPr lang="en-US" b="1" dirty="0" smtClean="0"/>
              <a:t>Theory</a:t>
            </a:r>
            <a:r>
              <a:rPr lang="en-US" dirty="0" smtClean="0"/>
              <a:t> or </a:t>
            </a:r>
            <a:r>
              <a:rPr lang="en-US" b="1" dirty="0" smtClean="0"/>
              <a:t>Data Come First</a:t>
            </a:r>
            <a:r>
              <a:rPr lang="en-US" dirty="0" smtClean="0"/>
              <a:t>? </a:t>
            </a:r>
          </a:p>
          <a:p>
            <a:pPr lvl="1"/>
            <a:r>
              <a:rPr lang="en-US" dirty="0" smtClean="0"/>
              <a:t>Should you read the literature first, and then develop your theory, or will you gather your data and develop your theory from that? (N.B. this will likely be an iterative process)</a:t>
            </a:r>
          </a:p>
          <a:p>
            <a:endParaRPr lang="en-GB" dirty="0"/>
          </a:p>
        </p:txBody>
      </p:sp>
      <p:sp>
        <p:nvSpPr>
          <p:cNvPr id="6" name="Content Placeholder 5"/>
          <p:cNvSpPr>
            <a:spLocks noGrp="1"/>
          </p:cNvSpPr>
          <p:nvPr>
            <p:ph sz="half" idx="2"/>
          </p:nvPr>
        </p:nvSpPr>
        <p:spPr/>
        <p:txBody>
          <a:bodyPr>
            <a:normAutofit fontScale="77500" lnSpcReduction="20000"/>
          </a:bodyPr>
          <a:lstStyle/>
          <a:p>
            <a:r>
              <a:rPr lang="en-US" dirty="0" smtClean="0"/>
              <a:t>Will your study be </a:t>
            </a:r>
            <a:r>
              <a:rPr lang="en-US" b="1" dirty="0" smtClean="0"/>
              <a:t>Cross-Sectional</a:t>
            </a:r>
            <a:r>
              <a:rPr lang="en-US" dirty="0" smtClean="0"/>
              <a:t> or </a:t>
            </a:r>
            <a:r>
              <a:rPr lang="en-US" b="1" dirty="0" smtClean="0"/>
              <a:t>Longitudinal</a:t>
            </a:r>
            <a:r>
              <a:rPr lang="en-US" dirty="0" smtClean="0"/>
              <a:t>? </a:t>
            </a:r>
          </a:p>
          <a:p>
            <a:pPr lvl="1"/>
            <a:r>
              <a:rPr lang="en-US" dirty="0" smtClean="0"/>
              <a:t>Are you looking at one point in time, or changes over time?</a:t>
            </a:r>
          </a:p>
          <a:p>
            <a:r>
              <a:rPr lang="en-US" dirty="0" smtClean="0"/>
              <a:t>Will you </a:t>
            </a:r>
            <a:r>
              <a:rPr lang="en-US" b="1" dirty="0" smtClean="0"/>
              <a:t>Verify</a:t>
            </a:r>
            <a:r>
              <a:rPr lang="en-US" dirty="0" smtClean="0"/>
              <a:t> </a:t>
            </a:r>
            <a:r>
              <a:rPr lang="en-US" b="1" dirty="0" smtClean="0"/>
              <a:t>or Falsify a Theory</a:t>
            </a:r>
            <a:r>
              <a:rPr lang="en-US" dirty="0" smtClean="0"/>
              <a:t>? </a:t>
            </a:r>
          </a:p>
          <a:p>
            <a:pPr lvl="1"/>
            <a:r>
              <a:rPr lang="en-US" dirty="0" smtClean="0"/>
              <a:t>You cannot conclusively prove any theory; the best that you can do is find nothing that disproves it. It is therefore easier to formulate a theory that you can try to disprove, because you only need one ‘wrong’ answer to do so.</a:t>
            </a:r>
          </a:p>
          <a:p>
            <a:endParaRPr lang="en-GB" dirty="0"/>
          </a:p>
        </p:txBody>
      </p:sp>
    </p:spTree>
    <p:extLst>
      <p:ext uri="{BB962C8B-B14F-4D97-AF65-F5344CB8AC3E}">
        <p14:creationId xmlns:p14="http://schemas.microsoft.com/office/powerpoint/2010/main" val="22700956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Quantitative Methods</a:t>
            </a:r>
            <a:endParaRPr lang="en-GB" dirty="0"/>
          </a:p>
        </p:txBody>
      </p:sp>
      <p:sp>
        <p:nvSpPr>
          <p:cNvPr id="3" name="Content Placeholder 2"/>
          <p:cNvSpPr>
            <a:spLocks noGrp="1"/>
          </p:cNvSpPr>
          <p:nvPr>
            <p:ph idx="1"/>
          </p:nvPr>
        </p:nvSpPr>
        <p:spPr/>
        <p:txBody>
          <a:bodyPr/>
          <a:lstStyle/>
          <a:p>
            <a:r>
              <a:rPr lang="en-GB" dirty="0" smtClean="0"/>
              <a:t>Quantitative research methods are research methods dealing with numbers and anything that is measurable in a systematic way of investigation of phenomena and their relationships. </a:t>
            </a:r>
          </a:p>
          <a:p>
            <a:r>
              <a:rPr lang="en-GB" dirty="0" smtClean="0"/>
              <a:t>It is used to answer questions on relationships within measurable variables with an intention to explain, predict and control a phenomena (</a:t>
            </a:r>
            <a:r>
              <a:rPr lang="en-GB" dirty="0" err="1" smtClean="0"/>
              <a:t>Leedy</a:t>
            </a:r>
            <a:r>
              <a:rPr lang="en-GB" dirty="0" smtClean="0"/>
              <a:t> 1993).</a:t>
            </a:r>
            <a:endParaRPr lang="en-GB" dirty="0"/>
          </a:p>
        </p:txBody>
      </p:sp>
    </p:spTree>
    <p:extLst>
      <p:ext uri="{BB962C8B-B14F-4D97-AF65-F5344CB8AC3E}">
        <p14:creationId xmlns:p14="http://schemas.microsoft.com/office/powerpoint/2010/main" val="27692949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295399" y="1883832"/>
            <a:ext cx="3019426" cy="1621368"/>
          </a:xfrm>
        </p:spPr>
        <p:txBody>
          <a:bodyPr>
            <a:normAutofit/>
          </a:bodyPr>
          <a:lstStyle/>
          <a:p>
            <a:r>
              <a:rPr lang="en-GB" dirty="0" smtClean="0"/>
              <a:t>Description </a:t>
            </a:r>
            <a:br>
              <a:rPr lang="en-GB" dirty="0" smtClean="0"/>
            </a:br>
            <a:r>
              <a:rPr lang="en-GB" dirty="0" smtClean="0"/>
              <a:t>of Quantitative Method</a:t>
            </a:r>
            <a:endParaRPr lang="en-GB" dirty="0"/>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0902" y="652171"/>
            <a:ext cx="6717033" cy="5567653"/>
          </a:xfrm>
          <a:prstGeom prst="rect">
            <a:avLst/>
          </a:prstGeom>
        </p:spPr>
      </p:pic>
    </p:spTree>
    <p:extLst>
      <p:ext uri="{BB962C8B-B14F-4D97-AF65-F5344CB8AC3E}">
        <p14:creationId xmlns:p14="http://schemas.microsoft.com/office/powerpoint/2010/main" val="16021088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Quantitative </a:t>
            </a:r>
            <a:r>
              <a:rPr lang="en-GB" dirty="0" err="1" smtClean="0"/>
              <a:t>Reserach</a:t>
            </a:r>
            <a:endParaRPr lang="en-GB" dirty="0"/>
          </a:p>
        </p:txBody>
      </p:sp>
      <p:sp>
        <p:nvSpPr>
          <p:cNvPr id="6" name="Content Placeholder 5"/>
          <p:cNvSpPr>
            <a:spLocks noGrp="1"/>
          </p:cNvSpPr>
          <p:nvPr>
            <p:ph idx="1"/>
          </p:nvPr>
        </p:nvSpPr>
        <p:spPr/>
        <p:txBody>
          <a:bodyPr>
            <a:normAutofit fontScale="85000" lnSpcReduction="20000"/>
          </a:bodyPr>
          <a:lstStyle/>
          <a:p>
            <a:r>
              <a:rPr lang="en-GB" dirty="0" smtClean="0"/>
              <a:t>Quantitative Research</a:t>
            </a:r>
          </a:p>
          <a:p>
            <a:pPr lvl="1"/>
            <a:r>
              <a:rPr lang="en-GB" dirty="0" smtClean="0"/>
              <a:t>usually </a:t>
            </a:r>
            <a:r>
              <a:rPr lang="en-GB" dirty="0"/>
              <a:t>ends with confirmation or </a:t>
            </a:r>
            <a:r>
              <a:rPr lang="en-GB" dirty="0" smtClean="0"/>
              <a:t>disconfirmation of </a:t>
            </a:r>
            <a:r>
              <a:rPr lang="en-GB" dirty="0"/>
              <a:t>the hypothesis </a:t>
            </a:r>
            <a:r>
              <a:rPr lang="en-GB" dirty="0" smtClean="0"/>
              <a:t>tested </a:t>
            </a:r>
          </a:p>
          <a:p>
            <a:pPr lvl="1"/>
            <a:r>
              <a:rPr lang="en-GB" dirty="0" smtClean="0"/>
              <a:t>the </a:t>
            </a:r>
            <a:r>
              <a:rPr lang="en-GB" dirty="0"/>
              <a:t>identify </a:t>
            </a:r>
            <a:r>
              <a:rPr lang="en-GB" dirty="0" smtClean="0"/>
              <a:t>one or </a:t>
            </a:r>
            <a:r>
              <a:rPr lang="en-GB" dirty="0"/>
              <a:t>a few variables </a:t>
            </a:r>
            <a:endParaRPr lang="en-GB" dirty="0" smtClean="0"/>
          </a:p>
          <a:p>
            <a:r>
              <a:rPr lang="en-GB" dirty="0" smtClean="0"/>
              <a:t>The </a:t>
            </a:r>
            <a:r>
              <a:rPr lang="en-GB" dirty="0"/>
              <a:t>objective of the </a:t>
            </a:r>
            <a:r>
              <a:rPr lang="en-GB" dirty="0" smtClean="0"/>
              <a:t>quantitative method:</a:t>
            </a:r>
          </a:p>
          <a:p>
            <a:pPr lvl="1"/>
            <a:r>
              <a:rPr lang="en-GB" dirty="0" smtClean="0"/>
              <a:t>develop </a:t>
            </a:r>
            <a:r>
              <a:rPr lang="en-GB" dirty="0"/>
              <a:t>and employ models based on mathematical </a:t>
            </a:r>
            <a:r>
              <a:rPr lang="en-GB" dirty="0" smtClean="0"/>
              <a:t>approach</a:t>
            </a:r>
          </a:p>
          <a:p>
            <a:pPr lvl="1"/>
            <a:r>
              <a:rPr lang="en-GB" dirty="0" smtClean="0"/>
              <a:t>hypotheses </a:t>
            </a:r>
            <a:r>
              <a:rPr lang="en-GB" dirty="0"/>
              <a:t>and theories pertaining to the nature of </a:t>
            </a:r>
            <a:r>
              <a:rPr lang="en-GB" dirty="0" smtClean="0"/>
              <a:t>a phenomenon.</a:t>
            </a:r>
          </a:p>
          <a:p>
            <a:r>
              <a:rPr lang="en-GB" dirty="0" smtClean="0"/>
              <a:t>Measurement:	</a:t>
            </a:r>
          </a:p>
          <a:p>
            <a:pPr lvl="1"/>
            <a:r>
              <a:rPr lang="en-GB" dirty="0" smtClean="0"/>
              <a:t>the focus </a:t>
            </a:r>
            <a:r>
              <a:rPr lang="en-GB" dirty="0"/>
              <a:t>of quantitative method </a:t>
            </a:r>
            <a:endParaRPr lang="en-GB" dirty="0" smtClean="0"/>
          </a:p>
          <a:p>
            <a:pPr lvl="1"/>
            <a:r>
              <a:rPr lang="en-GB" dirty="0" smtClean="0"/>
              <a:t>Connections made between empirical observation </a:t>
            </a:r>
            <a:r>
              <a:rPr lang="en-GB" dirty="0"/>
              <a:t>and mathematical expression of quantitative </a:t>
            </a:r>
            <a:r>
              <a:rPr lang="en-GB" dirty="0" smtClean="0"/>
              <a:t>relationships</a:t>
            </a:r>
          </a:p>
        </p:txBody>
      </p:sp>
    </p:spTree>
    <p:extLst>
      <p:ext uri="{BB962C8B-B14F-4D97-AF65-F5344CB8AC3E}">
        <p14:creationId xmlns:p14="http://schemas.microsoft.com/office/powerpoint/2010/main" val="12184934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 Approaches</a:t>
            </a:r>
            <a:endParaRPr lang="en-GB" dirty="0"/>
          </a:p>
        </p:txBody>
      </p:sp>
      <p:sp>
        <p:nvSpPr>
          <p:cNvPr id="3" name="Content Placeholder 2"/>
          <p:cNvSpPr>
            <a:spLocks noGrp="1"/>
          </p:cNvSpPr>
          <p:nvPr>
            <p:ph sz="half" idx="1"/>
          </p:nvPr>
        </p:nvSpPr>
        <p:spPr/>
        <p:txBody>
          <a:bodyPr>
            <a:normAutofit fontScale="92500" lnSpcReduction="10000"/>
          </a:bodyPr>
          <a:lstStyle/>
          <a:p>
            <a:pPr>
              <a:spcBef>
                <a:spcPts val="0"/>
              </a:spcBef>
              <a:spcAft>
                <a:spcPts val="200"/>
              </a:spcAft>
            </a:pPr>
            <a:r>
              <a:rPr lang="en-GB" dirty="0"/>
              <a:t>Attempts to explain phenomena </a:t>
            </a:r>
            <a:r>
              <a:rPr lang="en-GB" dirty="0" smtClean="0"/>
              <a:t>by:</a:t>
            </a:r>
          </a:p>
          <a:p>
            <a:pPr lvl="1">
              <a:spcBef>
                <a:spcPts val="0"/>
              </a:spcBef>
              <a:spcAft>
                <a:spcPts val="200"/>
              </a:spcAft>
            </a:pPr>
            <a:r>
              <a:rPr lang="en-GB" dirty="0" smtClean="0"/>
              <a:t>collecting </a:t>
            </a:r>
            <a:r>
              <a:rPr lang="en-GB" dirty="0"/>
              <a:t>and analysing numerical data</a:t>
            </a:r>
          </a:p>
          <a:p>
            <a:pPr>
              <a:spcBef>
                <a:spcPts val="0"/>
              </a:spcBef>
              <a:spcAft>
                <a:spcPts val="200"/>
              </a:spcAft>
            </a:pPr>
            <a:r>
              <a:rPr lang="en-GB" dirty="0"/>
              <a:t>Tells you if there is a “</a:t>
            </a:r>
            <a:r>
              <a:rPr lang="en-GB" b="1" dirty="0"/>
              <a:t>difference</a:t>
            </a:r>
            <a:r>
              <a:rPr lang="en-GB" dirty="0"/>
              <a:t>” </a:t>
            </a:r>
            <a:endParaRPr lang="en-GB" dirty="0" smtClean="0"/>
          </a:p>
          <a:p>
            <a:pPr lvl="1">
              <a:spcBef>
                <a:spcPts val="0"/>
              </a:spcBef>
              <a:spcAft>
                <a:spcPts val="200"/>
              </a:spcAft>
            </a:pPr>
            <a:r>
              <a:rPr lang="en-GB" dirty="0" smtClean="0"/>
              <a:t>but </a:t>
            </a:r>
            <a:r>
              <a:rPr lang="en-GB" dirty="0"/>
              <a:t>not necessarily why</a:t>
            </a:r>
          </a:p>
          <a:p>
            <a:pPr>
              <a:spcBef>
                <a:spcPts val="0"/>
              </a:spcBef>
              <a:spcAft>
                <a:spcPts val="200"/>
              </a:spcAft>
            </a:pPr>
            <a:r>
              <a:rPr lang="en-GB" dirty="0"/>
              <a:t>Data collected are </a:t>
            </a:r>
            <a:r>
              <a:rPr lang="en-GB" b="1" dirty="0"/>
              <a:t>always </a:t>
            </a:r>
            <a:r>
              <a:rPr lang="en-GB" b="1" dirty="0" smtClean="0"/>
              <a:t>numerical</a:t>
            </a:r>
          </a:p>
          <a:p>
            <a:pPr lvl="1">
              <a:spcBef>
                <a:spcPts val="0"/>
              </a:spcBef>
              <a:spcAft>
                <a:spcPts val="200"/>
              </a:spcAft>
            </a:pPr>
            <a:r>
              <a:rPr lang="en-GB" dirty="0" smtClean="0"/>
              <a:t>analysed </a:t>
            </a:r>
            <a:r>
              <a:rPr lang="en-GB" dirty="0"/>
              <a:t>using statistical methods</a:t>
            </a:r>
          </a:p>
          <a:p>
            <a:pPr>
              <a:spcBef>
                <a:spcPts val="0"/>
              </a:spcBef>
              <a:spcAft>
                <a:spcPts val="200"/>
              </a:spcAft>
            </a:pPr>
            <a:r>
              <a:rPr lang="en-GB" dirty="0"/>
              <a:t>Variables are </a:t>
            </a:r>
            <a:r>
              <a:rPr lang="en-GB" b="1" dirty="0"/>
              <a:t>controlled</a:t>
            </a:r>
            <a:r>
              <a:rPr lang="en-GB" dirty="0"/>
              <a:t> as much as </a:t>
            </a:r>
            <a:r>
              <a:rPr lang="en-GB" dirty="0" smtClean="0"/>
              <a:t>possible</a:t>
            </a:r>
          </a:p>
          <a:p>
            <a:pPr lvl="1">
              <a:spcBef>
                <a:spcPts val="0"/>
              </a:spcBef>
              <a:spcAft>
                <a:spcPts val="200"/>
              </a:spcAft>
            </a:pPr>
            <a:r>
              <a:rPr lang="en-GB" dirty="0" smtClean="0"/>
              <a:t>to </a:t>
            </a:r>
            <a:r>
              <a:rPr lang="en-GB" dirty="0"/>
              <a:t>eliminate interference and measure the effect of any change</a:t>
            </a:r>
          </a:p>
          <a:p>
            <a:endParaRPr lang="en-GB" dirty="0"/>
          </a:p>
        </p:txBody>
      </p:sp>
      <p:sp>
        <p:nvSpPr>
          <p:cNvPr id="4" name="Content Placeholder 3"/>
          <p:cNvSpPr>
            <a:spLocks noGrp="1"/>
          </p:cNvSpPr>
          <p:nvPr>
            <p:ph sz="half" idx="2"/>
          </p:nvPr>
        </p:nvSpPr>
        <p:spPr/>
        <p:txBody>
          <a:bodyPr>
            <a:normAutofit fontScale="92500" lnSpcReduction="10000"/>
          </a:bodyPr>
          <a:lstStyle/>
          <a:p>
            <a:pPr>
              <a:spcBef>
                <a:spcPts val="0"/>
              </a:spcBef>
              <a:spcAft>
                <a:spcPts val="200"/>
              </a:spcAft>
            </a:pPr>
            <a:r>
              <a:rPr lang="en-GB" b="1" dirty="0"/>
              <a:t>Randomisation</a:t>
            </a:r>
            <a:r>
              <a:rPr lang="en-GB" dirty="0"/>
              <a:t> </a:t>
            </a:r>
            <a:endParaRPr lang="en-GB" dirty="0" smtClean="0"/>
          </a:p>
          <a:p>
            <a:pPr lvl="1">
              <a:spcBef>
                <a:spcPts val="0"/>
              </a:spcBef>
              <a:spcAft>
                <a:spcPts val="200"/>
              </a:spcAft>
            </a:pPr>
            <a:r>
              <a:rPr lang="en-GB" dirty="0" smtClean="0"/>
              <a:t>to </a:t>
            </a:r>
            <a:r>
              <a:rPr lang="en-GB" dirty="0"/>
              <a:t>reduce subjective bias</a:t>
            </a:r>
          </a:p>
          <a:p>
            <a:pPr>
              <a:spcBef>
                <a:spcPts val="0"/>
              </a:spcBef>
              <a:spcAft>
                <a:spcPts val="200"/>
              </a:spcAft>
            </a:pPr>
            <a:r>
              <a:rPr lang="en-GB" dirty="0"/>
              <a:t>If there are no numbers </a:t>
            </a:r>
            <a:r>
              <a:rPr lang="en-GB" dirty="0" smtClean="0"/>
              <a:t>involved</a:t>
            </a:r>
          </a:p>
          <a:p>
            <a:pPr lvl="1">
              <a:spcBef>
                <a:spcPts val="0"/>
              </a:spcBef>
              <a:spcAft>
                <a:spcPts val="200"/>
              </a:spcAft>
            </a:pPr>
            <a:r>
              <a:rPr lang="en-GB" dirty="0" smtClean="0"/>
              <a:t>Its </a:t>
            </a:r>
            <a:r>
              <a:rPr lang="en-GB" b="1" dirty="0" smtClean="0"/>
              <a:t>NOT</a:t>
            </a:r>
            <a:r>
              <a:rPr lang="en-GB" dirty="0" smtClean="0"/>
              <a:t> Quantitative </a:t>
            </a:r>
            <a:endParaRPr lang="en-GB" dirty="0"/>
          </a:p>
          <a:p>
            <a:pPr>
              <a:spcBef>
                <a:spcPts val="0"/>
              </a:spcBef>
              <a:spcAft>
                <a:spcPts val="200"/>
              </a:spcAft>
            </a:pPr>
            <a:endParaRPr lang="en-GB" dirty="0" smtClean="0"/>
          </a:p>
          <a:p>
            <a:pPr>
              <a:spcBef>
                <a:spcPts val="0"/>
              </a:spcBef>
              <a:spcAft>
                <a:spcPts val="200"/>
              </a:spcAft>
            </a:pPr>
            <a:r>
              <a:rPr lang="en-GB" dirty="0" smtClean="0"/>
              <a:t>Some </a:t>
            </a:r>
            <a:r>
              <a:rPr lang="en-GB" dirty="0"/>
              <a:t>types of research lend themselves better to </a:t>
            </a:r>
            <a:endParaRPr lang="en-GB" dirty="0" smtClean="0"/>
          </a:p>
          <a:p>
            <a:pPr lvl="1">
              <a:spcBef>
                <a:spcPts val="0"/>
              </a:spcBef>
              <a:spcAft>
                <a:spcPts val="200"/>
              </a:spcAft>
            </a:pPr>
            <a:r>
              <a:rPr lang="en-GB" dirty="0" smtClean="0"/>
              <a:t>quantitative </a:t>
            </a:r>
            <a:r>
              <a:rPr lang="en-GB" dirty="0"/>
              <a:t>approaches than others</a:t>
            </a:r>
          </a:p>
          <a:p>
            <a:endParaRPr lang="en-GB" dirty="0"/>
          </a:p>
        </p:txBody>
      </p:sp>
    </p:spTree>
    <p:extLst>
      <p:ext uri="{BB962C8B-B14F-4D97-AF65-F5344CB8AC3E}">
        <p14:creationId xmlns:p14="http://schemas.microsoft.com/office/powerpoint/2010/main" val="23898957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Big 4:</a:t>
            </a:r>
            <a:br>
              <a:rPr lang="en-GB" dirty="0" smtClean="0"/>
            </a:br>
            <a:r>
              <a:rPr lang="en-GB" dirty="0" smtClean="0"/>
              <a:t>Four Main Types of Quantitative Research </a:t>
            </a:r>
            <a:endParaRPr lang="en-GB" dirty="0"/>
          </a:p>
        </p:txBody>
      </p:sp>
      <p:sp>
        <p:nvSpPr>
          <p:cNvPr id="8" name="Text Placeholder 7"/>
          <p:cNvSpPr>
            <a:spLocks noGrp="1"/>
          </p:cNvSpPr>
          <p:nvPr>
            <p:ph type="body" idx="1"/>
          </p:nvPr>
        </p:nvSpPr>
        <p:spPr/>
        <p:txBody>
          <a:bodyPr/>
          <a:lstStyle/>
          <a:p>
            <a:r>
              <a:rPr lang="en-GB" dirty="0" smtClean="0"/>
              <a:t>Not Applied	</a:t>
            </a:r>
            <a:endParaRPr lang="en-GB" dirty="0"/>
          </a:p>
        </p:txBody>
      </p:sp>
      <p:sp>
        <p:nvSpPr>
          <p:cNvPr id="9" name="Content Placeholder 8"/>
          <p:cNvSpPr>
            <a:spLocks noGrp="1"/>
          </p:cNvSpPr>
          <p:nvPr>
            <p:ph sz="half" idx="2"/>
          </p:nvPr>
        </p:nvSpPr>
        <p:spPr/>
        <p:txBody>
          <a:bodyPr/>
          <a:lstStyle/>
          <a:p>
            <a:r>
              <a:rPr lang="en-GB" dirty="0" smtClean="0"/>
              <a:t>Descriptive</a:t>
            </a:r>
          </a:p>
          <a:p>
            <a:r>
              <a:rPr lang="en-GB" dirty="0" smtClean="0"/>
              <a:t>Correlational</a:t>
            </a:r>
            <a:endParaRPr lang="en-GB" dirty="0"/>
          </a:p>
        </p:txBody>
      </p:sp>
      <p:sp>
        <p:nvSpPr>
          <p:cNvPr id="10" name="Text Placeholder 9"/>
          <p:cNvSpPr>
            <a:spLocks noGrp="1"/>
          </p:cNvSpPr>
          <p:nvPr>
            <p:ph type="body" sz="quarter" idx="3"/>
          </p:nvPr>
        </p:nvSpPr>
        <p:spPr/>
        <p:txBody>
          <a:bodyPr/>
          <a:lstStyle/>
          <a:p>
            <a:r>
              <a:rPr lang="en-GB" dirty="0" smtClean="0"/>
              <a:t>Applied</a:t>
            </a:r>
            <a:endParaRPr lang="en-GB" dirty="0"/>
          </a:p>
        </p:txBody>
      </p:sp>
      <p:sp>
        <p:nvSpPr>
          <p:cNvPr id="11" name="Content Placeholder 10"/>
          <p:cNvSpPr>
            <a:spLocks noGrp="1"/>
          </p:cNvSpPr>
          <p:nvPr>
            <p:ph sz="quarter" idx="4"/>
          </p:nvPr>
        </p:nvSpPr>
        <p:spPr/>
        <p:txBody>
          <a:bodyPr/>
          <a:lstStyle/>
          <a:p>
            <a:r>
              <a:rPr lang="en-GB" dirty="0" smtClean="0"/>
              <a:t>Quasi-Experimental </a:t>
            </a:r>
          </a:p>
          <a:p>
            <a:r>
              <a:rPr lang="en-GB" dirty="0" smtClean="0"/>
              <a:t>Experimental</a:t>
            </a:r>
            <a:endParaRPr lang="en-GB" dirty="0"/>
          </a:p>
        </p:txBody>
      </p:sp>
    </p:spTree>
    <p:extLst>
      <p:ext uri="{BB962C8B-B14F-4D97-AF65-F5344CB8AC3E}">
        <p14:creationId xmlns:p14="http://schemas.microsoft.com/office/powerpoint/2010/main" val="35987732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p:cNvGraphicFramePr>
            <a:graphicFrameLocks noGrp="1"/>
          </p:cNvGraphicFramePr>
          <p:nvPr>
            <p:extLst>
              <p:ext uri="{D42A27DB-BD31-4B8C-83A1-F6EECF244321}">
                <p14:modId xmlns:p14="http://schemas.microsoft.com/office/powerpoint/2010/main" val="3541262319"/>
              </p:ext>
            </p:extLst>
          </p:nvPr>
        </p:nvGraphicFramePr>
        <p:xfrm>
          <a:off x="495299" y="476250"/>
          <a:ext cx="11220452" cy="5895975"/>
        </p:xfrm>
        <a:graphic>
          <a:graphicData uri="http://schemas.openxmlformats.org/drawingml/2006/table">
            <a:tbl>
              <a:tblPr firstRow="1" bandRow="1">
                <a:tableStyleId>{5C22544A-7EE6-4342-B048-85BDC9FD1C3A}</a:tableStyleId>
              </a:tblPr>
              <a:tblGrid>
                <a:gridCol w="1438276">
                  <a:extLst>
                    <a:ext uri="{9D8B030D-6E8A-4147-A177-3AD203B41FA5}">
                      <a16:colId xmlns:a16="http://schemas.microsoft.com/office/drawing/2014/main" val="3736869710"/>
                    </a:ext>
                  </a:extLst>
                </a:gridCol>
                <a:gridCol w="2698656">
                  <a:extLst>
                    <a:ext uri="{9D8B030D-6E8A-4147-A177-3AD203B41FA5}">
                      <a16:colId xmlns:a16="http://schemas.microsoft.com/office/drawing/2014/main" val="520765072"/>
                    </a:ext>
                  </a:extLst>
                </a:gridCol>
                <a:gridCol w="1424510">
                  <a:extLst>
                    <a:ext uri="{9D8B030D-6E8A-4147-A177-3AD203B41FA5}">
                      <a16:colId xmlns:a16="http://schemas.microsoft.com/office/drawing/2014/main" val="978430607"/>
                    </a:ext>
                  </a:extLst>
                </a:gridCol>
                <a:gridCol w="2515759">
                  <a:extLst>
                    <a:ext uri="{9D8B030D-6E8A-4147-A177-3AD203B41FA5}">
                      <a16:colId xmlns:a16="http://schemas.microsoft.com/office/drawing/2014/main" val="345145941"/>
                    </a:ext>
                  </a:extLst>
                </a:gridCol>
                <a:gridCol w="3143251">
                  <a:extLst>
                    <a:ext uri="{9D8B030D-6E8A-4147-A177-3AD203B41FA5}">
                      <a16:colId xmlns:a16="http://schemas.microsoft.com/office/drawing/2014/main" val="1302348194"/>
                    </a:ext>
                  </a:extLst>
                </a:gridCol>
              </a:tblGrid>
              <a:tr h="658054">
                <a:tc>
                  <a:txBody>
                    <a:bodyPr/>
                    <a:lstStyle/>
                    <a:p>
                      <a:r>
                        <a:rPr lang="en-GB" dirty="0" smtClean="0"/>
                        <a:t>Type of Design</a:t>
                      </a:r>
                      <a:endParaRPr lang="en-GB" dirty="0"/>
                    </a:p>
                  </a:txBody>
                  <a:tcPr/>
                </a:tc>
                <a:tc>
                  <a:txBody>
                    <a:bodyPr/>
                    <a:lstStyle/>
                    <a:p>
                      <a:r>
                        <a:rPr lang="en-GB" dirty="0" smtClean="0"/>
                        <a:t>Key Focus &amp; Control of Variables</a:t>
                      </a:r>
                      <a:endParaRPr lang="en-GB" dirty="0"/>
                    </a:p>
                  </a:txBody>
                  <a:tcPr/>
                </a:tc>
                <a:tc>
                  <a:txBody>
                    <a:bodyPr/>
                    <a:lstStyle/>
                    <a:p>
                      <a:r>
                        <a:rPr lang="en-GB" dirty="0" smtClean="0"/>
                        <a:t>Intervention Applied</a:t>
                      </a:r>
                      <a:endParaRPr lang="en-GB" dirty="0"/>
                    </a:p>
                  </a:txBody>
                  <a:tcPr/>
                </a:tc>
                <a:tc>
                  <a:txBody>
                    <a:bodyPr/>
                    <a:lstStyle/>
                    <a:p>
                      <a:r>
                        <a:rPr lang="en-GB" dirty="0" smtClean="0"/>
                        <a:t>Example</a:t>
                      </a:r>
                      <a:endParaRPr lang="en-GB" dirty="0"/>
                    </a:p>
                  </a:txBody>
                  <a:tcPr/>
                </a:tc>
                <a:tc>
                  <a:txBody>
                    <a:bodyPr/>
                    <a:lstStyle/>
                    <a:p>
                      <a:r>
                        <a:rPr lang="en-GB" dirty="0" smtClean="0"/>
                        <a:t>Common Study Designs</a:t>
                      </a:r>
                      <a:endParaRPr lang="en-GB" dirty="0"/>
                    </a:p>
                  </a:txBody>
                  <a:tcPr/>
                </a:tc>
                <a:extLst>
                  <a:ext uri="{0D108BD9-81ED-4DB2-BD59-A6C34878D82A}">
                    <a16:rowId xmlns:a16="http://schemas.microsoft.com/office/drawing/2014/main" val="3137795001"/>
                  </a:ext>
                </a:extLst>
              </a:tr>
              <a:tr h="1222101">
                <a:tc>
                  <a:txBody>
                    <a:bodyPr/>
                    <a:lstStyle/>
                    <a:p>
                      <a:r>
                        <a:rPr lang="en-GB" dirty="0" smtClean="0"/>
                        <a:t>Descriptive</a:t>
                      </a:r>
                      <a:endParaRPr lang="en-GB" dirty="0"/>
                    </a:p>
                  </a:txBody>
                  <a:tcPr/>
                </a:tc>
                <a:tc>
                  <a:txBody>
                    <a:bodyPr/>
                    <a:lstStyle/>
                    <a:p>
                      <a:pPr marL="285750" indent="-285750">
                        <a:buFont typeface="Arial" panose="020B0604020202020204" pitchFamily="34" charset="0"/>
                        <a:buChar char="•"/>
                      </a:pPr>
                      <a:r>
                        <a:rPr lang="en-GB" dirty="0" smtClean="0"/>
                        <a:t>Observational</a:t>
                      </a:r>
                    </a:p>
                    <a:p>
                      <a:pPr marL="285750" indent="-285750">
                        <a:buFont typeface="Arial" panose="020B0604020202020204" pitchFamily="34" charset="0"/>
                        <a:buChar char="•"/>
                      </a:pPr>
                      <a:r>
                        <a:rPr lang="en-GB" dirty="0" smtClean="0"/>
                        <a:t>Describe ‘what is’ </a:t>
                      </a:r>
                    </a:p>
                    <a:p>
                      <a:pPr marL="285750" indent="-285750">
                        <a:buFont typeface="Arial" panose="020B0604020202020204" pitchFamily="34" charset="0"/>
                        <a:buChar char="•"/>
                      </a:pPr>
                      <a:r>
                        <a:rPr lang="en-GB" dirty="0" smtClean="0"/>
                        <a:t>Variables not controlled</a:t>
                      </a:r>
                      <a:endParaRPr lang="en-GB" dirty="0"/>
                    </a:p>
                  </a:txBody>
                  <a:tcPr/>
                </a:tc>
                <a:tc>
                  <a:txBody>
                    <a:bodyPr/>
                    <a:lstStyle/>
                    <a:p>
                      <a:r>
                        <a:rPr lang="en-GB" dirty="0" smtClean="0"/>
                        <a:t>No</a:t>
                      </a:r>
                      <a:endParaRPr lang="en-GB" dirty="0"/>
                    </a:p>
                  </a:txBody>
                  <a:tcPr/>
                </a:tc>
                <a:tc>
                  <a:txBody>
                    <a:bodyPr/>
                    <a:lstStyle/>
                    <a:p>
                      <a:r>
                        <a:rPr lang="en-GB" dirty="0" smtClean="0"/>
                        <a:t>A description</a:t>
                      </a:r>
                      <a:r>
                        <a:rPr lang="en-GB" baseline="0" dirty="0" smtClean="0"/>
                        <a:t> of teenagers’ attitudes towards drugs</a:t>
                      </a:r>
                      <a:endParaRPr lang="en-GB" dirty="0"/>
                    </a:p>
                  </a:txBody>
                  <a:tcPr/>
                </a:tc>
                <a:tc>
                  <a:txBody>
                    <a:bodyPr/>
                    <a:lstStyle/>
                    <a:p>
                      <a:pPr marL="285750" indent="-285750">
                        <a:buFont typeface="Arial" panose="020B0604020202020204" pitchFamily="34" charset="0"/>
                        <a:buChar char="•"/>
                      </a:pPr>
                      <a:r>
                        <a:rPr lang="en-GB" dirty="0" smtClean="0"/>
                        <a:t>Comparative descriptive</a:t>
                      </a:r>
                      <a:r>
                        <a:rPr lang="en-GB" baseline="0" dirty="0" smtClean="0"/>
                        <a:t> design</a:t>
                      </a:r>
                    </a:p>
                    <a:p>
                      <a:pPr marL="285750" indent="-285750">
                        <a:buFont typeface="Arial" panose="020B0604020202020204" pitchFamily="34" charset="0"/>
                        <a:buChar char="•"/>
                      </a:pPr>
                      <a:r>
                        <a:rPr lang="en-GB" baseline="0" dirty="0" smtClean="0"/>
                        <a:t>Cross-sectional designs</a:t>
                      </a:r>
                    </a:p>
                    <a:p>
                      <a:pPr marL="285750" indent="-285750">
                        <a:buFont typeface="Arial" panose="020B0604020202020204" pitchFamily="34" charset="0"/>
                        <a:buChar char="•"/>
                      </a:pPr>
                      <a:r>
                        <a:rPr lang="en-GB" baseline="0" dirty="0" smtClean="0"/>
                        <a:t>Longitudinal designs</a:t>
                      </a:r>
                      <a:endParaRPr lang="en-GB" dirty="0"/>
                    </a:p>
                  </a:txBody>
                  <a:tcPr/>
                </a:tc>
                <a:extLst>
                  <a:ext uri="{0D108BD9-81ED-4DB2-BD59-A6C34878D82A}">
                    <a16:rowId xmlns:a16="http://schemas.microsoft.com/office/drawing/2014/main" val="3551304399"/>
                  </a:ext>
                </a:extLst>
              </a:tr>
              <a:tr h="1222101">
                <a:tc>
                  <a:txBody>
                    <a:bodyPr/>
                    <a:lstStyle/>
                    <a:p>
                      <a:r>
                        <a:rPr lang="en-GB" dirty="0" smtClean="0"/>
                        <a:t>Correlational</a:t>
                      </a:r>
                      <a:endParaRPr lang="en-GB" dirty="0"/>
                    </a:p>
                  </a:txBody>
                  <a:tcPr/>
                </a:tc>
                <a:tc>
                  <a:txBody>
                    <a:bodyPr/>
                    <a:lstStyle/>
                    <a:p>
                      <a:pPr marL="285750" indent="-285750">
                        <a:buFont typeface="Arial" panose="020B0604020202020204" pitchFamily="34" charset="0"/>
                        <a:buChar char="•"/>
                      </a:pPr>
                      <a:r>
                        <a:rPr lang="en-GB" dirty="0" smtClean="0"/>
                        <a:t>Explores and observes relationships among variables</a:t>
                      </a:r>
                    </a:p>
                    <a:p>
                      <a:pPr marL="285750" indent="-285750">
                        <a:buFont typeface="Arial" panose="020B0604020202020204" pitchFamily="34" charset="0"/>
                        <a:buChar char="•"/>
                      </a:pPr>
                      <a:r>
                        <a:rPr lang="en-GB" dirty="0" smtClean="0"/>
                        <a:t>Variables not controlled</a:t>
                      </a:r>
                      <a:endParaRPr lang="en-GB" dirty="0"/>
                    </a:p>
                  </a:txBody>
                  <a:tcPr/>
                </a:tc>
                <a:tc>
                  <a:txBody>
                    <a:bodyPr/>
                    <a:lstStyle/>
                    <a:p>
                      <a:r>
                        <a:rPr lang="en-GB" dirty="0" smtClean="0"/>
                        <a:t>No</a:t>
                      </a:r>
                      <a:endParaRPr lang="en-GB" dirty="0"/>
                    </a:p>
                  </a:txBody>
                  <a:tcPr/>
                </a:tc>
                <a:tc>
                  <a:txBody>
                    <a:bodyPr/>
                    <a:lstStyle/>
                    <a:p>
                      <a:r>
                        <a:rPr lang="en-GB" dirty="0" smtClean="0"/>
                        <a:t>A study of the relationship between IQ and Clinical Depression</a:t>
                      </a:r>
                      <a:endParaRPr lang="en-GB" dirty="0"/>
                    </a:p>
                  </a:txBody>
                  <a:tcPr/>
                </a:tc>
                <a:tc>
                  <a:txBody>
                    <a:bodyPr/>
                    <a:lstStyle/>
                    <a:p>
                      <a:pPr marL="285750" indent="-285750">
                        <a:buFont typeface="Arial" panose="020B0604020202020204" pitchFamily="34" charset="0"/>
                        <a:buChar char="•"/>
                      </a:pPr>
                      <a:r>
                        <a:rPr lang="en-GB" dirty="0" smtClean="0"/>
                        <a:t>Descriptive correlation designs</a:t>
                      </a:r>
                    </a:p>
                    <a:p>
                      <a:pPr marL="285750" indent="-285750">
                        <a:buFont typeface="Arial" panose="020B0604020202020204" pitchFamily="34" charset="0"/>
                        <a:buChar char="•"/>
                      </a:pPr>
                      <a:r>
                        <a:rPr lang="en-GB" dirty="0" smtClean="0"/>
                        <a:t>Predictive designs </a:t>
                      </a:r>
                    </a:p>
                    <a:p>
                      <a:pPr marL="285750" indent="-285750">
                        <a:buFont typeface="Arial" panose="020B0604020202020204" pitchFamily="34" charset="0"/>
                        <a:buChar char="•"/>
                      </a:pPr>
                      <a:r>
                        <a:rPr lang="en-GB" dirty="0" smtClean="0"/>
                        <a:t>Model-testing designs</a:t>
                      </a:r>
                      <a:endParaRPr lang="en-GB" dirty="0"/>
                    </a:p>
                  </a:txBody>
                  <a:tcPr/>
                </a:tc>
                <a:extLst>
                  <a:ext uri="{0D108BD9-81ED-4DB2-BD59-A6C34878D82A}">
                    <a16:rowId xmlns:a16="http://schemas.microsoft.com/office/drawing/2014/main" val="37575432"/>
                  </a:ext>
                </a:extLst>
              </a:tr>
              <a:tr h="1504125">
                <a:tc>
                  <a:txBody>
                    <a:bodyPr/>
                    <a:lstStyle/>
                    <a:p>
                      <a:r>
                        <a:rPr lang="en-GB" dirty="0" smtClean="0"/>
                        <a:t>Quasi-Experimental</a:t>
                      </a:r>
                      <a:endParaRPr lang="en-GB" dirty="0"/>
                    </a:p>
                  </a:txBody>
                  <a:tcPr/>
                </a:tc>
                <a:tc>
                  <a:txBody>
                    <a:bodyPr/>
                    <a:lstStyle/>
                    <a:p>
                      <a:pPr marL="285750" indent="-285750">
                        <a:buFont typeface="Arial" panose="020B0604020202020204" pitchFamily="34" charset="0"/>
                        <a:buChar char="•"/>
                      </a:pPr>
                      <a:r>
                        <a:rPr lang="en-GB" dirty="0" smtClean="0"/>
                        <a:t>Tests for causality with suboptimal variable control</a:t>
                      </a:r>
                    </a:p>
                    <a:p>
                      <a:pPr marL="285750" indent="-285750">
                        <a:buFont typeface="Arial" panose="020B0604020202020204" pitchFamily="34" charset="0"/>
                        <a:buChar char="•"/>
                      </a:pPr>
                      <a:r>
                        <a:rPr lang="en-GB" dirty="0" smtClean="0"/>
                        <a:t>Independent variable not manipulated</a:t>
                      </a:r>
                      <a:endParaRPr lang="en-GB" dirty="0"/>
                    </a:p>
                  </a:txBody>
                  <a:tcPr/>
                </a:tc>
                <a:tc>
                  <a:txBody>
                    <a:bodyPr/>
                    <a:lstStyle/>
                    <a:p>
                      <a:r>
                        <a:rPr lang="en-GB" dirty="0" smtClean="0"/>
                        <a:t>Yes</a:t>
                      </a:r>
                      <a:endParaRPr lang="en-GB" dirty="0"/>
                    </a:p>
                  </a:txBody>
                  <a:tcPr/>
                </a:tc>
                <a:tc>
                  <a:txBody>
                    <a:bodyPr/>
                    <a:lstStyle/>
                    <a:p>
                      <a:r>
                        <a:rPr lang="en-GB" dirty="0" smtClean="0"/>
                        <a:t>A study of</a:t>
                      </a:r>
                      <a:r>
                        <a:rPr lang="en-GB" baseline="0" dirty="0" smtClean="0"/>
                        <a:t> the effect of an after school physical activity programme on childhood obesity rates</a:t>
                      </a:r>
                      <a:endParaRPr lang="en-GB" dirty="0"/>
                    </a:p>
                  </a:txBody>
                  <a:tcPr/>
                </a:tc>
                <a:tc>
                  <a:txBody>
                    <a:bodyPr/>
                    <a:lstStyle/>
                    <a:p>
                      <a:pPr marL="285750" indent="-285750">
                        <a:buFont typeface="Arial" panose="020B0604020202020204" pitchFamily="34" charset="0"/>
                        <a:buChar char="•"/>
                      </a:pPr>
                      <a:r>
                        <a:rPr lang="en-GB" dirty="0" smtClean="0"/>
                        <a:t>Pre- and Post-test designs</a:t>
                      </a:r>
                    </a:p>
                    <a:p>
                      <a:pPr marL="285750" indent="-285750">
                        <a:buFont typeface="Arial" panose="020B0604020202020204" pitchFamily="34" charset="0"/>
                        <a:buChar char="•"/>
                      </a:pPr>
                      <a:r>
                        <a:rPr lang="en-GB" dirty="0" smtClean="0"/>
                        <a:t>Post-test only designs</a:t>
                      </a:r>
                    </a:p>
                    <a:p>
                      <a:pPr marL="285750" indent="-285750">
                        <a:buFont typeface="Arial" panose="020B0604020202020204" pitchFamily="34" charset="0"/>
                        <a:buChar char="•"/>
                      </a:pPr>
                      <a:r>
                        <a:rPr lang="en-GB" dirty="0" smtClean="0"/>
                        <a:t>Interrupted times-series</a:t>
                      </a:r>
                      <a:r>
                        <a:rPr lang="en-GB" baseline="0" dirty="0" smtClean="0"/>
                        <a:t> designs</a:t>
                      </a:r>
                      <a:endParaRPr lang="en-GB" dirty="0"/>
                    </a:p>
                  </a:txBody>
                  <a:tcPr/>
                </a:tc>
                <a:extLst>
                  <a:ext uri="{0D108BD9-81ED-4DB2-BD59-A6C34878D82A}">
                    <a16:rowId xmlns:a16="http://schemas.microsoft.com/office/drawing/2014/main" val="1938197723"/>
                  </a:ext>
                </a:extLst>
              </a:tr>
              <a:tr h="1289594">
                <a:tc>
                  <a:txBody>
                    <a:bodyPr/>
                    <a:lstStyle/>
                    <a:p>
                      <a:r>
                        <a:rPr lang="en-GB" dirty="0" smtClean="0"/>
                        <a:t>Experimental</a:t>
                      </a:r>
                      <a:endParaRPr lang="en-GB" dirty="0"/>
                    </a:p>
                  </a:txBody>
                  <a:tcPr/>
                </a:tc>
                <a:tc>
                  <a:txBody>
                    <a:bodyPr/>
                    <a:lstStyle/>
                    <a:p>
                      <a:pPr marL="285750" indent="-285750">
                        <a:buFont typeface="Arial" panose="020B0604020202020204" pitchFamily="34" charset="0"/>
                        <a:buChar char="•"/>
                      </a:pPr>
                      <a:r>
                        <a:rPr lang="en-GB" dirty="0" smtClean="0"/>
                        <a:t>Tests causality with optimal</a:t>
                      </a:r>
                      <a:r>
                        <a:rPr lang="en-GB" baseline="0" dirty="0" smtClean="0"/>
                        <a:t> variable control</a:t>
                      </a:r>
                    </a:p>
                    <a:p>
                      <a:pPr marL="285750" indent="-285750">
                        <a:buFont typeface="Arial" panose="020B0604020202020204" pitchFamily="34" charset="0"/>
                        <a:buChar char="•"/>
                      </a:pPr>
                      <a:r>
                        <a:rPr lang="en-GB" baseline="0" dirty="0" smtClean="0"/>
                        <a:t>Independent variable is manipulated</a:t>
                      </a:r>
                      <a:endParaRPr lang="en-GB" dirty="0"/>
                    </a:p>
                  </a:txBody>
                  <a:tcPr/>
                </a:tc>
                <a:tc>
                  <a:txBody>
                    <a:bodyPr/>
                    <a:lstStyle/>
                    <a:p>
                      <a:r>
                        <a:rPr lang="en-GB" dirty="0" smtClean="0"/>
                        <a:t>Yes</a:t>
                      </a:r>
                      <a:endParaRPr lang="en-GB" dirty="0"/>
                    </a:p>
                  </a:txBody>
                  <a:tcPr/>
                </a:tc>
                <a:tc>
                  <a:txBody>
                    <a:bodyPr/>
                    <a:lstStyle/>
                    <a:p>
                      <a:r>
                        <a:rPr lang="en-GB" dirty="0" smtClean="0"/>
                        <a:t>A study of the effects of a new diet treatment plan on insulin levels in diabetics</a:t>
                      </a:r>
                      <a:endParaRPr lang="en-GB" dirty="0"/>
                    </a:p>
                  </a:txBody>
                  <a:tcPr/>
                </a:tc>
                <a:tc>
                  <a:txBody>
                    <a:bodyPr/>
                    <a:lstStyle/>
                    <a:p>
                      <a:pPr marL="285750" indent="-285750">
                        <a:buFont typeface="Arial" panose="020B0604020202020204" pitchFamily="34" charset="0"/>
                        <a:buChar char="•"/>
                      </a:pPr>
                      <a:r>
                        <a:rPr lang="en-GB" dirty="0" smtClean="0"/>
                        <a:t>Classic experimental designs</a:t>
                      </a:r>
                    </a:p>
                    <a:p>
                      <a:pPr marL="285750" indent="-285750">
                        <a:buFont typeface="Arial" panose="020B0604020202020204" pitchFamily="34" charset="0"/>
                        <a:buChar char="•"/>
                      </a:pPr>
                      <a:r>
                        <a:rPr lang="en-GB" dirty="0" smtClean="0"/>
                        <a:t>Randomised designs</a:t>
                      </a:r>
                    </a:p>
                    <a:p>
                      <a:pPr marL="285750" indent="-285750">
                        <a:buFont typeface="Arial" panose="020B0604020202020204" pitchFamily="34" charset="0"/>
                        <a:buChar char="•"/>
                      </a:pPr>
                      <a:r>
                        <a:rPr lang="en-GB" dirty="0" smtClean="0"/>
                        <a:t>Cross</a:t>
                      </a:r>
                      <a:r>
                        <a:rPr lang="en-GB" baseline="0" dirty="0" smtClean="0"/>
                        <a:t>over designs</a:t>
                      </a:r>
                    </a:p>
                    <a:p>
                      <a:pPr marL="285750" indent="-285750">
                        <a:buFont typeface="Arial" panose="020B0604020202020204" pitchFamily="34" charset="0"/>
                        <a:buChar char="•"/>
                      </a:pPr>
                      <a:r>
                        <a:rPr lang="en-GB" baseline="0" dirty="0" smtClean="0"/>
                        <a:t>Nested designs</a:t>
                      </a:r>
                      <a:endParaRPr lang="en-GB" dirty="0"/>
                    </a:p>
                  </a:txBody>
                  <a:tcPr/>
                </a:tc>
                <a:extLst>
                  <a:ext uri="{0D108BD9-81ED-4DB2-BD59-A6C34878D82A}">
                    <a16:rowId xmlns:a16="http://schemas.microsoft.com/office/drawing/2014/main" val="4209639893"/>
                  </a:ext>
                </a:extLst>
              </a:tr>
            </a:tbl>
          </a:graphicData>
        </a:graphic>
      </p:graphicFrame>
    </p:spTree>
    <p:extLst>
      <p:ext uri="{BB962C8B-B14F-4D97-AF65-F5344CB8AC3E}">
        <p14:creationId xmlns:p14="http://schemas.microsoft.com/office/powerpoint/2010/main" val="38629520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Quantitative Data</a:t>
            </a:r>
            <a:endParaRPr lang="en-GB" dirty="0"/>
          </a:p>
        </p:txBody>
      </p:sp>
      <p:sp>
        <p:nvSpPr>
          <p:cNvPr id="6" name="Content Placeholder 5"/>
          <p:cNvSpPr>
            <a:spLocks noGrp="1"/>
          </p:cNvSpPr>
          <p:nvPr>
            <p:ph idx="1"/>
          </p:nvPr>
        </p:nvSpPr>
        <p:spPr/>
        <p:txBody>
          <a:bodyPr>
            <a:normAutofit fontScale="92500" lnSpcReduction="20000"/>
          </a:bodyPr>
          <a:lstStyle/>
          <a:p>
            <a:r>
              <a:rPr lang="en-GB" dirty="0"/>
              <a:t>Data sources include</a:t>
            </a:r>
          </a:p>
          <a:p>
            <a:pPr lvl="1"/>
            <a:r>
              <a:rPr lang="en-GB" b="1" dirty="0"/>
              <a:t>Surveys</a:t>
            </a:r>
            <a:r>
              <a:rPr lang="en-GB" dirty="0"/>
              <a:t> </a:t>
            </a:r>
            <a:endParaRPr lang="en-GB" dirty="0" smtClean="0"/>
          </a:p>
          <a:p>
            <a:pPr lvl="2"/>
            <a:r>
              <a:rPr lang="en-GB" dirty="0" smtClean="0"/>
              <a:t>where </a:t>
            </a:r>
            <a:r>
              <a:rPr lang="en-GB" dirty="0"/>
              <a:t>there are a large number of </a:t>
            </a:r>
            <a:r>
              <a:rPr lang="en-GB" dirty="0" smtClean="0"/>
              <a:t>respondents</a:t>
            </a:r>
          </a:p>
          <a:p>
            <a:pPr lvl="2"/>
            <a:r>
              <a:rPr lang="en-GB" dirty="0" smtClean="0"/>
              <a:t>especially </a:t>
            </a:r>
            <a:r>
              <a:rPr lang="en-GB" dirty="0"/>
              <a:t>where you have used a Likert </a:t>
            </a:r>
            <a:r>
              <a:rPr lang="en-GB" dirty="0" smtClean="0"/>
              <a:t>scale</a:t>
            </a:r>
            <a:endParaRPr lang="en-GB" dirty="0"/>
          </a:p>
          <a:p>
            <a:pPr lvl="1"/>
            <a:r>
              <a:rPr lang="en-GB" b="1" dirty="0"/>
              <a:t>Observations</a:t>
            </a:r>
            <a:r>
              <a:rPr lang="en-GB" dirty="0"/>
              <a:t> </a:t>
            </a:r>
            <a:endParaRPr lang="en-GB" dirty="0" smtClean="0"/>
          </a:p>
          <a:p>
            <a:pPr lvl="2"/>
            <a:r>
              <a:rPr lang="en-GB" dirty="0" smtClean="0"/>
              <a:t>counts </a:t>
            </a:r>
            <a:r>
              <a:rPr lang="en-GB" dirty="0"/>
              <a:t>of numbers and/or coding data into </a:t>
            </a:r>
            <a:r>
              <a:rPr lang="en-GB" dirty="0" smtClean="0"/>
              <a:t>numbers</a:t>
            </a:r>
            <a:endParaRPr lang="en-GB" dirty="0"/>
          </a:p>
          <a:p>
            <a:pPr lvl="1"/>
            <a:r>
              <a:rPr lang="en-GB" b="1" dirty="0" smtClean="0"/>
              <a:t>Secondary Data </a:t>
            </a:r>
          </a:p>
          <a:p>
            <a:pPr lvl="2"/>
            <a:r>
              <a:rPr lang="en-GB" dirty="0" smtClean="0"/>
              <a:t>government </a:t>
            </a:r>
            <a:r>
              <a:rPr lang="en-GB" dirty="0"/>
              <a:t>data; SATs scores </a:t>
            </a:r>
            <a:r>
              <a:rPr lang="en-GB" dirty="0" err="1" smtClean="0"/>
              <a:t>etc</a:t>
            </a:r>
            <a:endParaRPr lang="en-GB" dirty="0"/>
          </a:p>
          <a:p>
            <a:r>
              <a:rPr lang="en-GB" dirty="0"/>
              <a:t>Analysis techniques include hypothesis testing, correlations and cluster analysis</a:t>
            </a:r>
          </a:p>
          <a:p>
            <a:endParaRPr lang="en-GB" dirty="0"/>
          </a:p>
        </p:txBody>
      </p:sp>
    </p:spTree>
    <p:extLst>
      <p:ext uri="{BB962C8B-B14F-4D97-AF65-F5344CB8AC3E}">
        <p14:creationId xmlns:p14="http://schemas.microsoft.com/office/powerpoint/2010/main" val="30633330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16200000">
            <a:off x="3278982" y="-2026444"/>
            <a:ext cx="5600700" cy="10910887"/>
          </a:xfrm>
        </p:spPr>
      </p:pic>
    </p:spTree>
    <p:extLst>
      <p:ext uri="{BB962C8B-B14F-4D97-AF65-F5344CB8AC3E}">
        <p14:creationId xmlns:p14="http://schemas.microsoft.com/office/powerpoint/2010/main" val="24275437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2189118526"/>
              </p:ext>
            </p:extLst>
          </p:nvPr>
        </p:nvGraphicFramePr>
        <p:xfrm>
          <a:off x="-1" y="-318540"/>
          <a:ext cx="12192000" cy="7202059"/>
        </p:xfrm>
        <a:graphic>
          <a:graphicData uri="http://schemas.openxmlformats.org/drawingml/2006/table">
            <a:tbl>
              <a:tblPr firstRow="1" bandRow="1">
                <a:tableStyleId>{5C22544A-7EE6-4342-B048-85BDC9FD1C3A}</a:tableStyleId>
              </a:tblPr>
              <a:tblGrid>
                <a:gridCol w="2133601">
                  <a:extLst>
                    <a:ext uri="{9D8B030D-6E8A-4147-A177-3AD203B41FA5}">
                      <a16:colId xmlns:a16="http://schemas.microsoft.com/office/drawing/2014/main" val="1379725742"/>
                    </a:ext>
                  </a:extLst>
                </a:gridCol>
                <a:gridCol w="4743450">
                  <a:extLst>
                    <a:ext uri="{9D8B030D-6E8A-4147-A177-3AD203B41FA5}">
                      <a16:colId xmlns:a16="http://schemas.microsoft.com/office/drawing/2014/main" val="3877915075"/>
                    </a:ext>
                  </a:extLst>
                </a:gridCol>
                <a:gridCol w="5314949">
                  <a:extLst>
                    <a:ext uri="{9D8B030D-6E8A-4147-A177-3AD203B41FA5}">
                      <a16:colId xmlns:a16="http://schemas.microsoft.com/office/drawing/2014/main" val="2335202081"/>
                    </a:ext>
                  </a:extLst>
                </a:gridCol>
              </a:tblGrid>
              <a:tr h="770779">
                <a:tc>
                  <a:txBody>
                    <a:bodyPr/>
                    <a:lstStyle/>
                    <a:p>
                      <a:pPr algn="ctr"/>
                      <a:r>
                        <a:rPr lang="en-GB" sz="2400" dirty="0" smtClean="0"/>
                        <a:t>Scope</a:t>
                      </a:r>
                      <a:endParaRPr lang="en-GB" sz="2400" dirty="0"/>
                    </a:p>
                  </a:txBody>
                  <a:tcPr/>
                </a:tc>
                <a:tc>
                  <a:txBody>
                    <a:bodyPr/>
                    <a:lstStyle/>
                    <a:p>
                      <a:pPr algn="ctr"/>
                      <a:r>
                        <a:rPr lang="en-GB" sz="2400" dirty="0" smtClean="0"/>
                        <a:t>Quantitative</a:t>
                      </a:r>
                      <a:r>
                        <a:rPr lang="en-GB" sz="2400" baseline="0" dirty="0" smtClean="0"/>
                        <a:t> Method</a:t>
                      </a:r>
                      <a:endParaRPr lang="en-GB" sz="2400" dirty="0"/>
                    </a:p>
                  </a:txBody>
                  <a:tcPr/>
                </a:tc>
                <a:tc>
                  <a:txBody>
                    <a:bodyPr/>
                    <a:lstStyle/>
                    <a:p>
                      <a:pPr algn="ctr"/>
                      <a:r>
                        <a:rPr lang="en-GB" sz="2400" dirty="0" smtClean="0"/>
                        <a:t>Qualitative Method</a:t>
                      </a:r>
                      <a:endParaRPr lang="en-GB" sz="2400" dirty="0"/>
                    </a:p>
                  </a:txBody>
                  <a:tcPr/>
                </a:tc>
                <a:extLst>
                  <a:ext uri="{0D108BD9-81ED-4DB2-BD59-A6C34878D82A}">
                    <a16:rowId xmlns:a16="http://schemas.microsoft.com/office/drawing/2014/main" val="786242587"/>
                  </a:ext>
                </a:extLst>
              </a:tr>
              <a:tr h="410321">
                <a:tc>
                  <a:txBody>
                    <a:bodyPr/>
                    <a:lstStyle/>
                    <a:p>
                      <a:r>
                        <a:rPr lang="en-GB" sz="1600" b="1" dirty="0" smtClean="0"/>
                        <a:t>Examples of Investigations</a:t>
                      </a:r>
                      <a:endParaRPr lang="en-GB" sz="1600" b="1" dirty="0"/>
                    </a:p>
                  </a:txBody>
                  <a:tcPr/>
                </a:tc>
                <a:tc>
                  <a:txBody>
                    <a:bodyPr/>
                    <a:lstStyle/>
                    <a:p>
                      <a:r>
                        <a:rPr lang="en-GB" sz="1600" dirty="0" smtClean="0"/>
                        <a:t>Surveys by mail, online or handout</a:t>
                      </a:r>
                    </a:p>
                    <a:p>
                      <a:r>
                        <a:rPr lang="en-GB" sz="1600" dirty="0" smtClean="0"/>
                        <a:t>Experiments</a:t>
                      </a:r>
                      <a:endParaRPr lang="en-GB" sz="1600" dirty="0"/>
                    </a:p>
                  </a:txBody>
                  <a:tcPr/>
                </a:tc>
                <a:tc>
                  <a:txBody>
                    <a:bodyPr/>
                    <a:lstStyle/>
                    <a:p>
                      <a:r>
                        <a:rPr lang="en-GB" sz="1600" dirty="0" smtClean="0"/>
                        <a:t>Case study with interview</a:t>
                      </a:r>
                    </a:p>
                    <a:p>
                      <a:r>
                        <a:rPr lang="en-GB" sz="1600" dirty="0" smtClean="0"/>
                        <a:t>Focus groups</a:t>
                      </a:r>
                    </a:p>
                    <a:p>
                      <a:r>
                        <a:rPr lang="en-GB" sz="1600" dirty="0" smtClean="0"/>
                        <a:t>Observations</a:t>
                      </a:r>
                      <a:endParaRPr lang="en-GB" sz="1600" dirty="0"/>
                    </a:p>
                  </a:txBody>
                  <a:tcPr/>
                </a:tc>
                <a:extLst>
                  <a:ext uri="{0D108BD9-81ED-4DB2-BD59-A6C34878D82A}">
                    <a16:rowId xmlns:a16="http://schemas.microsoft.com/office/drawing/2014/main" val="524854390"/>
                  </a:ext>
                </a:extLst>
              </a:tr>
              <a:tr h="0">
                <a:tc>
                  <a:txBody>
                    <a:bodyPr/>
                    <a:lstStyle/>
                    <a:p>
                      <a:r>
                        <a:rPr lang="en-GB" sz="1600" b="1" dirty="0" smtClean="0"/>
                        <a:t>General Approach</a:t>
                      </a:r>
                      <a:endParaRPr lang="en-GB" sz="1600" b="1" dirty="0"/>
                    </a:p>
                  </a:txBody>
                  <a:tcPr/>
                </a:tc>
                <a:tc>
                  <a:txBody>
                    <a:bodyPr/>
                    <a:lstStyle/>
                    <a:p>
                      <a:r>
                        <a:rPr lang="en-GB" sz="1600" b="1" dirty="0" smtClean="0"/>
                        <a:t>Precision</a:t>
                      </a:r>
                      <a:r>
                        <a:rPr lang="en-GB" sz="1600" dirty="0" smtClean="0"/>
                        <a:t>:</a:t>
                      </a:r>
                    </a:p>
                    <a:p>
                      <a:r>
                        <a:rPr lang="en-GB" sz="1600" dirty="0" smtClean="0"/>
                        <a:t>An</a:t>
                      </a:r>
                      <a:r>
                        <a:rPr lang="en-GB" sz="1600" baseline="0" dirty="0" smtClean="0"/>
                        <a:t> exact mapping of the </a:t>
                      </a:r>
                      <a:r>
                        <a:rPr lang="en-GB" sz="1600" b="1" baseline="0" dirty="0" smtClean="0"/>
                        <a:t>Quantitative Variation</a:t>
                      </a:r>
                      <a:endParaRPr lang="en-GB" sz="1600" dirty="0"/>
                    </a:p>
                  </a:txBody>
                  <a:tcPr/>
                </a:tc>
                <a:tc>
                  <a:txBody>
                    <a:bodyPr/>
                    <a:lstStyle/>
                    <a:p>
                      <a:r>
                        <a:rPr lang="en-GB" sz="1600" b="1" dirty="0" smtClean="0"/>
                        <a:t>Empathy:</a:t>
                      </a:r>
                    </a:p>
                    <a:p>
                      <a:r>
                        <a:rPr lang="en-GB" sz="1600" dirty="0" smtClean="0"/>
                        <a:t>The best understanding of the </a:t>
                      </a:r>
                      <a:r>
                        <a:rPr lang="en-GB" sz="1600" b="1" dirty="0" smtClean="0"/>
                        <a:t>Qualitative Variations</a:t>
                      </a:r>
                      <a:endParaRPr lang="en-GB" sz="1600" dirty="0"/>
                    </a:p>
                  </a:txBody>
                  <a:tcPr/>
                </a:tc>
                <a:extLst>
                  <a:ext uri="{0D108BD9-81ED-4DB2-BD59-A6C34878D82A}">
                    <a16:rowId xmlns:a16="http://schemas.microsoft.com/office/drawing/2014/main" val="3075652041"/>
                  </a:ext>
                </a:extLst>
              </a:tr>
              <a:tr h="0">
                <a:tc>
                  <a:txBody>
                    <a:bodyPr/>
                    <a:lstStyle/>
                    <a:p>
                      <a:r>
                        <a:rPr lang="en-GB" sz="1600" b="1" dirty="0" smtClean="0"/>
                        <a:t>General Principles</a:t>
                      </a:r>
                      <a:endParaRPr lang="en-GB" sz="1600" b="1" dirty="0"/>
                    </a:p>
                  </a:txBody>
                  <a:tcPr/>
                </a:tc>
                <a:tc>
                  <a:txBody>
                    <a:bodyPr/>
                    <a:lstStyle/>
                    <a:p>
                      <a:r>
                        <a:rPr lang="en-GB" sz="1600" b="1" dirty="0" smtClean="0"/>
                        <a:t>Width</a:t>
                      </a:r>
                      <a:r>
                        <a:rPr lang="en-GB" sz="1600" dirty="0" smtClean="0"/>
                        <a:t>:</a:t>
                      </a:r>
                    </a:p>
                    <a:p>
                      <a:r>
                        <a:rPr lang="en-GB" sz="1600" dirty="0" smtClean="0"/>
                        <a:t>Seek information about as many quantifiable units as possible</a:t>
                      </a:r>
                      <a:endParaRPr lang="en-GB" sz="1600" dirty="0"/>
                    </a:p>
                  </a:txBody>
                  <a:tcPr/>
                </a:tc>
                <a:tc>
                  <a:txBody>
                    <a:bodyPr/>
                    <a:lstStyle/>
                    <a:p>
                      <a:r>
                        <a:rPr lang="en-GB" sz="1600" b="1" dirty="0" smtClean="0"/>
                        <a:t>Depth:</a:t>
                      </a:r>
                    </a:p>
                    <a:p>
                      <a:r>
                        <a:rPr lang="en-GB" sz="1600" dirty="0" smtClean="0"/>
                        <a:t>Seek</a:t>
                      </a:r>
                      <a:r>
                        <a:rPr lang="en-GB" sz="1600" baseline="0" dirty="0" smtClean="0"/>
                        <a:t> as much information as possible on a few qualitative units</a:t>
                      </a:r>
                      <a:endParaRPr lang="en-GB" sz="1600" dirty="0"/>
                    </a:p>
                  </a:txBody>
                  <a:tcPr/>
                </a:tc>
                <a:extLst>
                  <a:ext uri="{0D108BD9-81ED-4DB2-BD59-A6C34878D82A}">
                    <a16:rowId xmlns:a16="http://schemas.microsoft.com/office/drawing/2014/main" val="3639675147"/>
                  </a:ext>
                </a:extLst>
              </a:tr>
              <a:tr h="134803">
                <a:tc>
                  <a:txBody>
                    <a:bodyPr/>
                    <a:lstStyle/>
                    <a:p>
                      <a:r>
                        <a:rPr lang="en-GB" sz="1600" b="1" dirty="0" smtClean="0"/>
                        <a:t>The Purpose of the Research</a:t>
                      </a:r>
                      <a:endParaRPr lang="en-GB" sz="1600" b="1" dirty="0"/>
                    </a:p>
                  </a:txBody>
                  <a:tcPr/>
                </a:tc>
                <a:tc>
                  <a:txBody>
                    <a:bodyPr/>
                    <a:lstStyle/>
                    <a:p>
                      <a:r>
                        <a:rPr lang="en-GB" sz="1600" b="1" dirty="0" smtClean="0"/>
                        <a:t>Average</a:t>
                      </a:r>
                      <a:r>
                        <a:rPr lang="en-GB" sz="1600" dirty="0" smtClean="0"/>
                        <a:t>:</a:t>
                      </a:r>
                    </a:p>
                    <a:p>
                      <a:r>
                        <a:rPr lang="en-GB" sz="1600" dirty="0" smtClean="0"/>
                        <a:t>Seek common, representative features</a:t>
                      </a:r>
                      <a:endParaRPr lang="en-GB" sz="1600" dirty="0"/>
                    </a:p>
                  </a:txBody>
                  <a:tcPr/>
                </a:tc>
                <a:tc>
                  <a:txBody>
                    <a:bodyPr/>
                    <a:lstStyle/>
                    <a:p>
                      <a:r>
                        <a:rPr lang="en-GB" sz="1600" b="1" dirty="0" smtClean="0"/>
                        <a:t>Specific:</a:t>
                      </a:r>
                    </a:p>
                    <a:p>
                      <a:r>
                        <a:rPr lang="en-GB" sz="1600" dirty="0" smtClean="0"/>
                        <a:t>Find</a:t>
                      </a:r>
                      <a:r>
                        <a:rPr lang="en-GB" sz="1600" baseline="0" dirty="0" smtClean="0"/>
                        <a:t> out what can be said to be unique and special.</a:t>
                      </a:r>
                      <a:endParaRPr lang="en-GB" sz="1600" dirty="0"/>
                    </a:p>
                  </a:txBody>
                  <a:tcPr/>
                </a:tc>
                <a:extLst>
                  <a:ext uri="{0D108BD9-81ED-4DB2-BD59-A6C34878D82A}">
                    <a16:rowId xmlns:a16="http://schemas.microsoft.com/office/drawing/2014/main" val="1256544383"/>
                  </a:ext>
                </a:extLst>
              </a:tr>
              <a:tr h="290711">
                <a:tc>
                  <a:txBody>
                    <a:bodyPr/>
                    <a:lstStyle/>
                    <a:p>
                      <a:r>
                        <a:rPr lang="en-GB" sz="1600" b="1" dirty="0" smtClean="0"/>
                        <a:t>Criteria</a:t>
                      </a:r>
                      <a:r>
                        <a:rPr lang="en-GB" sz="1600" b="1" baseline="0" dirty="0" smtClean="0"/>
                        <a:t> of Methodology</a:t>
                      </a:r>
                      <a:endParaRPr lang="en-GB" sz="1600" b="1" dirty="0"/>
                    </a:p>
                  </a:txBody>
                  <a:tcPr/>
                </a:tc>
                <a:tc>
                  <a:txBody>
                    <a:bodyPr/>
                    <a:lstStyle/>
                    <a:p>
                      <a:r>
                        <a:rPr lang="en-GB" sz="1600" dirty="0" smtClean="0"/>
                        <a:t>Representative:</a:t>
                      </a:r>
                      <a:r>
                        <a:rPr lang="en-GB" sz="1600" baseline="0" dirty="0" smtClean="0"/>
                        <a:t> </a:t>
                      </a:r>
                    </a:p>
                    <a:p>
                      <a:r>
                        <a:rPr lang="en-GB" sz="1600" baseline="0" dirty="0" smtClean="0"/>
                        <a:t>Chosen informants must represent the target group</a:t>
                      </a:r>
                      <a:endParaRPr lang="en-GB" sz="1600" dirty="0"/>
                    </a:p>
                  </a:txBody>
                  <a:tcPr/>
                </a:tc>
                <a:tc>
                  <a:txBody>
                    <a:bodyPr/>
                    <a:lstStyle/>
                    <a:p>
                      <a:r>
                        <a:rPr lang="en-GB" sz="1600" b="1" dirty="0" smtClean="0"/>
                        <a:t>Relevance: </a:t>
                      </a:r>
                    </a:p>
                    <a:p>
                      <a:r>
                        <a:rPr lang="en-GB" sz="1600" dirty="0" smtClean="0"/>
                        <a:t>Informants</a:t>
                      </a:r>
                      <a:r>
                        <a:rPr lang="en-GB" sz="1600" baseline="0" dirty="0" smtClean="0"/>
                        <a:t> are relevant in relation to problems and meaning</a:t>
                      </a:r>
                      <a:endParaRPr lang="en-GB" sz="1600" dirty="0"/>
                    </a:p>
                  </a:txBody>
                  <a:tcPr/>
                </a:tc>
                <a:extLst>
                  <a:ext uri="{0D108BD9-81ED-4DB2-BD59-A6C34878D82A}">
                    <a16:rowId xmlns:a16="http://schemas.microsoft.com/office/drawing/2014/main" val="3247938660"/>
                  </a:ext>
                </a:extLst>
              </a:tr>
              <a:tr h="0">
                <a:tc>
                  <a:txBody>
                    <a:bodyPr/>
                    <a:lstStyle/>
                    <a:p>
                      <a:r>
                        <a:rPr lang="en-GB" sz="1600" b="1" dirty="0" smtClean="0"/>
                        <a:t>Design of Method</a:t>
                      </a:r>
                      <a:endParaRPr lang="en-GB" sz="1600" b="1" dirty="0"/>
                    </a:p>
                  </a:txBody>
                  <a:tcPr/>
                </a:tc>
                <a:tc>
                  <a:txBody>
                    <a:bodyPr/>
                    <a:lstStyle/>
                    <a:p>
                      <a:r>
                        <a:rPr lang="en-GB" sz="1600" b="1" dirty="0" smtClean="0"/>
                        <a:t>Systematic</a:t>
                      </a:r>
                      <a:r>
                        <a:rPr lang="en-GB" sz="1600" dirty="0" smtClean="0"/>
                        <a:t>:</a:t>
                      </a:r>
                    </a:p>
                    <a:p>
                      <a:r>
                        <a:rPr lang="en-GB" sz="1600" dirty="0" smtClean="0"/>
                        <a:t>Survey with closed questions</a:t>
                      </a:r>
                      <a:endParaRPr lang="en-GB" sz="1600" dirty="0"/>
                    </a:p>
                  </a:txBody>
                  <a:tcPr/>
                </a:tc>
                <a:tc>
                  <a:txBody>
                    <a:bodyPr/>
                    <a:lstStyle/>
                    <a:p>
                      <a:r>
                        <a:rPr lang="en-GB" sz="1600" b="1" dirty="0" smtClean="0"/>
                        <a:t>Flexibility:</a:t>
                      </a:r>
                    </a:p>
                    <a:p>
                      <a:r>
                        <a:rPr lang="en-GB" sz="1600" dirty="0" smtClean="0"/>
                        <a:t>Interview with no clear answers, dialogue, interaction</a:t>
                      </a:r>
                      <a:endParaRPr lang="en-GB" sz="1600" dirty="0"/>
                    </a:p>
                  </a:txBody>
                  <a:tcPr/>
                </a:tc>
                <a:extLst>
                  <a:ext uri="{0D108BD9-81ED-4DB2-BD59-A6C34878D82A}">
                    <a16:rowId xmlns:a16="http://schemas.microsoft.com/office/drawing/2014/main" val="2115562201"/>
                  </a:ext>
                </a:extLst>
              </a:tr>
              <a:tr h="273566">
                <a:tc>
                  <a:txBody>
                    <a:bodyPr/>
                    <a:lstStyle/>
                    <a:p>
                      <a:r>
                        <a:rPr lang="en-GB" sz="1600" b="1" dirty="0" smtClean="0"/>
                        <a:t>Level of Structuration</a:t>
                      </a:r>
                      <a:endParaRPr lang="en-GB" sz="1600" b="1" dirty="0"/>
                    </a:p>
                  </a:txBody>
                  <a:tcPr/>
                </a:tc>
                <a:tc>
                  <a:txBody>
                    <a:bodyPr/>
                    <a:lstStyle/>
                    <a:p>
                      <a:r>
                        <a:rPr lang="en-GB" sz="1600" b="1" dirty="0" smtClean="0"/>
                        <a:t>High </a:t>
                      </a:r>
                      <a:r>
                        <a:rPr lang="en-GB" sz="1600" b="1" dirty="0" smtClean="0"/>
                        <a:t>Structuration</a:t>
                      </a:r>
                      <a:r>
                        <a:rPr lang="en-GB" sz="1600" dirty="0" smtClean="0"/>
                        <a:t>:</a:t>
                      </a:r>
                    </a:p>
                    <a:p>
                      <a:r>
                        <a:rPr lang="en-GB" sz="1600" dirty="0" smtClean="0"/>
                        <a:t>The possibilities of answers are laid out for response.</a:t>
                      </a:r>
                    </a:p>
                    <a:p>
                      <a:r>
                        <a:rPr lang="en-GB" sz="1600" dirty="0" smtClean="0"/>
                        <a:t>Low Flexibility</a:t>
                      </a:r>
                      <a:endParaRPr lang="en-GB" sz="1600" dirty="0"/>
                    </a:p>
                  </a:txBody>
                  <a:tcPr/>
                </a:tc>
                <a:tc>
                  <a:txBody>
                    <a:bodyPr/>
                    <a:lstStyle/>
                    <a:p>
                      <a:r>
                        <a:rPr lang="en-GB" sz="1600" b="1" dirty="0" smtClean="0"/>
                        <a:t>Low Structuration:</a:t>
                      </a:r>
                    </a:p>
                    <a:p>
                      <a:r>
                        <a:rPr lang="en-GB" sz="1600" dirty="0" smtClean="0"/>
                        <a:t>Open answers</a:t>
                      </a:r>
                      <a:r>
                        <a:rPr lang="en-GB" sz="1600" baseline="0" dirty="0" smtClean="0"/>
                        <a:t> and a variety of interpretations</a:t>
                      </a:r>
                    </a:p>
                    <a:p>
                      <a:r>
                        <a:rPr lang="en-GB" sz="1600" b="1" baseline="0" dirty="0" smtClean="0"/>
                        <a:t>High Flexibility</a:t>
                      </a:r>
                      <a:endParaRPr lang="en-GB" sz="1600" b="1" dirty="0"/>
                    </a:p>
                  </a:txBody>
                  <a:tcPr/>
                </a:tc>
                <a:extLst>
                  <a:ext uri="{0D108BD9-81ED-4DB2-BD59-A6C34878D82A}">
                    <a16:rowId xmlns:a16="http://schemas.microsoft.com/office/drawing/2014/main" val="279733996"/>
                  </a:ext>
                </a:extLst>
              </a:tr>
              <a:tr h="0">
                <a:tc>
                  <a:txBody>
                    <a:bodyPr/>
                    <a:lstStyle/>
                    <a:p>
                      <a:r>
                        <a:rPr lang="en-GB" sz="1600" b="1" dirty="0" smtClean="0"/>
                        <a:t>Key Concepts of Methodology</a:t>
                      </a:r>
                      <a:endParaRPr lang="en-GB" sz="1600" b="1" dirty="0"/>
                    </a:p>
                  </a:txBody>
                  <a:tcPr/>
                </a:tc>
                <a:tc>
                  <a:txBody>
                    <a:bodyPr/>
                    <a:lstStyle/>
                    <a:p>
                      <a:r>
                        <a:rPr lang="en-GB" sz="1600" b="1" dirty="0" smtClean="0"/>
                        <a:t>Explanation</a:t>
                      </a:r>
                      <a:r>
                        <a:rPr lang="en-GB" sz="1600" dirty="0" smtClean="0"/>
                        <a:t>:</a:t>
                      </a:r>
                    </a:p>
                    <a:p>
                      <a:r>
                        <a:rPr lang="en-GB" sz="1600" dirty="0" smtClean="0"/>
                        <a:t>How? How many? Wo does what? Causal Explanations</a:t>
                      </a:r>
                      <a:endParaRPr lang="en-GB" sz="1600" dirty="0"/>
                    </a:p>
                  </a:txBody>
                  <a:tcPr/>
                </a:tc>
                <a:tc>
                  <a:txBody>
                    <a:bodyPr/>
                    <a:lstStyle/>
                    <a:p>
                      <a:r>
                        <a:rPr lang="en-GB" sz="1600" b="1" dirty="0" smtClean="0"/>
                        <a:t>Understanding:</a:t>
                      </a:r>
                    </a:p>
                    <a:p>
                      <a:r>
                        <a:rPr lang="en-GB" sz="1600" dirty="0" smtClean="0"/>
                        <a:t>Why, Who thinks what about . . .  Meanings and Attitudes</a:t>
                      </a:r>
                      <a:endParaRPr lang="en-GB" sz="1600" dirty="0"/>
                    </a:p>
                  </a:txBody>
                  <a:tcPr/>
                </a:tc>
                <a:extLst>
                  <a:ext uri="{0D108BD9-81ED-4DB2-BD59-A6C34878D82A}">
                    <a16:rowId xmlns:a16="http://schemas.microsoft.com/office/drawing/2014/main" val="3681254404"/>
                  </a:ext>
                </a:extLst>
              </a:tr>
              <a:tr h="870180">
                <a:tc>
                  <a:txBody>
                    <a:bodyPr/>
                    <a:lstStyle/>
                    <a:p>
                      <a:r>
                        <a:rPr lang="en-GB" sz="1600" b="1" dirty="0" smtClean="0"/>
                        <a:t>Examples of Research and Possible Methods/Tools</a:t>
                      </a:r>
                      <a:endParaRPr lang="en-GB" sz="1600" b="1" dirty="0"/>
                    </a:p>
                  </a:txBody>
                  <a:tcPr/>
                </a:tc>
                <a:tc>
                  <a:txBody>
                    <a:bodyPr/>
                    <a:lstStyle/>
                    <a:p>
                      <a:r>
                        <a:rPr lang="en-GB" sz="1600" dirty="0" smtClean="0"/>
                        <a:t>How many people like chocolate?</a:t>
                      </a:r>
                    </a:p>
                    <a:p>
                      <a:r>
                        <a:rPr lang="en-GB" sz="1600" dirty="0" smtClean="0"/>
                        <a:t>What are the patterns of chocolate</a:t>
                      </a:r>
                      <a:r>
                        <a:rPr lang="en-GB" sz="1600" baseline="0" dirty="0" smtClean="0"/>
                        <a:t> eating?</a:t>
                      </a:r>
                    </a:p>
                    <a:p>
                      <a:r>
                        <a:rPr lang="en-GB" sz="1600" baseline="0" dirty="0" smtClean="0"/>
                        <a:t>Questionnaire</a:t>
                      </a:r>
                    </a:p>
                    <a:p>
                      <a:r>
                        <a:rPr lang="en-GB" sz="1600" baseline="0" dirty="0" smtClean="0"/>
                        <a:t>Quasi- Experimental: variety of chocolate choices</a:t>
                      </a:r>
                      <a:endParaRPr lang="en-GB" sz="1600" dirty="0"/>
                    </a:p>
                  </a:txBody>
                  <a:tcPr/>
                </a:tc>
                <a:tc>
                  <a:txBody>
                    <a:bodyPr/>
                    <a:lstStyle/>
                    <a:p>
                      <a:r>
                        <a:rPr lang="en-GB" sz="1600" dirty="0" smtClean="0"/>
                        <a:t>What motivates people to buy chocolate?</a:t>
                      </a:r>
                    </a:p>
                    <a:p>
                      <a:r>
                        <a:rPr lang="en-GB" sz="1600" dirty="0" smtClean="0"/>
                        <a:t>Why do people prefer certain</a:t>
                      </a:r>
                      <a:r>
                        <a:rPr lang="en-GB" sz="1600" baseline="0" dirty="0" smtClean="0"/>
                        <a:t> types of chocolate?</a:t>
                      </a:r>
                    </a:p>
                    <a:p>
                      <a:r>
                        <a:rPr lang="en-GB" sz="1600" baseline="0" dirty="0" smtClean="0"/>
                        <a:t>Gaining opinions and attitudes</a:t>
                      </a:r>
                      <a:endParaRPr lang="en-GB" sz="1600" dirty="0"/>
                    </a:p>
                  </a:txBody>
                  <a:tcPr/>
                </a:tc>
                <a:extLst>
                  <a:ext uri="{0D108BD9-81ED-4DB2-BD59-A6C34878D82A}">
                    <a16:rowId xmlns:a16="http://schemas.microsoft.com/office/drawing/2014/main" val="3096347703"/>
                  </a:ext>
                </a:extLst>
              </a:tr>
            </a:tbl>
          </a:graphicData>
        </a:graphic>
      </p:graphicFrame>
    </p:spTree>
    <p:extLst>
      <p:ext uri="{BB962C8B-B14F-4D97-AF65-F5344CB8AC3E}">
        <p14:creationId xmlns:p14="http://schemas.microsoft.com/office/powerpoint/2010/main" val="372927699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85000" lnSpcReduction="20000"/>
          </a:bodyPr>
          <a:lstStyle/>
          <a:p>
            <a:r>
              <a:rPr lang="en-GB" dirty="0"/>
              <a:t>Bailey, K. D. (1978). Methods of social research. (3rd ed.). New York: The Free Press. </a:t>
            </a:r>
            <a:endParaRPr lang="en-GB" dirty="0" smtClean="0"/>
          </a:p>
          <a:p>
            <a:r>
              <a:rPr lang="en-GB" dirty="0" smtClean="0"/>
              <a:t>Grinnell </a:t>
            </a:r>
            <a:r>
              <a:rPr lang="en-GB" dirty="0"/>
              <a:t>(1988). Social work research and evaluation. Itasca, Illinois: F. E. Peacock Publishers. </a:t>
            </a:r>
            <a:endParaRPr lang="en-GB" dirty="0" smtClean="0"/>
          </a:p>
          <a:p>
            <a:r>
              <a:rPr lang="en-GB" dirty="0" err="1" smtClean="0"/>
              <a:t>Leedy</a:t>
            </a:r>
            <a:r>
              <a:rPr lang="en-GB" dirty="0"/>
              <a:t>, P. D. (1993). Practical research: planning and design. New Jersey: Prentice-Hall. </a:t>
            </a:r>
            <a:endParaRPr lang="en-GB" dirty="0" smtClean="0"/>
          </a:p>
          <a:p>
            <a:r>
              <a:rPr lang="en-GB" dirty="0" err="1" smtClean="0"/>
              <a:t>Kerlinger</a:t>
            </a:r>
            <a:r>
              <a:rPr lang="en-GB" dirty="0"/>
              <a:t>, F. (1973). The structure of scientific revolution. Chicago: University of Chicago Press. </a:t>
            </a:r>
            <a:endParaRPr lang="en-GB" dirty="0" smtClean="0"/>
          </a:p>
          <a:p>
            <a:r>
              <a:rPr lang="en-GB" dirty="0" smtClean="0"/>
              <a:t>Kumar</a:t>
            </a:r>
            <a:r>
              <a:rPr lang="en-GB" dirty="0"/>
              <a:t>, R. (2005). Research methodology. SAGE Publications. </a:t>
            </a:r>
            <a:endParaRPr lang="en-GB" dirty="0" smtClean="0"/>
          </a:p>
          <a:p>
            <a:r>
              <a:rPr lang="en-US" dirty="0" smtClean="0"/>
              <a:t>Adams</a:t>
            </a:r>
            <a:r>
              <a:rPr lang="en-US" dirty="0"/>
              <a:t>, Anne; FitzGerald, Elizabeth and </a:t>
            </a:r>
            <a:r>
              <a:rPr lang="en-US" dirty="0" err="1"/>
              <a:t>Priestnall</a:t>
            </a:r>
            <a:r>
              <a:rPr lang="en-US" dirty="0"/>
              <a:t>, Gary (2013). Of catwalk technologies and boundary creatures. </a:t>
            </a:r>
            <a:r>
              <a:rPr lang="en-US" i="1" dirty="0"/>
              <a:t>ACM Transactions on Computer-Human Interaction (</a:t>
            </a:r>
            <a:r>
              <a:rPr lang="en-US" i="1" dirty="0" err="1"/>
              <a:t>TOCHI</a:t>
            </a:r>
            <a:r>
              <a:rPr lang="en-US" i="1" dirty="0"/>
              <a:t>)</a:t>
            </a:r>
            <a:r>
              <a:rPr lang="en-US" dirty="0"/>
              <a:t>, 20(3), article no. 15. </a:t>
            </a:r>
            <a:r>
              <a:rPr lang="en-US" dirty="0">
                <a:hlinkClick r:id="rId2"/>
              </a:rPr>
              <a:t>http://oro.open.ac.uk/35323/</a:t>
            </a:r>
            <a:r>
              <a:rPr lang="en-US" dirty="0"/>
              <a:t> </a:t>
            </a:r>
            <a:endParaRPr lang="en-GB" dirty="0"/>
          </a:p>
          <a:p>
            <a:endParaRPr lang="en-GB" dirty="0" smtClean="0"/>
          </a:p>
          <a:p>
            <a:endParaRPr lang="en-GB" dirty="0"/>
          </a:p>
        </p:txBody>
      </p:sp>
    </p:spTree>
    <p:extLst>
      <p:ext uri="{BB962C8B-B14F-4D97-AF65-F5344CB8AC3E}">
        <p14:creationId xmlns:p14="http://schemas.microsoft.com/office/powerpoint/2010/main" val="1607675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94</TotalTime>
  <Words>1489</Words>
  <Application>Microsoft Office PowerPoint</Application>
  <PresentationFormat>Widescreen</PresentationFormat>
  <Paragraphs>255</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Garamond</vt:lpstr>
      <vt:lpstr>Wingdings</vt:lpstr>
      <vt:lpstr>Organic</vt:lpstr>
      <vt:lpstr>ECGE7001Q</vt:lpstr>
      <vt:lpstr>Research and Research Methods</vt:lpstr>
      <vt:lpstr>Basic Principles of Research Design</vt:lpstr>
      <vt:lpstr>Basic Principles of Research Design</vt:lpstr>
      <vt:lpstr>Four Main Schools of Ontology (How we Construct Reality)</vt:lpstr>
      <vt:lpstr>Epistemology (The Way in Which You Choose  to Investigate the World)</vt:lpstr>
      <vt:lpstr>Methodology Epistemology and ontology will have implications for your methodology</vt:lpstr>
      <vt:lpstr>Data</vt:lpstr>
      <vt:lpstr>Choosing your Approach</vt:lpstr>
      <vt:lpstr>PowerPoint Presentation</vt:lpstr>
      <vt:lpstr>Choosing the Right Approach</vt:lpstr>
      <vt:lpstr>Quantitative Methods</vt:lpstr>
      <vt:lpstr>Description  of Quantitative Method</vt:lpstr>
      <vt:lpstr>Quantitative Reserach</vt:lpstr>
      <vt:lpstr>Quantitative Approaches</vt:lpstr>
      <vt:lpstr>The Big 4: Four Main Types of Quantitative Research </vt:lpstr>
      <vt:lpstr>PowerPoint Presentation</vt:lpstr>
      <vt:lpstr>Quantitative Data</vt:lpstr>
      <vt:lpstr>PowerPoint Presentation</vt:lpstr>
      <vt:lpstr>PowerPoint Presentation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ECGE7001Q</dc:title>
  <dc:creator>Caroline Lohmann-Hancock</dc:creator>
  <cp:lastModifiedBy>Caroline Lohmann-Hancock</cp:lastModifiedBy>
  <cp:revision>11</cp:revision>
  <dcterms:created xsi:type="dcterms:W3CDTF">2018-10-19T14:37:39Z</dcterms:created>
  <dcterms:modified xsi:type="dcterms:W3CDTF">2018-10-19T16:11:51Z</dcterms:modified>
</cp:coreProperties>
</file>