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6"/>
  </p:notesMasterIdLst>
  <p:handoutMasterIdLst>
    <p:handoutMasterId r:id="rId27"/>
  </p:handoutMasterIdLst>
  <p:sldIdLst>
    <p:sldId id="256" r:id="rId2"/>
    <p:sldId id="257" r:id="rId3"/>
    <p:sldId id="258" r:id="rId4"/>
    <p:sldId id="273" r:id="rId5"/>
    <p:sldId id="274" r:id="rId6"/>
    <p:sldId id="283" r:id="rId7"/>
    <p:sldId id="287" r:id="rId8"/>
    <p:sldId id="292" r:id="rId9"/>
    <p:sldId id="275" r:id="rId10"/>
    <p:sldId id="259" r:id="rId11"/>
    <p:sldId id="279" r:id="rId12"/>
    <p:sldId id="276" r:id="rId13"/>
    <p:sldId id="291" r:id="rId14"/>
    <p:sldId id="286" r:id="rId15"/>
    <p:sldId id="278" r:id="rId16"/>
    <p:sldId id="285" r:id="rId17"/>
    <p:sldId id="288" r:id="rId18"/>
    <p:sldId id="290" r:id="rId19"/>
    <p:sldId id="260" r:id="rId20"/>
    <p:sldId id="261" r:id="rId21"/>
    <p:sldId id="280" r:id="rId22"/>
    <p:sldId id="262" r:id="rId23"/>
    <p:sldId id="263" r:id="rId24"/>
    <p:sldId id="284" r:id="rId25"/>
  </p:sldIdLst>
  <p:sldSz cx="9144000" cy="6858000" type="screen4x3"/>
  <p:notesSz cx="6858000" cy="9723438"/>
  <p:defaultTextStyle>
    <a:defPPr>
      <a:defRPr lang="en-US"/>
    </a:defPPr>
    <a:lvl1pPr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1pPr>
    <a:lvl2pPr marL="4572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2pPr>
    <a:lvl3pPr marL="9144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3pPr>
    <a:lvl4pPr marL="13716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4pPr>
    <a:lvl5pPr marL="18288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5pPr>
    <a:lvl6pPr marL="2286000" algn="l" defTabSz="914400" rtl="0" eaLnBrk="1" latinLnBrk="0" hangingPunct="1">
      <a:defRPr kern="1200">
        <a:solidFill>
          <a:schemeClr val="tx1"/>
        </a:solidFill>
        <a:latin typeface="Tw Cen MT" panose="020B0602020104020603" pitchFamily="34" charset="77"/>
        <a:ea typeface="+mn-ea"/>
        <a:cs typeface="+mn-cs"/>
      </a:defRPr>
    </a:lvl6pPr>
    <a:lvl7pPr marL="2743200" algn="l" defTabSz="914400" rtl="0" eaLnBrk="1" latinLnBrk="0" hangingPunct="1">
      <a:defRPr kern="1200">
        <a:solidFill>
          <a:schemeClr val="tx1"/>
        </a:solidFill>
        <a:latin typeface="Tw Cen MT" panose="020B0602020104020603" pitchFamily="34" charset="77"/>
        <a:ea typeface="+mn-ea"/>
        <a:cs typeface="+mn-cs"/>
      </a:defRPr>
    </a:lvl7pPr>
    <a:lvl8pPr marL="3200400" algn="l" defTabSz="914400" rtl="0" eaLnBrk="1" latinLnBrk="0" hangingPunct="1">
      <a:defRPr kern="1200">
        <a:solidFill>
          <a:schemeClr val="tx1"/>
        </a:solidFill>
        <a:latin typeface="Tw Cen MT" panose="020B0602020104020603" pitchFamily="34" charset="77"/>
        <a:ea typeface="+mn-ea"/>
        <a:cs typeface="+mn-cs"/>
      </a:defRPr>
    </a:lvl8pPr>
    <a:lvl9pPr marL="3657600" algn="l" defTabSz="914400" rtl="0" eaLnBrk="1" latinLnBrk="0" hangingPunct="1">
      <a:defRPr kern="1200">
        <a:solidFill>
          <a:schemeClr val="tx1"/>
        </a:solidFill>
        <a:latin typeface="Tw Cen MT" panose="020B0602020104020603" pitchFamily="34" charset="77"/>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20" autoAdjust="0"/>
    <p:restoredTop sz="94632"/>
  </p:normalViewPr>
  <p:slideViewPr>
    <p:cSldViewPr>
      <p:cViewPr varScale="1">
        <p:scale>
          <a:sx n="106" d="100"/>
          <a:sy n="106" d="100"/>
        </p:scale>
        <p:origin x="1608"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170B2B4E-7BBD-65FE-419F-8E6FF6F10A22}"/>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57347" name="Rectangle 3">
            <a:extLst>
              <a:ext uri="{FF2B5EF4-FFF2-40B4-BE49-F238E27FC236}">
                <a16:creationId xmlns:a16="http://schemas.microsoft.com/office/drawing/2014/main" id="{69EC36F7-D294-E7CE-F434-9C214A057829}"/>
              </a:ext>
            </a:extLst>
          </p:cNvPr>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defRPr>
            </a:lvl1pPr>
          </a:lstStyle>
          <a:p>
            <a:pPr>
              <a:defRPr/>
            </a:pPr>
            <a:endParaRPr lang="en-GB"/>
          </a:p>
        </p:txBody>
      </p:sp>
      <p:sp>
        <p:nvSpPr>
          <p:cNvPr id="57348" name="Rectangle 4">
            <a:extLst>
              <a:ext uri="{FF2B5EF4-FFF2-40B4-BE49-F238E27FC236}">
                <a16:creationId xmlns:a16="http://schemas.microsoft.com/office/drawing/2014/main" id="{FB0E637B-33DF-907F-4BC4-64315B3E42F0}"/>
              </a:ext>
            </a:extLst>
          </p:cNvPr>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57349" name="Rectangle 5">
            <a:extLst>
              <a:ext uri="{FF2B5EF4-FFF2-40B4-BE49-F238E27FC236}">
                <a16:creationId xmlns:a16="http://schemas.microsoft.com/office/drawing/2014/main" id="{9E5CBC3E-C0C9-5AA2-5AAC-651F8AC655EB}"/>
              </a:ext>
            </a:extLst>
          </p:cNvPr>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DB50E5E5-9036-274E-BB65-4B40702844F9}"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86F2E0EB-8D5A-B5AA-8F6D-E4EB7E0D4912}"/>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US"/>
          </a:p>
        </p:txBody>
      </p:sp>
      <p:sp>
        <p:nvSpPr>
          <p:cNvPr id="36867" name="Rectangle 3">
            <a:extLst>
              <a:ext uri="{FF2B5EF4-FFF2-40B4-BE49-F238E27FC236}">
                <a16:creationId xmlns:a16="http://schemas.microsoft.com/office/drawing/2014/main" id="{B9730104-C221-54BA-2DE3-0F15B0007BED}"/>
              </a:ext>
            </a:extLst>
          </p:cNvPr>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defRPr>
            </a:lvl1pPr>
          </a:lstStyle>
          <a:p>
            <a:pPr>
              <a:defRPr/>
            </a:pPr>
            <a:endParaRPr lang="en-US"/>
          </a:p>
        </p:txBody>
      </p:sp>
      <p:sp>
        <p:nvSpPr>
          <p:cNvPr id="7172" name="Rectangle 4">
            <a:extLst>
              <a:ext uri="{FF2B5EF4-FFF2-40B4-BE49-F238E27FC236}">
                <a16:creationId xmlns:a16="http://schemas.microsoft.com/office/drawing/2014/main" id="{08F715A1-016C-45E3-7E5E-0D45E04830FB}"/>
              </a:ext>
            </a:extLst>
          </p:cNvPr>
          <p:cNvSpPr>
            <a:spLocks noRot="1" noChangeArrowheads="1" noTextEdit="1"/>
          </p:cNvSpPr>
          <p:nvPr>
            <p:ph type="sldImg" idx="2"/>
          </p:nvPr>
        </p:nvSpPr>
        <p:spPr bwMode="auto">
          <a:xfrm>
            <a:off x="998538" y="728663"/>
            <a:ext cx="4862512" cy="36464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9" name="Rectangle 5">
            <a:extLst>
              <a:ext uri="{FF2B5EF4-FFF2-40B4-BE49-F238E27FC236}">
                <a16:creationId xmlns:a16="http://schemas.microsoft.com/office/drawing/2014/main" id="{F16ECF9E-5113-50E7-9546-CFFCD948A455}"/>
              </a:ext>
            </a:extLst>
          </p:cNvPr>
          <p:cNvSpPr>
            <a:spLocks noGrp="1" noChangeArrowheads="1"/>
          </p:cNvSpPr>
          <p:nvPr>
            <p:ph type="body" sz="quarter" idx="3"/>
          </p:nvPr>
        </p:nvSpPr>
        <p:spPr bwMode="auto">
          <a:xfrm>
            <a:off x="685800" y="4618038"/>
            <a:ext cx="5486400" cy="437673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6870" name="Rectangle 6">
            <a:extLst>
              <a:ext uri="{FF2B5EF4-FFF2-40B4-BE49-F238E27FC236}">
                <a16:creationId xmlns:a16="http://schemas.microsoft.com/office/drawing/2014/main" id="{97B33497-0316-CD39-D982-CDC70A6C4887}"/>
              </a:ext>
            </a:extLst>
          </p:cNvPr>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US"/>
          </a:p>
        </p:txBody>
      </p:sp>
      <p:sp>
        <p:nvSpPr>
          <p:cNvPr id="36871" name="Rectangle 7">
            <a:extLst>
              <a:ext uri="{FF2B5EF4-FFF2-40B4-BE49-F238E27FC236}">
                <a16:creationId xmlns:a16="http://schemas.microsoft.com/office/drawing/2014/main" id="{9F7CE486-3546-859E-1A2B-B9BEB3B57E47}"/>
              </a:ext>
            </a:extLst>
          </p:cNvPr>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8DCB36FA-2CAE-7246-8CDB-FA335429D9ED}"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C4D92268-88B9-B3A1-51F1-D12CA2844F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1280904-6E1C-7E45-AA6F-FBD9E1BE7573}" type="slidenum">
              <a:rPr lang="en-US" altLang="en-US"/>
              <a:pPr>
                <a:spcBef>
                  <a:spcPct val="0"/>
                </a:spcBef>
              </a:pPr>
              <a:t>1</a:t>
            </a:fld>
            <a:endParaRPr lang="en-US" altLang="en-US"/>
          </a:p>
        </p:txBody>
      </p:sp>
      <p:sp>
        <p:nvSpPr>
          <p:cNvPr id="10243" name="Rectangle 2">
            <a:extLst>
              <a:ext uri="{FF2B5EF4-FFF2-40B4-BE49-F238E27FC236}">
                <a16:creationId xmlns:a16="http://schemas.microsoft.com/office/drawing/2014/main" id="{CE6F1930-85B6-705B-AE30-4AB9721725C0}"/>
              </a:ext>
            </a:extLst>
          </p:cNvPr>
          <p:cNvSpPr>
            <a:spLocks noRot="1" noChangeArrowheads="1" noTextEdit="1"/>
          </p:cNvSpPr>
          <p:nvPr>
            <p:ph type="sldImg"/>
          </p:nvPr>
        </p:nvSpPr>
        <p:spPr>
          <a:ln/>
        </p:spPr>
      </p:sp>
      <p:sp>
        <p:nvSpPr>
          <p:cNvPr id="10244" name="Rectangle 3">
            <a:extLst>
              <a:ext uri="{FF2B5EF4-FFF2-40B4-BE49-F238E27FC236}">
                <a16:creationId xmlns:a16="http://schemas.microsoft.com/office/drawing/2014/main" id="{3277242E-75C8-79E7-BC9C-24E0484436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4E449895-D238-36E6-4C53-1F1BA8472C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A12C9B8-4B07-344F-80DC-849FD0244B04}" type="slidenum">
              <a:rPr lang="en-US" altLang="en-US"/>
              <a:pPr>
                <a:spcBef>
                  <a:spcPct val="0"/>
                </a:spcBef>
              </a:pPr>
              <a:t>2</a:t>
            </a:fld>
            <a:endParaRPr lang="en-US" altLang="en-US"/>
          </a:p>
        </p:txBody>
      </p:sp>
      <p:sp>
        <p:nvSpPr>
          <p:cNvPr id="12291" name="Rectangle 2">
            <a:extLst>
              <a:ext uri="{FF2B5EF4-FFF2-40B4-BE49-F238E27FC236}">
                <a16:creationId xmlns:a16="http://schemas.microsoft.com/office/drawing/2014/main" id="{96FDAC22-2B1A-2068-C2AB-8F6412D19BD3}"/>
              </a:ext>
            </a:extLst>
          </p:cNvPr>
          <p:cNvSpPr>
            <a:spLocks noRot="1" noChangeArrowheads="1" noTextEdit="1"/>
          </p:cNvSpPr>
          <p:nvPr>
            <p:ph type="sldImg"/>
          </p:nvPr>
        </p:nvSpPr>
        <p:spPr>
          <a:ln/>
        </p:spPr>
      </p:sp>
      <p:sp>
        <p:nvSpPr>
          <p:cNvPr id="12292" name="Rectangle 3">
            <a:extLst>
              <a:ext uri="{FF2B5EF4-FFF2-40B4-BE49-F238E27FC236}">
                <a16:creationId xmlns:a16="http://schemas.microsoft.com/office/drawing/2014/main" id="{7947F18E-33F5-B670-5E4D-27BFAA0D83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866C2A75-DE49-CB92-BE2C-217888B5651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B03CF56-46C0-9E4D-85BA-0BD05E252115}" type="slidenum">
              <a:rPr lang="en-US" altLang="en-US"/>
              <a:pPr>
                <a:spcBef>
                  <a:spcPct val="0"/>
                </a:spcBef>
              </a:pPr>
              <a:t>3</a:t>
            </a:fld>
            <a:endParaRPr lang="en-US" altLang="en-US"/>
          </a:p>
        </p:txBody>
      </p:sp>
      <p:sp>
        <p:nvSpPr>
          <p:cNvPr id="14339" name="Rectangle 2">
            <a:extLst>
              <a:ext uri="{FF2B5EF4-FFF2-40B4-BE49-F238E27FC236}">
                <a16:creationId xmlns:a16="http://schemas.microsoft.com/office/drawing/2014/main" id="{47168433-6FD1-8C94-DD86-86E80C58E6C3}"/>
              </a:ext>
            </a:extLst>
          </p:cNvPr>
          <p:cNvSpPr>
            <a:spLocks noRot="1" noChangeArrowheads="1" noTextEdit="1"/>
          </p:cNvSpPr>
          <p:nvPr>
            <p:ph type="sldImg"/>
          </p:nvPr>
        </p:nvSpPr>
        <p:spPr>
          <a:ln/>
        </p:spPr>
      </p:sp>
      <p:sp>
        <p:nvSpPr>
          <p:cNvPr id="14340" name="Rectangle 3">
            <a:extLst>
              <a:ext uri="{FF2B5EF4-FFF2-40B4-BE49-F238E27FC236}">
                <a16:creationId xmlns:a16="http://schemas.microsoft.com/office/drawing/2014/main" id="{C71FC7AA-243C-DFA3-12AB-C902786D67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0AB50F3-FD35-7C77-CE5A-DBCF470CB7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9217A41-BE31-4D4E-884B-F84852A3CF0B}" type="slidenum">
              <a:rPr lang="en-US" altLang="en-US"/>
              <a:pPr>
                <a:spcBef>
                  <a:spcPct val="0"/>
                </a:spcBef>
              </a:pPr>
              <a:t>4</a:t>
            </a:fld>
            <a:endParaRPr lang="en-US" altLang="en-US"/>
          </a:p>
        </p:txBody>
      </p:sp>
      <p:sp>
        <p:nvSpPr>
          <p:cNvPr id="16387" name="Rectangle 2">
            <a:extLst>
              <a:ext uri="{FF2B5EF4-FFF2-40B4-BE49-F238E27FC236}">
                <a16:creationId xmlns:a16="http://schemas.microsoft.com/office/drawing/2014/main" id="{56E113AA-DA43-F9D1-A127-9493048860BA}"/>
              </a:ext>
            </a:extLst>
          </p:cNvPr>
          <p:cNvSpPr>
            <a:spLocks noRot="1" noChangeArrowheads="1" noTextEdit="1"/>
          </p:cNvSpPr>
          <p:nvPr>
            <p:ph type="sldImg"/>
          </p:nvPr>
        </p:nvSpPr>
        <p:spPr>
          <a:ln/>
        </p:spPr>
      </p:sp>
      <p:sp>
        <p:nvSpPr>
          <p:cNvPr id="16388" name="Rectangle 3">
            <a:extLst>
              <a:ext uri="{FF2B5EF4-FFF2-40B4-BE49-F238E27FC236}">
                <a16:creationId xmlns:a16="http://schemas.microsoft.com/office/drawing/2014/main" id="{DB4842F8-6F0D-B2D5-810F-FE737EBD372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97287287-9055-D16A-CDDA-766AAEB6958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7F1A387-639E-094B-821A-F3852D026A3F}" type="slidenum">
              <a:rPr lang="en-US" altLang="en-US"/>
              <a:pPr>
                <a:spcBef>
                  <a:spcPct val="0"/>
                </a:spcBef>
              </a:pPr>
              <a:t>5</a:t>
            </a:fld>
            <a:endParaRPr lang="en-US" altLang="en-US"/>
          </a:p>
        </p:txBody>
      </p:sp>
      <p:sp>
        <p:nvSpPr>
          <p:cNvPr id="18435" name="Rectangle 2">
            <a:extLst>
              <a:ext uri="{FF2B5EF4-FFF2-40B4-BE49-F238E27FC236}">
                <a16:creationId xmlns:a16="http://schemas.microsoft.com/office/drawing/2014/main" id="{F48CE3C7-87E9-3658-8D40-13403DEF0642}"/>
              </a:ext>
            </a:extLst>
          </p:cNvPr>
          <p:cNvSpPr>
            <a:spLocks noRot="1" noChangeArrowheads="1" noTextEdit="1"/>
          </p:cNvSpPr>
          <p:nvPr>
            <p:ph type="sldImg"/>
          </p:nvPr>
        </p:nvSpPr>
        <p:spPr>
          <a:ln/>
        </p:spPr>
      </p:sp>
      <p:sp>
        <p:nvSpPr>
          <p:cNvPr id="18436" name="Rectangle 3">
            <a:extLst>
              <a:ext uri="{FF2B5EF4-FFF2-40B4-BE49-F238E27FC236}">
                <a16:creationId xmlns:a16="http://schemas.microsoft.com/office/drawing/2014/main" id="{A3BA1827-13D0-BEFE-5137-9F07F45AD67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C39E9B6-B879-C89D-ACBB-70F28AC53CA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AAB4A8-FA2D-A749-B070-7BCCB147340A}" type="slidenum">
              <a:rPr lang="en-US" altLang="en-US"/>
              <a:pPr>
                <a:spcBef>
                  <a:spcPct val="0"/>
                </a:spcBef>
              </a:pPr>
              <a:t>9</a:t>
            </a:fld>
            <a:endParaRPr lang="en-US" altLang="en-US"/>
          </a:p>
        </p:txBody>
      </p:sp>
      <p:sp>
        <p:nvSpPr>
          <p:cNvPr id="24579" name="Rectangle 2">
            <a:extLst>
              <a:ext uri="{FF2B5EF4-FFF2-40B4-BE49-F238E27FC236}">
                <a16:creationId xmlns:a16="http://schemas.microsoft.com/office/drawing/2014/main" id="{44B4D524-2C72-1ED9-E91A-FE9596C61398}"/>
              </a:ext>
            </a:extLst>
          </p:cNvPr>
          <p:cNvSpPr>
            <a:spLocks noRot="1" noChangeArrowheads="1" noTextEdit="1"/>
          </p:cNvSpPr>
          <p:nvPr>
            <p:ph type="sldImg"/>
          </p:nvPr>
        </p:nvSpPr>
        <p:spPr>
          <a:ln/>
        </p:spPr>
      </p:sp>
      <p:sp>
        <p:nvSpPr>
          <p:cNvPr id="24580" name="Rectangle 3">
            <a:extLst>
              <a:ext uri="{FF2B5EF4-FFF2-40B4-BE49-F238E27FC236}">
                <a16:creationId xmlns:a16="http://schemas.microsoft.com/office/drawing/2014/main" id="{10BD2337-46BB-A6F1-B0CE-D12ECB08CF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8E9A2DB2-4640-FA7D-5954-578AF5FDA9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5651AB2-C260-2F43-9909-37A794AECD8B}" type="slidenum">
              <a:rPr lang="en-US" altLang="en-US"/>
              <a:pPr>
                <a:spcBef>
                  <a:spcPct val="0"/>
                </a:spcBef>
              </a:pPr>
              <a:t>10</a:t>
            </a:fld>
            <a:endParaRPr lang="en-US" altLang="en-US"/>
          </a:p>
        </p:txBody>
      </p:sp>
      <p:sp>
        <p:nvSpPr>
          <p:cNvPr id="26627" name="Rectangle 2">
            <a:extLst>
              <a:ext uri="{FF2B5EF4-FFF2-40B4-BE49-F238E27FC236}">
                <a16:creationId xmlns:a16="http://schemas.microsoft.com/office/drawing/2014/main" id="{63F32AA6-EDC3-C478-B8C6-D49F7517A96C}"/>
              </a:ext>
            </a:extLst>
          </p:cNvPr>
          <p:cNvSpPr>
            <a:spLocks noRot="1" noChangeArrowheads="1" noTextEdit="1"/>
          </p:cNvSpPr>
          <p:nvPr>
            <p:ph type="sldImg"/>
          </p:nvPr>
        </p:nvSpPr>
        <p:spPr>
          <a:ln/>
        </p:spPr>
      </p:sp>
      <p:sp>
        <p:nvSpPr>
          <p:cNvPr id="26628" name="Rectangle 3">
            <a:extLst>
              <a:ext uri="{FF2B5EF4-FFF2-40B4-BE49-F238E27FC236}">
                <a16:creationId xmlns:a16="http://schemas.microsoft.com/office/drawing/2014/main" id="{36C4E539-19C2-5546-5D2A-DB9A3AF71BC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B3C9CDC9-9864-EFD4-DEF1-F1444580D2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421EB09-8767-7640-AD1B-9F34A4C85F9F}" type="slidenum">
              <a:rPr lang="en-US" altLang="en-US"/>
              <a:pPr>
                <a:spcBef>
                  <a:spcPct val="0"/>
                </a:spcBef>
              </a:pPr>
              <a:t>11</a:t>
            </a:fld>
            <a:endParaRPr lang="en-US" altLang="en-US"/>
          </a:p>
        </p:txBody>
      </p:sp>
      <p:sp>
        <p:nvSpPr>
          <p:cNvPr id="28675" name="Rectangle 2">
            <a:extLst>
              <a:ext uri="{FF2B5EF4-FFF2-40B4-BE49-F238E27FC236}">
                <a16:creationId xmlns:a16="http://schemas.microsoft.com/office/drawing/2014/main" id="{81E49AB5-2F95-77C5-711C-BF53E043F624}"/>
              </a:ext>
            </a:extLst>
          </p:cNvPr>
          <p:cNvSpPr>
            <a:spLocks noRot="1" noChangeArrowheads="1" noTextEdit="1"/>
          </p:cNvSpPr>
          <p:nvPr>
            <p:ph type="sldImg"/>
          </p:nvPr>
        </p:nvSpPr>
        <p:spPr>
          <a:ln/>
        </p:spPr>
      </p:sp>
      <p:sp>
        <p:nvSpPr>
          <p:cNvPr id="28676" name="Rectangle 3">
            <a:extLst>
              <a:ext uri="{FF2B5EF4-FFF2-40B4-BE49-F238E27FC236}">
                <a16:creationId xmlns:a16="http://schemas.microsoft.com/office/drawing/2014/main" id="{A84ED4B7-9A6D-F0E1-BB82-89E774C6910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9AAF9F54-12FA-FB36-7391-EE1671E7F42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F84DE6B-6717-7E49-BE9D-FBD2D3D13E77}" type="slidenum">
              <a:rPr lang="en-US" altLang="en-US"/>
              <a:pPr>
                <a:spcBef>
                  <a:spcPct val="0"/>
                </a:spcBef>
              </a:pPr>
              <a:t>12</a:t>
            </a:fld>
            <a:endParaRPr lang="en-US" altLang="en-US"/>
          </a:p>
        </p:txBody>
      </p:sp>
      <p:sp>
        <p:nvSpPr>
          <p:cNvPr id="30723" name="Rectangle 2">
            <a:extLst>
              <a:ext uri="{FF2B5EF4-FFF2-40B4-BE49-F238E27FC236}">
                <a16:creationId xmlns:a16="http://schemas.microsoft.com/office/drawing/2014/main" id="{B535D36F-F394-CCEF-DA4A-285A6F9D35F8}"/>
              </a:ext>
            </a:extLst>
          </p:cNvPr>
          <p:cNvSpPr>
            <a:spLocks noRot="1" noChangeArrowheads="1" noTextEdit="1"/>
          </p:cNvSpPr>
          <p:nvPr>
            <p:ph type="sldImg"/>
          </p:nvPr>
        </p:nvSpPr>
        <p:spPr>
          <a:ln/>
        </p:spPr>
      </p:sp>
      <p:sp>
        <p:nvSpPr>
          <p:cNvPr id="30724" name="Rectangle 3">
            <a:extLst>
              <a:ext uri="{FF2B5EF4-FFF2-40B4-BE49-F238E27FC236}">
                <a16:creationId xmlns:a16="http://schemas.microsoft.com/office/drawing/2014/main" id="{63A79536-20CE-C6DF-3DC2-9109C002AF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2838DFF-2EBA-E107-FD50-E9737F569C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F4A1280-15ED-F046-BD1D-7FA82A9738E6}" type="slidenum">
              <a:rPr lang="en-US" altLang="en-US"/>
              <a:pPr>
                <a:spcBef>
                  <a:spcPct val="0"/>
                </a:spcBef>
              </a:pPr>
              <a:t>15</a:t>
            </a:fld>
            <a:endParaRPr lang="en-US" altLang="en-US"/>
          </a:p>
        </p:txBody>
      </p:sp>
      <p:sp>
        <p:nvSpPr>
          <p:cNvPr id="34819" name="Rectangle 2">
            <a:extLst>
              <a:ext uri="{FF2B5EF4-FFF2-40B4-BE49-F238E27FC236}">
                <a16:creationId xmlns:a16="http://schemas.microsoft.com/office/drawing/2014/main" id="{C2F1155D-0E80-4838-F4BD-DC27521BD411}"/>
              </a:ext>
            </a:extLst>
          </p:cNvPr>
          <p:cNvSpPr>
            <a:spLocks noRot="1" noChangeArrowheads="1" noTextEdit="1"/>
          </p:cNvSpPr>
          <p:nvPr>
            <p:ph type="sldImg"/>
          </p:nvPr>
        </p:nvSpPr>
        <p:spPr>
          <a:ln/>
        </p:spPr>
      </p:sp>
      <p:sp>
        <p:nvSpPr>
          <p:cNvPr id="34820" name="Rectangle 3">
            <a:extLst>
              <a:ext uri="{FF2B5EF4-FFF2-40B4-BE49-F238E27FC236}">
                <a16:creationId xmlns:a16="http://schemas.microsoft.com/office/drawing/2014/main" id="{7891B13A-FCAF-3371-37B6-C14CDBC835D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95F4FEA8-EF6E-4371-6DF9-8034B62E7F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0C000BE-416D-EB4A-BD3B-FBC5603AFADD}" type="slidenum">
              <a:rPr lang="en-US" altLang="en-US"/>
              <a:pPr>
                <a:spcBef>
                  <a:spcPct val="0"/>
                </a:spcBef>
              </a:pPr>
              <a:t>19</a:t>
            </a:fld>
            <a:endParaRPr lang="en-US" altLang="en-US"/>
          </a:p>
        </p:txBody>
      </p:sp>
      <p:sp>
        <p:nvSpPr>
          <p:cNvPr id="39939" name="Rectangle 2">
            <a:extLst>
              <a:ext uri="{FF2B5EF4-FFF2-40B4-BE49-F238E27FC236}">
                <a16:creationId xmlns:a16="http://schemas.microsoft.com/office/drawing/2014/main" id="{BDBDF34D-9A6C-C814-A7B5-ABB97BCEB438}"/>
              </a:ext>
            </a:extLst>
          </p:cNvPr>
          <p:cNvSpPr>
            <a:spLocks noRot="1" noChangeArrowheads="1" noTextEdit="1"/>
          </p:cNvSpPr>
          <p:nvPr>
            <p:ph type="sldImg"/>
          </p:nvPr>
        </p:nvSpPr>
        <p:spPr>
          <a:ln/>
        </p:spPr>
      </p:sp>
      <p:sp>
        <p:nvSpPr>
          <p:cNvPr id="39940" name="Rectangle 3">
            <a:extLst>
              <a:ext uri="{FF2B5EF4-FFF2-40B4-BE49-F238E27FC236}">
                <a16:creationId xmlns:a16="http://schemas.microsoft.com/office/drawing/2014/main" id="{91BB404E-DCDC-42E3-25B9-BABC3DD38E7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74A48326-C342-6807-2EE0-36D9838661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535FFC3-DEAD-2C44-B5BE-429FE712515B}" type="slidenum">
              <a:rPr lang="en-US" altLang="en-US"/>
              <a:pPr>
                <a:spcBef>
                  <a:spcPct val="0"/>
                </a:spcBef>
              </a:pPr>
              <a:t>20</a:t>
            </a:fld>
            <a:endParaRPr lang="en-US" altLang="en-US"/>
          </a:p>
        </p:txBody>
      </p:sp>
      <p:sp>
        <p:nvSpPr>
          <p:cNvPr id="41987" name="Rectangle 2">
            <a:extLst>
              <a:ext uri="{FF2B5EF4-FFF2-40B4-BE49-F238E27FC236}">
                <a16:creationId xmlns:a16="http://schemas.microsoft.com/office/drawing/2014/main" id="{586ACA86-35DB-B8BE-6A65-DECBFF7B0098}"/>
              </a:ext>
            </a:extLst>
          </p:cNvPr>
          <p:cNvSpPr>
            <a:spLocks noRot="1" noChangeArrowheads="1" noTextEdit="1"/>
          </p:cNvSpPr>
          <p:nvPr>
            <p:ph type="sldImg"/>
          </p:nvPr>
        </p:nvSpPr>
        <p:spPr>
          <a:ln/>
        </p:spPr>
      </p:sp>
      <p:sp>
        <p:nvSpPr>
          <p:cNvPr id="41988" name="Rectangle 3">
            <a:extLst>
              <a:ext uri="{FF2B5EF4-FFF2-40B4-BE49-F238E27FC236}">
                <a16:creationId xmlns:a16="http://schemas.microsoft.com/office/drawing/2014/main" id="{0D489723-CF4F-52EB-8A03-ADB97C6228E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BA457304-C9FB-A7C1-7752-282A0B3F79F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47A4105-EBEE-7B43-A208-DC4C787A93DC}" type="slidenum">
              <a:rPr lang="en-US" altLang="en-US"/>
              <a:pPr>
                <a:spcBef>
                  <a:spcPct val="0"/>
                </a:spcBef>
              </a:pPr>
              <a:t>21</a:t>
            </a:fld>
            <a:endParaRPr lang="en-US" altLang="en-US"/>
          </a:p>
        </p:txBody>
      </p:sp>
      <p:sp>
        <p:nvSpPr>
          <p:cNvPr id="44035" name="Rectangle 2">
            <a:extLst>
              <a:ext uri="{FF2B5EF4-FFF2-40B4-BE49-F238E27FC236}">
                <a16:creationId xmlns:a16="http://schemas.microsoft.com/office/drawing/2014/main" id="{8724F601-D617-6E53-D152-D89423C73FDF}"/>
              </a:ext>
            </a:extLst>
          </p:cNvPr>
          <p:cNvSpPr>
            <a:spLocks noRot="1" noChangeArrowheads="1" noTextEdit="1"/>
          </p:cNvSpPr>
          <p:nvPr>
            <p:ph type="sldImg"/>
          </p:nvPr>
        </p:nvSpPr>
        <p:spPr>
          <a:ln/>
        </p:spPr>
      </p:sp>
      <p:sp>
        <p:nvSpPr>
          <p:cNvPr id="44036" name="Rectangle 3">
            <a:extLst>
              <a:ext uri="{FF2B5EF4-FFF2-40B4-BE49-F238E27FC236}">
                <a16:creationId xmlns:a16="http://schemas.microsoft.com/office/drawing/2014/main" id="{095FB350-EBA4-56FC-4321-2428E4CA93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283E2828-CA4E-2846-F08F-4F18ABF467B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B391303-809B-F544-BEDB-C4D4923C7AD1}" type="slidenum">
              <a:rPr lang="en-US" altLang="en-US"/>
              <a:pPr>
                <a:spcBef>
                  <a:spcPct val="0"/>
                </a:spcBef>
              </a:pPr>
              <a:t>22</a:t>
            </a:fld>
            <a:endParaRPr lang="en-US" altLang="en-US"/>
          </a:p>
        </p:txBody>
      </p:sp>
      <p:sp>
        <p:nvSpPr>
          <p:cNvPr id="46083" name="Rectangle 2">
            <a:extLst>
              <a:ext uri="{FF2B5EF4-FFF2-40B4-BE49-F238E27FC236}">
                <a16:creationId xmlns:a16="http://schemas.microsoft.com/office/drawing/2014/main" id="{ADD3850C-06D2-DA5B-E800-7D9B6EADB967}"/>
              </a:ext>
            </a:extLst>
          </p:cNvPr>
          <p:cNvSpPr>
            <a:spLocks noRot="1" noChangeArrowheads="1" noTextEdit="1"/>
          </p:cNvSpPr>
          <p:nvPr>
            <p:ph type="sldImg"/>
          </p:nvPr>
        </p:nvSpPr>
        <p:spPr>
          <a:ln/>
        </p:spPr>
      </p:sp>
      <p:sp>
        <p:nvSpPr>
          <p:cNvPr id="46084" name="Rectangle 3">
            <a:extLst>
              <a:ext uri="{FF2B5EF4-FFF2-40B4-BE49-F238E27FC236}">
                <a16:creationId xmlns:a16="http://schemas.microsoft.com/office/drawing/2014/main" id="{BA68FAD8-0322-A31B-C5F9-637B900792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90D92227-E65D-2A56-41B1-4B64242C85B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9544CDB-74B8-5045-BC0A-3DBFEB6DEE41}" type="slidenum">
              <a:rPr lang="en-US" altLang="en-US"/>
              <a:pPr>
                <a:spcBef>
                  <a:spcPct val="0"/>
                </a:spcBef>
              </a:pPr>
              <a:t>23</a:t>
            </a:fld>
            <a:endParaRPr lang="en-US" altLang="en-US"/>
          </a:p>
        </p:txBody>
      </p:sp>
      <p:sp>
        <p:nvSpPr>
          <p:cNvPr id="48131" name="Rectangle 2">
            <a:extLst>
              <a:ext uri="{FF2B5EF4-FFF2-40B4-BE49-F238E27FC236}">
                <a16:creationId xmlns:a16="http://schemas.microsoft.com/office/drawing/2014/main" id="{16349F28-3829-3CBD-6D0E-0C185AAE5B2F}"/>
              </a:ext>
            </a:extLst>
          </p:cNvPr>
          <p:cNvSpPr>
            <a:spLocks noRot="1" noChangeArrowheads="1" noTextEdit="1"/>
          </p:cNvSpPr>
          <p:nvPr>
            <p:ph type="sldImg"/>
          </p:nvPr>
        </p:nvSpPr>
        <p:spPr>
          <a:ln/>
        </p:spPr>
      </p:sp>
      <p:sp>
        <p:nvSpPr>
          <p:cNvPr id="48132" name="Rectangle 3">
            <a:extLst>
              <a:ext uri="{FF2B5EF4-FFF2-40B4-BE49-F238E27FC236}">
                <a16:creationId xmlns:a16="http://schemas.microsoft.com/office/drawing/2014/main" id="{77089F5D-B0D5-8502-F00A-51654266827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BC2C403-2D92-4360-50ED-33813BBAACC5}"/>
              </a:ext>
            </a:extLst>
          </p:cNvPr>
          <p:cNvSpPr/>
          <p:nvPr/>
        </p:nvSpPr>
        <p:spPr>
          <a:xfrm>
            <a:off x="0" y="0"/>
            <a:ext cx="9144000" cy="4572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Freeform 4">
            <a:extLst>
              <a:ext uri="{FF2B5EF4-FFF2-40B4-BE49-F238E27FC236}">
                <a16:creationId xmlns:a16="http://schemas.microsoft.com/office/drawing/2014/main" id="{22136ED6-190B-C808-71B0-F692CE27C0D5}"/>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9A6FE81D-2FE6-8696-C615-C5620FB38555}"/>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342900" y="4960137"/>
            <a:ext cx="5829300" cy="1463040"/>
          </a:xfrm>
        </p:spPr>
        <p:txBody>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3">
            <a:extLst>
              <a:ext uri="{FF2B5EF4-FFF2-40B4-BE49-F238E27FC236}">
                <a16:creationId xmlns:a16="http://schemas.microsoft.com/office/drawing/2014/main" id="{BC79BACA-B8A1-3CA8-7811-B80FE5CEC9B5}"/>
              </a:ext>
            </a:extLst>
          </p:cNvPr>
          <p:cNvSpPr>
            <a:spLocks noGrp="1"/>
          </p:cNvSpPr>
          <p:nvPr>
            <p:ph type="dt" sz="half" idx="10"/>
          </p:nvPr>
        </p:nvSpPr>
        <p:spPr/>
        <p:txBody>
          <a:bodyPr/>
          <a:lstStyle>
            <a:lvl1pPr algn="l">
              <a:defRPr/>
            </a:lvl1pPr>
          </a:lstStyle>
          <a:p>
            <a:pPr>
              <a:defRPr/>
            </a:pPr>
            <a:endParaRPr lang="en-GB"/>
          </a:p>
        </p:txBody>
      </p:sp>
      <p:sp>
        <p:nvSpPr>
          <p:cNvPr id="8" name="Footer Placeholder 4">
            <a:extLst>
              <a:ext uri="{FF2B5EF4-FFF2-40B4-BE49-F238E27FC236}">
                <a16:creationId xmlns:a16="http://schemas.microsoft.com/office/drawing/2014/main" id="{711B30A3-0E88-3AD8-103F-D6DB293E87F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A1EE2C3-533C-2485-D9F5-24A258F407C3}"/>
              </a:ext>
            </a:extLst>
          </p:cNvPr>
          <p:cNvSpPr>
            <a:spLocks noGrp="1"/>
          </p:cNvSpPr>
          <p:nvPr>
            <p:ph type="sldNum" sz="quarter" idx="12"/>
          </p:nvPr>
        </p:nvSpPr>
        <p:spPr/>
        <p:txBody>
          <a:bodyPr/>
          <a:lstStyle>
            <a:lvl1pPr>
              <a:defRPr/>
            </a:lvl1pPr>
          </a:lstStyle>
          <a:p>
            <a:fld id="{60ABD474-9288-C04F-97C4-7870B57F8F04}" type="slidenum">
              <a:rPr lang="en-GB" altLang="en-US"/>
              <a:pPr/>
              <a:t>‹#›</a:t>
            </a:fld>
            <a:endParaRPr lang="en-GB" altLang="en-US"/>
          </a:p>
        </p:txBody>
      </p:sp>
    </p:spTree>
    <p:extLst>
      <p:ext uri="{BB962C8B-B14F-4D97-AF65-F5344CB8AC3E}">
        <p14:creationId xmlns:p14="http://schemas.microsoft.com/office/powerpoint/2010/main" val="2348652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6B3B07D-B667-ECD5-E6AF-692BD9E931F2}"/>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4A309E3-07AD-640E-1306-0D1127E5293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247B35D-6318-5968-B775-1FD51167EA07}"/>
              </a:ext>
            </a:extLst>
          </p:cNvPr>
          <p:cNvSpPr>
            <a:spLocks noGrp="1"/>
          </p:cNvSpPr>
          <p:nvPr>
            <p:ph type="sldNum" sz="quarter" idx="12"/>
          </p:nvPr>
        </p:nvSpPr>
        <p:spPr/>
        <p:txBody>
          <a:bodyPr/>
          <a:lstStyle>
            <a:lvl1pPr>
              <a:defRPr/>
            </a:lvl1pPr>
          </a:lstStyle>
          <a:p>
            <a:fld id="{00910E5B-EE1B-D74A-B187-A11A41E523A8}" type="slidenum">
              <a:rPr lang="en-GB" altLang="en-US"/>
              <a:pPr/>
              <a:t>‹#›</a:t>
            </a:fld>
            <a:endParaRPr lang="en-GB" altLang="en-US"/>
          </a:p>
        </p:txBody>
      </p:sp>
    </p:spTree>
    <p:extLst>
      <p:ext uri="{BB962C8B-B14F-4D97-AF65-F5344CB8AC3E}">
        <p14:creationId xmlns:p14="http://schemas.microsoft.com/office/powerpoint/2010/main" val="647333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7992B53-E660-70C2-F10C-358E9B3500FB}"/>
              </a:ext>
            </a:extLst>
          </p:cNvPr>
          <p:cNvSpPr/>
          <p:nvPr/>
        </p:nvSpPr>
        <p:spPr>
          <a:xfrm>
            <a:off x="0" y="0"/>
            <a:ext cx="9144000" cy="4572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Freeform 4">
            <a:extLst>
              <a:ext uri="{FF2B5EF4-FFF2-40B4-BE49-F238E27FC236}">
                <a16:creationId xmlns:a16="http://schemas.microsoft.com/office/drawing/2014/main" id="{A53557DF-4079-E16B-D0A6-97CC6D843260}"/>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38DBF9D5-0A2A-44DA-7602-B8B77CD3C2BD}"/>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7"/>
            <a:ext cx="5829300" cy="1463040"/>
          </a:xfrm>
        </p:spPr>
        <p:txBody>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B2BFAACF-C288-8985-37C0-E86AEE212F1E}"/>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0BEEC47D-9288-9C18-DA1E-1FE3AF96C64C}"/>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456ED237-99B9-38C6-751C-32F0C03F8827}"/>
              </a:ext>
            </a:extLst>
          </p:cNvPr>
          <p:cNvSpPr>
            <a:spLocks noGrp="1"/>
          </p:cNvSpPr>
          <p:nvPr>
            <p:ph type="sldNum" sz="quarter" idx="12"/>
          </p:nvPr>
        </p:nvSpPr>
        <p:spPr/>
        <p:txBody>
          <a:bodyPr/>
          <a:lstStyle>
            <a:lvl1pPr>
              <a:defRPr/>
            </a:lvl1pPr>
          </a:lstStyle>
          <a:p>
            <a:fld id="{D25EFD44-8CB9-EA44-9080-7A0AA35E1124}" type="slidenum">
              <a:rPr lang="en-GB" altLang="en-US"/>
              <a:pPr/>
              <a:t>‹#›</a:t>
            </a:fld>
            <a:endParaRPr lang="en-GB" altLang="en-US"/>
          </a:p>
        </p:txBody>
      </p:sp>
    </p:spTree>
    <p:extLst>
      <p:ext uri="{BB962C8B-B14F-4D97-AF65-F5344CB8AC3E}">
        <p14:creationId xmlns:p14="http://schemas.microsoft.com/office/powerpoint/2010/main" val="3459626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41C3AF77-2D6C-946B-6231-D357AFCA095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A57D0B79-9C85-9987-205D-77D23ACEDC8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9E7E1B4-2902-72EE-0EB2-E50141ADBEB9}"/>
              </a:ext>
            </a:extLst>
          </p:cNvPr>
          <p:cNvSpPr>
            <a:spLocks noGrp="1"/>
          </p:cNvSpPr>
          <p:nvPr>
            <p:ph type="sldNum" sz="quarter" idx="12"/>
          </p:nvPr>
        </p:nvSpPr>
        <p:spPr/>
        <p:txBody>
          <a:bodyPr/>
          <a:lstStyle>
            <a:lvl1pPr>
              <a:defRPr/>
            </a:lvl1pPr>
          </a:lstStyle>
          <a:p>
            <a:fld id="{0248D516-1629-A847-B1B0-0C39715658AC}" type="slidenum">
              <a:rPr lang="en-GB" altLang="en-US"/>
              <a:pPr/>
              <a:t>‹#›</a:t>
            </a:fld>
            <a:endParaRPr lang="en-GB" altLang="en-US"/>
          </a:p>
        </p:txBody>
      </p:sp>
    </p:spTree>
    <p:extLst>
      <p:ext uri="{BB962C8B-B14F-4D97-AF65-F5344CB8AC3E}">
        <p14:creationId xmlns:p14="http://schemas.microsoft.com/office/powerpoint/2010/main" val="513583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2966735F-7C7B-A93D-AEA4-DD1617531D7E}"/>
              </a:ext>
            </a:extLst>
          </p:cNvPr>
          <p:cNvSpPr>
            <a:spLocks noGrp="1"/>
          </p:cNvSpPr>
          <p:nvPr>
            <p:ph type="dt" sz="half" idx="10"/>
          </p:nvPr>
        </p:nvSpPr>
        <p:spPr/>
        <p:txBody>
          <a:bodyPr/>
          <a:lstStyle>
            <a:lvl1pPr>
              <a:defRPr/>
            </a:lvl1pPr>
          </a:lstStyle>
          <a:p>
            <a:pPr>
              <a:defRPr/>
            </a:pPr>
            <a:endParaRPr lang="en-GB"/>
          </a:p>
        </p:txBody>
      </p:sp>
      <p:sp>
        <p:nvSpPr>
          <p:cNvPr id="7" name="Footer Placeholder 4">
            <a:extLst>
              <a:ext uri="{FF2B5EF4-FFF2-40B4-BE49-F238E27FC236}">
                <a16:creationId xmlns:a16="http://schemas.microsoft.com/office/drawing/2014/main" id="{8BEC2764-56F7-BF5D-4408-DAC555BA3857}"/>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316D9313-D3D7-05BE-B95E-0017299F435B}"/>
              </a:ext>
            </a:extLst>
          </p:cNvPr>
          <p:cNvSpPr>
            <a:spLocks noGrp="1"/>
          </p:cNvSpPr>
          <p:nvPr>
            <p:ph type="sldNum" sz="quarter" idx="12"/>
          </p:nvPr>
        </p:nvSpPr>
        <p:spPr/>
        <p:txBody>
          <a:bodyPr/>
          <a:lstStyle>
            <a:lvl1pPr>
              <a:defRPr/>
            </a:lvl1pPr>
          </a:lstStyle>
          <a:p>
            <a:fld id="{38A6D04E-B01C-F34B-8A23-943C738E295B}" type="slidenum">
              <a:rPr lang="en-GB" altLang="en-US"/>
              <a:pPr/>
              <a:t>‹#›</a:t>
            </a:fld>
            <a:endParaRPr lang="en-GB" altLang="en-US"/>
          </a:p>
        </p:txBody>
      </p:sp>
    </p:spTree>
    <p:extLst>
      <p:ext uri="{BB962C8B-B14F-4D97-AF65-F5344CB8AC3E}">
        <p14:creationId xmlns:p14="http://schemas.microsoft.com/office/powerpoint/2010/main" val="2482823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9150D48D-58E9-000B-B194-6C6B4E06C43D}"/>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14C3AEFC-9E9C-968C-8C15-14D952130809}"/>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DABF7827-3F73-2C8C-FDA1-022B09C7F8BA}"/>
              </a:ext>
            </a:extLst>
          </p:cNvPr>
          <p:cNvSpPr>
            <a:spLocks noGrp="1"/>
          </p:cNvSpPr>
          <p:nvPr>
            <p:ph type="sldNum" sz="quarter" idx="12"/>
          </p:nvPr>
        </p:nvSpPr>
        <p:spPr/>
        <p:txBody>
          <a:bodyPr/>
          <a:lstStyle>
            <a:lvl1pPr>
              <a:defRPr/>
            </a:lvl1pPr>
          </a:lstStyle>
          <a:p>
            <a:fld id="{DF8B0112-5E6C-C94B-AC1D-C5013838A36B}" type="slidenum">
              <a:rPr lang="en-GB" altLang="en-US"/>
              <a:pPr/>
              <a:t>‹#›</a:t>
            </a:fld>
            <a:endParaRPr lang="en-GB" altLang="en-US"/>
          </a:p>
        </p:txBody>
      </p:sp>
    </p:spTree>
    <p:extLst>
      <p:ext uri="{BB962C8B-B14F-4D97-AF65-F5344CB8AC3E}">
        <p14:creationId xmlns:p14="http://schemas.microsoft.com/office/powerpoint/2010/main" val="1639316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393E38-2B1A-24AB-BB24-05DD71679F78}"/>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04E41A4F-5986-F7EB-E41C-C001F7E9859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DBC84BD1-C70B-7FFF-EB5C-3BB4AD7E7415}"/>
              </a:ext>
            </a:extLst>
          </p:cNvPr>
          <p:cNvSpPr>
            <a:spLocks noGrp="1"/>
          </p:cNvSpPr>
          <p:nvPr>
            <p:ph type="sldNum" sz="quarter" idx="12"/>
          </p:nvPr>
        </p:nvSpPr>
        <p:spPr/>
        <p:txBody>
          <a:bodyPr/>
          <a:lstStyle>
            <a:lvl1pPr>
              <a:defRPr/>
            </a:lvl1pPr>
          </a:lstStyle>
          <a:p>
            <a:fld id="{96912C33-BBA3-6C44-89BD-BFFFB5FF28A6}" type="slidenum">
              <a:rPr lang="en-GB" altLang="en-US"/>
              <a:pPr/>
              <a:t>‹#›</a:t>
            </a:fld>
            <a:endParaRPr lang="en-GB" altLang="en-US"/>
          </a:p>
        </p:txBody>
      </p:sp>
    </p:spTree>
    <p:extLst>
      <p:ext uri="{BB962C8B-B14F-4D97-AF65-F5344CB8AC3E}">
        <p14:creationId xmlns:p14="http://schemas.microsoft.com/office/powerpoint/2010/main" val="2238296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 name="Date Placeholder 3">
            <a:extLst>
              <a:ext uri="{FF2B5EF4-FFF2-40B4-BE49-F238E27FC236}">
                <a16:creationId xmlns:a16="http://schemas.microsoft.com/office/drawing/2014/main" id="{EC4AC9B6-8A67-C517-5F80-F22C0E3EC557}"/>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09EC872-3D69-F025-249F-E6FDF465BB8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FC56950-B5A9-0A5E-03CF-F9775099F3AA}"/>
              </a:ext>
            </a:extLst>
          </p:cNvPr>
          <p:cNvSpPr>
            <a:spLocks noGrp="1"/>
          </p:cNvSpPr>
          <p:nvPr>
            <p:ph type="sldNum" sz="quarter" idx="12"/>
          </p:nvPr>
        </p:nvSpPr>
        <p:spPr/>
        <p:txBody>
          <a:bodyPr/>
          <a:lstStyle>
            <a:lvl1pPr>
              <a:defRPr/>
            </a:lvl1pPr>
          </a:lstStyle>
          <a:p>
            <a:fld id="{3C19BEFF-FBF5-E14A-BBE1-7FF854286FD1}" type="slidenum">
              <a:rPr lang="en-GB" altLang="en-US"/>
              <a:pPr/>
              <a:t>‹#›</a:t>
            </a:fld>
            <a:endParaRPr lang="en-GB" altLang="en-US"/>
          </a:p>
        </p:txBody>
      </p:sp>
    </p:spTree>
    <p:extLst>
      <p:ext uri="{BB962C8B-B14F-4D97-AF65-F5344CB8AC3E}">
        <p14:creationId xmlns:p14="http://schemas.microsoft.com/office/powerpoint/2010/main" val="1800456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EE5E19B7-F07F-4D76-508E-672A4A323FD7}"/>
              </a:ext>
            </a:extLst>
          </p:cNvPr>
          <p:cNvCxnSpPr/>
          <p:nvPr/>
        </p:nvCxnSpPr>
        <p:spPr>
          <a:xfrm flipV="1">
            <a:off x="6289675" y="5264150"/>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8"/>
            <a:ext cx="5829300" cy="1463040"/>
          </a:xfrm>
        </p:spPr>
        <p:txBody>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6" name="Date Placeholder 4">
            <a:extLst>
              <a:ext uri="{FF2B5EF4-FFF2-40B4-BE49-F238E27FC236}">
                <a16:creationId xmlns:a16="http://schemas.microsoft.com/office/drawing/2014/main" id="{86D3DB18-2F9E-B9F2-468B-8D5449295898}"/>
              </a:ext>
            </a:extLst>
          </p:cNvPr>
          <p:cNvSpPr>
            <a:spLocks noGrp="1"/>
          </p:cNvSpPr>
          <p:nvPr>
            <p:ph type="dt" sz="half" idx="10"/>
          </p:nvPr>
        </p:nvSpPr>
        <p:spPr/>
        <p:txBody>
          <a:bodyPr/>
          <a:lstStyle>
            <a:lvl1pPr>
              <a:defRPr/>
            </a:lvl1pPr>
          </a:lstStyle>
          <a:p>
            <a:pPr>
              <a:defRPr/>
            </a:pPr>
            <a:endParaRPr lang="en-GB"/>
          </a:p>
        </p:txBody>
      </p:sp>
      <p:sp>
        <p:nvSpPr>
          <p:cNvPr id="7" name="Footer Placeholder 5">
            <a:extLst>
              <a:ext uri="{FF2B5EF4-FFF2-40B4-BE49-F238E27FC236}">
                <a16:creationId xmlns:a16="http://schemas.microsoft.com/office/drawing/2014/main" id="{52DF472E-671F-BC16-2F0E-AA22571D99DC}"/>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7BF57F48-5FC0-B4C6-14CC-5FABD936167D}"/>
              </a:ext>
            </a:extLst>
          </p:cNvPr>
          <p:cNvSpPr>
            <a:spLocks noGrp="1"/>
          </p:cNvSpPr>
          <p:nvPr>
            <p:ph type="sldNum" sz="quarter" idx="12"/>
          </p:nvPr>
        </p:nvSpPr>
        <p:spPr/>
        <p:txBody>
          <a:bodyPr/>
          <a:lstStyle>
            <a:lvl1pPr>
              <a:defRPr/>
            </a:lvl1pPr>
          </a:lstStyle>
          <a:p>
            <a:fld id="{72E9BB3D-96FD-994A-889A-DCB0D24E4641}" type="slidenum">
              <a:rPr lang="en-GB" altLang="en-US"/>
              <a:pPr/>
              <a:t>‹#›</a:t>
            </a:fld>
            <a:endParaRPr lang="en-GB" altLang="en-US"/>
          </a:p>
        </p:txBody>
      </p:sp>
    </p:spTree>
    <p:extLst>
      <p:ext uri="{BB962C8B-B14F-4D97-AF65-F5344CB8AC3E}">
        <p14:creationId xmlns:p14="http://schemas.microsoft.com/office/powerpoint/2010/main" val="323747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D8ED514-E732-185D-60F2-ED41FCA2A8BF}"/>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44478DA1-20DE-38D1-CA1E-1526BC63343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984C1BD-ED3F-3522-A886-72AF7DD3674F}"/>
              </a:ext>
            </a:extLst>
          </p:cNvPr>
          <p:cNvSpPr>
            <a:spLocks noGrp="1"/>
          </p:cNvSpPr>
          <p:nvPr>
            <p:ph type="sldNum" sz="quarter" idx="12"/>
          </p:nvPr>
        </p:nvSpPr>
        <p:spPr/>
        <p:txBody>
          <a:bodyPr/>
          <a:lstStyle>
            <a:lvl1pPr>
              <a:defRPr/>
            </a:lvl1pPr>
          </a:lstStyle>
          <a:p>
            <a:fld id="{85EBC683-8EE5-9946-A614-C711863E847D}" type="slidenum">
              <a:rPr lang="en-GB" altLang="en-US"/>
              <a:pPr/>
              <a:t>‹#›</a:t>
            </a:fld>
            <a:endParaRPr lang="en-GB" altLang="en-US"/>
          </a:p>
        </p:txBody>
      </p:sp>
    </p:spTree>
    <p:extLst>
      <p:ext uri="{BB962C8B-B14F-4D97-AF65-F5344CB8AC3E}">
        <p14:creationId xmlns:p14="http://schemas.microsoft.com/office/powerpoint/2010/main" val="4272989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F6576D53-6ECD-30C9-7E06-385F1461608D}"/>
              </a:ext>
            </a:extLst>
          </p:cNvPr>
          <p:cNvCxnSpPr/>
          <p:nvPr/>
        </p:nvCxnSpPr>
        <p:spPr>
          <a:xfrm rot="5400000" flipV="1">
            <a:off x="7543800" y="173038"/>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833CFFD-A7FF-BACE-2928-6C296D30BB91}"/>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7C23FBAE-6A5B-A2C6-E6AD-86B63622A1B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62F6B67-A805-F25F-31E5-590735368378}"/>
              </a:ext>
            </a:extLst>
          </p:cNvPr>
          <p:cNvSpPr>
            <a:spLocks noGrp="1"/>
          </p:cNvSpPr>
          <p:nvPr>
            <p:ph type="sldNum" sz="quarter" idx="12"/>
          </p:nvPr>
        </p:nvSpPr>
        <p:spPr/>
        <p:txBody>
          <a:bodyPr/>
          <a:lstStyle>
            <a:lvl1pPr>
              <a:defRPr/>
            </a:lvl1pPr>
          </a:lstStyle>
          <a:p>
            <a:fld id="{330437E7-9F0F-FA4C-A479-0BD5E41FDF94}" type="slidenum">
              <a:rPr lang="en-GB" altLang="en-US"/>
              <a:pPr/>
              <a:t>‹#›</a:t>
            </a:fld>
            <a:endParaRPr lang="en-GB" altLang="en-US"/>
          </a:p>
        </p:txBody>
      </p:sp>
    </p:spTree>
    <p:extLst>
      <p:ext uri="{BB962C8B-B14F-4D97-AF65-F5344CB8AC3E}">
        <p14:creationId xmlns:p14="http://schemas.microsoft.com/office/powerpoint/2010/main" val="3735658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E912A3-20FD-4523-29A7-32B958743156}"/>
              </a:ext>
            </a:extLst>
          </p:cNvPr>
          <p:cNvSpPr>
            <a:spLocks noGrp="1"/>
          </p:cNvSpPr>
          <p:nvPr>
            <p:ph type="title"/>
          </p:nvPr>
        </p:nvSpPr>
        <p:spPr>
          <a:xfrm>
            <a:off x="768350" y="585788"/>
            <a:ext cx="7289800" cy="1498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027" name="Text Placeholder 2">
            <a:extLst>
              <a:ext uri="{FF2B5EF4-FFF2-40B4-BE49-F238E27FC236}">
                <a16:creationId xmlns:a16="http://schemas.microsoft.com/office/drawing/2014/main" id="{92ED8016-2E60-32DF-C7BA-C90D94E2172C}"/>
              </a:ext>
            </a:extLst>
          </p:cNvPr>
          <p:cNvSpPr>
            <a:spLocks noGrp="1"/>
          </p:cNvSpPr>
          <p:nvPr>
            <p:ph type="body" idx="1"/>
          </p:nvPr>
        </p:nvSpPr>
        <p:spPr bwMode="auto">
          <a:xfrm>
            <a:off x="768350" y="2286000"/>
            <a:ext cx="72898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45720" rIns="4572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0F06CE01-E81D-E1A7-BA27-838FDA7FBC34}"/>
              </a:ext>
            </a:extLst>
          </p:cNvPr>
          <p:cNvSpPr>
            <a:spLocks noGrp="1"/>
          </p:cNvSpPr>
          <p:nvPr>
            <p:ph type="dt" sz="half" idx="2"/>
          </p:nvPr>
        </p:nvSpPr>
        <p:spPr>
          <a:xfrm>
            <a:off x="768350" y="6470650"/>
            <a:ext cx="1616075" cy="274638"/>
          </a:xfrm>
          <a:prstGeom prst="rect">
            <a:avLst/>
          </a:prstGeom>
        </p:spPr>
        <p:txBody>
          <a:bodyPr vert="horz" lIns="91440" tIns="45720" rIns="91440" bIns="45720" rtlCol="0" anchor="ctr"/>
          <a:lstStyle>
            <a:lvl1pPr algn="l" eaLnBrk="1" fontAlgn="auto" hangingPunct="1">
              <a:spcBef>
                <a:spcPts val="0"/>
              </a:spcBef>
              <a:spcAft>
                <a:spcPts val="0"/>
              </a:spcAft>
              <a:defRPr sz="1000">
                <a:solidFill>
                  <a:schemeClr val="tx1">
                    <a:lumMod val="95000"/>
                    <a:lumOff val="5000"/>
                  </a:schemeClr>
                </a:solidFill>
                <a:latin typeface="+mj-lt"/>
              </a:defRPr>
            </a:lvl1pPr>
          </a:lstStyle>
          <a:p>
            <a:pPr>
              <a:defRPr/>
            </a:pPr>
            <a:endParaRPr lang="en-GB"/>
          </a:p>
        </p:txBody>
      </p:sp>
      <p:sp>
        <p:nvSpPr>
          <p:cNvPr id="5" name="Footer Placeholder 4">
            <a:extLst>
              <a:ext uri="{FF2B5EF4-FFF2-40B4-BE49-F238E27FC236}">
                <a16:creationId xmlns:a16="http://schemas.microsoft.com/office/drawing/2014/main" id="{59B73158-F1A7-147F-2628-6C0E0A42458D}"/>
              </a:ext>
            </a:extLst>
          </p:cNvPr>
          <p:cNvSpPr>
            <a:spLocks noGrp="1"/>
          </p:cNvSpPr>
          <p:nvPr>
            <p:ph type="ftr" sz="quarter" idx="3"/>
          </p:nvPr>
        </p:nvSpPr>
        <p:spPr>
          <a:xfrm>
            <a:off x="3632200" y="6470650"/>
            <a:ext cx="4425950" cy="274638"/>
          </a:xfrm>
          <a:prstGeom prst="rect">
            <a:avLst/>
          </a:prstGeom>
        </p:spPr>
        <p:txBody>
          <a:bodyPr vert="horz" lIns="91440" tIns="45720" rIns="91440" bIns="45720" rtlCol="0" anchor="ctr"/>
          <a:lstStyle>
            <a:lvl1pPr algn="r" eaLnBrk="1" fontAlgn="auto" hangingPunct="1">
              <a:spcBef>
                <a:spcPts val="0"/>
              </a:spcBef>
              <a:spcAft>
                <a:spcPts val="0"/>
              </a:spcAft>
              <a:defRPr sz="1000" cap="all" baseline="0">
                <a:solidFill>
                  <a:schemeClr val="tx1">
                    <a:lumMod val="95000"/>
                    <a:lumOff val="5000"/>
                  </a:schemeClr>
                </a:solidFill>
                <a:latin typeface="+mj-lt"/>
              </a:defRPr>
            </a:lvl1pPr>
          </a:lstStyle>
          <a:p>
            <a:pPr>
              <a:defRPr/>
            </a:pPr>
            <a:endParaRPr lang="en-GB"/>
          </a:p>
        </p:txBody>
      </p:sp>
      <p:sp>
        <p:nvSpPr>
          <p:cNvPr id="6" name="Slide Number Placeholder 5">
            <a:extLst>
              <a:ext uri="{FF2B5EF4-FFF2-40B4-BE49-F238E27FC236}">
                <a16:creationId xmlns:a16="http://schemas.microsoft.com/office/drawing/2014/main" id="{78422B85-2E10-9032-362C-82A974D3BACC}"/>
              </a:ext>
            </a:extLst>
          </p:cNvPr>
          <p:cNvSpPr>
            <a:spLocks noGrp="1"/>
          </p:cNvSpPr>
          <p:nvPr>
            <p:ph type="sldNum" sz="quarter" idx="4"/>
          </p:nvPr>
        </p:nvSpPr>
        <p:spPr>
          <a:xfrm>
            <a:off x="8128000" y="6470650"/>
            <a:ext cx="730250" cy="274638"/>
          </a:xfrm>
          <a:prstGeom prst="rect">
            <a:avLst/>
          </a:prstGeom>
        </p:spPr>
        <p:txBody>
          <a:bodyPr vert="horz" wrap="square" lIns="91440" tIns="45720" rIns="91440" bIns="45720" numCol="1" anchor="ctr" anchorCtr="0" compatLnSpc="1">
            <a:prstTxWarp prst="textNoShape">
              <a:avLst/>
            </a:prstTxWarp>
          </a:bodyPr>
          <a:lstStyle>
            <a:lvl1pPr eaLnBrk="1" hangingPunct="1">
              <a:defRPr sz="1000">
                <a:solidFill>
                  <a:srgbClr val="0D0D0D"/>
                </a:solidFill>
                <a:latin typeface="Tw Cen MT Condensed" panose="020B0606020104020203" pitchFamily="34" charset="77"/>
              </a:defRPr>
            </a:lvl1pPr>
          </a:lstStyle>
          <a:p>
            <a:fld id="{50682279-8EF5-E942-927E-5DB23D30D854}" type="slidenum">
              <a:rPr lang="en-GB" altLang="en-US"/>
              <a:pPr/>
              <a:t>‹#›</a:t>
            </a:fld>
            <a:endParaRPr lang="en-GB" altLang="en-US"/>
          </a:p>
        </p:txBody>
      </p:sp>
      <p:cxnSp>
        <p:nvCxnSpPr>
          <p:cNvPr id="7" name="Straight Connector 6">
            <a:extLst>
              <a:ext uri="{FF2B5EF4-FFF2-40B4-BE49-F238E27FC236}">
                <a16:creationId xmlns:a16="http://schemas.microsoft.com/office/drawing/2014/main" id="{A8F8BA8C-231D-96F7-6536-81BED4EA0672}"/>
              </a:ext>
            </a:extLst>
          </p:cNvPr>
          <p:cNvCxnSpPr/>
          <p:nvPr/>
        </p:nvCxnSpPr>
        <p:spPr>
          <a:xfrm flipV="1">
            <a:off x="571500" y="827088"/>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790" r:id="rId1"/>
    <p:sldLayoutId id="2147483784" r:id="rId2"/>
    <p:sldLayoutId id="2147483791" r:id="rId3"/>
    <p:sldLayoutId id="2147483785" r:id="rId4"/>
    <p:sldLayoutId id="2147483786" r:id="rId5"/>
    <p:sldLayoutId id="2147483787" r:id="rId6"/>
    <p:sldLayoutId id="2147483792" r:id="rId7"/>
    <p:sldLayoutId id="2147483788" r:id="rId8"/>
    <p:sldLayoutId id="2147483793" r:id="rId9"/>
    <p:sldLayoutId id="2147483789" r:id="rId10"/>
    <p:sldLayoutId id="2147483794" r:id="rId11"/>
  </p:sldLayoutIdLst>
  <p:txStyles>
    <p:titleStyle>
      <a:lvl1pPr algn="l" rtl="0" eaLnBrk="0" fontAlgn="base" hangingPunct="0">
        <a:lnSpc>
          <a:spcPct val="80000"/>
        </a:lnSpc>
        <a:spcBef>
          <a:spcPct val="0"/>
        </a:spcBef>
        <a:spcAft>
          <a:spcPct val="0"/>
        </a:spcAft>
        <a:defRPr sz="4400" kern="1200" cap="all" spc="100">
          <a:solidFill>
            <a:srgbClr val="0D0D0D"/>
          </a:solidFill>
          <a:latin typeface="+mj-lt"/>
          <a:ea typeface="+mj-ea"/>
          <a:cs typeface="+mj-cs"/>
        </a:defRPr>
      </a:lvl1pPr>
      <a:lvl2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2pPr>
      <a:lvl3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3pPr>
      <a:lvl4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4pPr>
      <a:lvl5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5pPr>
      <a:lvl6pPr marL="457200" algn="l" rtl="0" fontAlgn="base">
        <a:lnSpc>
          <a:spcPct val="80000"/>
        </a:lnSpc>
        <a:spcBef>
          <a:spcPct val="0"/>
        </a:spcBef>
        <a:spcAft>
          <a:spcPct val="0"/>
        </a:spcAft>
        <a:defRPr sz="4400">
          <a:solidFill>
            <a:srgbClr val="0D0D0D"/>
          </a:solidFill>
          <a:latin typeface="Tw Cen MT Condensed" panose="020B0606020104020203" pitchFamily="34" charset="0"/>
        </a:defRPr>
      </a:lvl6pPr>
      <a:lvl7pPr marL="914400" algn="l" rtl="0" fontAlgn="base">
        <a:lnSpc>
          <a:spcPct val="80000"/>
        </a:lnSpc>
        <a:spcBef>
          <a:spcPct val="0"/>
        </a:spcBef>
        <a:spcAft>
          <a:spcPct val="0"/>
        </a:spcAft>
        <a:defRPr sz="4400">
          <a:solidFill>
            <a:srgbClr val="0D0D0D"/>
          </a:solidFill>
          <a:latin typeface="Tw Cen MT Condensed" panose="020B0606020104020203" pitchFamily="34" charset="0"/>
        </a:defRPr>
      </a:lvl7pPr>
      <a:lvl8pPr marL="1371600" algn="l" rtl="0" fontAlgn="base">
        <a:lnSpc>
          <a:spcPct val="80000"/>
        </a:lnSpc>
        <a:spcBef>
          <a:spcPct val="0"/>
        </a:spcBef>
        <a:spcAft>
          <a:spcPct val="0"/>
        </a:spcAft>
        <a:defRPr sz="4400">
          <a:solidFill>
            <a:srgbClr val="0D0D0D"/>
          </a:solidFill>
          <a:latin typeface="Tw Cen MT Condensed" panose="020B0606020104020203" pitchFamily="34" charset="0"/>
        </a:defRPr>
      </a:lvl8pPr>
      <a:lvl9pPr marL="1828800" algn="l" rtl="0" fontAlgn="base">
        <a:lnSpc>
          <a:spcPct val="80000"/>
        </a:lnSpc>
        <a:spcBef>
          <a:spcPct val="0"/>
        </a:spcBef>
        <a:spcAft>
          <a:spcPct val="0"/>
        </a:spcAft>
        <a:defRPr sz="4400">
          <a:solidFill>
            <a:srgbClr val="0D0D0D"/>
          </a:solidFill>
          <a:latin typeface="Tw Cen MT Condensed" panose="020B0606020104020203" pitchFamily="34" charset="0"/>
        </a:defRPr>
      </a:lvl9pPr>
    </p:titleStyle>
    <p:bodyStyle>
      <a:lvl1pPr marL="90488" indent="-90488" algn="l" rtl="0" eaLnBrk="0" fontAlgn="base" hangingPunct="0">
        <a:lnSpc>
          <a:spcPct val="90000"/>
        </a:lnSpc>
        <a:spcBef>
          <a:spcPts val="1200"/>
        </a:spcBef>
        <a:spcAft>
          <a:spcPts val="200"/>
        </a:spcAft>
        <a:buClr>
          <a:schemeClr val="accent1"/>
        </a:buClr>
        <a:buSzPct val="100000"/>
        <a:buFont typeface="Tw Cen MT" panose="020B0602020104020603" pitchFamily="34" charset="77"/>
        <a:buChar char=" "/>
        <a:defRPr sz="2000" kern="1200">
          <a:solidFill>
            <a:schemeClr val="tx1"/>
          </a:solidFill>
          <a:latin typeface="+mn-lt"/>
          <a:ea typeface="+mn-ea"/>
          <a:cs typeface="+mn-cs"/>
        </a:defRPr>
      </a:lvl1pPr>
      <a:lvl2pPr marL="265113" indent="-136525" algn="l" rtl="0" eaLnBrk="0" fontAlgn="base" hangingPunct="0">
        <a:lnSpc>
          <a:spcPct val="90000"/>
        </a:lnSpc>
        <a:spcBef>
          <a:spcPts val="200"/>
        </a:spcBef>
        <a:spcAft>
          <a:spcPts val="400"/>
        </a:spcAft>
        <a:buClr>
          <a:schemeClr val="accent1"/>
        </a:buClr>
        <a:buFont typeface="Wingdings 3" pitchFamily="2" charset="2"/>
        <a:buChar char=""/>
        <a:defRPr sz="1600" kern="1200">
          <a:solidFill>
            <a:schemeClr val="tx1"/>
          </a:solidFill>
          <a:latin typeface="+mn-lt"/>
          <a:ea typeface="+mn-ea"/>
          <a:cs typeface="+mn-cs"/>
        </a:defRPr>
      </a:lvl2pPr>
      <a:lvl3pPr marL="44767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3pPr>
      <a:lvl4pPr marL="59372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4pPr>
      <a:lvl5pPr marL="776288"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A541D157-00D1-83F2-B80B-A5AD4995E7A0}"/>
              </a:ext>
            </a:extLst>
          </p:cNvPr>
          <p:cNvSpPr>
            <a:spLocks noGrp="1" noChangeArrowheads="1"/>
          </p:cNvSpPr>
          <p:nvPr>
            <p:ph type="ctrTitle"/>
          </p:nvPr>
        </p:nvSpPr>
        <p:spPr>
          <a:xfrm>
            <a:off x="342900" y="4959350"/>
            <a:ext cx="5829300" cy="1463675"/>
          </a:xfrm>
        </p:spPr>
        <p:txBody>
          <a:bodyPr>
            <a:normAutofit fontScale="90000"/>
          </a:bodyPr>
          <a:lstStyle/>
          <a:p>
            <a:pPr eaLnBrk="1" fontAlgn="auto" hangingPunct="1">
              <a:spcAft>
                <a:spcPts val="0"/>
              </a:spcAft>
              <a:defRPr/>
            </a:pPr>
            <a:r>
              <a:rPr lang="en-GB" sz="4800">
                <a:solidFill>
                  <a:schemeClr val="tx1">
                    <a:lumMod val="95000"/>
                    <a:lumOff val="5000"/>
                  </a:schemeClr>
                </a:solidFill>
              </a:rPr>
              <a:t>Deciding Upon a Title / Writing an Abstract / Presentation Issues</a:t>
            </a:r>
          </a:p>
        </p:txBody>
      </p:sp>
      <p:sp>
        <p:nvSpPr>
          <p:cNvPr id="2051" name="Rectangle 3">
            <a:extLst>
              <a:ext uri="{FF2B5EF4-FFF2-40B4-BE49-F238E27FC236}">
                <a16:creationId xmlns:a16="http://schemas.microsoft.com/office/drawing/2014/main" id="{565E5F7B-7811-18AC-7841-099EEA41038F}"/>
              </a:ext>
            </a:extLst>
          </p:cNvPr>
          <p:cNvSpPr>
            <a:spLocks noGrp="1" noChangeArrowheads="1"/>
          </p:cNvSpPr>
          <p:nvPr>
            <p:ph type="subTitle" idx="1"/>
          </p:nvPr>
        </p:nvSpPr>
        <p:spPr>
          <a:xfrm>
            <a:off x="6457950" y="4959350"/>
            <a:ext cx="2400300" cy="1463675"/>
          </a:xfrm>
        </p:spPr>
        <p:txBody>
          <a:bodyPr rtlCol="0"/>
          <a:lstStyle/>
          <a:p>
            <a:pPr eaLnBrk="1" fontAlgn="auto" hangingPunct="1">
              <a:buFont typeface="Tw Cen MT" panose="020B0602020104020603" pitchFamily="34" charset="0"/>
              <a:buNone/>
              <a:defRPr/>
            </a:pPr>
            <a:r>
              <a:rPr lang="en-GB" dirty="0"/>
              <a:t>Dissertation </a:t>
            </a:r>
          </a:p>
          <a:p>
            <a:pPr eaLnBrk="1" fontAlgn="auto" hangingPunct="1">
              <a:buFont typeface="Tw Cen MT" panose="020B0602020104020603" pitchFamily="34" charset="0"/>
              <a:buNone/>
              <a:defRPr/>
            </a:pPr>
            <a:r>
              <a:rPr lang="en-GB" dirty="0"/>
              <a:t>Semester 2: Week 7</a:t>
            </a:r>
          </a:p>
          <a:p>
            <a:pPr eaLnBrk="1" fontAlgn="auto" hangingPunct="1">
              <a:buFont typeface="Tw Cen MT" panose="020B0602020104020603" pitchFamily="34" charset="0"/>
              <a:buNone/>
              <a:defRPr/>
            </a:pPr>
            <a:r>
              <a:rPr lang="en-GB" dirty="0"/>
              <a:t>Alison Connaughton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372822E-64B7-EFF5-EF20-C96B0867DBD8}"/>
              </a:ext>
            </a:extLst>
          </p:cNvPr>
          <p:cNvSpPr>
            <a:spLocks noGrp="1" noChangeArrowheads="1"/>
          </p:cNvSpPr>
          <p:nvPr>
            <p:ph type="title"/>
          </p:nvPr>
        </p:nvSpPr>
        <p:spPr/>
        <p:txBody>
          <a:bodyPr/>
          <a:lstStyle/>
          <a:p>
            <a:pPr eaLnBrk="1" fontAlgn="auto" hangingPunct="1">
              <a:spcAft>
                <a:spcPts val="0"/>
              </a:spcAft>
              <a:defRPr/>
            </a:pPr>
            <a:r>
              <a:rPr lang="en-GB">
                <a:solidFill>
                  <a:schemeClr val="tx1">
                    <a:lumMod val="95000"/>
                    <a:lumOff val="5000"/>
                  </a:schemeClr>
                </a:solidFill>
              </a:rPr>
              <a:t>Topics to be covered today:</a:t>
            </a:r>
          </a:p>
        </p:txBody>
      </p:sp>
      <p:sp>
        <p:nvSpPr>
          <p:cNvPr id="11267" name="Rectangle 3">
            <a:extLst>
              <a:ext uri="{FF2B5EF4-FFF2-40B4-BE49-F238E27FC236}">
                <a16:creationId xmlns:a16="http://schemas.microsoft.com/office/drawing/2014/main" id="{464408D3-9B53-04AA-A7AA-E47A340DD375}"/>
              </a:ext>
            </a:extLst>
          </p:cNvPr>
          <p:cNvSpPr>
            <a:spLocks noGrp="1" noChangeArrowheads="1"/>
          </p:cNvSpPr>
          <p:nvPr>
            <p:ph idx="1"/>
          </p:nvPr>
        </p:nvSpPr>
        <p:spPr/>
        <p:txBody>
          <a:bodyPr/>
          <a:lstStyle/>
          <a:p>
            <a:pPr algn="ctr" eaLnBrk="1" hangingPunct="1"/>
            <a:r>
              <a:rPr lang="en-GB" altLang="en-US"/>
              <a:t>Title</a:t>
            </a:r>
          </a:p>
          <a:p>
            <a:pPr algn="ctr" eaLnBrk="1" hangingPunct="1"/>
            <a:r>
              <a:rPr lang="en-GB" altLang="en-US"/>
              <a:t>Abstract</a:t>
            </a:r>
          </a:p>
          <a:p>
            <a:pPr algn="ctr" eaLnBrk="1" hangingPunct="1"/>
            <a:r>
              <a:rPr lang="en-GB" altLang="en-US"/>
              <a:t>Use of Appendices</a:t>
            </a:r>
          </a:p>
          <a:p>
            <a:pPr algn="ctr" eaLnBrk="1" hangingPunct="1"/>
            <a:r>
              <a:rPr lang="en-GB" altLang="en-US"/>
              <a:t>Presentation Issues</a:t>
            </a:r>
          </a:p>
          <a:p>
            <a:pPr algn="ctr" eaLnBrk="1" hangingPunct="1"/>
            <a:r>
              <a:rPr lang="en-GB" altLang="en-US"/>
              <a:t>Raw Data</a:t>
            </a:r>
          </a:p>
          <a:p>
            <a:pPr algn="ctr" eaLnBrk="1" hangingPunct="1">
              <a:buFont typeface="Wingdings" pitchFamily="2" charset="2"/>
              <a:buNone/>
            </a:pPr>
            <a:endParaRPr lang="en-GB" altLang="en-US">
              <a:solidFill>
                <a:srgbClr val="FFFF66"/>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C877E44D-8C48-C211-6504-B8C7D863B9D2}"/>
              </a:ext>
            </a:extLst>
          </p:cNvPr>
          <p:cNvSpPr>
            <a:spLocks noGrp="1" noChangeArrowheads="1"/>
          </p:cNvSpPr>
          <p:nvPr>
            <p:ph type="title"/>
          </p:nvPr>
        </p:nvSpPr>
        <p:spPr>
          <a:xfrm>
            <a:off x="457200" y="277813"/>
            <a:ext cx="8229600" cy="558800"/>
          </a:xfrm>
        </p:spPr>
        <p:txBody>
          <a:bodyPr>
            <a:normAutofit fontScale="90000"/>
          </a:bodyPr>
          <a:lstStyle/>
          <a:p>
            <a:pPr eaLnBrk="1" fontAlgn="auto" hangingPunct="1">
              <a:spcAft>
                <a:spcPts val="0"/>
              </a:spcAft>
              <a:defRPr/>
            </a:pPr>
            <a:r>
              <a:rPr lang="en-GB" sz="4000">
                <a:solidFill>
                  <a:schemeClr val="tx1">
                    <a:lumMod val="95000"/>
                    <a:lumOff val="5000"/>
                  </a:schemeClr>
                </a:solidFill>
              </a:rPr>
              <a:t>Title</a:t>
            </a:r>
          </a:p>
        </p:txBody>
      </p:sp>
      <p:sp>
        <p:nvSpPr>
          <p:cNvPr id="13315" name="Rectangle 3">
            <a:extLst>
              <a:ext uri="{FF2B5EF4-FFF2-40B4-BE49-F238E27FC236}">
                <a16:creationId xmlns:a16="http://schemas.microsoft.com/office/drawing/2014/main" id="{9B099804-7929-2E1E-1053-011569CBFDDA}"/>
              </a:ext>
            </a:extLst>
          </p:cNvPr>
          <p:cNvSpPr>
            <a:spLocks noGrp="1" noChangeArrowheads="1"/>
          </p:cNvSpPr>
          <p:nvPr>
            <p:ph idx="1"/>
          </p:nvPr>
        </p:nvSpPr>
        <p:spPr>
          <a:xfrm>
            <a:off x="457200" y="981075"/>
            <a:ext cx="8229600" cy="5616575"/>
          </a:xfrm>
        </p:spPr>
        <p:txBody>
          <a:bodyPr/>
          <a:lstStyle/>
          <a:p>
            <a:pPr eaLnBrk="1" hangingPunct="1">
              <a:lnSpc>
                <a:spcPct val="80000"/>
              </a:lnSpc>
            </a:pPr>
            <a:r>
              <a:rPr lang="en-US" altLang="en-US" sz="2400"/>
              <a:t>The title should be</a:t>
            </a:r>
            <a:r>
              <a:rPr lang="en-US" altLang="en-US" sz="2400" i="1"/>
              <a:t> informative and succinct</a:t>
            </a:r>
            <a:r>
              <a:rPr lang="en-US" altLang="en-US" sz="2400"/>
              <a:t>. What was the focus of the study? Many students write the title last and in somewhat of a ‘hurry’ and so it is important that the title accurately reflects the content of the dissertation. </a:t>
            </a:r>
          </a:p>
          <a:p>
            <a:pPr lvl="1" eaLnBrk="1" hangingPunct="1">
              <a:lnSpc>
                <a:spcPct val="80000"/>
              </a:lnSpc>
            </a:pPr>
            <a:r>
              <a:rPr lang="en-US" altLang="en-US" sz="2000"/>
              <a:t>Do I really need 30 words if 10 will do?</a:t>
            </a:r>
          </a:p>
          <a:p>
            <a:pPr lvl="1" eaLnBrk="1" hangingPunct="1">
              <a:lnSpc>
                <a:spcPct val="80000"/>
              </a:lnSpc>
            </a:pPr>
            <a:r>
              <a:rPr lang="en-US" altLang="en-US" sz="2000"/>
              <a:t>Is it succinct?</a:t>
            </a:r>
          </a:p>
          <a:p>
            <a:pPr eaLnBrk="1" hangingPunct="1">
              <a:lnSpc>
                <a:spcPct val="80000"/>
              </a:lnSpc>
            </a:pPr>
            <a:r>
              <a:rPr lang="en-US" altLang="en-US" sz="2400"/>
              <a:t>Does it address the content of the dissertation – can cause confusion for the reader if it does not!</a:t>
            </a:r>
          </a:p>
          <a:p>
            <a:pPr eaLnBrk="1" hangingPunct="1">
              <a:lnSpc>
                <a:spcPct val="80000"/>
              </a:lnSpc>
            </a:pPr>
            <a:r>
              <a:rPr lang="en-US" altLang="en-US" sz="2400">
                <a:solidFill>
                  <a:schemeClr val="hlink"/>
                </a:solidFill>
              </a:rPr>
              <a:t>Idea:</a:t>
            </a:r>
            <a:r>
              <a:rPr lang="en-US" altLang="en-US" sz="2400">
                <a:solidFill>
                  <a:srgbClr val="FFFF66"/>
                </a:solidFill>
              </a:rPr>
              <a:t> </a:t>
            </a:r>
            <a:r>
              <a:rPr lang="en-US" altLang="en-US" sz="2400"/>
              <a:t>Write a title and ask a friend what they would expect to find in a study with this title – does it match what you are doing?!</a:t>
            </a:r>
          </a:p>
          <a:p>
            <a:pPr eaLnBrk="1" hangingPunct="1">
              <a:lnSpc>
                <a:spcPct val="80000"/>
              </a:lnSpc>
            </a:pPr>
            <a:r>
              <a:rPr lang="en-US" altLang="en-US" sz="2400"/>
              <a:t>Comma’s and full stops. </a:t>
            </a:r>
            <a:r>
              <a:rPr lang="en-US" altLang="en-US" sz="2400" i="1">
                <a:solidFill>
                  <a:schemeClr val="hlink"/>
                </a:solidFill>
              </a:rPr>
              <a:t>Can you read the title without passing out?!</a:t>
            </a:r>
          </a:p>
          <a:p>
            <a:pPr eaLnBrk="1" hangingPunct="1">
              <a:lnSpc>
                <a:spcPct val="80000"/>
              </a:lnSpc>
            </a:pPr>
            <a:r>
              <a:rPr lang="en-US" altLang="en-US" sz="2400"/>
              <a:t>Choice of words – e.g. affect (have an affect on it: the intervention did not affect participation rates) / effect (result in – outcome: ‘the effect of the low grade was being removed from the course’)</a:t>
            </a:r>
          </a:p>
          <a:p>
            <a:pPr eaLnBrk="1" hangingPunct="1">
              <a:lnSpc>
                <a:spcPct val="80000"/>
              </a:lnSpc>
            </a:pPr>
            <a:endParaRPr lang="en-US"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C255872-31B5-0C0E-99F5-55A5CF11FC0F}"/>
              </a:ext>
            </a:extLst>
          </p:cNvPr>
          <p:cNvSpPr>
            <a:spLocks noGrp="1" noChangeArrowheads="1"/>
          </p:cNvSpPr>
          <p:nvPr>
            <p:ph type="title"/>
          </p:nvPr>
        </p:nvSpPr>
        <p:spPr>
          <a:xfrm>
            <a:off x="457200" y="277813"/>
            <a:ext cx="8229600" cy="849312"/>
          </a:xfrm>
        </p:spPr>
        <p:txBody>
          <a:bodyPr/>
          <a:lstStyle/>
          <a:p>
            <a:pPr eaLnBrk="1" fontAlgn="auto" hangingPunct="1">
              <a:spcAft>
                <a:spcPts val="0"/>
              </a:spcAft>
              <a:defRPr/>
            </a:pPr>
            <a:r>
              <a:rPr lang="en-GB">
                <a:solidFill>
                  <a:schemeClr val="tx1">
                    <a:lumMod val="95000"/>
                    <a:lumOff val="5000"/>
                  </a:schemeClr>
                </a:solidFill>
              </a:rPr>
              <a:t>Previous Dissertation Titles:</a:t>
            </a:r>
          </a:p>
        </p:txBody>
      </p:sp>
      <p:sp>
        <p:nvSpPr>
          <p:cNvPr id="15363" name="Rectangle 3">
            <a:extLst>
              <a:ext uri="{FF2B5EF4-FFF2-40B4-BE49-F238E27FC236}">
                <a16:creationId xmlns:a16="http://schemas.microsoft.com/office/drawing/2014/main" id="{9FC5C2EA-F109-4F9C-0351-5405247B355F}"/>
              </a:ext>
            </a:extLst>
          </p:cNvPr>
          <p:cNvSpPr>
            <a:spLocks noGrp="1" noChangeArrowheads="1"/>
          </p:cNvSpPr>
          <p:nvPr>
            <p:ph idx="1"/>
          </p:nvPr>
        </p:nvSpPr>
        <p:spPr>
          <a:xfrm>
            <a:off x="457200" y="1268413"/>
            <a:ext cx="8229600" cy="5589587"/>
          </a:xfrm>
        </p:spPr>
        <p:txBody>
          <a:bodyPr/>
          <a:lstStyle/>
          <a:p>
            <a:pPr eaLnBrk="1" hangingPunct="1">
              <a:lnSpc>
                <a:spcPct val="80000"/>
              </a:lnSpc>
              <a:buFont typeface="Wingdings" pitchFamily="2" charset="2"/>
              <a:buNone/>
            </a:pPr>
            <a:r>
              <a:rPr lang="en-GB" altLang="en-US" sz="2400"/>
              <a:t>1.	An exploration into the restrictions that face female leaders working in the outdoor education profession.</a:t>
            </a:r>
          </a:p>
          <a:p>
            <a:pPr eaLnBrk="1" hangingPunct="1">
              <a:lnSpc>
                <a:spcPct val="80000"/>
              </a:lnSpc>
              <a:buFont typeface="Wingdings" pitchFamily="2" charset="2"/>
              <a:buNone/>
            </a:pPr>
            <a:r>
              <a:rPr lang="en-GB" altLang="en-US" sz="2400"/>
              <a:t>2.	The development of rugby union in Canada before and after the year 2000, referring to provincial rugby and national rugby level, with some comparison to rugby union in Wales.</a:t>
            </a:r>
          </a:p>
          <a:p>
            <a:pPr eaLnBrk="1" hangingPunct="1">
              <a:lnSpc>
                <a:spcPct val="80000"/>
              </a:lnSpc>
              <a:buFont typeface="Wingdings" pitchFamily="2" charset="2"/>
              <a:buNone/>
            </a:pPr>
            <a:r>
              <a:rPr lang="en-GB" altLang="en-US" sz="2400"/>
              <a:t>3.	An introduction into children’s attitudes towards physical education and the effects of participation levels in a primary school setting.</a:t>
            </a:r>
          </a:p>
          <a:p>
            <a:pPr eaLnBrk="1" hangingPunct="1">
              <a:lnSpc>
                <a:spcPct val="80000"/>
              </a:lnSpc>
              <a:buFont typeface="Wingdings" pitchFamily="2" charset="2"/>
              <a:buNone/>
            </a:pPr>
            <a:r>
              <a:rPr lang="en-GB" altLang="en-US" sz="2400"/>
              <a:t>4.	Does stretching have an effect on performance?</a:t>
            </a:r>
          </a:p>
          <a:p>
            <a:pPr eaLnBrk="1" hangingPunct="1">
              <a:lnSpc>
                <a:spcPct val="80000"/>
              </a:lnSpc>
              <a:buFont typeface="Wingdings" pitchFamily="2" charset="2"/>
              <a:buNone/>
            </a:pPr>
            <a:r>
              <a:rPr lang="en-GB" altLang="en-US" sz="2400"/>
              <a:t>5.	A review of the nature of obesity within secondary education.</a:t>
            </a:r>
          </a:p>
          <a:p>
            <a:pPr eaLnBrk="1" hangingPunct="1">
              <a:lnSpc>
                <a:spcPct val="80000"/>
              </a:lnSpc>
              <a:buFont typeface="Wingdings" pitchFamily="2" charset="2"/>
              <a:buNone/>
            </a:pPr>
            <a:r>
              <a:rPr lang="en-GB" altLang="en-US" sz="2400"/>
              <a:t>6.	A study of the impact on participant experiences from an outdoor education and training and expedition program.</a:t>
            </a:r>
            <a:endParaRPr lang="en-GB" altLang="en-US" sz="2400" b="1"/>
          </a:p>
          <a:p>
            <a:pPr eaLnBrk="1" hangingPunct="1">
              <a:lnSpc>
                <a:spcPct val="80000"/>
              </a:lnSpc>
              <a:buFont typeface="Wingdings" pitchFamily="2" charset="2"/>
              <a:buNone/>
            </a:pPr>
            <a:r>
              <a:rPr lang="en-GB" altLang="en-US" sz="2800" b="1" i="1"/>
              <a:t>A couple of these titles did not actually match the study!</a:t>
            </a:r>
          </a:p>
          <a:p>
            <a:pPr eaLnBrk="1" hangingPunct="1">
              <a:lnSpc>
                <a:spcPct val="80000"/>
              </a:lnSpc>
              <a:buFont typeface="Wingdings" pitchFamily="2" charset="2"/>
              <a:buNone/>
            </a:pPr>
            <a:endParaRPr lang="en-GB" altLang="en-US" sz="2800" b="1" i="1"/>
          </a:p>
          <a:p>
            <a:pPr eaLnBrk="1" hangingPunct="1">
              <a:lnSpc>
                <a:spcPct val="80000"/>
              </a:lnSpc>
            </a:pPr>
            <a:endParaRPr lang="en-GB" altLang="en-US"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7AD18DA-8907-0DB5-A3E3-2134CF08C5B5}"/>
              </a:ext>
            </a:extLst>
          </p:cNvPr>
          <p:cNvSpPr>
            <a:spLocks noGrp="1" noChangeArrowheads="1"/>
          </p:cNvSpPr>
          <p:nvPr>
            <p:ph type="title"/>
          </p:nvPr>
        </p:nvSpPr>
        <p:spPr/>
        <p:txBody>
          <a:bodyPr/>
          <a:lstStyle/>
          <a:p>
            <a:pPr eaLnBrk="1" fontAlgn="auto" hangingPunct="1">
              <a:spcAft>
                <a:spcPts val="0"/>
              </a:spcAft>
              <a:defRPr/>
            </a:pPr>
            <a:r>
              <a:rPr lang="en-GB" sz="4000" b="1">
                <a:solidFill>
                  <a:schemeClr val="tx1">
                    <a:lumMod val="95000"/>
                    <a:lumOff val="5000"/>
                  </a:schemeClr>
                </a:solidFill>
              </a:rPr>
              <a:t>What was the focus of the study?</a:t>
            </a:r>
          </a:p>
        </p:txBody>
      </p:sp>
      <p:sp>
        <p:nvSpPr>
          <p:cNvPr id="17411" name="Rectangle 3">
            <a:extLst>
              <a:ext uri="{FF2B5EF4-FFF2-40B4-BE49-F238E27FC236}">
                <a16:creationId xmlns:a16="http://schemas.microsoft.com/office/drawing/2014/main" id="{A24CA3DA-8512-B1D0-A603-5C1FE7A3C0A6}"/>
              </a:ext>
            </a:extLst>
          </p:cNvPr>
          <p:cNvSpPr>
            <a:spLocks noGrp="1" noChangeArrowheads="1"/>
          </p:cNvSpPr>
          <p:nvPr>
            <p:ph idx="1"/>
          </p:nvPr>
        </p:nvSpPr>
        <p:spPr/>
        <p:txBody>
          <a:bodyPr/>
          <a:lstStyle/>
          <a:p>
            <a:pPr eaLnBrk="1" hangingPunct="1">
              <a:buFont typeface="Wingdings" pitchFamily="2" charset="2"/>
              <a:buNone/>
            </a:pPr>
            <a:r>
              <a:rPr lang="en-GB" altLang="en-US"/>
              <a:t>“A study of burnout in elite athletes”.</a:t>
            </a:r>
          </a:p>
          <a:p>
            <a:pPr eaLnBrk="1" hangingPunct="1">
              <a:buFont typeface="Wingdings" pitchFamily="2" charset="2"/>
              <a:buNone/>
            </a:pPr>
            <a:r>
              <a:rPr lang="en-GB" altLang="en-US"/>
              <a:t>“The physical activity, fitness and health of children”.</a:t>
            </a:r>
          </a:p>
          <a:p>
            <a:pPr eaLnBrk="1" hangingPunct="1">
              <a:buFont typeface="Wingdings" pitchFamily="2" charset="2"/>
              <a:buNone/>
            </a:pPr>
            <a:r>
              <a:rPr lang="en-GB" altLang="en-US"/>
              <a:t>“Accumulation of physical activity for health gains: what is the evidence?”</a:t>
            </a:r>
          </a:p>
          <a:p>
            <a:pPr eaLnBrk="1" hangingPunct="1">
              <a:buFont typeface="Wingdings" pitchFamily="2" charset="2"/>
              <a:buNone/>
            </a:pPr>
            <a:r>
              <a:rPr lang="en-GB" altLang="en-US"/>
              <a:t>“Comparisons of nutrient intake in middle-aged men and women runners and controls”.</a:t>
            </a:r>
          </a:p>
          <a:p>
            <a:pPr eaLnBrk="1" hangingPunct="1"/>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B3136EA3-4536-E33F-2C71-094482E3CEEF}"/>
              </a:ext>
            </a:extLst>
          </p:cNvPr>
          <p:cNvSpPr>
            <a:spLocks noGrp="1" noChangeArrowheads="1"/>
          </p:cNvSpPr>
          <p:nvPr>
            <p:ph type="title"/>
          </p:nvPr>
        </p:nvSpPr>
        <p:spPr/>
        <p:txBody>
          <a:bodyPr/>
          <a:lstStyle/>
          <a:p>
            <a:pPr eaLnBrk="1" fontAlgn="auto" hangingPunct="1">
              <a:spcAft>
                <a:spcPts val="0"/>
              </a:spcAft>
              <a:defRPr/>
            </a:pPr>
            <a:r>
              <a:rPr lang="en-GB">
                <a:solidFill>
                  <a:schemeClr val="tx1">
                    <a:lumMod val="95000"/>
                    <a:lumOff val="5000"/>
                  </a:schemeClr>
                </a:solidFill>
              </a:rPr>
              <a:t>What is your title?</a:t>
            </a:r>
          </a:p>
        </p:txBody>
      </p:sp>
      <p:sp>
        <p:nvSpPr>
          <p:cNvPr id="19459" name="Rectangle 3">
            <a:extLst>
              <a:ext uri="{FF2B5EF4-FFF2-40B4-BE49-F238E27FC236}">
                <a16:creationId xmlns:a16="http://schemas.microsoft.com/office/drawing/2014/main" id="{A740CE2B-B7FC-D675-2F72-07E00054D55B}"/>
              </a:ext>
            </a:extLst>
          </p:cNvPr>
          <p:cNvSpPr>
            <a:spLocks noGrp="1" noChangeArrowheads="1"/>
          </p:cNvSpPr>
          <p:nvPr>
            <p:ph idx="1"/>
          </p:nvPr>
        </p:nvSpPr>
        <p:spPr/>
        <p:txBody>
          <a:bodyPr/>
          <a:lstStyle/>
          <a:p>
            <a:pPr eaLnBrk="1" hangingPunct="1"/>
            <a:r>
              <a:rPr lang="en-GB" altLang="en-US" dirty="0"/>
              <a:t>Spend a couple of minutes working on your title.</a:t>
            </a:r>
          </a:p>
          <a:p>
            <a:pPr eaLnBrk="1" hangingPunct="1"/>
            <a:r>
              <a:rPr lang="en-GB" altLang="en-US" dirty="0"/>
              <a:t>Show it to someone on your programme / sitting next to you / or that you live with…</a:t>
            </a:r>
          </a:p>
          <a:p>
            <a:pPr eaLnBrk="1" hangingPunct="1"/>
            <a:r>
              <a:rPr lang="en-GB" altLang="en-US" dirty="0"/>
              <a:t>What do they think your study is about?</a:t>
            </a:r>
          </a:p>
          <a:p>
            <a:pPr eaLnBrk="1" hangingPunct="1"/>
            <a:endParaRPr lang="en-GB" altLang="en-US" dirty="0"/>
          </a:p>
          <a:p>
            <a:pPr eaLnBrk="1" hangingPunct="1"/>
            <a:r>
              <a:rPr lang="en-GB" altLang="en-US" dirty="0"/>
              <a:t>Have a look at the titles of articles which have researched a similar topic.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C928F-C5BB-E098-4377-EC5796EC3C18}"/>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Abstract</a:t>
            </a:r>
          </a:p>
        </p:txBody>
      </p:sp>
      <p:sp>
        <p:nvSpPr>
          <p:cNvPr id="21507" name="Content Placeholder 2">
            <a:extLst>
              <a:ext uri="{FF2B5EF4-FFF2-40B4-BE49-F238E27FC236}">
                <a16:creationId xmlns:a16="http://schemas.microsoft.com/office/drawing/2014/main" id="{FE98D885-0E06-73C7-C453-296087A752B5}"/>
              </a:ext>
            </a:extLst>
          </p:cNvPr>
          <p:cNvSpPr>
            <a:spLocks noGrp="1"/>
          </p:cNvSpPr>
          <p:nvPr>
            <p:ph idx="1"/>
          </p:nvPr>
        </p:nvSpPr>
        <p:spPr/>
        <p:txBody>
          <a:bodyPr/>
          <a:lstStyle/>
          <a:p>
            <a:pPr eaLnBrk="1" hangingPunct="1"/>
            <a:r>
              <a:rPr lang="en-GB" altLang="en-US"/>
              <a:t>The last thing you should write…</a:t>
            </a:r>
          </a:p>
          <a:p>
            <a:pPr eaLnBrk="1" hangingPunct="1"/>
            <a:endParaRPr lang="en-GB" altLang="en-US"/>
          </a:p>
          <a:p>
            <a:pPr eaLnBrk="1" hangingPunct="1"/>
            <a:r>
              <a:rPr lang="en-GB" altLang="en-US"/>
              <a:t>However…Don’t leave it until the last minute…</a:t>
            </a:r>
          </a:p>
          <a:p>
            <a:pPr eaLnBrk="1" hangingPunct="1"/>
            <a:endParaRPr lang="en-GB" altLang="en-US"/>
          </a:p>
          <a:p>
            <a:pPr eaLnBrk="1" hangingPunct="1"/>
            <a:r>
              <a:rPr lang="en-GB" altLang="en-US"/>
              <a:t>It is the first thing that is read!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49E62-7AF7-A826-7719-3F1C7C97DB18}"/>
              </a:ext>
            </a:extLst>
          </p:cNvPr>
          <p:cNvSpPr>
            <a:spLocks noGrp="1"/>
          </p:cNvSpPr>
          <p:nvPr>
            <p:ph type="title"/>
          </p:nvPr>
        </p:nvSpPr>
        <p:spPr/>
        <p:txBody>
          <a:bodyPr/>
          <a:lstStyle/>
          <a:p>
            <a:pPr eaLnBrk="1" fontAlgn="auto" hangingPunct="1">
              <a:spcAft>
                <a:spcPts val="0"/>
              </a:spcAft>
              <a:defRPr/>
            </a:pPr>
            <a:endParaRPr lang="en-GB">
              <a:solidFill>
                <a:schemeClr val="tx1">
                  <a:lumMod val="95000"/>
                  <a:lumOff val="5000"/>
                </a:schemeClr>
              </a:solidFill>
            </a:endParaRPr>
          </a:p>
        </p:txBody>
      </p:sp>
      <p:pic>
        <p:nvPicPr>
          <p:cNvPr id="22531" name="Content Placeholder 3">
            <a:extLst>
              <a:ext uri="{FF2B5EF4-FFF2-40B4-BE49-F238E27FC236}">
                <a16:creationId xmlns:a16="http://schemas.microsoft.com/office/drawing/2014/main" id="{73FF42BD-2598-56A5-49C5-5D30994AC96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39750" y="765175"/>
            <a:ext cx="8208963" cy="554355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756DD28-3FE7-301B-32C1-A05BE6938114}"/>
              </a:ext>
            </a:extLst>
          </p:cNvPr>
          <p:cNvSpPr>
            <a:spLocks noGrp="1" noChangeArrowheads="1"/>
          </p:cNvSpPr>
          <p:nvPr>
            <p:ph type="title"/>
          </p:nvPr>
        </p:nvSpPr>
        <p:spPr/>
        <p:txBody>
          <a:bodyPr/>
          <a:lstStyle/>
          <a:p>
            <a:pPr eaLnBrk="1" fontAlgn="auto" hangingPunct="1">
              <a:spcAft>
                <a:spcPts val="0"/>
              </a:spcAft>
              <a:defRPr/>
            </a:pPr>
            <a:r>
              <a:rPr lang="en-GB" sz="4000" b="1" dirty="0">
                <a:solidFill>
                  <a:schemeClr val="tx1">
                    <a:lumMod val="95000"/>
                    <a:lumOff val="5000"/>
                  </a:schemeClr>
                </a:solidFill>
              </a:rPr>
              <a:t>Abstract:</a:t>
            </a:r>
            <a:br>
              <a:rPr lang="en-GB" sz="4000" b="1" dirty="0">
                <a:solidFill>
                  <a:schemeClr val="tx1">
                    <a:lumMod val="95000"/>
                    <a:lumOff val="5000"/>
                  </a:schemeClr>
                </a:solidFill>
              </a:rPr>
            </a:br>
            <a:r>
              <a:rPr lang="en-GB" sz="4000" b="1" dirty="0">
                <a:solidFill>
                  <a:schemeClr val="tx1">
                    <a:lumMod val="95000"/>
                    <a:lumOff val="5000"/>
                  </a:schemeClr>
                </a:solidFill>
              </a:rPr>
              <a:t>Brief summary of the research – </a:t>
            </a:r>
          </a:p>
        </p:txBody>
      </p:sp>
      <p:sp>
        <p:nvSpPr>
          <p:cNvPr id="23555" name="Rectangle 3">
            <a:extLst>
              <a:ext uri="{FF2B5EF4-FFF2-40B4-BE49-F238E27FC236}">
                <a16:creationId xmlns:a16="http://schemas.microsoft.com/office/drawing/2014/main" id="{6CF5393E-0812-6E17-5096-3BF73616FA17}"/>
              </a:ext>
            </a:extLst>
          </p:cNvPr>
          <p:cNvSpPr>
            <a:spLocks noGrp="1" noChangeArrowheads="1"/>
          </p:cNvSpPr>
          <p:nvPr>
            <p:ph idx="1"/>
          </p:nvPr>
        </p:nvSpPr>
        <p:spPr>
          <a:xfrm>
            <a:off x="468313" y="1844675"/>
            <a:ext cx="8229600" cy="4525963"/>
          </a:xfrm>
        </p:spPr>
        <p:txBody>
          <a:bodyPr/>
          <a:lstStyle/>
          <a:p>
            <a:pPr lvl="1" eaLnBrk="1" hangingPunct="1">
              <a:lnSpc>
                <a:spcPct val="80000"/>
              </a:lnSpc>
            </a:pPr>
            <a:r>
              <a:rPr lang="en-GB" altLang="en-US" sz="2400">
                <a:solidFill>
                  <a:schemeClr val="accent2"/>
                </a:solidFill>
              </a:rPr>
              <a:t>What it is about…</a:t>
            </a:r>
          </a:p>
          <a:p>
            <a:pPr lvl="1" eaLnBrk="1" hangingPunct="1">
              <a:lnSpc>
                <a:spcPct val="80000"/>
              </a:lnSpc>
            </a:pPr>
            <a:r>
              <a:rPr lang="en-GB" altLang="en-US" sz="2400">
                <a:solidFill>
                  <a:schemeClr val="accent2"/>
                </a:solidFill>
              </a:rPr>
              <a:t>What you did…</a:t>
            </a:r>
          </a:p>
          <a:p>
            <a:pPr lvl="1" eaLnBrk="1" hangingPunct="1">
              <a:lnSpc>
                <a:spcPct val="80000"/>
              </a:lnSpc>
            </a:pPr>
            <a:r>
              <a:rPr lang="en-GB" altLang="en-US" sz="2400">
                <a:solidFill>
                  <a:schemeClr val="accent2"/>
                </a:solidFill>
              </a:rPr>
              <a:t>What the general results were…</a:t>
            </a:r>
          </a:p>
          <a:p>
            <a:pPr lvl="1" eaLnBrk="1" hangingPunct="1">
              <a:lnSpc>
                <a:spcPct val="80000"/>
              </a:lnSpc>
            </a:pPr>
            <a:r>
              <a:rPr lang="en-GB" altLang="en-US" sz="2400">
                <a:solidFill>
                  <a:schemeClr val="accent2"/>
                </a:solidFill>
              </a:rPr>
              <a:t>What you found…</a:t>
            </a:r>
          </a:p>
          <a:p>
            <a:pPr lvl="1" eaLnBrk="1" hangingPunct="1">
              <a:lnSpc>
                <a:spcPct val="80000"/>
              </a:lnSpc>
            </a:pPr>
            <a:r>
              <a:rPr lang="en-GB" altLang="en-US" sz="2400" i="1">
                <a:solidFill>
                  <a:schemeClr val="accent2"/>
                </a:solidFill>
              </a:rPr>
              <a:t>Implications?</a:t>
            </a:r>
          </a:p>
          <a:p>
            <a:pPr eaLnBrk="1" hangingPunct="1">
              <a:lnSpc>
                <a:spcPct val="80000"/>
              </a:lnSpc>
            </a:pPr>
            <a:r>
              <a:rPr lang="en-GB" altLang="en-US" sz="2800"/>
              <a:t>It helps to get a clear picture of what the research is about.</a:t>
            </a:r>
          </a:p>
          <a:p>
            <a:pPr eaLnBrk="1" hangingPunct="1">
              <a:lnSpc>
                <a:spcPct val="80000"/>
              </a:lnSpc>
            </a:pPr>
            <a:r>
              <a:rPr lang="en-GB" altLang="en-US" sz="2800"/>
              <a:t>The abstract should be in one paragraph (see examples) and not split up into several sections.</a:t>
            </a:r>
          </a:p>
          <a:p>
            <a:pPr eaLnBrk="1" hangingPunct="1">
              <a:lnSpc>
                <a:spcPct val="80000"/>
              </a:lnSpc>
            </a:pPr>
            <a:r>
              <a:rPr lang="en-GB" altLang="en-US" sz="2800"/>
              <a:t>Read journals and see how authors structure abstracts.</a:t>
            </a:r>
          </a:p>
          <a:p>
            <a:pPr eaLnBrk="1" hangingPunct="1">
              <a:lnSpc>
                <a:spcPct val="80000"/>
              </a:lnSpc>
            </a:pPr>
            <a:endParaRPr lang="en-GB" altLang="en-US" sz="2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5F5AF01B-33DA-D09E-B8B0-B5E5575CE5C5}"/>
              </a:ext>
            </a:extLst>
          </p:cNvPr>
          <p:cNvSpPr>
            <a:spLocks noGrp="1" noChangeArrowheads="1"/>
          </p:cNvSpPr>
          <p:nvPr>
            <p:ph type="title"/>
          </p:nvPr>
        </p:nvSpPr>
        <p:spPr>
          <a:xfrm>
            <a:off x="468313" y="260350"/>
            <a:ext cx="8229600" cy="414338"/>
          </a:xfrm>
        </p:spPr>
        <p:txBody>
          <a:bodyPr>
            <a:normAutofit fontScale="90000"/>
          </a:bodyPr>
          <a:lstStyle/>
          <a:p>
            <a:pPr eaLnBrk="1" fontAlgn="auto" hangingPunct="1">
              <a:spcAft>
                <a:spcPts val="0"/>
              </a:spcAft>
              <a:defRPr/>
            </a:pPr>
            <a:r>
              <a:rPr lang="en-GB" sz="4000">
                <a:solidFill>
                  <a:schemeClr val="tx1">
                    <a:lumMod val="95000"/>
                    <a:lumOff val="5000"/>
                  </a:schemeClr>
                </a:solidFill>
              </a:rPr>
              <a:t>Abstract</a:t>
            </a:r>
          </a:p>
        </p:txBody>
      </p:sp>
      <p:sp>
        <p:nvSpPr>
          <p:cNvPr id="19459" name="Rectangle 3">
            <a:extLst>
              <a:ext uri="{FF2B5EF4-FFF2-40B4-BE49-F238E27FC236}">
                <a16:creationId xmlns:a16="http://schemas.microsoft.com/office/drawing/2014/main" id="{58C24016-ED3E-F9B6-549E-78FAFABCD185}"/>
              </a:ext>
            </a:extLst>
          </p:cNvPr>
          <p:cNvSpPr>
            <a:spLocks noGrp="1" noChangeArrowheads="1"/>
          </p:cNvSpPr>
          <p:nvPr>
            <p:ph idx="1"/>
          </p:nvPr>
        </p:nvSpPr>
        <p:spPr>
          <a:xfrm>
            <a:off x="457200" y="692150"/>
            <a:ext cx="8435975" cy="5832475"/>
          </a:xfrm>
        </p:spPr>
        <p:txBody>
          <a:bodyPr rtlCol="0">
            <a:normAutofit lnSpcReduction="10000"/>
          </a:bodyPr>
          <a:lstStyle/>
          <a:p>
            <a:pPr marL="91440" indent="-91440" eaLnBrk="1" fontAlgn="auto" hangingPunct="1">
              <a:lnSpc>
                <a:spcPct val="80000"/>
              </a:lnSpc>
              <a:buFont typeface="Tw Cen MT" panose="020B0602020104020603" pitchFamily="34" charset="0"/>
              <a:buChar char=" "/>
              <a:defRPr/>
            </a:pPr>
            <a:r>
              <a:rPr lang="en-US" altLang="en-US" sz="2400" dirty="0"/>
              <a:t>The abstract provides a brief summary of the research and </a:t>
            </a:r>
            <a:r>
              <a:rPr lang="en-US" altLang="en-US" sz="2400" i="1" dirty="0">
                <a:solidFill>
                  <a:schemeClr val="accent2"/>
                </a:solidFill>
              </a:rPr>
              <a:t>should not normally exceed 500 words</a:t>
            </a:r>
            <a:r>
              <a:rPr lang="en-US" altLang="en-US" sz="2400" dirty="0">
                <a:solidFill>
                  <a:schemeClr val="accent2"/>
                </a:solidFill>
              </a:rPr>
              <a:t>. For the IP this should be 250/300 words approx. </a:t>
            </a:r>
          </a:p>
          <a:p>
            <a:pPr marL="91440" indent="-91440" eaLnBrk="1" fontAlgn="auto" hangingPunct="1">
              <a:lnSpc>
                <a:spcPct val="80000"/>
              </a:lnSpc>
              <a:buFont typeface="Tw Cen MT" panose="020B0602020104020603" pitchFamily="34" charset="0"/>
              <a:buChar char=" "/>
              <a:defRPr/>
            </a:pPr>
            <a:r>
              <a:rPr lang="en-US" altLang="en-US" sz="2400" dirty="0"/>
              <a:t>It should state what it was about (the aims or purpose), what you did (participants and method), what your general results were and what you found (discussion). </a:t>
            </a:r>
          </a:p>
          <a:p>
            <a:pPr marL="91440" indent="-91440" eaLnBrk="1" fontAlgn="auto" hangingPunct="1">
              <a:lnSpc>
                <a:spcPct val="80000"/>
              </a:lnSpc>
              <a:buFont typeface="Tw Cen MT" panose="020B0602020104020603" pitchFamily="34" charset="0"/>
              <a:buChar char=" "/>
              <a:defRPr/>
            </a:pPr>
            <a:r>
              <a:rPr lang="en-US" altLang="en-US" sz="2400" dirty="0"/>
              <a:t>One or two sentences on results is all that is needed – be selective.</a:t>
            </a:r>
          </a:p>
          <a:p>
            <a:pPr marL="91440" indent="-91440" eaLnBrk="1" fontAlgn="auto" hangingPunct="1">
              <a:lnSpc>
                <a:spcPct val="80000"/>
              </a:lnSpc>
              <a:buFont typeface="Tw Cen MT" panose="020B0602020104020603" pitchFamily="34" charset="0"/>
              <a:buChar char=" "/>
              <a:defRPr/>
            </a:pPr>
            <a:r>
              <a:rPr lang="en-US" altLang="en-US" sz="2400" dirty="0"/>
              <a:t>You can add a sentence on implications.</a:t>
            </a:r>
          </a:p>
          <a:p>
            <a:pPr marL="91440" indent="-91440" eaLnBrk="1" fontAlgn="auto" hangingPunct="1">
              <a:lnSpc>
                <a:spcPct val="80000"/>
              </a:lnSpc>
              <a:buFont typeface="Tw Cen MT" panose="020B0602020104020603" pitchFamily="34" charset="0"/>
              <a:buChar char=" "/>
              <a:defRPr/>
            </a:pPr>
            <a:r>
              <a:rPr lang="en-US" altLang="en-US" sz="2400" dirty="0"/>
              <a:t>The abstract should include group numbers, abbreviations where necessary, group means (and standard deviations) </a:t>
            </a:r>
          </a:p>
          <a:p>
            <a:pPr marL="91440" indent="-91440" eaLnBrk="1" fontAlgn="auto" hangingPunct="1">
              <a:lnSpc>
                <a:spcPct val="80000"/>
              </a:lnSpc>
              <a:buFont typeface="Tw Cen MT" panose="020B0602020104020603" pitchFamily="34" charset="0"/>
              <a:buChar char=" "/>
              <a:defRPr/>
            </a:pPr>
            <a:r>
              <a:rPr lang="en-US" altLang="en-US" sz="2400" dirty="0"/>
              <a:t>Details of which statistical test(s) was used and whether the results were significant (e.g. p. values).  </a:t>
            </a:r>
          </a:p>
          <a:p>
            <a:pPr marL="91440" indent="-91440" eaLnBrk="1" fontAlgn="auto" hangingPunct="1">
              <a:lnSpc>
                <a:spcPct val="80000"/>
              </a:lnSpc>
              <a:buFont typeface="Tw Cen MT" panose="020B0602020104020603" pitchFamily="34" charset="0"/>
              <a:buChar char=" "/>
              <a:defRPr/>
            </a:pPr>
            <a:r>
              <a:rPr lang="en-US" altLang="en-US" sz="2400" dirty="0"/>
              <a:t>The abstract helps you to </a:t>
            </a:r>
            <a:r>
              <a:rPr lang="en-US" altLang="en-US" sz="2400" dirty="0" err="1"/>
              <a:t>organise</a:t>
            </a:r>
            <a:r>
              <a:rPr lang="en-US" altLang="en-US" sz="2400" dirty="0"/>
              <a:t> your thoughts and get clear in your own mind what the research was all about.  </a:t>
            </a:r>
          </a:p>
          <a:p>
            <a:pPr marL="91440" indent="-91440" eaLnBrk="1" fontAlgn="auto" hangingPunct="1">
              <a:lnSpc>
                <a:spcPct val="80000"/>
              </a:lnSpc>
              <a:buFont typeface="Tw Cen MT" panose="020B0602020104020603" pitchFamily="34" charset="0"/>
              <a:buChar char=" "/>
              <a:defRPr/>
            </a:pPr>
            <a:r>
              <a:rPr lang="en-US" altLang="en-US" sz="2400" dirty="0"/>
              <a:t>It also helps readers to be prepared for the details to come, to know if it is a piece of work relevant in their interests or to focus attention on particular aspects of the research.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EC825D2-29C6-656A-EA07-E5B023DA9D35}"/>
              </a:ext>
            </a:extLst>
          </p:cNvPr>
          <p:cNvSpPr>
            <a:spLocks noGrp="1" noChangeArrowheads="1"/>
          </p:cNvSpPr>
          <p:nvPr>
            <p:ph type="title"/>
          </p:nvPr>
        </p:nvSpPr>
        <p:spPr/>
        <p:txBody>
          <a:bodyPr/>
          <a:lstStyle/>
          <a:p>
            <a:pPr eaLnBrk="1" fontAlgn="auto" hangingPunct="1">
              <a:spcAft>
                <a:spcPts val="0"/>
              </a:spcAft>
              <a:defRPr/>
            </a:pPr>
            <a:r>
              <a:rPr lang="en-GB">
                <a:solidFill>
                  <a:schemeClr val="tx1">
                    <a:lumMod val="95000"/>
                    <a:lumOff val="5000"/>
                  </a:schemeClr>
                </a:solidFill>
              </a:rPr>
              <a:t>Task: Sample Abstracts</a:t>
            </a:r>
          </a:p>
        </p:txBody>
      </p:sp>
      <p:sp>
        <p:nvSpPr>
          <p:cNvPr id="27651" name="Rectangle 3">
            <a:extLst>
              <a:ext uri="{FF2B5EF4-FFF2-40B4-BE49-F238E27FC236}">
                <a16:creationId xmlns:a16="http://schemas.microsoft.com/office/drawing/2014/main" id="{931E0F06-00D3-98A2-DCDA-4AD81139F3DE}"/>
              </a:ext>
            </a:extLst>
          </p:cNvPr>
          <p:cNvSpPr>
            <a:spLocks noGrp="1" noChangeArrowheads="1"/>
          </p:cNvSpPr>
          <p:nvPr>
            <p:ph idx="1"/>
          </p:nvPr>
        </p:nvSpPr>
        <p:spPr/>
        <p:txBody>
          <a:bodyPr/>
          <a:lstStyle/>
          <a:p>
            <a:pPr eaLnBrk="1" hangingPunct="1"/>
            <a:r>
              <a:rPr lang="en-GB" altLang="en-US" sz="2800"/>
              <a:t>Over the next few slides you will see examples of abstracts from students work and published papers. </a:t>
            </a:r>
          </a:p>
          <a:p>
            <a:pPr eaLnBrk="1" hangingPunct="1"/>
            <a:r>
              <a:rPr lang="en-GB" altLang="en-US" sz="2800">
                <a:solidFill>
                  <a:schemeClr val="hlink"/>
                </a:solidFill>
              </a:rPr>
              <a:t>Refer back to the details of what should be in an abstract and examine whether they meet these criteria.</a:t>
            </a:r>
          </a:p>
          <a:p>
            <a:pPr eaLnBrk="1" hangingPunct="1"/>
            <a:r>
              <a:rPr lang="en-GB" altLang="en-US" sz="2800"/>
              <a:t>Some errors are glaringly obvious however other omissions are not as easy to spot.</a:t>
            </a:r>
          </a:p>
          <a:p>
            <a:pPr eaLnBrk="1" hangingPunct="1"/>
            <a:endParaRPr lang="en-GB" altLang="en-US" sz="2800">
              <a:solidFill>
                <a:schemeClr val="hlink"/>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3137674-AB63-55AB-C305-694A638CDE1F}"/>
              </a:ext>
            </a:extLst>
          </p:cNvPr>
          <p:cNvSpPr>
            <a:spLocks noGrp="1" noChangeArrowheads="1"/>
          </p:cNvSpPr>
          <p:nvPr>
            <p:ph type="title"/>
          </p:nvPr>
        </p:nvSpPr>
        <p:spPr>
          <a:xfrm>
            <a:off x="1042988" y="620713"/>
            <a:ext cx="8229600" cy="776287"/>
          </a:xfrm>
        </p:spPr>
        <p:txBody>
          <a:bodyPr>
            <a:normAutofit fontScale="90000"/>
          </a:bodyPr>
          <a:lstStyle/>
          <a:p>
            <a:pPr eaLnBrk="1" fontAlgn="auto" hangingPunct="1">
              <a:spcAft>
                <a:spcPts val="0"/>
              </a:spcAft>
              <a:defRPr/>
            </a:pPr>
            <a:r>
              <a:rPr lang="en-GB" dirty="0">
                <a:solidFill>
                  <a:schemeClr val="hlink"/>
                </a:solidFill>
              </a:rPr>
              <a:t>Sample Abstract – Identify problems with this! Make a note of all the issues…</a:t>
            </a:r>
          </a:p>
        </p:txBody>
      </p:sp>
      <p:sp>
        <p:nvSpPr>
          <p:cNvPr id="29699" name="Rectangle 3">
            <a:extLst>
              <a:ext uri="{FF2B5EF4-FFF2-40B4-BE49-F238E27FC236}">
                <a16:creationId xmlns:a16="http://schemas.microsoft.com/office/drawing/2014/main" id="{1E6B8450-A6BF-42D6-B1A2-887DF72FAAB5}"/>
              </a:ext>
            </a:extLst>
          </p:cNvPr>
          <p:cNvSpPr>
            <a:spLocks noGrp="1" noChangeArrowheads="1"/>
          </p:cNvSpPr>
          <p:nvPr>
            <p:ph idx="1"/>
          </p:nvPr>
        </p:nvSpPr>
        <p:spPr>
          <a:xfrm>
            <a:off x="395288" y="1484313"/>
            <a:ext cx="8642350" cy="5000625"/>
          </a:xfrm>
        </p:spPr>
        <p:txBody>
          <a:bodyPr/>
          <a:lstStyle/>
          <a:p>
            <a:pPr algn="just" eaLnBrk="1" hangingPunct="1">
              <a:lnSpc>
                <a:spcPct val="80000"/>
              </a:lnSpc>
              <a:buFont typeface="Wingdings" pitchFamily="2" charset="2"/>
              <a:buNone/>
            </a:pPr>
            <a:r>
              <a:rPr lang="en-GB" altLang="en-US" sz="2400"/>
              <a:t>	</a:t>
            </a:r>
          </a:p>
          <a:p>
            <a:pPr algn="just" eaLnBrk="1" hangingPunct="1">
              <a:lnSpc>
                <a:spcPct val="80000"/>
              </a:lnSpc>
              <a:buFont typeface="Wingdings" pitchFamily="2" charset="2"/>
              <a:buNone/>
            </a:pPr>
            <a:r>
              <a:rPr lang="en-GB" altLang="en-US" sz="2400"/>
              <a:t>	Injury to the neck area of front row forwards is common place in rugby. To evaluate the extent of neck injury amongst front row forwards, with regards to stages of their careers, 50 front row forwards were surveyed to establish the links between any injuries that they had received, and the stages of their careers that they had begun competitive scrummaging. It was found that the players who had began to scrummage at an age of under 13 were far more likely to obtain a neck injury than those who began their scrummaging careers at a later age. It was also found however that those players who were much older at time of survey (over 30) had a much reduced injury rate than those of a younger age. Particular attention should be paid to the results of the survey, with regards to future safety developments within the game.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C1442-C35D-7B7C-7099-E0A9BBEAE2CE}"/>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Very poor abstract. </a:t>
            </a:r>
          </a:p>
        </p:txBody>
      </p:sp>
      <p:sp>
        <p:nvSpPr>
          <p:cNvPr id="3" name="Content Placeholder 2">
            <a:extLst>
              <a:ext uri="{FF2B5EF4-FFF2-40B4-BE49-F238E27FC236}">
                <a16:creationId xmlns:a16="http://schemas.microsoft.com/office/drawing/2014/main" id="{67BA4811-CA70-0A22-B2C6-4B7B458AA23F}"/>
              </a:ext>
            </a:extLst>
          </p:cNvPr>
          <p:cNvSpPr>
            <a:spLocks noGrp="1"/>
          </p:cNvSpPr>
          <p:nvPr>
            <p:ph idx="1"/>
          </p:nvPr>
        </p:nvSpPr>
        <p:spPr/>
        <p:txBody>
          <a:bodyPr rtlCol="0">
            <a:normAutofit fontScale="92500" lnSpcReduction="20000"/>
          </a:bodyPr>
          <a:lstStyle/>
          <a:p>
            <a:pPr marL="91440" indent="-91440" eaLnBrk="1" fontAlgn="auto" hangingPunct="1">
              <a:buFont typeface="Tw Cen MT" panose="020B0602020104020603" pitchFamily="34" charset="0"/>
              <a:buChar char=" "/>
              <a:defRPr/>
            </a:pPr>
            <a:r>
              <a:rPr lang="en-GB" dirty="0"/>
              <a:t>Comments:</a:t>
            </a:r>
          </a:p>
          <a:p>
            <a:pPr marL="91440" indent="-91440" eaLnBrk="1" fontAlgn="auto" hangingPunct="1">
              <a:buFont typeface="Tw Cen MT" panose="020B0602020104020603" pitchFamily="34" charset="0"/>
              <a:buChar char=" "/>
              <a:defRPr/>
            </a:pPr>
            <a:endParaRPr lang="en-GB" dirty="0"/>
          </a:p>
          <a:p>
            <a:pPr marL="91440" indent="-91440" eaLnBrk="1" fontAlgn="auto" hangingPunct="1">
              <a:buFont typeface="Tw Cen MT" panose="020B0602020104020603" pitchFamily="34" charset="0"/>
              <a:buChar char=" "/>
              <a:defRPr/>
            </a:pPr>
            <a:r>
              <a:rPr lang="en-GB" dirty="0"/>
              <a:t>No references for claim made in first sentence</a:t>
            </a:r>
          </a:p>
          <a:p>
            <a:pPr marL="91440" indent="-91440" eaLnBrk="1" fontAlgn="auto" hangingPunct="1">
              <a:buFont typeface="Tw Cen MT" panose="020B0602020104020603" pitchFamily="34" charset="0"/>
              <a:buChar char=" "/>
              <a:defRPr/>
            </a:pPr>
            <a:r>
              <a:rPr lang="en-GB" dirty="0"/>
              <a:t>No details of participants (age / playing experience)</a:t>
            </a:r>
          </a:p>
          <a:p>
            <a:pPr marL="91440" indent="-91440" eaLnBrk="1" fontAlgn="auto" hangingPunct="1">
              <a:buFont typeface="Tw Cen MT" panose="020B0602020104020603" pitchFamily="34" charset="0"/>
              <a:buChar char=" "/>
              <a:defRPr/>
            </a:pPr>
            <a:r>
              <a:rPr lang="en-GB" dirty="0"/>
              <a:t>No details of what was done </a:t>
            </a:r>
          </a:p>
          <a:p>
            <a:pPr marL="91440" indent="-91440" eaLnBrk="1" fontAlgn="auto" hangingPunct="1">
              <a:buFont typeface="Tw Cen MT" panose="020B0602020104020603" pitchFamily="34" charset="0"/>
              <a:buChar char=" "/>
              <a:defRPr/>
            </a:pPr>
            <a:r>
              <a:rPr lang="en-GB" dirty="0"/>
              <a:t>Key findings are vague</a:t>
            </a:r>
          </a:p>
          <a:p>
            <a:pPr marL="91440" indent="-91440" eaLnBrk="1" fontAlgn="auto" hangingPunct="1">
              <a:buFont typeface="Tw Cen MT" panose="020B0602020104020603" pitchFamily="34" charset="0"/>
              <a:buChar char=" "/>
              <a:defRPr/>
            </a:pPr>
            <a:r>
              <a:rPr lang="en-GB" dirty="0"/>
              <a:t>Lack of details – provide values and significance values if appropriate / key themes identified for qualitative work</a:t>
            </a:r>
          </a:p>
          <a:p>
            <a:pPr marL="91440" indent="-91440" eaLnBrk="1" fontAlgn="auto" hangingPunct="1">
              <a:buFont typeface="Tw Cen MT" panose="020B0602020104020603" pitchFamily="34" charset="0"/>
              <a:buChar char=" "/>
              <a:defRPr/>
            </a:pPr>
            <a:r>
              <a:rPr lang="en-GB" dirty="0"/>
              <a:t>Discussion – this has not been placed into context in terms of previous research</a:t>
            </a:r>
          </a:p>
          <a:p>
            <a:pPr marL="91440" indent="-91440" eaLnBrk="1" fontAlgn="auto" hangingPunct="1">
              <a:buFont typeface="Tw Cen MT" panose="020B0602020104020603" pitchFamily="34" charset="0"/>
              <a:buChar char=" "/>
              <a:defRPr/>
            </a:pPr>
            <a:r>
              <a:rPr lang="en-GB" dirty="0"/>
              <a:t>No practical implications or future research directions have been suggested.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97A18-7B44-024D-2B23-0156FF2D2864}"/>
              </a:ext>
            </a:extLst>
          </p:cNvPr>
          <p:cNvSpPr>
            <a:spLocks noGrp="1"/>
          </p:cNvSpPr>
          <p:nvPr>
            <p:ph type="title"/>
          </p:nvPr>
        </p:nvSpPr>
        <p:spPr/>
        <p:txBody>
          <a:bodyPr/>
          <a:lstStyle/>
          <a:p>
            <a:pPr eaLnBrk="1" fontAlgn="auto" hangingPunct="1">
              <a:spcAft>
                <a:spcPts val="0"/>
              </a:spcAft>
              <a:defRPr/>
            </a:pPr>
            <a:endParaRPr lang="en-GB" dirty="0">
              <a:solidFill>
                <a:schemeClr val="tx1">
                  <a:lumMod val="95000"/>
                  <a:lumOff val="5000"/>
                </a:schemeClr>
              </a:solidFill>
            </a:endParaRPr>
          </a:p>
        </p:txBody>
      </p:sp>
      <p:sp>
        <p:nvSpPr>
          <p:cNvPr id="32771" name="Content Placeholder 2">
            <a:extLst>
              <a:ext uri="{FF2B5EF4-FFF2-40B4-BE49-F238E27FC236}">
                <a16:creationId xmlns:a16="http://schemas.microsoft.com/office/drawing/2014/main" id="{A897A512-BF4C-5EAA-6EBA-7B2D1BAFB08C}"/>
              </a:ext>
            </a:extLst>
          </p:cNvPr>
          <p:cNvSpPr>
            <a:spLocks noGrp="1"/>
          </p:cNvSpPr>
          <p:nvPr>
            <p:ph idx="1"/>
          </p:nvPr>
        </p:nvSpPr>
        <p:spPr/>
        <p:txBody>
          <a:bodyPr/>
          <a:lstStyle/>
          <a:p>
            <a:pPr algn="ctr" eaLnBrk="1" hangingPunct="1"/>
            <a:r>
              <a:rPr lang="en-GB" altLang="en-US" sz="4400">
                <a:solidFill>
                  <a:schemeClr val="accent2"/>
                </a:solidFill>
              </a:rPr>
              <a:t>A specific format needs to be followed…</a:t>
            </a:r>
          </a:p>
          <a:p>
            <a:pPr algn="ctr" eaLnBrk="1" hangingPunct="1"/>
            <a:endParaRPr lang="en-GB" altLang="en-US" sz="72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81ECF30A-C8BB-D0F4-77E2-3D4684116258}"/>
              </a:ext>
            </a:extLst>
          </p:cNvPr>
          <p:cNvSpPr>
            <a:spLocks noGrp="1" noChangeArrowheads="1"/>
          </p:cNvSpPr>
          <p:nvPr>
            <p:ph type="title"/>
          </p:nvPr>
        </p:nvSpPr>
        <p:spPr>
          <a:xfrm>
            <a:off x="755650" y="981075"/>
            <a:ext cx="8229600" cy="271463"/>
          </a:xfrm>
        </p:spPr>
        <p:txBody>
          <a:bodyPr>
            <a:normAutofit fontScale="90000"/>
          </a:bodyPr>
          <a:lstStyle/>
          <a:p>
            <a:pPr eaLnBrk="1" fontAlgn="auto" hangingPunct="1">
              <a:spcAft>
                <a:spcPts val="0"/>
              </a:spcAft>
              <a:defRPr/>
            </a:pPr>
            <a:r>
              <a:rPr lang="en-GB" sz="4000" b="1" dirty="0">
                <a:solidFill>
                  <a:schemeClr val="tx1">
                    <a:lumMod val="95000"/>
                    <a:lumOff val="5000"/>
                  </a:schemeClr>
                </a:solidFill>
              </a:rPr>
              <a:t>Transitioning Out of Sport: </a:t>
            </a:r>
            <a:br>
              <a:rPr lang="en-GB" sz="4000" b="1" dirty="0">
                <a:solidFill>
                  <a:schemeClr val="tx1">
                    <a:lumMod val="95000"/>
                    <a:lumOff val="5000"/>
                  </a:schemeClr>
                </a:solidFill>
              </a:rPr>
            </a:br>
            <a:r>
              <a:rPr lang="en-GB" sz="2000" b="1" dirty="0">
                <a:solidFill>
                  <a:schemeClr val="tx1">
                    <a:lumMod val="95000"/>
                    <a:lumOff val="5000"/>
                  </a:schemeClr>
                </a:solidFill>
              </a:rPr>
              <a:t>The Psychosocial Effects of Collegiate </a:t>
            </a:r>
            <a:br>
              <a:rPr lang="en-GB" sz="2000" b="1" dirty="0">
                <a:solidFill>
                  <a:schemeClr val="tx1">
                    <a:lumMod val="95000"/>
                    <a:lumOff val="5000"/>
                  </a:schemeClr>
                </a:solidFill>
              </a:rPr>
            </a:br>
            <a:r>
              <a:rPr lang="en-GB" sz="2000" b="1" dirty="0">
                <a:solidFill>
                  <a:schemeClr val="tx1">
                    <a:lumMod val="95000"/>
                    <a:lumOff val="5000"/>
                  </a:schemeClr>
                </a:solidFill>
              </a:rPr>
              <a:t>Athletes’ Career-Ending Injuries </a:t>
            </a:r>
            <a:endParaRPr lang="en-GB" sz="2000" dirty="0">
              <a:solidFill>
                <a:schemeClr val="hlink"/>
              </a:solidFill>
            </a:endParaRPr>
          </a:p>
        </p:txBody>
      </p:sp>
      <p:sp>
        <p:nvSpPr>
          <p:cNvPr id="33795" name="Rectangle 3">
            <a:extLst>
              <a:ext uri="{FF2B5EF4-FFF2-40B4-BE49-F238E27FC236}">
                <a16:creationId xmlns:a16="http://schemas.microsoft.com/office/drawing/2014/main" id="{948BC258-2F99-1EDD-3F71-F10B60CA2314}"/>
              </a:ext>
            </a:extLst>
          </p:cNvPr>
          <p:cNvSpPr>
            <a:spLocks noGrp="1" noChangeArrowheads="1"/>
          </p:cNvSpPr>
          <p:nvPr>
            <p:ph idx="1"/>
          </p:nvPr>
        </p:nvSpPr>
        <p:spPr>
          <a:xfrm>
            <a:off x="755650" y="2071688"/>
            <a:ext cx="7632700" cy="5256212"/>
          </a:xfrm>
        </p:spPr>
        <p:txBody>
          <a:bodyPr/>
          <a:lstStyle/>
          <a:p>
            <a:pPr eaLnBrk="1" hangingPunct="1">
              <a:lnSpc>
                <a:spcPct val="80000"/>
              </a:lnSpc>
              <a:buFont typeface="Wingdings" pitchFamily="2" charset="2"/>
              <a:buNone/>
            </a:pPr>
            <a:r>
              <a:rPr lang="en-US" altLang="en-US"/>
              <a:t>	</a:t>
            </a:r>
            <a:r>
              <a:rPr lang="en-GB" altLang="en-US"/>
              <a:t>Career-ending injuries constitute a unique type of transition that any athlete may face (Wylleman, Alfermann, &amp; Lavallee, 2004). Therefore, the intent of this qualitative study was to examine the psychosocial effects that accompany an athlete’s transition out of sport due to a career-ending injury. Semi-structured interviews were conducted with seven Division I and II athletes who experienced a career-ending injury in the last five years. After a comprehensive and extensive analysis of the interview transcripts, five themes emerged: 1) Consequences of the injury, 2) Social support, 3) Athletic identity, 4) Nature of the injury, and 5) Pre-retirement planning. In general, findings indicated that athletes experienced a wide array of both positive and negative emotions triggered by the realization that their sport career had come to an end. Findings support the Conceptual Model of Adaptation to Career Transition (Taylor &amp; Ogilvie, 1994). </a:t>
            </a:r>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D3C73-5A81-2391-5B59-7734F7DB2317}"/>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Broken down into sections…</a:t>
            </a:r>
          </a:p>
        </p:txBody>
      </p:sp>
      <p:sp>
        <p:nvSpPr>
          <p:cNvPr id="3" name="Content Placeholder 2">
            <a:extLst>
              <a:ext uri="{FF2B5EF4-FFF2-40B4-BE49-F238E27FC236}">
                <a16:creationId xmlns:a16="http://schemas.microsoft.com/office/drawing/2014/main" id="{D152CEBA-62C0-F99E-5BCD-C397623C0E70}"/>
              </a:ext>
            </a:extLst>
          </p:cNvPr>
          <p:cNvSpPr>
            <a:spLocks noGrp="1"/>
          </p:cNvSpPr>
          <p:nvPr>
            <p:ph idx="1"/>
          </p:nvPr>
        </p:nvSpPr>
        <p:spPr/>
        <p:txBody>
          <a:bodyPr rtlCol="0">
            <a:normAutofit lnSpcReduction="10000"/>
          </a:bodyPr>
          <a:lstStyle/>
          <a:p>
            <a:pPr marL="91440" indent="-91440" eaLnBrk="1" fontAlgn="auto" hangingPunct="1">
              <a:buFont typeface="Tw Cen MT" panose="020B0602020104020603" pitchFamily="34" charset="0"/>
              <a:buChar char=" "/>
              <a:defRPr/>
            </a:pPr>
            <a:r>
              <a:rPr lang="en-GB" sz="1800" b="1" dirty="0">
                <a:solidFill>
                  <a:schemeClr val="accent2"/>
                </a:solidFill>
              </a:rPr>
              <a:t>Introduction: </a:t>
            </a:r>
            <a:r>
              <a:rPr lang="en-GB" sz="1800" dirty="0"/>
              <a:t>Career-ending injuries constitute a unique type of transition that any athlete may face (</a:t>
            </a:r>
            <a:r>
              <a:rPr lang="en-GB" sz="1800" dirty="0" err="1"/>
              <a:t>Wylleman</a:t>
            </a:r>
            <a:r>
              <a:rPr lang="en-GB" sz="1800" dirty="0"/>
              <a:t>, </a:t>
            </a:r>
            <a:r>
              <a:rPr lang="en-GB" sz="1800" dirty="0" err="1"/>
              <a:t>Alfermann</a:t>
            </a:r>
            <a:r>
              <a:rPr lang="en-GB" sz="1800" dirty="0"/>
              <a:t>, &amp; </a:t>
            </a:r>
            <a:r>
              <a:rPr lang="en-GB" sz="1800" dirty="0" err="1"/>
              <a:t>Lavallee</a:t>
            </a:r>
            <a:r>
              <a:rPr lang="en-GB" sz="1800" dirty="0"/>
              <a:t>, 2004). </a:t>
            </a:r>
          </a:p>
          <a:p>
            <a:pPr marL="91440" indent="-91440" eaLnBrk="1" fontAlgn="auto" hangingPunct="1">
              <a:buFont typeface="Tw Cen MT" panose="020B0602020104020603" pitchFamily="34" charset="0"/>
              <a:buChar char=" "/>
              <a:defRPr/>
            </a:pPr>
            <a:r>
              <a:rPr lang="en-GB" sz="1800" b="1" dirty="0">
                <a:solidFill>
                  <a:schemeClr val="accent2"/>
                </a:solidFill>
              </a:rPr>
              <a:t>Method: </a:t>
            </a:r>
            <a:r>
              <a:rPr lang="en-GB" sz="1800" dirty="0"/>
              <a:t>Therefore, the intent of this qualitative study was to examine the psychosocial effects that accompany an athlete’s transition out of sport due to a career-ending injury. Semi-structured interviews were conducted with seven Division I and II athletes who experienced a career-ending injury in the last five years. </a:t>
            </a:r>
          </a:p>
          <a:p>
            <a:pPr marL="91440" indent="-91440" eaLnBrk="1" fontAlgn="auto" hangingPunct="1">
              <a:buFont typeface="Tw Cen MT" panose="020B0602020104020603" pitchFamily="34" charset="0"/>
              <a:buChar char=" "/>
              <a:defRPr/>
            </a:pPr>
            <a:r>
              <a:rPr lang="en-GB" sz="1800" b="1" dirty="0">
                <a:solidFill>
                  <a:schemeClr val="accent2"/>
                </a:solidFill>
              </a:rPr>
              <a:t>Results:</a:t>
            </a:r>
            <a:r>
              <a:rPr lang="en-GB" sz="1800" dirty="0">
                <a:solidFill>
                  <a:schemeClr val="accent2"/>
                </a:solidFill>
              </a:rPr>
              <a:t> </a:t>
            </a:r>
            <a:r>
              <a:rPr lang="en-GB" sz="1800" dirty="0"/>
              <a:t>After a comprehensive and extensive analysis of the interview transcripts, five themes emerged: 1) Consequences of the injury, 2) Social support, 3) Athletic identity, 4) Nature of the injury, and 5) Pre-retirement planning. </a:t>
            </a:r>
          </a:p>
          <a:p>
            <a:pPr marL="91440" indent="-91440" eaLnBrk="1" fontAlgn="auto" hangingPunct="1">
              <a:buFont typeface="Tw Cen MT" panose="020B0602020104020603" pitchFamily="34" charset="0"/>
              <a:buChar char=" "/>
              <a:defRPr/>
            </a:pPr>
            <a:r>
              <a:rPr lang="en-GB" sz="1800" b="1" dirty="0">
                <a:solidFill>
                  <a:schemeClr val="accent2"/>
                </a:solidFill>
              </a:rPr>
              <a:t>Discussion: </a:t>
            </a:r>
            <a:r>
              <a:rPr lang="en-GB" sz="1800" dirty="0"/>
              <a:t>In general, findings indicated that athletes experienced a wide array of both positive and negative emotions triggered by the realization that their sport career had come to an end. Findings support the Conceptual Model of Adaptation to Career Transition (Taylor &amp; Ogilvie, 1994).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FB66A-4A29-7ED5-9381-22A50F62A08A}"/>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Task…Start on a draft template for YOUR abstract.</a:t>
            </a:r>
          </a:p>
        </p:txBody>
      </p:sp>
      <p:sp>
        <p:nvSpPr>
          <p:cNvPr id="4" name="Content Placeholder 3">
            <a:extLst>
              <a:ext uri="{FF2B5EF4-FFF2-40B4-BE49-F238E27FC236}">
                <a16:creationId xmlns:a16="http://schemas.microsoft.com/office/drawing/2014/main" id="{716C106B-4DD5-DFF7-8C0E-1DF0A0B7CB11}"/>
              </a:ext>
            </a:extLst>
          </p:cNvPr>
          <p:cNvSpPr>
            <a:spLocks noGrp="1"/>
          </p:cNvSpPr>
          <p:nvPr>
            <p:ph idx="1"/>
          </p:nvPr>
        </p:nvSpPr>
        <p:spPr/>
        <p:txBody>
          <a:bodyPr rtlCol="0">
            <a:normAutofit fontScale="85000" lnSpcReduction="20000"/>
          </a:bodyPr>
          <a:lstStyle/>
          <a:p>
            <a:pPr marL="91440" indent="-91440" eaLnBrk="1" fontAlgn="auto" hangingPunct="1">
              <a:buFont typeface="Wingdings" panose="05000000000000000000" pitchFamily="2" charset="2"/>
              <a:buNone/>
              <a:defRPr/>
            </a:pPr>
            <a:r>
              <a:rPr lang="en-GB" sz="1800" b="1" dirty="0">
                <a:solidFill>
                  <a:schemeClr val="accent2"/>
                </a:solidFill>
              </a:rPr>
              <a:t>Introduction: </a:t>
            </a:r>
          </a:p>
          <a:p>
            <a:pPr marL="91440" indent="-91440" eaLnBrk="1" fontAlgn="auto" hangingPunct="1">
              <a:buFont typeface="Tw Cen MT" panose="020B0602020104020603" pitchFamily="34" charset="0"/>
              <a:buChar char=" "/>
              <a:defRPr/>
            </a:pPr>
            <a:r>
              <a:rPr lang="en-GB" sz="1800" b="1" dirty="0"/>
              <a:t>Rationale for the study – sentence or two (key refs)</a:t>
            </a:r>
            <a:endParaRPr lang="en-GB" sz="1800" dirty="0"/>
          </a:p>
          <a:p>
            <a:pPr marL="91440" indent="-91440" eaLnBrk="1" fontAlgn="auto" hangingPunct="1">
              <a:buFont typeface="Wingdings" panose="05000000000000000000" pitchFamily="2" charset="2"/>
              <a:buNone/>
              <a:defRPr/>
            </a:pPr>
            <a:r>
              <a:rPr lang="en-GB" sz="1800" b="1" dirty="0">
                <a:solidFill>
                  <a:schemeClr val="accent2"/>
                </a:solidFill>
              </a:rPr>
              <a:t>Method: </a:t>
            </a:r>
          </a:p>
          <a:p>
            <a:pPr marL="91440" indent="-91440" eaLnBrk="1" fontAlgn="auto" hangingPunct="1">
              <a:buFont typeface="Tw Cen MT" panose="020B0602020104020603" pitchFamily="34" charset="0"/>
              <a:buChar char=" "/>
              <a:defRPr/>
            </a:pPr>
            <a:r>
              <a:rPr lang="en-GB" sz="1800" b="1" dirty="0"/>
              <a:t>Participants (e.g. students / males / females / ages (mean, SD) as relevant. Type of study (</a:t>
            </a:r>
            <a:r>
              <a:rPr lang="en-GB" sz="1800" b="1" dirty="0" err="1"/>
              <a:t>qual</a:t>
            </a:r>
            <a:r>
              <a:rPr lang="en-GB" sz="1800" b="1" dirty="0"/>
              <a:t> / quant) / methods used (interview / questionnaire – provide reference / lab test). Procedure…</a:t>
            </a:r>
          </a:p>
          <a:p>
            <a:pPr marL="91440" indent="-91440" eaLnBrk="1" fontAlgn="auto" hangingPunct="1">
              <a:buFont typeface="Wingdings" panose="05000000000000000000" pitchFamily="2" charset="2"/>
              <a:buNone/>
              <a:defRPr/>
            </a:pPr>
            <a:r>
              <a:rPr lang="en-GB" sz="1800" b="1" dirty="0">
                <a:solidFill>
                  <a:schemeClr val="accent2"/>
                </a:solidFill>
              </a:rPr>
              <a:t>Results:</a:t>
            </a:r>
            <a:r>
              <a:rPr lang="en-GB" sz="1800" dirty="0">
                <a:solidFill>
                  <a:schemeClr val="accent2"/>
                </a:solidFill>
              </a:rPr>
              <a:t> </a:t>
            </a:r>
          </a:p>
          <a:p>
            <a:pPr marL="91440" indent="-91440" eaLnBrk="1" fontAlgn="auto" hangingPunct="1">
              <a:buFont typeface="Tw Cen MT" panose="020B0602020104020603" pitchFamily="34" charset="0"/>
              <a:buChar char=" "/>
              <a:defRPr/>
            </a:pPr>
            <a:r>
              <a:rPr lang="en-GB" sz="1800" b="1" dirty="0"/>
              <a:t>Key findings - themes (</a:t>
            </a:r>
            <a:r>
              <a:rPr lang="en-GB" sz="1800" b="1" dirty="0" err="1"/>
              <a:t>qual</a:t>
            </a:r>
            <a:r>
              <a:rPr lang="en-GB" sz="1800" b="1" dirty="0"/>
              <a:t>) / significant differences (P&lt;0.05 or P&lt;0.01) / significant relationships (P&lt;0.05 or P&lt;0.01) / or non significant (provide p=???)</a:t>
            </a:r>
          </a:p>
          <a:p>
            <a:pPr marL="91440" indent="-91440" eaLnBrk="1" fontAlgn="auto" hangingPunct="1">
              <a:buFont typeface="Wingdings" panose="05000000000000000000" pitchFamily="2" charset="2"/>
              <a:buNone/>
              <a:defRPr/>
            </a:pPr>
            <a:r>
              <a:rPr lang="en-GB" sz="1800" b="1" dirty="0">
                <a:solidFill>
                  <a:schemeClr val="accent2"/>
                </a:solidFill>
              </a:rPr>
              <a:t>Discussion: </a:t>
            </a:r>
          </a:p>
          <a:p>
            <a:pPr marL="91440" indent="-91440" eaLnBrk="1" fontAlgn="auto" hangingPunct="1">
              <a:buFont typeface="Tw Cen MT" panose="020B0602020104020603" pitchFamily="34" charset="0"/>
              <a:buChar char=" "/>
              <a:defRPr/>
            </a:pPr>
            <a:r>
              <a:rPr lang="en-GB" sz="1800" b="1" dirty="0"/>
              <a:t>Key findings </a:t>
            </a:r>
          </a:p>
          <a:p>
            <a:pPr marL="91440" indent="-91440" eaLnBrk="1" fontAlgn="auto" hangingPunct="1">
              <a:buFont typeface="Tw Cen MT" panose="020B0602020104020603" pitchFamily="34" charset="0"/>
              <a:buChar char=" "/>
              <a:defRPr/>
            </a:pPr>
            <a:r>
              <a:rPr lang="en-GB" sz="1800" b="1" dirty="0"/>
              <a:t>Put into context of research</a:t>
            </a:r>
          </a:p>
          <a:p>
            <a:pPr marL="91440" indent="-91440" eaLnBrk="1" fontAlgn="auto" hangingPunct="1">
              <a:buFont typeface="Tw Cen MT" panose="020B0602020104020603" pitchFamily="34" charset="0"/>
              <a:buChar char=" "/>
              <a:defRPr/>
            </a:pPr>
            <a:r>
              <a:rPr lang="en-GB" sz="1800" b="1" dirty="0"/>
              <a:t>Practical implications / future research direction </a:t>
            </a:r>
          </a:p>
          <a:p>
            <a:pPr marL="91440" indent="-91440" eaLnBrk="1" fontAlgn="auto" hangingPunct="1">
              <a:buFont typeface="Wingdings" panose="05000000000000000000" pitchFamily="2" charset="2"/>
              <a:buNone/>
              <a:defRPr/>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EA492-B9DB-B10B-848A-476951D4FBCD}"/>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Collection </a:t>
            </a:r>
            <a:r>
              <a:rPr lang="en-GB">
                <a:solidFill>
                  <a:schemeClr val="tx1">
                    <a:lumMod val="95000"/>
                    <a:lumOff val="5000"/>
                  </a:schemeClr>
                </a:solidFill>
              </a:rPr>
              <a:t>of abstracts – Moodle </a:t>
            </a:r>
          </a:p>
        </p:txBody>
      </p:sp>
      <p:sp>
        <p:nvSpPr>
          <p:cNvPr id="37891" name="Content Placeholder 2">
            <a:extLst>
              <a:ext uri="{FF2B5EF4-FFF2-40B4-BE49-F238E27FC236}">
                <a16:creationId xmlns:a16="http://schemas.microsoft.com/office/drawing/2014/main" id="{0B0471FA-0FC5-B597-F481-597CE5EE783A}"/>
              </a:ext>
            </a:extLst>
          </p:cNvPr>
          <p:cNvSpPr>
            <a:spLocks noGrp="1"/>
          </p:cNvSpPr>
          <p:nvPr>
            <p:ph idx="1"/>
          </p:nvPr>
        </p:nvSpPr>
        <p:spPr/>
        <p:txBody>
          <a:bodyPr/>
          <a:lstStyle/>
          <a:p>
            <a:pPr eaLnBrk="1" hangingPunct="1"/>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2BE6FB2F-332B-20B3-176A-D4A2A09E5FBE}"/>
              </a:ext>
            </a:extLst>
          </p:cNvPr>
          <p:cNvSpPr>
            <a:spLocks noGrp="1" noChangeArrowheads="1"/>
          </p:cNvSpPr>
          <p:nvPr>
            <p:ph type="title"/>
          </p:nvPr>
        </p:nvSpPr>
        <p:spPr/>
        <p:txBody>
          <a:bodyPr/>
          <a:lstStyle/>
          <a:p>
            <a:pPr eaLnBrk="1" fontAlgn="auto" hangingPunct="1">
              <a:spcAft>
                <a:spcPts val="0"/>
              </a:spcAft>
              <a:defRPr/>
            </a:pPr>
            <a:r>
              <a:rPr lang="en-GB">
                <a:solidFill>
                  <a:schemeClr val="tx1">
                    <a:lumMod val="95000"/>
                    <a:lumOff val="5000"/>
                  </a:schemeClr>
                </a:solidFill>
              </a:rPr>
              <a:t>Use of Appendices</a:t>
            </a:r>
          </a:p>
        </p:txBody>
      </p:sp>
      <p:sp>
        <p:nvSpPr>
          <p:cNvPr id="38915" name="Rectangle 3">
            <a:extLst>
              <a:ext uri="{FF2B5EF4-FFF2-40B4-BE49-F238E27FC236}">
                <a16:creationId xmlns:a16="http://schemas.microsoft.com/office/drawing/2014/main" id="{3C86CA5F-CE24-B301-39B8-7D9E3C069D17}"/>
              </a:ext>
            </a:extLst>
          </p:cNvPr>
          <p:cNvSpPr>
            <a:spLocks noGrp="1" noChangeArrowheads="1"/>
          </p:cNvSpPr>
          <p:nvPr>
            <p:ph idx="1"/>
          </p:nvPr>
        </p:nvSpPr>
        <p:spPr/>
        <p:txBody>
          <a:bodyPr/>
          <a:lstStyle/>
          <a:p>
            <a:pPr eaLnBrk="1" hangingPunct="1"/>
            <a:r>
              <a:rPr lang="en-US" altLang="en-US"/>
              <a:t>Any material which would interrupt the smooth flow of the report, but which need to be available to the reader are placed in this section.  </a:t>
            </a:r>
          </a:p>
          <a:p>
            <a:pPr eaLnBrk="1" hangingPunct="1"/>
            <a:r>
              <a:rPr lang="en-US" altLang="en-US">
                <a:solidFill>
                  <a:schemeClr val="hlink"/>
                </a:solidFill>
              </a:rPr>
              <a:t>Raw results might form an appendix, as might the working of statistics, so that there are two Appendices. </a:t>
            </a:r>
          </a:p>
          <a:p>
            <a:pPr eaLnBrk="1" hangingPunct="1"/>
            <a:r>
              <a:rPr lang="en-US" altLang="en-US"/>
              <a:t>In some cases, it may be that you have no appendices.</a:t>
            </a:r>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B116402F-CF20-E540-0B94-47F33990366E}"/>
              </a:ext>
            </a:extLst>
          </p:cNvPr>
          <p:cNvSpPr>
            <a:spLocks noGrp="1" noChangeArrowheads="1"/>
          </p:cNvSpPr>
          <p:nvPr>
            <p:ph type="title"/>
          </p:nvPr>
        </p:nvSpPr>
        <p:spPr>
          <a:xfrm>
            <a:off x="457200" y="277813"/>
            <a:ext cx="8229600" cy="703262"/>
          </a:xfrm>
        </p:spPr>
        <p:txBody>
          <a:bodyPr/>
          <a:lstStyle/>
          <a:p>
            <a:pPr eaLnBrk="1" fontAlgn="auto" hangingPunct="1">
              <a:spcAft>
                <a:spcPts val="0"/>
              </a:spcAft>
              <a:defRPr/>
            </a:pPr>
            <a:r>
              <a:rPr lang="en-GB" sz="4000">
                <a:solidFill>
                  <a:schemeClr val="tx1">
                    <a:lumMod val="95000"/>
                    <a:lumOff val="5000"/>
                  </a:schemeClr>
                </a:solidFill>
              </a:rPr>
              <a:t>Presentation Issues</a:t>
            </a:r>
          </a:p>
        </p:txBody>
      </p:sp>
      <p:sp>
        <p:nvSpPr>
          <p:cNvPr id="7171" name="Rectangle 3">
            <a:extLst>
              <a:ext uri="{FF2B5EF4-FFF2-40B4-BE49-F238E27FC236}">
                <a16:creationId xmlns:a16="http://schemas.microsoft.com/office/drawing/2014/main" id="{C34878BD-5E82-3CAE-5D00-A0B14DDF62E0}"/>
              </a:ext>
            </a:extLst>
          </p:cNvPr>
          <p:cNvSpPr>
            <a:spLocks noGrp="1" noChangeArrowheads="1"/>
          </p:cNvSpPr>
          <p:nvPr>
            <p:ph idx="1"/>
          </p:nvPr>
        </p:nvSpPr>
        <p:spPr>
          <a:xfrm>
            <a:off x="457200" y="1052513"/>
            <a:ext cx="8435975" cy="5616575"/>
          </a:xfrm>
        </p:spPr>
        <p:txBody>
          <a:bodyPr rtlCol="0">
            <a:normAutofit/>
          </a:bodyPr>
          <a:lstStyle/>
          <a:p>
            <a:pPr marL="660400" indent="-660400" eaLnBrk="1" fontAlgn="auto" hangingPunct="1">
              <a:lnSpc>
                <a:spcPct val="80000"/>
              </a:lnSpc>
              <a:buFont typeface="Tw Cen MT" panose="020B0602020104020603" pitchFamily="34" charset="0"/>
              <a:buChar char=" "/>
              <a:defRPr/>
            </a:pPr>
            <a:r>
              <a:rPr lang="en-US" dirty="0"/>
              <a:t>The communication of ideas, methods, tests and measures, results, analytic techniques, and conclusions and implications is critical.  </a:t>
            </a:r>
          </a:p>
          <a:p>
            <a:pPr marL="660400" indent="-660400" eaLnBrk="1" fontAlgn="auto" hangingPunct="1">
              <a:lnSpc>
                <a:spcPct val="80000"/>
              </a:lnSpc>
              <a:buFont typeface="Tw Cen MT" panose="020B0602020104020603" pitchFamily="34" charset="0"/>
              <a:buChar char=" "/>
              <a:defRPr/>
            </a:pPr>
            <a:r>
              <a:rPr lang="en-US" dirty="0"/>
              <a:t>Good work, that is well designed, conscientiously executed and thoroughly </a:t>
            </a:r>
            <a:r>
              <a:rPr lang="en-US" dirty="0" err="1"/>
              <a:t>analysed</a:t>
            </a:r>
            <a:r>
              <a:rPr lang="en-US" dirty="0"/>
              <a:t> can be lost because of poor written transmission.</a:t>
            </a:r>
            <a:endParaRPr lang="en-GB" dirty="0"/>
          </a:p>
          <a:p>
            <a:pPr marL="660400" indent="-660400" eaLnBrk="1" fontAlgn="auto" hangingPunct="1">
              <a:lnSpc>
                <a:spcPct val="80000"/>
              </a:lnSpc>
              <a:buFont typeface="Tw Cen MT" panose="020B0602020104020603" pitchFamily="34" charset="0"/>
              <a:buChar char=" "/>
              <a:defRPr/>
            </a:pPr>
            <a:r>
              <a:rPr lang="en-GB" dirty="0">
                <a:solidFill>
                  <a:schemeClr val="folHlink"/>
                </a:solidFill>
              </a:rPr>
              <a:t>Your dissertation should be 7000 words (HNL / SES / OAE) or 7500 words (SET) (+ or – 10%) in length (excluding contents pages, acknowledgements, indices, tables, figures, appendices and reference lists. It does include all other text (i.e. titles, subheadings, references within the text). </a:t>
            </a:r>
          </a:p>
          <a:p>
            <a:pPr marL="0" indent="0" eaLnBrk="1" fontAlgn="auto" hangingPunct="1">
              <a:lnSpc>
                <a:spcPct val="80000"/>
              </a:lnSpc>
              <a:buFont typeface="Wingdings" panose="05000000000000000000" pitchFamily="2" charset="2"/>
              <a:buNone/>
              <a:defRPr/>
            </a:pPr>
            <a:endParaRPr lang="en-GB" dirty="0">
              <a:solidFill>
                <a:schemeClr val="folHlink"/>
              </a:solidFill>
            </a:endParaRPr>
          </a:p>
          <a:p>
            <a:pPr marL="660400" indent="-660400" eaLnBrk="1" fontAlgn="auto" hangingPunct="1">
              <a:lnSpc>
                <a:spcPct val="80000"/>
              </a:lnSpc>
              <a:buFont typeface="Tw Cen MT" panose="020B0602020104020603" pitchFamily="34" charset="0"/>
              <a:buChar char=" "/>
              <a:defRPr/>
            </a:pPr>
            <a:r>
              <a:rPr lang="en-GB" dirty="0"/>
              <a:t>A word-count is to be included on the Declaration Form that accompanies the final submission.</a:t>
            </a:r>
            <a:r>
              <a:rPr lang="en-GB" b="1" dirty="0"/>
              <a:t>  </a:t>
            </a:r>
          </a:p>
          <a:p>
            <a:pPr marL="660400" indent="-660400" eaLnBrk="1" fontAlgn="auto" hangingPunct="1">
              <a:lnSpc>
                <a:spcPct val="80000"/>
              </a:lnSpc>
              <a:buFont typeface="Wingdings" panose="05000000000000000000" pitchFamily="2" charset="2"/>
              <a:buNone/>
              <a:defRPr/>
            </a:pPr>
            <a:endParaRPr lang="en-GB" b="1" dirty="0"/>
          </a:p>
          <a:p>
            <a:pPr marL="660400" indent="-660400" eaLnBrk="1" fontAlgn="auto" hangingPunct="1">
              <a:lnSpc>
                <a:spcPct val="80000"/>
              </a:lnSpc>
              <a:buFont typeface="Tw Cen MT" panose="020B0602020104020603" pitchFamily="34" charset="0"/>
              <a:buChar char=" "/>
              <a:defRPr/>
            </a:pPr>
            <a:r>
              <a:rPr lang="en-GB" dirty="0">
                <a:solidFill>
                  <a:schemeClr val="folHlink"/>
                </a:solidFill>
              </a:rPr>
              <a:t>Acknowledgements page: may want to acknowledge those who have helped during the course of your dissertation…keep it brief!</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C535AC6D-10BC-AC73-CD33-E9C446C2AFA0}"/>
              </a:ext>
            </a:extLst>
          </p:cNvPr>
          <p:cNvSpPr>
            <a:spLocks noGrp="1" noChangeArrowheads="1"/>
          </p:cNvSpPr>
          <p:nvPr>
            <p:ph type="title"/>
          </p:nvPr>
        </p:nvSpPr>
        <p:spPr>
          <a:xfrm>
            <a:off x="468313" y="0"/>
            <a:ext cx="8229600" cy="849313"/>
          </a:xfrm>
        </p:spPr>
        <p:txBody>
          <a:bodyPr/>
          <a:lstStyle/>
          <a:p>
            <a:pPr eaLnBrk="1" fontAlgn="auto" hangingPunct="1">
              <a:spcAft>
                <a:spcPts val="0"/>
              </a:spcAft>
              <a:defRPr/>
            </a:pPr>
            <a:r>
              <a:rPr lang="en-GB">
                <a:solidFill>
                  <a:schemeClr val="tx1">
                    <a:lumMod val="95000"/>
                    <a:lumOff val="5000"/>
                  </a:schemeClr>
                </a:solidFill>
              </a:rPr>
              <a:t>Presentation Issues</a:t>
            </a:r>
          </a:p>
        </p:txBody>
      </p:sp>
      <p:sp>
        <p:nvSpPr>
          <p:cNvPr id="43011" name="Rectangle 3">
            <a:extLst>
              <a:ext uri="{FF2B5EF4-FFF2-40B4-BE49-F238E27FC236}">
                <a16:creationId xmlns:a16="http://schemas.microsoft.com/office/drawing/2014/main" id="{27DA9356-9D13-D32A-12B7-39D7B9F7E11F}"/>
              </a:ext>
            </a:extLst>
          </p:cNvPr>
          <p:cNvSpPr>
            <a:spLocks noGrp="1" noChangeArrowheads="1"/>
          </p:cNvSpPr>
          <p:nvPr>
            <p:ph idx="1"/>
          </p:nvPr>
        </p:nvSpPr>
        <p:spPr>
          <a:xfrm>
            <a:off x="971550" y="908050"/>
            <a:ext cx="7561263" cy="5689600"/>
          </a:xfrm>
        </p:spPr>
        <p:txBody>
          <a:bodyPr/>
          <a:lstStyle/>
          <a:p>
            <a:pPr eaLnBrk="1" hangingPunct="1">
              <a:lnSpc>
                <a:spcPct val="80000"/>
              </a:lnSpc>
            </a:pPr>
            <a:r>
              <a:rPr lang="en-GB" altLang="en-US"/>
              <a:t>All typescript should be 1.5 spaced, New paragraphs begin after an empty line. Use a sensible font (e.g. Arial / TNR). </a:t>
            </a:r>
            <a:endParaRPr lang="en-GB" altLang="en-US" b="1"/>
          </a:p>
          <a:p>
            <a:pPr eaLnBrk="1" hangingPunct="1">
              <a:lnSpc>
                <a:spcPct val="80000"/>
              </a:lnSpc>
            </a:pPr>
            <a:endParaRPr lang="en-GB" altLang="en-US" b="1"/>
          </a:p>
          <a:p>
            <a:pPr eaLnBrk="1" hangingPunct="1">
              <a:lnSpc>
                <a:spcPct val="80000"/>
              </a:lnSpc>
            </a:pPr>
            <a:r>
              <a:rPr lang="en-GB" altLang="en-US" b="1">
                <a:solidFill>
                  <a:schemeClr val="accent2"/>
                </a:solidFill>
              </a:rPr>
              <a:t>Page numbering:</a:t>
            </a:r>
            <a:r>
              <a:rPr lang="en-GB" altLang="en-US">
                <a:solidFill>
                  <a:schemeClr val="accent2"/>
                </a:solidFill>
              </a:rPr>
              <a:t> </a:t>
            </a:r>
            <a:r>
              <a:rPr lang="en-GB" altLang="en-US"/>
              <a:t>Page numbers should appear centred at the bottom of the page. Starting with the abstract page, through the general text, references and appendices - Arabic numerals. Numbers run throughout and finish at the last page of the References (1, 2, 3 . .  . ).</a:t>
            </a:r>
            <a:endParaRPr lang="en-GB" altLang="en-US" b="1"/>
          </a:p>
          <a:p>
            <a:pPr eaLnBrk="1" hangingPunct="1">
              <a:lnSpc>
                <a:spcPct val="80000"/>
              </a:lnSpc>
              <a:buFont typeface="Wingdings" pitchFamily="2" charset="2"/>
              <a:buNone/>
            </a:pPr>
            <a:endParaRPr lang="en-GB" altLang="en-US" b="1"/>
          </a:p>
          <a:p>
            <a:pPr eaLnBrk="1" hangingPunct="1">
              <a:lnSpc>
                <a:spcPct val="80000"/>
              </a:lnSpc>
            </a:pPr>
            <a:r>
              <a:rPr lang="en-GB" altLang="en-US" b="1">
                <a:solidFill>
                  <a:schemeClr val="accent2"/>
                </a:solidFill>
              </a:rPr>
              <a:t>Spacing: </a:t>
            </a:r>
            <a:r>
              <a:rPr lang="en-GB" altLang="en-US"/>
              <a:t>Leave one space after commas and semicolons; one space after internal full stops in first and middle initials in the reference list and one space after the end of sentence full stop.</a:t>
            </a:r>
            <a:endParaRPr lang="en-GB" altLang="en-US" b="1"/>
          </a:p>
          <a:p>
            <a:pPr eaLnBrk="1" hangingPunct="1">
              <a:lnSpc>
                <a:spcPct val="80000"/>
              </a:lnSpc>
            </a:pPr>
            <a:endParaRPr lang="en-GB" altLang="en-US" b="1"/>
          </a:p>
          <a:p>
            <a:pPr eaLnBrk="1" hangingPunct="1">
              <a:lnSpc>
                <a:spcPct val="80000"/>
              </a:lnSpc>
            </a:pPr>
            <a:r>
              <a:rPr lang="en-GB" altLang="en-US" b="1">
                <a:solidFill>
                  <a:schemeClr val="accent2"/>
                </a:solidFill>
              </a:rPr>
              <a:t>Tables and figures: </a:t>
            </a:r>
            <a:r>
              <a:rPr lang="en-GB" altLang="en-US"/>
              <a:t>Where these are presented, each table and or figure should be numbered consecutively and consistently and each should have a title which accurately reflects the content. </a:t>
            </a:r>
          </a:p>
          <a:p>
            <a:pPr eaLnBrk="1" hangingPunct="1">
              <a:lnSpc>
                <a:spcPct val="80000"/>
              </a:lnSpc>
            </a:pPr>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8C7F3C3-8E70-C705-B363-3456374E3B59}"/>
              </a:ext>
            </a:extLst>
          </p:cNvPr>
          <p:cNvSpPr>
            <a:spLocks noGrp="1" noChangeArrowheads="1"/>
          </p:cNvSpPr>
          <p:nvPr>
            <p:ph type="title"/>
          </p:nvPr>
        </p:nvSpPr>
        <p:spPr>
          <a:xfrm>
            <a:off x="457200" y="277813"/>
            <a:ext cx="8229600" cy="487362"/>
          </a:xfrm>
        </p:spPr>
        <p:txBody>
          <a:bodyPr>
            <a:normAutofit fontScale="90000"/>
          </a:bodyPr>
          <a:lstStyle/>
          <a:p>
            <a:pPr eaLnBrk="1" fontAlgn="auto" hangingPunct="1">
              <a:spcAft>
                <a:spcPts val="0"/>
              </a:spcAft>
              <a:defRPr/>
            </a:pPr>
            <a:r>
              <a:rPr lang="en-GB" sz="4000">
                <a:solidFill>
                  <a:schemeClr val="tx1">
                    <a:lumMod val="95000"/>
                    <a:lumOff val="5000"/>
                  </a:schemeClr>
                </a:solidFill>
              </a:rPr>
              <a:t>Raw Data</a:t>
            </a:r>
          </a:p>
        </p:txBody>
      </p:sp>
      <p:sp>
        <p:nvSpPr>
          <p:cNvPr id="45059" name="Rectangle 3">
            <a:extLst>
              <a:ext uri="{FF2B5EF4-FFF2-40B4-BE49-F238E27FC236}">
                <a16:creationId xmlns:a16="http://schemas.microsoft.com/office/drawing/2014/main" id="{8C83BF92-F4E9-B156-0646-3F38EC74D954}"/>
              </a:ext>
            </a:extLst>
          </p:cNvPr>
          <p:cNvSpPr>
            <a:spLocks noGrp="1" noChangeArrowheads="1"/>
          </p:cNvSpPr>
          <p:nvPr>
            <p:ph idx="1"/>
          </p:nvPr>
        </p:nvSpPr>
        <p:spPr>
          <a:xfrm>
            <a:off x="457200" y="981075"/>
            <a:ext cx="8229600" cy="5472113"/>
          </a:xfrm>
        </p:spPr>
        <p:txBody>
          <a:bodyPr/>
          <a:lstStyle/>
          <a:p>
            <a:pPr eaLnBrk="1" hangingPunct="1">
              <a:lnSpc>
                <a:spcPct val="80000"/>
              </a:lnSpc>
            </a:pPr>
            <a:r>
              <a:rPr lang="en-GB" altLang="en-US"/>
              <a:t>All raw data should be retained for inspection if required, to include the following:</a:t>
            </a:r>
          </a:p>
          <a:p>
            <a:pPr lvl="1" eaLnBrk="1" hangingPunct="1">
              <a:lnSpc>
                <a:spcPct val="80000"/>
              </a:lnSpc>
            </a:pPr>
            <a:r>
              <a:rPr lang="en-GB" altLang="en-US" sz="2000">
                <a:solidFill>
                  <a:schemeClr val="accent2"/>
                </a:solidFill>
              </a:rPr>
              <a:t>All raw data (questionnaires, data files, interviews), diaries, logbooks testing record sheets, observation sheets.</a:t>
            </a:r>
          </a:p>
          <a:p>
            <a:pPr lvl="1" eaLnBrk="1" hangingPunct="1">
              <a:lnSpc>
                <a:spcPct val="80000"/>
              </a:lnSpc>
            </a:pPr>
            <a:r>
              <a:rPr lang="en-GB" altLang="en-US" sz="2000">
                <a:solidFill>
                  <a:schemeClr val="accent2"/>
                </a:solidFill>
              </a:rPr>
              <a:t>Interview recordings (of each individual interview conducted) and transcripts.</a:t>
            </a:r>
          </a:p>
          <a:p>
            <a:pPr lvl="1" eaLnBrk="1" hangingPunct="1">
              <a:lnSpc>
                <a:spcPct val="80000"/>
              </a:lnSpc>
            </a:pPr>
            <a:r>
              <a:rPr lang="en-GB" altLang="en-US" sz="2000">
                <a:solidFill>
                  <a:schemeClr val="accent2"/>
                </a:solidFill>
              </a:rPr>
              <a:t>Data files / recordings of observations</a:t>
            </a:r>
          </a:p>
          <a:p>
            <a:pPr lvl="1" eaLnBrk="1" hangingPunct="1">
              <a:lnSpc>
                <a:spcPct val="80000"/>
              </a:lnSpc>
            </a:pPr>
            <a:r>
              <a:rPr lang="en-GB" altLang="en-US" sz="2000">
                <a:solidFill>
                  <a:schemeClr val="accent2"/>
                </a:solidFill>
              </a:rPr>
              <a:t>Informed consent forms</a:t>
            </a:r>
          </a:p>
          <a:p>
            <a:pPr lvl="1" eaLnBrk="1" hangingPunct="1">
              <a:lnSpc>
                <a:spcPct val="80000"/>
              </a:lnSpc>
            </a:pPr>
            <a:r>
              <a:rPr lang="en-GB" altLang="en-US" sz="2000">
                <a:solidFill>
                  <a:schemeClr val="accent2"/>
                </a:solidFill>
              </a:rPr>
              <a:t>Contact details of participants </a:t>
            </a:r>
          </a:p>
          <a:p>
            <a:pPr eaLnBrk="1" hangingPunct="1">
              <a:lnSpc>
                <a:spcPct val="80000"/>
              </a:lnSpc>
            </a:pPr>
            <a:r>
              <a:rPr lang="en-GB" altLang="en-US"/>
              <a:t>When participants are invited to be involved in the dissertation it is vital that participants are aware that both yourself and your supervisor will have full access to the data that they provide. </a:t>
            </a:r>
          </a:p>
          <a:p>
            <a:pPr eaLnBrk="1" hangingPunct="1">
              <a:lnSpc>
                <a:spcPct val="80000"/>
              </a:lnSpc>
            </a:pPr>
            <a:r>
              <a:rPr lang="en-GB" altLang="en-US"/>
              <a:t>All raw data should be retained until your final results are received as if required you may be asked to produce this material at any stage of the marking process. </a:t>
            </a:r>
          </a:p>
          <a:p>
            <a:pPr eaLnBrk="1" hangingPunct="1">
              <a:lnSpc>
                <a:spcPct val="80000"/>
              </a:lnSpc>
            </a:pPr>
            <a:r>
              <a:rPr lang="en-GB" altLang="en-US"/>
              <a:t>This is vital evidence that you have actually done the work yourself.</a:t>
            </a:r>
          </a:p>
          <a:p>
            <a:pPr eaLnBrk="1" hangingPunct="1">
              <a:lnSpc>
                <a:spcPct val="80000"/>
              </a:lnSpc>
            </a:pPr>
            <a:r>
              <a:rPr lang="en-GB" altLang="en-US"/>
              <a:t>It does not look good if you have ‘lost’, ‘recorded over’ or ‘can’t find’ this information when it is requested!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6A7E8CA4-D4C2-1A1A-419D-9648A836A546}"/>
              </a:ext>
            </a:extLst>
          </p:cNvPr>
          <p:cNvSpPr>
            <a:spLocks noGrp="1" noChangeArrowheads="1"/>
          </p:cNvSpPr>
          <p:nvPr>
            <p:ph type="title"/>
          </p:nvPr>
        </p:nvSpPr>
        <p:spPr>
          <a:xfrm>
            <a:off x="457200" y="277813"/>
            <a:ext cx="8229600" cy="630237"/>
          </a:xfrm>
        </p:spPr>
        <p:txBody>
          <a:bodyPr/>
          <a:lstStyle/>
          <a:p>
            <a:pPr eaLnBrk="1" fontAlgn="auto" hangingPunct="1">
              <a:spcAft>
                <a:spcPts val="0"/>
              </a:spcAft>
              <a:defRPr/>
            </a:pPr>
            <a:r>
              <a:rPr lang="en-GB" sz="4000">
                <a:solidFill>
                  <a:schemeClr val="tx1">
                    <a:lumMod val="95000"/>
                    <a:lumOff val="5000"/>
                  </a:schemeClr>
                </a:solidFill>
              </a:rPr>
              <a:t>Summary</a:t>
            </a:r>
          </a:p>
        </p:txBody>
      </p:sp>
      <p:sp>
        <p:nvSpPr>
          <p:cNvPr id="9219" name="Rectangle 3">
            <a:extLst>
              <a:ext uri="{FF2B5EF4-FFF2-40B4-BE49-F238E27FC236}">
                <a16:creationId xmlns:a16="http://schemas.microsoft.com/office/drawing/2014/main" id="{2CBD6678-B8C1-B0F0-6809-3A0F0E4F7EEB}"/>
              </a:ext>
            </a:extLst>
          </p:cNvPr>
          <p:cNvSpPr>
            <a:spLocks noGrp="1" noChangeArrowheads="1"/>
          </p:cNvSpPr>
          <p:nvPr>
            <p:ph idx="1"/>
          </p:nvPr>
        </p:nvSpPr>
        <p:spPr>
          <a:xfrm>
            <a:off x="971550" y="1052513"/>
            <a:ext cx="7272338" cy="5472112"/>
          </a:xfrm>
        </p:spPr>
        <p:txBody>
          <a:bodyPr rtlCol="0">
            <a:normAutofit fontScale="92500" lnSpcReduction="10000"/>
          </a:bodyPr>
          <a:lstStyle/>
          <a:p>
            <a:pPr marL="91440" indent="-91440" eaLnBrk="1" fontAlgn="auto" hangingPunct="1">
              <a:lnSpc>
                <a:spcPct val="80000"/>
              </a:lnSpc>
              <a:buFont typeface="Tw Cen MT" panose="020B0602020104020603" pitchFamily="34" charset="0"/>
              <a:buChar char=" "/>
              <a:defRPr/>
            </a:pPr>
            <a:r>
              <a:rPr lang="en-GB" dirty="0"/>
              <a:t>All chapters / aspects of the dissertation process have now been covered.</a:t>
            </a:r>
          </a:p>
          <a:p>
            <a:pPr marL="91440" indent="-91440" eaLnBrk="1" fontAlgn="auto" hangingPunct="1">
              <a:lnSpc>
                <a:spcPct val="80000"/>
              </a:lnSpc>
              <a:buFont typeface="Tw Cen MT" panose="020B0602020104020603" pitchFamily="34" charset="0"/>
              <a:buChar char=" "/>
              <a:defRPr/>
            </a:pPr>
            <a:r>
              <a:rPr lang="en-GB" dirty="0"/>
              <a:t>Importance of a good title and abstract – the first things the reader will encounter.</a:t>
            </a:r>
          </a:p>
          <a:p>
            <a:pPr marL="91440" indent="-91440" eaLnBrk="1" fontAlgn="auto" hangingPunct="1">
              <a:lnSpc>
                <a:spcPct val="80000"/>
              </a:lnSpc>
              <a:buFont typeface="Tw Cen MT" panose="020B0602020104020603" pitchFamily="34" charset="0"/>
              <a:buChar char=" "/>
              <a:defRPr/>
            </a:pPr>
            <a:r>
              <a:rPr lang="en-GB" dirty="0"/>
              <a:t>Leave sufficient time for the abstract as it will have to be completed last.</a:t>
            </a:r>
          </a:p>
          <a:p>
            <a:pPr marL="91440" indent="-91440" eaLnBrk="1" fontAlgn="auto" hangingPunct="1">
              <a:lnSpc>
                <a:spcPct val="80000"/>
              </a:lnSpc>
              <a:buFont typeface="Tw Cen MT" panose="020B0602020104020603" pitchFamily="34" charset="0"/>
              <a:buChar char=" "/>
              <a:defRPr/>
            </a:pPr>
            <a:r>
              <a:rPr lang="en-GB" dirty="0"/>
              <a:t>Presentation issues.</a:t>
            </a:r>
          </a:p>
          <a:p>
            <a:pPr marL="91440" indent="-91440" eaLnBrk="1" fontAlgn="auto" hangingPunct="1">
              <a:lnSpc>
                <a:spcPct val="80000"/>
              </a:lnSpc>
              <a:buFont typeface="Tw Cen MT" panose="020B0602020104020603" pitchFamily="34" charset="0"/>
              <a:buChar char=" "/>
              <a:defRPr/>
            </a:pPr>
            <a:r>
              <a:rPr lang="en-GB" dirty="0"/>
              <a:t>Raw data and appendices.</a:t>
            </a:r>
          </a:p>
          <a:p>
            <a:pPr marL="91440" indent="-91440" eaLnBrk="1" fontAlgn="auto" hangingPunct="1">
              <a:lnSpc>
                <a:spcPct val="80000"/>
              </a:lnSpc>
              <a:buFont typeface="Tw Cen MT" panose="020B0602020104020603" pitchFamily="34" charset="0"/>
              <a:buChar char=" "/>
              <a:defRPr/>
            </a:pPr>
            <a:r>
              <a:rPr lang="en-GB" dirty="0"/>
              <a:t>You now have just under 7 weeks left to finish your dissertation</a:t>
            </a:r>
          </a:p>
          <a:p>
            <a:pPr marL="91440" indent="-91440" eaLnBrk="1" fontAlgn="auto" hangingPunct="1">
              <a:lnSpc>
                <a:spcPct val="80000"/>
              </a:lnSpc>
              <a:buFont typeface="Tw Cen MT" panose="020B0602020104020603" pitchFamily="34" charset="0"/>
              <a:buChar char=" "/>
              <a:defRPr/>
            </a:pPr>
            <a:endParaRPr lang="en-GB" dirty="0"/>
          </a:p>
          <a:p>
            <a:pPr marL="91440" indent="-91440" eaLnBrk="1" fontAlgn="auto" hangingPunct="1">
              <a:lnSpc>
                <a:spcPct val="80000"/>
              </a:lnSpc>
              <a:buFont typeface="Tw Cen MT" panose="020B0602020104020603" pitchFamily="34" charset="0"/>
              <a:buChar char=" "/>
              <a:defRPr/>
            </a:pPr>
            <a:r>
              <a:rPr lang="en-GB" dirty="0"/>
              <a:t>What degree classification are you going for? Aim for that level or higher  when looking at the dissertation marking criteria…</a:t>
            </a:r>
          </a:p>
          <a:p>
            <a:pPr marL="91440" indent="-91440" eaLnBrk="1" fontAlgn="auto" hangingPunct="1">
              <a:lnSpc>
                <a:spcPct val="80000"/>
              </a:lnSpc>
              <a:buFont typeface="Tw Cen MT" panose="020B0602020104020603" pitchFamily="34" charset="0"/>
              <a:buChar char=" "/>
              <a:defRPr/>
            </a:pPr>
            <a:r>
              <a:rPr lang="en-GB" dirty="0"/>
              <a:t>Remainder of the term: No formal lectures</a:t>
            </a:r>
          </a:p>
          <a:p>
            <a:pPr marL="91440" indent="-91440" eaLnBrk="1" fontAlgn="auto" hangingPunct="1">
              <a:lnSpc>
                <a:spcPct val="80000"/>
              </a:lnSpc>
              <a:buFont typeface="Tw Cen MT" panose="020B0602020104020603" pitchFamily="34" charset="0"/>
              <a:buChar char=" "/>
              <a:defRPr/>
            </a:pPr>
            <a:r>
              <a:rPr lang="en-GB" dirty="0"/>
              <a:t>After Easter – focus on presentation / poster and defence </a:t>
            </a:r>
          </a:p>
          <a:p>
            <a:pPr marL="265176" lvl="1" indent="-137160" eaLnBrk="1" fontAlgn="auto" hangingPunct="1">
              <a:lnSpc>
                <a:spcPct val="80000"/>
              </a:lnSpc>
              <a:buFont typeface="Wingdings 3" panose="05040102010807070707" pitchFamily="18" charset="2"/>
              <a:buChar char=""/>
              <a:defRPr/>
            </a:pPr>
            <a:r>
              <a:rPr lang="en-GB" sz="2000" dirty="0"/>
              <a:t>I (and other staff members)  will be available for the remaining weeks to provide any general dissertation advice that you may require.</a:t>
            </a:r>
          </a:p>
          <a:p>
            <a:pPr marL="265176" lvl="1" indent="-137160" eaLnBrk="1" fontAlgn="auto" hangingPunct="1">
              <a:lnSpc>
                <a:spcPct val="80000"/>
              </a:lnSpc>
              <a:buFont typeface="Wingdings 3" panose="05040102010807070707" pitchFamily="18" charset="2"/>
              <a:buChar char=""/>
              <a:defRPr/>
            </a:pPr>
            <a:r>
              <a:rPr lang="en-GB" sz="2000" dirty="0"/>
              <a:t>Specific queries should be directed to your dissertation supervisor.</a:t>
            </a:r>
          </a:p>
          <a:p>
            <a:pPr marL="91440" indent="-91440" eaLnBrk="1" fontAlgn="auto" hangingPunct="1">
              <a:lnSpc>
                <a:spcPct val="80000"/>
              </a:lnSpc>
              <a:buFont typeface="Tw Cen MT" panose="020B0602020104020603" pitchFamily="34" charset="0"/>
              <a:buChar char=" "/>
              <a:defRPr/>
            </a:pPr>
            <a:r>
              <a:rPr lang="en-GB" dirty="0"/>
              <a:t>Declaration forms – </a:t>
            </a:r>
            <a:r>
              <a:rPr lang="en-GB" dirty="0" err="1"/>
              <a:t>Moodle</a:t>
            </a:r>
            <a:r>
              <a:rPr lang="en-GB" dirty="0"/>
              <a:t>.</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nodeType="with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p:cTn id="7" dur="1000" fill="hold"/>
                                        <p:tgtEl>
                                          <p:spTgt spid="9218"/>
                                        </p:tgtEl>
                                        <p:attrNameLst>
                                          <p:attrName>ppt_x</p:attrName>
                                        </p:attrNameLst>
                                      </p:cBhvr>
                                      <p:tavLst>
                                        <p:tav tm="0">
                                          <p:val>
                                            <p:strVal val="#ppt_x-.2"/>
                                          </p:val>
                                        </p:tav>
                                        <p:tav tm="100000">
                                          <p:val>
                                            <p:strVal val="#ppt_x"/>
                                          </p:val>
                                        </p:tav>
                                      </p:tavLst>
                                    </p:anim>
                                    <p:anim calcmode="lin" valueType="num">
                                      <p:cBhvr>
                                        <p:cTn id="8" dur="1000" fill="hold"/>
                                        <p:tgtEl>
                                          <p:spTgt spid="9218"/>
                                        </p:tgtEl>
                                        <p:attrNameLst>
                                          <p:attrName>ppt_y</p:attrName>
                                        </p:attrNameLst>
                                      </p:cBhvr>
                                      <p:tavLst>
                                        <p:tav tm="0">
                                          <p:val>
                                            <p:strVal val="#ppt_y"/>
                                          </p:val>
                                        </p:tav>
                                        <p:tav tm="100000">
                                          <p:val>
                                            <p:strVal val="#ppt_y"/>
                                          </p:val>
                                        </p:tav>
                                      </p:tavLst>
                                    </p:anim>
                                    <p:animEffect transition="in" filter="wipe(right)" prLst="gradientSize: 0.1">
                                      <p:cBhvr>
                                        <p:cTn id="9" dur="1000"/>
                                        <p:tgtEl>
                                          <p:spTgt spid="9218"/>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nodeType="clickEffect">
                                  <p:stCondLst>
                                    <p:cond delay="0"/>
                                  </p:stCondLst>
                                  <p:childTnLst>
                                    <p:set>
                                      <p:cBhvr>
                                        <p:cTn id="13" dur="1" fill="hold">
                                          <p:stCondLst>
                                            <p:cond delay="0"/>
                                          </p:stCondLst>
                                        </p:cTn>
                                        <p:tgtEl>
                                          <p:spTgt spid="9219">
                                            <p:txEl>
                                              <p:pRg st="0" end="0"/>
                                            </p:txEl>
                                          </p:spTgt>
                                        </p:tgtEl>
                                        <p:attrNameLst>
                                          <p:attrName>style.visibility</p:attrName>
                                        </p:attrNameLst>
                                      </p:cBhvr>
                                      <p:to>
                                        <p:strVal val="visible"/>
                                      </p:to>
                                    </p:set>
                                    <p:animEffect transition="in" filter="fade">
                                      <p:cBhvr>
                                        <p:cTn id="14" dur="500"/>
                                        <p:tgtEl>
                                          <p:spTgt spid="9219">
                                            <p:txEl>
                                              <p:pRg st="0" end="0"/>
                                            </p:txEl>
                                          </p:spTgt>
                                        </p:tgtEl>
                                      </p:cBhvr>
                                    </p:animEffect>
                                    <p:anim calcmode="lin" valueType="num">
                                      <p:cBhvr>
                                        <p:cTn id="15"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9219">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nodeType="clickEffect">
                                  <p:stCondLst>
                                    <p:cond delay="0"/>
                                  </p:stCondLst>
                                  <p:childTnLst>
                                    <p:set>
                                      <p:cBhvr>
                                        <p:cTn id="20" dur="1" fill="hold">
                                          <p:stCondLst>
                                            <p:cond delay="0"/>
                                          </p:stCondLst>
                                        </p:cTn>
                                        <p:tgtEl>
                                          <p:spTgt spid="9219">
                                            <p:txEl>
                                              <p:pRg st="1" end="1"/>
                                            </p:txEl>
                                          </p:spTgt>
                                        </p:tgtEl>
                                        <p:attrNameLst>
                                          <p:attrName>style.visibility</p:attrName>
                                        </p:attrNameLst>
                                      </p:cBhvr>
                                      <p:to>
                                        <p:strVal val="visible"/>
                                      </p:to>
                                    </p:set>
                                    <p:animEffect transition="in" filter="fade">
                                      <p:cBhvr>
                                        <p:cTn id="21" dur="500"/>
                                        <p:tgtEl>
                                          <p:spTgt spid="9219">
                                            <p:txEl>
                                              <p:pRg st="1" end="1"/>
                                            </p:txEl>
                                          </p:spTgt>
                                        </p:tgtEl>
                                      </p:cBhvr>
                                    </p:animEffect>
                                    <p:anim calcmode="lin" valueType="num">
                                      <p:cBhvr>
                                        <p:cTn id="22"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9219">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nodeType="clickEffect">
                                  <p:stCondLst>
                                    <p:cond delay="0"/>
                                  </p:stCondLst>
                                  <p:childTnLst>
                                    <p:set>
                                      <p:cBhvr>
                                        <p:cTn id="27" dur="1" fill="hold">
                                          <p:stCondLst>
                                            <p:cond delay="0"/>
                                          </p:stCondLst>
                                        </p:cTn>
                                        <p:tgtEl>
                                          <p:spTgt spid="9219">
                                            <p:txEl>
                                              <p:pRg st="2" end="2"/>
                                            </p:txEl>
                                          </p:spTgt>
                                        </p:tgtEl>
                                        <p:attrNameLst>
                                          <p:attrName>style.visibility</p:attrName>
                                        </p:attrNameLst>
                                      </p:cBhvr>
                                      <p:to>
                                        <p:strVal val="visible"/>
                                      </p:to>
                                    </p:set>
                                    <p:animEffect transition="in" filter="fade">
                                      <p:cBhvr>
                                        <p:cTn id="28" dur="500"/>
                                        <p:tgtEl>
                                          <p:spTgt spid="9219">
                                            <p:txEl>
                                              <p:pRg st="2" end="2"/>
                                            </p:txEl>
                                          </p:spTgt>
                                        </p:tgtEl>
                                      </p:cBhvr>
                                    </p:animEffect>
                                    <p:anim calcmode="lin" valueType="num">
                                      <p:cBhvr>
                                        <p:cTn id="2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9219">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nodeType="clickEffect">
                                  <p:stCondLst>
                                    <p:cond delay="0"/>
                                  </p:stCondLst>
                                  <p:childTnLst>
                                    <p:set>
                                      <p:cBhvr>
                                        <p:cTn id="34" dur="1" fill="hold">
                                          <p:stCondLst>
                                            <p:cond delay="0"/>
                                          </p:stCondLst>
                                        </p:cTn>
                                        <p:tgtEl>
                                          <p:spTgt spid="9219">
                                            <p:txEl>
                                              <p:pRg st="3" end="3"/>
                                            </p:txEl>
                                          </p:spTgt>
                                        </p:tgtEl>
                                        <p:attrNameLst>
                                          <p:attrName>style.visibility</p:attrName>
                                        </p:attrNameLst>
                                      </p:cBhvr>
                                      <p:to>
                                        <p:strVal val="visible"/>
                                      </p:to>
                                    </p:set>
                                    <p:animEffect transition="in" filter="fade">
                                      <p:cBhvr>
                                        <p:cTn id="35" dur="500"/>
                                        <p:tgtEl>
                                          <p:spTgt spid="9219">
                                            <p:txEl>
                                              <p:pRg st="3" end="3"/>
                                            </p:txEl>
                                          </p:spTgt>
                                        </p:tgtEl>
                                      </p:cBhvr>
                                    </p:animEffect>
                                    <p:anim calcmode="lin" valueType="num">
                                      <p:cBhvr>
                                        <p:cTn id="36"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9219">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nodeType="clickEffect">
                                  <p:stCondLst>
                                    <p:cond delay="0"/>
                                  </p:stCondLst>
                                  <p:childTnLst>
                                    <p:set>
                                      <p:cBhvr>
                                        <p:cTn id="41" dur="1" fill="hold">
                                          <p:stCondLst>
                                            <p:cond delay="0"/>
                                          </p:stCondLst>
                                        </p:cTn>
                                        <p:tgtEl>
                                          <p:spTgt spid="9219">
                                            <p:txEl>
                                              <p:pRg st="4" end="4"/>
                                            </p:txEl>
                                          </p:spTgt>
                                        </p:tgtEl>
                                        <p:attrNameLst>
                                          <p:attrName>style.visibility</p:attrName>
                                        </p:attrNameLst>
                                      </p:cBhvr>
                                      <p:to>
                                        <p:strVal val="visible"/>
                                      </p:to>
                                    </p:set>
                                    <p:animEffect transition="in" filter="fade">
                                      <p:cBhvr>
                                        <p:cTn id="42" dur="500"/>
                                        <p:tgtEl>
                                          <p:spTgt spid="9219">
                                            <p:txEl>
                                              <p:pRg st="4" end="4"/>
                                            </p:txEl>
                                          </p:spTgt>
                                        </p:tgtEl>
                                      </p:cBhvr>
                                    </p:animEffect>
                                    <p:anim calcmode="lin" valueType="num">
                                      <p:cBhvr>
                                        <p:cTn id="43"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9219">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nodeType="clickEffect">
                                  <p:stCondLst>
                                    <p:cond delay="0"/>
                                  </p:stCondLst>
                                  <p:childTnLst>
                                    <p:set>
                                      <p:cBhvr>
                                        <p:cTn id="48" dur="1" fill="hold">
                                          <p:stCondLst>
                                            <p:cond delay="0"/>
                                          </p:stCondLst>
                                        </p:cTn>
                                        <p:tgtEl>
                                          <p:spTgt spid="9219">
                                            <p:txEl>
                                              <p:pRg st="5" end="5"/>
                                            </p:txEl>
                                          </p:spTgt>
                                        </p:tgtEl>
                                        <p:attrNameLst>
                                          <p:attrName>style.visibility</p:attrName>
                                        </p:attrNameLst>
                                      </p:cBhvr>
                                      <p:to>
                                        <p:strVal val="visible"/>
                                      </p:to>
                                    </p:set>
                                    <p:animEffect transition="in" filter="fade">
                                      <p:cBhvr>
                                        <p:cTn id="49" dur="500"/>
                                        <p:tgtEl>
                                          <p:spTgt spid="9219">
                                            <p:txEl>
                                              <p:pRg st="5" end="5"/>
                                            </p:txEl>
                                          </p:spTgt>
                                        </p:tgtEl>
                                      </p:cBhvr>
                                    </p:animEffect>
                                    <p:anim calcmode="lin" valueType="num">
                                      <p:cBhvr>
                                        <p:cTn id="50"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9219">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nodeType="clickEffect">
                                  <p:stCondLst>
                                    <p:cond delay="0"/>
                                  </p:stCondLst>
                                  <p:childTnLst>
                                    <p:set>
                                      <p:cBhvr>
                                        <p:cTn id="55" dur="1" fill="hold">
                                          <p:stCondLst>
                                            <p:cond delay="0"/>
                                          </p:stCondLst>
                                        </p:cTn>
                                        <p:tgtEl>
                                          <p:spTgt spid="9219">
                                            <p:txEl>
                                              <p:pRg st="7" end="7"/>
                                            </p:txEl>
                                          </p:spTgt>
                                        </p:tgtEl>
                                        <p:attrNameLst>
                                          <p:attrName>style.visibility</p:attrName>
                                        </p:attrNameLst>
                                      </p:cBhvr>
                                      <p:to>
                                        <p:strVal val="visible"/>
                                      </p:to>
                                    </p:set>
                                    <p:animEffect transition="in" filter="fade">
                                      <p:cBhvr>
                                        <p:cTn id="56" dur="500"/>
                                        <p:tgtEl>
                                          <p:spTgt spid="9219">
                                            <p:txEl>
                                              <p:pRg st="7" end="7"/>
                                            </p:txEl>
                                          </p:spTgt>
                                        </p:tgtEl>
                                      </p:cBhvr>
                                    </p:animEffect>
                                    <p:anim calcmode="lin" valueType="num">
                                      <p:cBhvr>
                                        <p:cTn id="57" dur="500" fill="hold"/>
                                        <p:tgtEl>
                                          <p:spTgt spid="9219">
                                            <p:txEl>
                                              <p:pRg st="7" end="7"/>
                                            </p:txEl>
                                          </p:spTgt>
                                        </p:tgtEl>
                                        <p:attrNameLst>
                                          <p:attrName>ppt_x</p:attrName>
                                        </p:attrNameLst>
                                      </p:cBhvr>
                                      <p:tavLst>
                                        <p:tav tm="0">
                                          <p:val>
                                            <p:strVal val="#ppt_x"/>
                                          </p:val>
                                        </p:tav>
                                        <p:tav tm="100000">
                                          <p:val>
                                            <p:strVal val="#ppt_x"/>
                                          </p:val>
                                        </p:tav>
                                      </p:tavLst>
                                    </p:anim>
                                    <p:anim calcmode="lin" valueType="num">
                                      <p:cBhvr>
                                        <p:cTn id="58" dur="500" fill="hold"/>
                                        <p:tgtEl>
                                          <p:spTgt spid="9219">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nodeType="clickEffect">
                                  <p:stCondLst>
                                    <p:cond delay="0"/>
                                  </p:stCondLst>
                                  <p:childTnLst>
                                    <p:set>
                                      <p:cBhvr>
                                        <p:cTn id="62" dur="1" fill="hold">
                                          <p:stCondLst>
                                            <p:cond delay="0"/>
                                          </p:stCondLst>
                                        </p:cTn>
                                        <p:tgtEl>
                                          <p:spTgt spid="9219">
                                            <p:txEl>
                                              <p:pRg st="8" end="8"/>
                                            </p:txEl>
                                          </p:spTgt>
                                        </p:tgtEl>
                                        <p:attrNameLst>
                                          <p:attrName>style.visibility</p:attrName>
                                        </p:attrNameLst>
                                      </p:cBhvr>
                                      <p:to>
                                        <p:strVal val="visible"/>
                                      </p:to>
                                    </p:set>
                                    <p:animEffect transition="in" filter="fade">
                                      <p:cBhvr>
                                        <p:cTn id="63" dur="500"/>
                                        <p:tgtEl>
                                          <p:spTgt spid="9219">
                                            <p:txEl>
                                              <p:pRg st="8" end="8"/>
                                            </p:txEl>
                                          </p:spTgt>
                                        </p:tgtEl>
                                      </p:cBhvr>
                                    </p:animEffect>
                                    <p:anim calcmode="lin" valueType="num">
                                      <p:cBhvr>
                                        <p:cTn id="64"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p:cTn id="65" dur="500" fill="hold"/>
                                        <p:tgtEl>
                                          <p:spTgt spid="9219">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4" presetClass="entr" presetSubtype="0" fill="hold" nodeType="clickEffect">
                                  <p:stCondLst>
                                    <p:cond delay="0"/>
                                  </p:stCondLst>
                                  <p:childTnLst>
                                    <p:set>
                                      <p:cBhvr>
                                        <p:cTn id="69" dur="1" fill="hold">
                                          <p:stCondLst>
                                            <p:cond delay="0"/>
                                          </p:stCondLst>
                                        </p:cTn>
                                        <p:tgtEl>
                                          <p:spTgt spid="9219">
                                            <p:txEl>
                                              <p:pRg st="9" end="9"/>
                                            </p:txEl>
                                          </p:spTgt>
                                        </p:tgtEl>
                                        <p:attrNameLst>
                                          <p:attrName>style.visibility</p:attrName>
                                        </p:attrNameLst>
                                      </p:cBhvr>
                                      <p:to>
                                        <p:strVal val="visible"/>
                                      </p:to>
                                    </p:set>
                                    <p:animEffect transition="in" filter="fade">
                                      <p:cBhvr>
                                        <p:cTn id="70" dur="500"/>
                                        <p:tgtEl>
                                          <p:spTgt spid="9219">
                                            <p:txEl>
                                              <p:pRg st="9" end="9"/>
                                            </p:txEl>
                                          </p:spTgt>
                                        </p:tgtEl>
                                      </p:cBhvr>
                                    </p:animEffect>
                                    <p:anim calcmode="lin" valueType="num">
                                      <p:cBhvr>
                                        <p:cTn id="71" dur="500" fill="hold"/>
                                        <p:tgtEl>
                                          <p:spTgt spid="9219">
                                            <p:txEl>
                                              <p:pRg st="9" end="9"/>
                                            </p:txEl>
                                          </p:spTgt>
                                        </p:tgtEl>
                                        <p:attrNameLst>
                                          <p:attrName>ppt_x</p:attrName>
                                        </p:attrNameLst>
                                      </p:cBhvr>
                                      <p:tavLst>
                                        <p:tav tm="0">
                                          <p:val>
                                            <p:strVal val="#ppt_x"/>
                                          </p:val>
                                        </p:tav>
                                        <p:tav tm="100000">
                                          <p:val>
                                            <p:strVal val="#ppt_x"/>
                                          </p:val>
                                        </p:tav>
                                      </p:tavLst>
                                    </p:anim>
                                    <p:anim calcmode="lin" valueType="num">
                                      <p:cBhvr>
                                        <p:cTn id="72" dur="500" fill="hold"/>
                                        <p:tgtEl>
                                          <p:spTgt spid="9219">
                                            <p:txEl>
                                              <p:pRg st="9" end="9"/>
                                            </p:txEl>
                                          </p:spTgt>
                                        </p:tgtEl>
                                        <p:attrNameLst>
                                          <p:attrName>ppt_y</p:attrName>
                                        </p:attrNameLst>
                                      </p:cBhvr>
                                      <p:tavLst>
                                        <p:tav tm="0">
                                          <p:val>
                                            <p:strVal val="#ppt_y+.05"/>
                                          </p:val>
                                        </p:tav>
                                        <p:tav tm="100000">
                                          <p:val>
                                            <p:strVal val="#ppt_y"/>
                                          </p:val>
                                        </p:tav>
                                      </p:tavLst>
                                    </p:anim>
                                  </p:childTnLst>
                                </p:cTn>
                              </p:par>
                              <p:par>
                                <p:cTn id="73" presetID="44" presetClass="entr" presetSubtype="0" fill="hold" nodeType="withEffect">
                                  <p:stCondLst>
                                    <p:cond delay="0"/>
                                  </p:stCondLst>
                                  <p:childTnLst>
                                    <p:set>
                                      <p:cBhvr>
                                        <p:cTn id="74" dur="1" fill="hold">
                                          <p:stCondLst>
                                            <p:cond delay="0"/>
                                          </p:stCondLst>
                                        </p:cTn>
                                        <p:tgtEl>
                                          <p:spTgt spid="9219">
                                            <p:txEl>
                                              <p:pRg st="10" end="10"/>
                                            </p:txEl>
                                          </p:spTgt>
                                        </p:tgtEl>
                                        <p:attrNameLst>
                                          <p:attrName>style.visibility</p:attrName>
                                        </p:attrNameLst>
                                      </p:cBhvr>
                                      <p:to>
                                        <p:strVal val="visible"/>
                                      </p:to>
                                    </p:set>
                                    <p:animEffect transition="in" filter="fade">
                                      <p:cBhvr>
                                        <p:cTn id="75" dur="500"/>
                                        <p:tgtEl>
                                          <p:spTgt spid="9219">
                                            <p:txEl>
                                              <p:pRg st="10" end="10"/>
                                            </p:txEl>
                                          </p:spTgt>
                                        </p:tgtEl>
                                      </p:cBhvr>
                                    </p:animEffect>
                                    <p:anim calcmode="lin" valueType="num">
                                      <p:cBhvr>
                                        <p:cTn id="76" dur="500" fill="hold"/>
                                        <p:tgtEl>
                                          <p:spTgt spid="9219">
                                            <p:txEl>
                                              <p:pRg st="10" end="10"/>
                                            </p:txEl>
                                          </p:spTgt>
                                        </p:tgtEl>
                                        <p:attrNameLst>
                                          <p:attrName>ppt_x</p:attrName>
                                        </p:attrNameLst>
                                      </p:cBhvr>
                                      <p:tavLst>
                                        <p:tav tm="0">
                                          <p:val>
                                            <p:strVal val="#ppt_x"/>
                                          </p:val>
                                        </p:tav>
                                        <p:tav tm="100000">
                                          <p:val>
                                            <p:strVal val="#ppt_x"/>
                                          </p:val>
                                        </p:tav>
                                      </p:tavLst>
                                    </p:anim>
                                    <p:anim calcmode="lin" valueType="num">
                                      <p:cBhvr>
                                        <p:cTn id="77" dur="500" fill="hold"/>
                                        <p:tgtEl>
                                          <p:spTgt spid="9219">
                                            <p:txEl>
                                              <p:pRg st="10" end="10"/>
                                            </p:txEl>
                                          </p:spTgt>
                                        </p:tgtEl>
                                        <p:attrNameLst>
                                          <p:attrName>ppt_y</p:attrName>
                                        </p:attrNameLst>
                                      </p:cBhvr>
                                      <p:tavLst>
                                        <p:tav tm="0">
                                          <p:val>
                                            <p:strVal val="#ppt_y+.05"/>
                                          </p:val>
                                        </p:tav>
                                        <p:tav tm="100000">
                                          <p:val>
                                            <p:strVal val="#ppt_y"/>
                                          </p:val>
                                        </p:tav>
                                      </p:tavLst>
                                    </p:anim>
                                  </p:childTnLst>
                                </p:cTn>
                              </p:par>
                              <p:par>
                                <p:cTn id="78" presetID="44" presetClass="entr" presetSubtype="0" fill="hold" nodeType="withEffect">
                                  <p:stCondLst>
                                    <p:cond delay="0"/>
                                  </p:stCondLst>
                                  <p:childTnLst>
                                    <p:set>
                                      <p:cBhvr>
                                        <p:cTn id="79" dur="1" fill="hold">
                                          <p:stCondLst>
                                            <p:cond delay="0"/>
                                          </p:stCondLst>
                                        </p:cTn>
                                        <p:tgtEl>
                                          <p:spTgt spid="9219">
                                            <p:txEl>
                                              <p:pRg st="11" end="11"/>
                                            </p:txEl>
                                          </p:spTgt>
                                        </p:tgtEl>
                                        <p:attrNameLst>
                                          <p:attrName>style.visibility</p:attrName>
                                        </p:attrNameLst>
                                      </p:cBhvr>
                                      <p:to>
                                        <p:strVal val="visible"/>
                                      </p:to>
                                    </p:set>
                                    <p:animEffect transition="in" filter="fade">
                                      <p:cBhvr>
                                        <p:cTn id="80" dur="500"/>
                                        <p:tgtEl>
                                          <p:spTgt spid="9219">
                                            <p:txEl>
                                              <p:pRg st="11" end="11"/>
                                            </p:txEl>
                                          </p:spTgt>
                                        </p:tgtEl>
                                      </p:cBhvr>
                                    </p:animEffect>
                                    <p:anim calcmode="lin" valueType="num">
                                      <p:cBhvr>
                                        <p:cTn id="81" dur="500" fill="hold"/>
                                        <p:tgtEl>
                                          <p:spTgt spid="9219">
                                            <p:txEl>
                                              <p:pRg st="11" end="11"/>
                                            </p:txEl>
                                          </p:spTgt>
                                        </p:tgtEl>
                                        <p:attrNameLst>
                                          <p:attrName>ppt_x</p:attrName>
                                        </p:attrNameLst>
                                      </p:cBhvr>
                                      <p:tavLst>
                                        <p:tav tm="0">
                                          <p:val>
                                            <p:strVal val="#ppt_x"/>
                                          </p:val>
                                        </p:tav>
                                        <p:tav tm="100000">
                                          <p:val>
                                            <p:strVal val="#ppt_x"/>
                                          </p:val>
                                        </p:tav>
                                      </p:tavLst>
                                    </p:anim>
                                    <p:anim calcmode="lin" valueType="num">
                                      <p:cBhvr>
                                        <p:cTn id="82" dur="500" fill="hold"/>
                                        <p:tgtEl>
                                          <p:spTgt spid="9219">
                                            <p:txEl>
                                              <p:pRg st="11" end="11"/>
                                            </p:txEl>
                                          </p:spTgt>
                                        </p:tgtEl>
                                        <p:attrNameLst>
                                          <p:attrName>ppt_y</p:attrName>
                                        </p:attrNameLst>
                                      </p:cBhvr>
                                      <p:tavLst>
                                        <p:tav tm="0">
                                          <p:val>
                                            <p:strVal val="#ppt_y+.05"/>
                                          </p:val>
                                        </p:tav>
                                        <p:tav tm="100000">
                                          <p:val>
                                            <p:strVal val="#ppt_y"/>
                                          </p:val>
                                        </p:tav>
                                      </p:tavLst>
                                    </p:anim>
                                  </p:childTnLst>
                                </p:cTn>
                              </p:par>
                            </p:childTnLst>
                          </p:cTn>
                        </p:par>
                      </p:childTnLst>
                    </p:cTn>
                  </p:par>
                  <p:par>
                    <p:cTn id="83" fill="hold" nodeType="clickPar">
                      <p:stCondLst>
                        <p:cond delay="indefinite"/>
                      </p:stCondLst>
                      <p:childTnLst>
                        <p:par>
                          <p:cTn id="84" fill="hold" nodeType="withGroup">
                            <p:stCondLst>
                              <p:cond delay="0"/>
                            </p:stCondLst>
                            <p:childTnLst>
                              <p:par>
                                <p:cTn id="85" presetID="44" presetClass="entr" presetSubtype="0" fill="hold" nodeType="clickEffect">
                                  <p:stCondLst>
                                    <p:cond delay="0"/>
                                  </p:stCondLst>
                                  <p:childTnLst>
                                    <p:set>
                                      <p:cBhvr>
                                        <p:cTn id="86" dur="1" fill="hold">
                                          <p:stCondLst>
                                            <p:cond delay="0"/>
                                          </p:stCondLst>
                                        </p:cTn>
                                        <p:tgtEl>
                                          <p:spTgt spid="9219">
                                            <p:txEl>
                                              <p:pRg st="12" end="12"/>
                                            </p:txEl>
                                          </p:spTgt>
                                        </p:tgtEl>
                                        <p:attrNameLst>
                                          <p:attrName>style.visibility</p:attrName>
                                        </p:attrNameLst>
                                      </p:cBhvr>
                                      <p:to>
                                        <p:strVal val="visible"/>
                                      </p:to>
                                    </p:set>
                                    <p:animEffect transition="in" filter="fade">
                                      <p:cBhvr>
                                        <p:cTn id="87" dur="500"/>
                                        <p:tgtEl>
                                          <p:spTgt spid="9219">
                                            <p:txEl>
                                              <p:pRg st="12" end="12"/>
                                            </p:txEl>
                                          </p:spTgt>
                                        </p:tgtEl>
                                      </p:cBhvr>
                                    </p:animEffect>
                                    <p:anim calcmode="lin" valueType="num">
                                      <p:cBhvr>
                                        <p:cTn id="88" dur="500" fill="hold"/>
                                        <p:tgtEl>
                                          <p:spTgt spid="9219">
                                            <p:txEl>
                                              <p:pRg st="12" end="12"/>
                                            </p:txEl>
                                          </p:spTgt>
                                        </p:tgtEl>
                                        <p:attrNameLst>
                                          <p:attrName>ppt_x</p:attrName>
                                        </p:attrNameLst>
                                      </p:cBhvr>
                                      <p:tavLst>
                                        <p:tav tm="0">
                                          <p:val>
                                            <p:strVal val="#ppt_x"/>
                                          </p:val>
                                        </p:tav>
                                        <p:tav tm="100000">
                                          <p:val>
                                            <p:strVal val="#ppt_x"/>
                                          </p:val>
                                        </p:tav>
                                      </p:tavLst>
                                    </p:anim>
                                    <p:anim calcmode="lin" valueType="num">
                                      <p:cBhvr>
                                        <p:cTn id="89" dur="500" fill="hold"/>
                                        <p:tgtEl>
                                          <p:spTgt spid="9219">
                                            <p:txEl>
                                              <p:pRg st="12" end="12"/>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B1F2FAFA-4609-5DF3-D036-A0994C1035C8}"/>
              </a:ext>
            </a:extLst>
          </p:cNvPr>
          <p:cNvSpPr>
            <a:spLocks noGrp="1" noChangeArrowheads="1"/>
          </p:cNvSpPr>
          <p:nvPr>
            <p:ph type="title"/>
          </p:nvPr>
        </p:nvSpPr>
        <p:spPr/>
        <p:txBody>
          <a:bodyPr>
            <a:normAutofit fontScale="90000"/>
          </a:bodyPr>
          <a:lstStyle/>
          <a:p>
            <a:pPr eaLnBrk="1" fontAlgn="auto" hangingPunct="1">
              <a:spcAft>
                <a:spcPts val="0"/>
              </a:spcAft>
              <a:defRPr/>
            </a:pPr>
            <a:br>
              <a:rPr lang="en-GB" sz="4800">
                <a:solidFill>
                  <a:schemeClr val="tx1">
                    <a:lumMod val="95000"/>
                    <a:lumOff val="5000"/>
                  </a:schemeClr>
                </a:solidFill>
              </a:rPr>
            </a:br>
            <a:r>
              <a:rPr lang="en-GB" sz="4800">
                <a:solidFill>
                  <a:schemeClr val="tx1">
                    <a:lumMod val="95000"/>
                    <a:lumOff val="5000"/>
                  </a:schemeClr>
                </a:solidFill>
              </a:rPr>
              <a:t>Any Questions?</a:t>
            </a:r>
            <a:br>
              <a:rPr lang="en-GB" sz="4800">
                <a:solidFill>
                  <a:schemeClr val="tx1">
                    <a:lumMod val="95000"/>
                    <a:lumOff val="5000"/>
                  </a:schemeClr>
                </a:solidFill>
              </a:rPr>
            </a:br>
            <a:endParaRPr lang="en-GB" sz="4800">
              <a:solidFill>
                <a:schemeClr val="tx1">
                  <a:lumMod val="95000"/>
                  <a:lumOff val="5000"/>
                </a:schemeClr>
              </a:solidFill>
            </a:endParaRPr>
          </a:p>
        </p:txBody>
      </p:sp>
      <p:sp>
        <p:nvSpPr>
          <p:cNvPr id="49155" name="Rectangle 3">
            <a:extLst>
              <a:ext uri="{FF2B5EF4-FFF2-40B4-BE49-F238E27FC236}">
                <a16:creationId xmlns:a16="http://schemas.microsoft.com/office/drawing/2014/main" id="{B63F5CBA-4300-BDC3-FE63-AB454181E058}"/>
              </a:ext>
            </a:extLst>
          </p:cNvPr>
          <p:cNvSpPr>
            <a:spLocks noGrp="1" noChangeArrowheads="1"/>
          </p:cNvSpPr>
          <p:nvPr>
            <p:ph idx="1"/>
          </p:nvPr>
        </p:nvSpPr>
        <p:spPr/>
        <p:txBody>
          <a:bodyPr/>
          <a:lstStyle/>
          <a:p>
            <a:pPr eaLnBrk="1" hangingPunct="1"/>
            <a:endParaRPr lang="en-US"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3003</TotalTime>
  <Words>2258</Words>
  <Application>Microsoft Macintosh PowerPoint</Application>
  <PresentationFormat>On-screen Show (4:3)</PresentationFormat>
  <Paragraphs>159</Paragraphs>
  <Slides>24</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Tw Cen MT</vt:lpstr>
      <vt:lpstr>Arial</vt:lpstr>
      <vt:lpstr>Tw Cen MT Condensed</vt:lpstr>
      <vt:lpstr>Wingdings 3</vt:lpstr>
      <vt:lpstr>Calibri</vt:lpstr>
      <vt:lpstr>Wingdings</vt:lpstr>
      <vt:lpstr>Integral</vt:lpstr>
      <vt:lpstr>Deciding Upon a Title / Writing an Abstract / Presentation Issues</vt:lpstr>
      <vt:lpstr>Topics to be covered today:</vt:lpstr>
      <vt:lpstr>Title</vt:lpstr>
      <vt:lpstr>Previous Dissertation Titles:</vt:lpstr>
      <vt:lpstr>What was the focus of the study?</vt:lpstr>
      <vt:lpstr>What is your title?</vt:lpstr>
      <vt:lpstr>Abstract</vt:lpstr>
      <vt:lpstr>PowerPoint Presentation</vt:lpstr>
      <vt:lpstr>Abstract: Brief summary of the research – </vt:lpstr>
      <vt:lpstr>Abstract</vt:lpstr>
      <vt:lpstr>Task: Sample Abstracts</vt:lpstr>
      <vt:lpstr>Sample Abstract – Identify problems with this! Make a note of all the issues…</vt:lpstr>
      <vt:lpstr>Very poor abstract. </vt:lpstr>
      <vt:lpstr>PowerPoint Presentation</vt:lpstr>
      <vt:lpstr>Transitioning Out of Sport:  The Psychosocial Effects of Collegiate  Athletes’ Career-Ending Injuries </vt:lpstr>
      <vt:lpstr>Broken down into sections…</vt:lpstr>
      <vt:lpstr>Task…Start on a draft template for YOUR abstract.</vt:lpstr>
      <vt:lpstr>Collection of abstracts – Moodle </vt:lpstr>
      <vt:lpstr>Use of Appendices</vt:lpstr>
      <vt:lpstr>Presentation Issues</vt:lpstr>
      <vt:lpstr>Presentation Issues</vt:lpstr>
      <vt:lpstr>Raw Data</vt:lpstr>
      <vt:lpstr>Summary</vt:lpstr>
      <vt:lpstr> Any Questions?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Deciding Upon a Title / Writing an Abstract / Presentation Issues</dc:title>
  <dc:creator>IT</dc:creator>
  <cp:lastModifiedBy>Alison Connaughton</cp:lastModifiedBy>
  <cp:revision>42</cp:revision>
  <cp:lastPrinted>2009-03-18T09:48:44Z</cp:lastPrinted>
  <dcterms:created xsi:type="dcterms:W3CDTF">2006-11-28T15:03:19Z</dcterms:created>
  <dcterms:modified xsi:type="dcterms:W3CDTF">2024-03-04T16:59:52Z</dcterms:modified>
</cp:coreProperties>
</file>