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6"/>
  </p:notesMasterIdLst>
  <p:sldIdLst>
    <p:sldId id="256" r:id="rId5"/>
    <p:sldId id="840" r:id="rId6"/>
    <p:sldId id="845" r:id="rId7"/>
    <p:sldId id="777" r:id="rId8"/>
    <p:sldId id="829" r:id="rId9"/>
    <p:sldId id="837" r:id="rId10"/>
    <p:sldId id="729" r:id="rId11"/>
    <p:sldId id="257" r:id="rId12"/>
    <p:sldId id="258" r:id="rId13"/>
    <p:sldId id="260" r:id="rId14"/>
    <p:sldId id="720" r:id="rId15"/>
    <p:sldId id="836" r:id="rId16"/>
    <p:sldId id="264" r:id="rId17"/>
    <p:sldId id="266" r:id="rId18"/>
    <p:sldId id="838" r:id="rId19"/>
    <p:sldId id="834" r:id="rId20"/>
    <p:sldId id="841" r:id="rId21"/>
    <p:sldId id="575" r:id="rId22"/>
    <p:sldId id="843" r:id="rId23"/>
    <p:sldId id="842" r:id="rId24"/>
    <p:sldId id="846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A65"/>
    <a:srgbClr val="FFFAEB"/>
    <a:srgbClr val="FFF6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48E945-74C1-4238-9AF2-82F4B8556C85}" v="11" dt="2025-09-17T13:24:30.3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91" autoAdjust="0"/>
    <p:restoredTop sz="86360" autoAdjust="0"/>
  </p:normalViewPr>
  <p:slideViewPr>
    <p:cSldViewPr snapToGrid="0">
      <p:cViewPr varScale="1">
        <p:scale>
          <a:sx n="67" d="100"/>
          <a:sy n="67" d="100"/>
        </p:scale>
        <p:origin x="69" y="84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6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an Jenkins" userId="c88a1e3c-0d26-4345-9a03-a979d2d1d313" providerId="ADAL" clId="{2848E945-74C1-4238-9AF2-82F4B8556C85}"/>
    <pc:docChg chg="undo custSel addSld delSld modSld sldOrd">
      <pc:chgData name="Bethan Jenkins" userId="c88a1e3c-0d26-4345-9a03-a979d2d1d313" providerId="ADAL" clId="{2848E945-74C1-4238-9AF2-82F4B8556C85}" dt="2025-09-17T14:58:07.975" v="386" actId="113"/>
      <pc:docMkLst>
        <pc:docMk/>
      </pc:docMkLst>
      <pc:sldChg chg="modSp mod">
        <pc:chgData name="Bethan Jenkins" userId="c88a1e3c-0d26-4345-9a03-a979d2d1d313" providerId="ADAL" clId="{2848E945-74C1-4238-9AF2-82F4B8556C85}" dt="2025-09-17T14:57:41.654" v="385" actId="113"/>
        <pc:sldMkLst>
          <pc:docMk/>
          <pc:sldMk cId="0" sldId="257"/>
        </pc:sldMkLst>
        <pc:spChg chg="mod">
          <ac:chgData name="Bethan Jenkins" userId="c88a1e3c-0d26-4345-9a03-a979d2d1d313" providerId="ADAL" clId="{2848E945-74C1-4238-9AF2-82F4B8556C85}" dt="2025-09-17T14:57:41.654" v="385" actId="113"/>
          <ac:spMkLst>
            <pc:docMk/>
            <pc:sldMk cId="0" sldId="257"/>
            <ac:spMk id="16387" creationId="{86E0EAEE-01F8-46FF-9C02-E1A4DDCA3B70}"/>
          </ac:spMkLst>
        </pc:spChg>
      </pc:sldChg>
      <pc:sldChg chg="modSp mod">
        <pc:chgData name="Bethan Jenkins" userId="c88a1e3c-0d26-4345-9a03-a979d2d1d313" providerId="ADAL" clId="{2848E945-74C1-4238-9AF2-82F4B8556C85}" dt="2025-09-17T14:58:07.975" v="386" actId="113"/>
        <pc:sldMkLst>
          <pc:docMk/>
          <pc:sldMk cId="0" sldId="258"/>
        </pc:sldMkLst>
        <pc:spChg chg="mod">
          <ac:chgData name="Bethan Jenkins" userId="c88a1e3c-0d26-4345-9a03-a979d2d1d313" providerId="ADAL" clId="{2848E945-74C1-4238-9AF2-82F4B8556C85}" dt="2025-09-17T14:58:07.975" v="386" actId="113"/>
          <ac:spMkLst>
            <pc:docMk/>
            <pc:sldMk cId="0" sldId="258"/>
            <ac:spMk id="17411" creationId="{7F729C8B-1DB0-42FB-8F93-4332F65081C2}"/>
          </ac:spMkLst>
        </pc:spChg>
      </pc:sldChg>
      <pc:sldChg chg="modSp mod">
        <pc:chgData name="Bethan Jenkins" userId="c88a1e3c-0d26-4345-9a03-a979d2d1d313" providerId="ADAL" clId="{2848E945-74C1-4238-9AF2-82F4B8556C85}" dt="2025-09-15T09:45:51.940" v="3" actId="113"/>
        <pc:sldMkLst>
          <pc:docMk/>
          <pc:sldMk cId="0" sldId="264"/>
        </pc:sldMkLst>
        <pc:spChg chg="mod">
          <ac:chgData name="Bethan Jenkins" userId="c88a1e3c-0d26-4345-9a03-a979d2d1d313" providerId="ADAL" clId="{2848E945-74C1-4238-9AF2-82F4B8556C85}" dt="2025-09-15T09:45:51.940" v="3" actId="113"/>
          <ac:spMkLst>
            <pc:docMk/>
            <pc:sldMk cId="0" sldId="264"/>
            <ac:spMk id="24579" creationId="{E99AC16E-F1CE-4DFC-8172-5D1AA15DFF5F}"/>
          </ac:spMkLst>
        </pc:spChg>
      </pc:sldChg>
      <pc:sldChg chg="addSp delSp modSp mod ord">
        <pc:chgData name="Bethan Jenkins" userId="c88a1e3c-0d26-4345-9a03-a979d2d1d313" providerId="ADAL" clId="{2848E945-74C1-4238-9AF2-82F4B8556C85}" dt="2025-09-17T14:00:15.603" v="384"/>
        <pc:sldMkLst>
          <pc:docMk/>
          <pc:sldMk cId="0" sldId="777"/>
        </pc:sldMkLst>
        <pc:spChg chg="add del mod">
          <ac:chgData name="Bethan Jenkins" userId="c88a1e3c-0d26-4345-9a03-a979d2d1d313" providerId="ADAL" clId="{2848E945-74C1-4238-9AF2-82F4B8556C85}" dt="2025-09-17T10:18:47.099" v="286" actId="26606"/>
          <ac:spMkLst>
            <pc:docMk/>
            <pc:sldMk cId="0" sldId="777"/>
            <ac:spMk id="8" creationId="{4C1A1A81-2224-D553-0EC1-FE2DD8103CEE}"/>
          </ac:spMkLst>
        </pc:spChg>
        <pc:spChg chg="mod">
          <ac:chgData name="Bethan Jenkins" userId="c88a1e3c-0d26-4345-9a03-a979d2d1d313" providerId="ADAL" clId="{2848E945-74C1-4238-9AF2-82F4B8556C85}" dt="2025-09-15T14:26:06.319" v="55" actId="26606"/>
          <ac:spMkLst>
            <pc:docMk/>
            <pc:sldMk cId="0" sldId="777"/>
            <ac:spMk id="23554" creationId="{63867A25-49A4-4D64-A45D-B4BBB3298467}"/>
          </ac:spMkLst>
        </pc:spChg>
        <pc:spChg chg="mod">
          <ac:chgData name="Bethan Jenkins" userId="c88a1e3c-0d26-4345-9a03-a979d2d1d313" providerId="ADAL" clId="{2848E945-74C1-4238-9AF2-82F4B8556C85}" dt="2025-09-15T14:26:06.319" v="55" actId="26606"/>
          <ac:spMkLst>
            <pc:docMk/>
            <pc:sldMk cId="0" sldId="777"/>
            <ac:spMk id="23555" creationId="{0F535E81-8876-49DA-8730-F2A73F954C5E}"/>
          </ac:spMkLst>
        </pc:spChg>
        <pc:spChg chg="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77" creationId="{09588DA8-065E-4F6F-8EFD-43104AB2E0CF}"/>
          </ac:spMkLst>
        </pc:spChg>
        <pc:spChg chg="add 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78" creationId="{D2B78728-A580-49A7-84F9-6EF6F583ADE0}"/>
          </ac:spMkLst>
        </pc:spChg>
        <pc:spChg chg="add 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79" creationId="{C4285719-470E-454C-AF62-8323075F1F5B}"/>
          </ac:spMkLst>
        </pc:spChg>
        <pc:spChg chg="add 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80" creationId="{38FAA1A1-D861-433F-88FA-1E9D6FD31D11}"/>
          </ac:spMkLst>
        </pc:spChg>
        <pc:spChg chg="add 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81" creationId="{CD9FE4EF-C4D8-49A0-B2FF-81D8DB7D8A24}"/>
          </ac:spMkLst>
        </pc:spChg>
        <pc:spChg chg="add del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82" creationId="{8D71EDA1-87BF-4D5D-AB79-F346FD19278A}"/>
          </ac:spMkLst>
        </pc:spChg>
        <pc:spChg chg="add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89" creationId="{C4285719-470E-454C-AF62-8323075F1F5B}"/>
          </ac:spMkLst>
        </pc:spChg>
        <pc:spChg chg="add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91" creationId="{CD9FE4EF-C4D8-49A0-B2FF-81D8DB7D8A24}"/>
          </ac:spMkLst>
        </pc:spChg>
        <pc:spChg chg="add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93" creationId="{4300840D-0A0B-4512-BACA-B439D5B9C57C}"/>
          </ac:spMkLst>
        </pc:spChg>
        <pc:spChg chg="add">
          <ac:chgData name="Bethan Jenkins" userId="c88a1e3c-0d26-4345-9a03-a979d2d1d313" providerId="ADAL" clId="{2848E945-74C1-4238-9AF2-82F4B8556C85}" dt="2025-09-17T10:19:40.439" v="287" actId="26606"/>
          <ac:spMkLst>
            <pc:docMk/>
            <pc:sldMk cId="0" sldId="777"/>
            <ac:spMk id="23595" creationId="{D2B78728-A580-49A7-84F9-6EF6F583ADE0}"/>
          </ac:spMkLst>
        </pc:spChg>
        <pc:graphicFrameChg chg="add">
          <ac:chgData name="Bethan Jenkins" userId="c88a1e3c-0d26-4345-9a03-a979d2d1d313" providerId="ADAL" clId="{2848E945-74C1-4238-9AF2-82F4B8556C85}" dt="2025-09-17T10:18:47.099" v="286" actId="26606"/>
          <ac:graphicFrameMkLst>
            <pc:docMk/>
            <pc:sldMk cId="0" sldId="777"/>
            <ac:graphicFrameMk id="23584" creationId="{61D75DD8-12A3-8B9E-81E1-7F9030C7E443}"/>
          </ac:graphicFrameMkLst>
        </pc:graphicFrameChg>
      </pc:sldChg>
      <pc:sldChg chg="modSp mod">
        <pc:chgData name="Bethan Jenkins" userId="c88a1e3c-0d26-4345-9a03-a979d2d1d313" providerId="ADAL" clId="{2848E945-74C1-4238-9AF2-82F4B8556C85}" dt="2025-09-15T09:50:37.551" v="45" actId="5793"/>
        <pc:sldMkLst>
          <pc:docMk/>
          <pc:sldMk cId="3663590696" sldId="843"/>
        </pc:sldMkLst>
        <pc:spChg chg="mod">
          <ac:chgData name="Bethan Jenkins" userId="c88a1e3c-0d26-4345-9a03-a979d2d1d313" providerId="ADAL" clId="{2848E945-74C1-4238-9AF2-82F4B8556C85}" dt="2025-09-15T09:50:37.551" v="45" actId="5793"/>
          <ac:spMkLst>
            <pc:docMk/>
            <pc:sldMk cId="3663590696" sldId="843"/>
            <ac:spMk id="3" creationId="{EB6F023F-B6DD-4F32-9212-2B288C46FF2A}"/>
          </ac:spMkLst>
        </pc:spChg>
      </pc:sldChg>
      <pc:sldChg chg="modSp mod ord">
        <pc:chgData name="Bethan Jenkins" userId="c88a1e3c-0d26-4345-9a03-a979d2d1d313" providerId="ADAL" clId="{2848E945-74C1-4238-9AF2-82F4B8556C85}" dt="2025-09-17T08:46:59.717" v="255" actId="1076"/>
        <pc:sldMkLst>
          <pc:docMk/>
          <pc:sldMk cId="3230093242" sldId="845"/>
        </pc:sldMkLst>
        <pc:spChg chg="mod">
          <ac:chgData name="Bethan Jenkins" userId="c88a1e3c-0d26-4345-9a03-a979d2d1d313" providerId="ADAL" clId="{2848E945-74C1-4238-9AF2-82F4B8556C85}" dt="2025-09-17T08:46:59.717" v="255" actId="1076"/>
          <ac:spMkLst>
            <pc:docMk/>
            <pc:sldMk cId="3230093242" sldId="845"/>
            <ac:spMk id="2" creationId="{AB74B001-016D-4B77-9517-F7D6C68A6546}"/>
          </ac:spMkLst>
        </pc:spChg>
      </pc:sldChg>
      <pc:sldChg chg="addSp delSp modSp new mod setBg">
        <pc:chgData name="Bethan Jenkins" userId="c88a1e3c-0d26-4345-9a03-a979d2d1d313" providerId="ADAL" clId="{2848E945-74C1-4238-9AF2-82F4B8556C85}" dt="2025-09-17T13:24:30.387" v="382" actId="20577"/>
        <pc:sldMkLst>
          <pc:docMk/>
          <pc:sldMk cId="644087197" sldId="846"/>
        </pc:sldMkLst>
        <pc:spChg chg="add del mod">
          <ac:chgData name="Bethan Jenkins" userId="c88a1e3c-0d26-4345-9a03-a979d2d1d313" providerId="ADAL" clId="{2848E945-74C1-4238-9AF2-82F4B8556C85}" dt="2025-09-17T10:45:04.345" v="375" actId="26606"/>
          <ac:spMkLst>
            <pc:docMk/>
            <pc:sldMk cId="644087197" sldId="846"/>
            <ac:spMk id="2" creationId="{85B87B77-1DC3-753C-7F0B-87DBE31C9042}"/>
          </ac:spMkLst>
        </pc:spChg>
        <pc:spChg chg="add">
          <ac:chgData name="Bethan Jenkins" userId="c88a1e3c-0d26-4345-9a03-a979d2d1d313" providerId="ADAL" clId="{2848E945-74C1-4238-9AF2-82F4B8556C85}" dt="2025-09-17T10:45:04.345" v="375" actId="26606"/>
          <ac:spMkLst>
            <pc:docMk/>
            <pc:sldMk cId="644087197" sldId="846"/>
            <ac:spMk id="8" creationId="{BACC6370-2D7E-4714-9D71-7542949D7D5D}"/>
          </ac:spMkLst>
        </pc:spChg>
        <pc:spChg chg="add">
          <ac:chgData name="Bethan Jenkins" userId="c88a1e3c-0d26-4345-9a03-a979d2d1d313" providerId="ADAL" clId="{2848E945-74C1-4238-9AF2-82F4B8556C85}" dt="2025-09-17T10:45:04.345" v="375" actId="26606"/>
          <ac:spMkLst>
            <pc:docMk/>
            <pc:sldMk cId="644087197" sldId="846"/>
            <ac:spMk id="10" creationId="{F68B3F68-107C-434F-AA38-110D5EA91B85}"/>
          </ac:spMkLst>
        </pc:spChg>
        <pc:spChg chg="add">
          <ac:chgData name="Bethan Jenkins" userId="c88a1e3c-0d26-4345-9a03-a979d2d1d313" providerId="ADAL" clId="{2848E945-74C1-4238-9AF2-82F4B8556C85}" dt="2025-09-17T10:45:04.345" v="375" actId="26606"/>
          <ac:spMkLst>
            <pc:docMk/>
            <pc:sldMk cId="644087197" sldId="846"/>
            <ac:spMk id="12" creationId="{AAD0DBB9-1A4B-4391-81D4-CB19F9AB918A}"/>
          </ac:spMkLst>
        </pc:spChg>
        <pc:spChg chg="add">
          <ac:chgData name="Bethan Jenkins" userId="c88a1e3c-0d26-4345-9a03-a979d2d1d313" providerId="ADAL" clId="{2848E945-74C1-4238-9AF2-82F4B8556C85}" dt="2025-09-17T10:45:04.345" v="375" actId="26606"/>
          <ac:spMkLst>
            <pc:docMk/>
            <pc:sldMk cId="644087197" sldId="846"/>
            <ac:spMk id="14" creationId="{063BBA22-50EA-4C4D-BE05-F1CE4E63AA56}"/>
          </ac:spMkLst>
        </pc:spChg>
        <pc:graphicFrameChg chg="add mod">
          <ac:chgData name="Bethan Jenkins" userId="c88a1e3c-0d26-4345-9a03-a979d2d1d313" providerId="ADAL" clId="{2848E945-74C1-4238-9AF2-82F4B8556C85}" dt="2025-09-17T13:24:30.387" v="382" actId="20577"/>
          <ac:graphicFrameMkLst>
            <pc:docMk/>
            <pc:sldMk cId="644087197" sldId="846"/>
            <ac:graphicFrameMk id="4" creationId="{40FA510D-5A57-4320-A694-A7F2DCE8F034}"/>
          </ac:graphicFrameMkLst>
        </pc:graphicFrameChg>
      </pc:sldChg>
      <pc:sldChg chg="new del">
        <pc:chgData name="Bethan Jenkins" userId="c88a1e3c-0d26-4345-9a03-a979d2d1d313" providerId="ADAL" clId="{2848E945-74C1-4238-9AF2-82F4B8556C85}" dt="2025-09-15T09:50:58.454" v="47" actId="680"/>
        <pc:sldMkLst>
          <pc:docMk/>
          <pc:sldMk cId="1719819590" sldId="84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4018D-3053-45A4-8026-2728BC7CAE3B}" type="doc">
      <dgm:prSet loTypeId="urn:microsoft.com/office/officeart/2005/8/layout/vList2" loCatId="list" qsTypeId="urn:microsoft.com/office/officeart/2005/8/quickstyle/simple2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68476B6F-6A4A-4D28-BAB5-97E240C7CEC8}">
      <dgm:prSet/>
      <dgm:spPr/>
      <dgm:t>
        <a:bodyPr/>
        <a:lstStyle/>
        <a:p>
          <a:r>
            <a:rPr lang="en-GB" b="1"/>
            <a:t>NAME / CONTACT DETAILS</a:t>
          </a:r>
          <a:endParaRPr lang="en-US"/>
        </a:p>
      </dgm:t>
    </dgm:pt>
    <dgm:pt modelId="{4FC11423-F74F-45CD-B33A-540B178C31C9}" type="parTrans" cxnId="{076FA989-FAF7-4B7E-A89F-00146666192F}">
      <dgm:prSet/>
      <dgm:spPr/>
      <dgm:t>
        <a:bodyPr/>
        <a:lstStyle/>
        <a:p>
          <a:endParaRPr lang="en-US"/>
        </a:p>
      </dgm:t>
    </dgm:pt>
    <dgm:pt modelId="{8039DDAC-3395-4955-A1FD-559CE84083DB}" type="sibTrans" cxnId="{076FA989-FAF7-4B7E-A89F-00146666192F}">
      <dgm:prSet/>
      <dgm:spPr/>
      <dgm:t>
        <a:bodyPr/>
        <a:lstStyle/>
        <a:p>
          <a:endParaRPr lang="en-US"/>
        </a:p>
      </dgm:t>
    </dgm:pt>
    <dgm:pt modelId="{285D24B7-AE65-4CCB-8D69-4B7BAEB52AAB}">
      <dgm:prSet/>
      <dgm:spPr/>
      <dgm:t>
        <a:bodyPr/>
        <a:lstStyle/>
        <a:p>
          <a:r>
            <a:rPr lang="en-GB" b="1"/>
            <a:t>PERSONAL PROFILE – Career focus</a:t>
          </a:r>
          <a:endParaRPr lang="en-US"/>
        </a:p>
      </dgm:t>
    </dgm:pt>
    <dgm:pt modelId="{F0710E5A-3EE1-45C5-9971-977CBA7B1834}" type="parTrans" cxnId="{EF13A215-971C-4BE7-B118-53A3F51B0DD4}">
      <dgm:prSet/>
      <dgm:spPr/>
      <dgm:t>
        <a:bodyPr/>
        <a:lstStyle/>
        <a:p>
          <a:endParaRPr lang="en-US"/>
        </a:p>
      </dgm:t>
    </dgm:pt>
    <dgm:pt modelId="{C9E50686-A01C-461A-8568-2FBF3C2A4F6D}" type="sibTrans" cxnId="{EF13A215-971C-4BE7-B118-53A3F51B0DD4}">
      <dgm:prSet/>
      <dgm:spPr/>
      <dgm:t>
        <a:bodyPr/>
        <a:lstStyle/>
        <a:p>
          <a:endParaRPr lang="en-US"/>
        </a:p>
      </dgm:t>
    </dgm:pt>
    <dgm:pt modelId="{CEEF9B39-BEBF-4429-97AE-06CCB4F2945F}">
      <dgm:prSet/>
      <dgm:spPr/>
      <dgm:t>
        <a:bodyPr/>
        <a:lstStyle/>
        <a:p>
          <a:r>
            <a:rPr lang="en-GB" b="1"/>
            <a:t>EDUCATION</a:t>
          </a:r>
          <a:endParaRPr lang="en-US"/>
        </a:p>
      </dgm:t>
    </dgm:pt>
    <dgm:pt modelId="{56438AA9-FB77-4197-A370-555A1A9666E6}" type="parTrans" cxnId="{4362B4FC-020E-4434-B55F-3F22F31E2A04}">
      <dgm:prSet/>
      <dgm:spPr/>
      <dgm:t>
        <a:bodyPr/>
        <a:lstStyle/>
        <a:p>
          <a:endParaRPr lang="en-US"/>
        </a:p>
      </dgm:t>
    </dgm:pt>
    <dgm:pt modelId="{14A3F56F-4B7E-46A7-B7D1-CC72EBA29680}" type="sibTrans" cxnId="{4362B4FC-020E-4434-B55F-3F22F31E2A04}">
      <dgm:prSet/>
      <dgm:spPr/>
      <dgm:t>
        <a:bodyPr/>
        <a:lstStyle/>
        <a:p>
          <a:endParaRPr lang="en-US"/>
        </a:p>
      </dgm:t>
    </dgm:pt>
    <dgm:pt modelId="{F5031CAD-82B9-4E48-B380-6E39171054A7}">
      <dgm:prSet/>
      <dgm:spPr/>
      <dgm:t>
        <a:bodyPr/>
        <a:lstStyle/>
        <a:p>
          <a:r>
            <a:rPr lang="en-GB" b="1"/>
            <a:t>WORK HISTORY / VOLUNTEERING</a:t>
          </a:r>
          <a:endParaRPr lang="en-US"/>
        </a:p>
      </dgm:t>
    </dgm:pt>
    <dgm:pt modelId="{68F402E4-82A5-4AEC-BEA3-9EAB19983AED}" type="parTrans" cxnId="{104CD3B4-885D-4F6B-A43A-F97FAF9D8287}">
      <dgm:prSet/>
      <dgm:spPr/>
      <dgm:t>
        <a:bodyPr/>
        <a:lstStyle/>
        <a:p>
          <a:endParaRPr lang="en-US"/>
        </a:p>
      </dgm:t>
    </dgm:pt>
    <dgm:pt modelId="{6D277F3E-C1E8-4364-B5BD-24EF99605B30}" type="sibTrans" cxnId="{104CD3B4-885D-4F6B-A43A-F97FAF9D8287}">
      <dgm:prSet/>
      <dgm:spPr/>
      <dgm:t>
        <a:bodyPr/>
        <a:lstStyle/>
        <a:p>
          <a:endParaRPr lang="en-US"/>
        </a:p>
      </dgm:t>
    </dgm:pt>
    <dgm:pt modelId="{3E0D459E-BFB1-44FE-9071-D34793C9C9EA}">
      <dgm:prSet/>
      <dgm:spPr/>
      <dgm:t>
        <a:bodyPr/>
        <a:lstStyle/>
        <a:p>
          <a:r>
            <a:rPr lang="en-GB" b="1"/>
            <a:t>SKILLS / ACHIEVEMENTS - Educational</a:t>
          </a:r>
          <a:endParaRPr lang="en-US"/>
        </a:p>
      </dgm:t>
    </dgm:pt>
    <dgm:pt modelId="{F1DF2915-FD88-4D15-8B8E-61228DB046E4}" type="parTrans" cxnId="{B65C4B9D-6F17-48E0-AD8B-D966B1AA37C2}">
      <dgm:prSet/>
      <dgm:spPr/>
      <dgm:t>
        <a:bodyPr/>
        <a:lstStyle/>
        <a:p>
          <a:endParaRPr lang="en-US"/>
        </a:p>
      </dgm:t>
    </dgm:pt>
    <dgm:pt modelId="{889420F2-DA2E-4984-8A13-B03B940192CE}" type="sibTrans" cxnId="{B65C4B9D-6F17-48E0-AD8B-D966B1AA37C2}">
      <dgm:prSet/>
      <dgm:spPr/>
      <dgm:t>
        <a:bodyPr/>
        <a:lstStyle/>
        <a:p>
          <a:endParaRPr lang="en-US"/>
        </a:p>
      </dgm:t>
    </dgm:pt>
    <dgm:pt modelId="{67ADCD16-6CD8-41AC-ADCE-8764CDD008D7}">
      <dgm:prSet/>
      <dgm:spPr/>
      <dgm:t>
        <a:bodyPr/>
        <a:lstStyle/>
        <a:p>
          <a:r>
            <a:rPr lang="en-GB" b="1"/>
            <a:t>INTERESTS / HOBBIES</a:t>
          </a:r>
          <a:endParaRPr lang="en-US"/>
        </a:p>
      </dgm:t>
    </dgm:pt>
    <dgm:pt modelId="{2EA93069-054E-4CDC-843D-D190B1FDD27B}" type="parTrans" cxnId="{3D904240-85E4-4C32-91BE-89D09E17C25E}">
      <dgm:prSet/>
      <dgm:spPr/>
      <dgm:t>
        <a:bodyPr/>
        <a:lstStyle/>
        <a:p>
          <a:endParaRPr lang="en-US"/>
        </a:p>
      </dgm:t>
    </dgm:pt>
    <dgm:pt modelId="{0EFFB449-0E65-4703-87D6-37C61E11764B}" type="sibTrans" cxnId="{3D904240-85E4-4C32-91BE-89D09E17C25E}">
      <dgm:prSet/>
      <dgm:spPr/>
      <dgm:t>
        <a:bodyPr/>
        <a:lstStyle/>
        <a:p>
          <a:endParaRPr lang="en-US"/>
        </a:p>
      </dgm:t>
    </dgm:pt>
    <dgm:pt modelId="{C53C8B30-0761-4FCC-A50F-20A0C60053E2}">
      <dgm:prSet/>
      <dgm:spPr/>
      <dgm:t>
        <a:bodyPr/>
        <a:lstStyle/>
        <a:p>
          <a:r>
            <a:rPr lang="en-GB" b="1"/>
            <a:t>REFERENCES AVAILABLE ON REQUEST</a:t>
          </a:r>
          <a:endParaRPr lang="en-US"/>
        </a:p>
      </dgm:t>
    </dgm:pt>
    <dgm:pt modelId="{DC326D65-AD1C-42E8-BF4F-C90B061AE307}" type="parTrans" cxnId="{C30E9262-8C81-4ABA-B32B-C3BA728BDB6C}">
      <dgm:prSet/>
      <dgm:spPr/>
      <dgm:t>
        <a:bodyPr/>
        <a:lstStyle/>
        <a:p>
          <a:endParaRPr lang="en-US"/>
        </a:p>
      </dgm:t>
    </dgm:pt>
    <dgm:pt modelId="{C9BADF41-3BCA-44A9-A222-12CA7881FA8B}" type="sibTrans" cxnId="{C30E9262-8C81-4ABA-B32B-C3BA728BDB6C}">
      <dgm:prSet/>
      <dgm:spPr/>
      <dgm:t>
        <a:bodyPr/>
        <a:lstStyle/>
        <a:p>
          <a:endParaRPr lang="en-US"/>
        </a:p>
      </dgm:t>
    </dgm:pt>
    <dgm:pt modelId="{B7575CAE-A002-413E-B7DF-976FE34655C9}" type="pres">
      <dgm:prSet presAssocID="{D274018D-3053-45A4-8026-2728BC7CAE3B}" presName="linear" presStyleCnt="0">
        <dgm:presLayoutVars>
          <dgm:animLvl val="lvl"/>
          <dgm:resizeHandles val="exact"/>
        </dgm:presLayoutVars>
      </dgm:prSet>
      <dgm:spPr/>
    </dgm:pt>
    <dgm:pt modelId="{1E2D9D95-AE7E-42C1-A1B5-A2F4561E7FA2}" type="pres">
      <dgm:prSet presAssocID="{68476B6F-6A4A-4D28-BAB5-97E240C7CEC8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B6FA57C1-7EA1-4238-859C-CB32BB79A0A2}" type="pres">
      <dgm:prSet presAssocID="{8039DDAC-3395-4955-A1FD-559CE84083DB}" presName="spacer" presStyleCnt="0"/>
      <dgm:spPr/>
    </dgm:pt>
    <dgm:pt modelId="{27565E7E-6F15-4DDB-A399-D4F015F7A8C9}" type="pres">
      <dgm:prSet presAssocID="{285D24B7-AE65-4CCB-8D69-4B7BAEB52AAB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028843E-4CBA-43ED-B52B-87F33BC5F131}" type="pres">
      <dgm:prSet presAssocID="{C9E50686-A01C-461A-8568-2FBF3C2A4F6D}" presName="spacer" presStyleCnt="0"/>
      <dgm:spPr/>
    </dgm:pt>
    <dgm:pt modelId="{5319843B-5A5F-4FD7-B2F6-739FB59CF0E4}" type="pres">
      <dgm:prSet presAssocID="{CEEF9B39-BEBF-4429-97AE-06CCB4F2945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1062386D-6B3A-403C-A47F-984FD93D6B2E}" type="pres">
      <dgm:prSet presAssocID="{14A3F56F-4B7E-46A7-B7D1-CC72EBA29680}" presName="spacer" presStyleCnt="0"/>
      <dgm:spPr/>
    </dgm:pt>
    <dgm:pt modelId="{43818C29-3BC7-48BC-A4E2-C2504726A3EB}" type="pres">
      <dgm:prSet presAssocID="{F5031CAD-82B9-4E48-B380-6E39171054A7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E3BC5DFB-F18B-4F68-B0BF-5E43BF196874}" type="pres">
      <dgm:prSet presAssocID="{6D277F3E-C1E8-4364-B5BD-24EF99605B30}" presName="spacer" presStyleCnt="0"/>
      <dgm:spPr/>
    </dgm:pt>
    <dgm:pt modelId="{17A9FD49-6584-4E16-B48F-9C6267F00B32}" type="pres">
      <dgm:prSet presAssocID="{3E0D459E-BFB1-44FE-9071-D34793C9C9EA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0802C16-99E7-4F79-B952-9FD6DDB6B3EE}" type="pres">
      <dgm:prSet presAssocID="{889420F2-DA2E-4984-8A13-B03B940192CE}" presName="spacer" presStyleCnt="0"/>
      <dgm:spPr/>
    </dgm:pt>
    <dgm:pt modelId="{5B564032-BF4E-4D07-A045-9F64AFF1690A}" type="pres">
      <dgm:prSet presAssocID="{67ADCD16-6CD8-41AC-ADCE-8764CDD008D7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08EA6AC9-6C35-404C-935C-5A0CBBE5CC84}" type="pres">
      <dgm:prSet presAssocID="{0EFFB449-0E65-4703-87D6-37C61E11764B}" presName="spacer" presStyleCnt="0"/>
      <dgm:spPr/>
    </dgm:pt>
    <dgm:pt modelId="{F458B19E-23E0-4369-818C-4CA51BDAE356}" type="pres">
      <dgm:prSet presAssocID="{C53C8B30-0761-4FCC-A50F-20A0C60053E2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E60E640F-204C-42F6-8878-030748DF784D}" type="presOf" srcId="{D274018D-3053-45A4-8026-2728BC7CAE3B}" destId="{B7575CAE-A002-413E-B7DF-976FE34655C9}" srcOrd="0" destOrd="0" presId="urn:microsoft.com/office/officeart/2005/8/layout/vList2"/>
    <dgm:cxn modelId="{EF13A215-971C-4BE7-B118-53A3F51B0DD4}" srcId="{D274018D-3053-45A4-8026-2728BC7CAE3B}" destId="{285D24B7-AE65-4CCB-8D69-4B7BAEB52AAB}" srcOrd="1" destOrd="0" parTransId="{F0710E5A-3EE1-45C5-9971-977CBA7B1834}" sibTransId="{C9E50686-A01C-461A-8568-2FBF3C2A4F6D}"/>
    <dgm:cxn modelId="{43FA8D22-3AE3-437D-AA86-F24784C89923}" type="presOf" srcId="{C53C8B30-0761-4FCC-A50F-20A0C60053E2}" destId="{F458B19E-23E0-4369-818C-4CA51BDAE356}" srcOrd="0" destOrd="0" presId="urn:microsoft.com/office/officeart/2005/8/layout/vList2"/>
    <dgm:cxn modelId="{1973102A-42EF-4C47-9CD1-6B41D274A3CB}" type="presOf" srcId="{68476B6F-6A4A-4D28-BAB5-97E240C7CEC8}" destId="{1E2D9D95-AE7E-42C1-A1B5-A2F4561E7FA2}" srcOrd="0" destOrd="0" presId="urn:microsoft.com/office/officeart/2005/8/layout/vList2"/>
    <dgm:cxn modelId="{347B212C-3D01-4464-8DB6-9B995A766EC0}" type="presOf" srcId="{CEEF9B39-BEBF-4429-97AE-06CCB4F2945F}" destId="{5319843B-5A5F-4FD7-B2F6-739FB59CF0E4}" srcOrd="0" destOrd="0" presId="urn:microsoft.com/office/officeart/2005/8/layout/vList2"/>
    <dgm:cxn modelId="{3D904240-85E4-4C32-91BE-89D09E17C25E}" srcId="{D274018D-3053-45A4-8026-2728BC7CAE3B}" destId="{67ADCD16-6CD8-41AC-ADCE-8764CDD008D7}" srcOrd="5" destOrd="0" parTransId="{2EA93069-054E-4CDC-843D-D190B1FDD27B}" sibTransId="{0EFFB449-0E65-4703-87D6-37C61E11764B}"/>
    <dgm:cxn modelId="{C30E9262-8C81-4ABA-B32B-C3BA728BDB6C}" srcId="{D274018D-3053-45A4-8026-2728BC7CAE3B}" destId="{C53C8B30-0761-4FCC-A50F-20A0C60053E2}" srcOrd="6" destOrd="0" parTransId="{DC326D65-AD1C-42E8-BF4F-C90B061AE307}" sibTransId="{C9BADF41-3BCA-44A9-A222-12CA7881FA8B}"/>
    <dgm:cxn modelId="{9C3A247C-A717-4F76-A699-0C97DEE10F06}" type="presOf" srcId="{67ADCD16-6CD8-41AC-ADCE-8764CDD008D7}" destId="{5B564032-BF4E-4D07-A045-9F64AFF1690A}" srcOrd="0" destOrd="0" presId="urn:microsoft.com/office/officeart/2005/8/layout/vList2"/>
    <dgm:cxn modelId="{076FA989-FAF7-4B7E-A89F-00146666192F}" srcId="{D274018D-3053-45A4-8026-2728BC7CAE3B}" destId="{68476B6F-6A4A-4D28-BAB5-97E240C7CEC8}" srcOrd="0" destOrd="0" parTransId="{4FC11423-F74F-45CD-B33A-540B178C31C9}" sibTransId="{8039DDAC-3395-4955-A1FD-559CE84083DB}"/>
    <dgm:cxn modelId="{B65C4B9D-6F17-48E0-AD8B-D966B1AA37C2}" srcId="{D274018D-3053-45A4-8026-2728BC7CAE3B}" destId="{3E0D459E-BFB1-44FE-9071-D34793C9C9EA}" srcOrd="4" destOrd="0" parTransId="{F1DF2915-FD88-4D15-8B8E-61228DB046E4}" sibTransId="{889420F2-DA2E-4984-8A13-B03B940192CE}"/>
    <dgm:cxn modelId="{DFEC4FAB-C748-42E8-89E0-A3F6E7F3F6BB}" type="presOf" srcId="{285D24B7-AE65-4CCB-8D69-4B7BAEB52AAB}" destId="{27565E7E-6F15-4DDB-A399-D4F015F7A8C9}" srcOrd="0" destOrd="0" presId="urn:microsoft.com/office/officeart/2005/8/layout/vList2"/>
    <dgm:cxn modelId="{104CD3B4-885D-4F6B-A43A-F97FAF9D8287}" srcId="{D274018D-3053-45A4-8026-2728BC7CAE3B}" destId="{F5031CAD-82B9-4E48-B380-6E39171054A7}" srcOrd="3" destOrd="0" parTransId="{68F402E4-82A5-4AEC-BEA3-9EAB19983AED}" sibTransId="{6D277F3E-C1E8-4364-B5BD-24EF99605B30}"/>
    <dgm:cxn modelId="{FBA754D5-87B6-42B5-97A7-3B5B899FA372}" type="presOf" srcId="{F5031CAD-82B9-4E48-B380-6E39171054A7}" destId="{43818C29-3BC7-48BC-A4E2-C2504726A3EB}" srcOrd="0" destOrd="0" presId="urn:microsoft.com/office/officeart/2005/8/layout/vList2"/>
    <dgm:cxn modelId="{71BA55E7-885E-4514-BAC0-A3E93327FBE7}" type="presOf" srcId="{3E0D459E-BFB1-44FE-9071-D34793C9C9EA}" destId="{17A9FD49-6584-4E16-B48F-9C6267F00B32}" srcOrd="0" destOrd="0" presId="urn:microsoft.com/office/officeart/2005/8/layout/vList2"/>
    <dgm:cxn modelId="{4362B4FC-020E-4434-B55F-3F22F31E2A04}" srcId="{D274018D-3053-45A4-8026-2728BC7CAE3B}" destId="{CEEF9B39-BEBF-4429-97AE-06CCB4F2945F}" srcOrd="2" destOrd="0" parTransId="{56438AA9-FB77-4197-A370-555A1A9666E6}" sibTransId="{14A3F56F-4B7E-46A7-B7D1-CC72EBA29680}"/>
    <dgm:cxn modelId="{35A774B0-15DD-4395-9856-340236541A9B}" type="presParOf" srcId="{B7575CAE-A002-413E-B7DF-976FE34655C9}" destId="{1E2D9D95-AE7E-42C1-A1B5-A2F4561E7FA2}" srcOrd="0" destOrd="0" presId="urn:microsoft.com/office/officeart/2005/8/layout/vList2"/>
    <dgm:cxn modelId="{7CB5E54F-0009-4549-9DB8-2FA9C0461134}" type="presParOf" srcId="{B7575CAE-A002-413E-B7DF-976FE34655C9}" destId="{B6FA57C1-7EA1-4238-859C-CB32BB79A0A2}" srcOrd="1" destOrd="0" presId="urn:microsoft.com/office/officeart/2005/8/layout/vList2"/>
    <dgm:cxn modelId="{87C25D8D-6D16-4C48-8B85-7CC627CAA5D7}" type="presParOf" srcId="{B7575CAE-A002-413E-B7DF-976FE34655C9}" destId="{27565E7E-6F15-4DDB-A399-D4F015F7A8C9}" srcOrd="2" destOrd="0" presId="urn:microsoft.com/office/officeart/2005/8/layout/vList2"/>
    <dgm:cxn modelId="{D6113DE4-1AD2-4F48-870A-CE533370EB4D}" type="presParOf" srcId="{B7575CAE-A002-413E-B7DF-976FE34655C9}" destId="{2028843E-4CBA-43ED-B52B-87F33BC5F131}" srcOrd="3" destOrd="0" presId="urn:microsoft.com/office/officeart/2005/8/layout/vList2"/>
    <dgm:cxn modelId="{891E8A28-DF1C-4952-B329-848541748C1C}" type="presParOf" srcId="{B7575CAE-A002-413E-B7DF-976FE34655C9}" destId="{5319843B-5A5F-4FD7-B2F6-739FB59CF0E4}" srcOrd="4" destOrd="0" presId="urn:microsoft.com/office/officeart/2005/8/layout/vList2"/>
    <dgm:cxn modelId="{81AE652B-C164-4CF4-BF7A-6F3845537352}" type="presParOf" srcId="{B7575CAE-A002-413E-B7DF-976FE34655C9}" destId="{1062386D-6B3A-403C-A47F-984FD93D6B2E}" srcOrd="5" destOrd="0" presId="urn:microsoft.com/office/officeart/2005/8/layout/vList2"/>
    <dgm:cxn modelId="{3D533447-6797-4E22-857F-320DE3BCE031}" type="presParOf" srcId="{B7575CAE-A002-413E-B7DF-976FE34655C9}" destId="{43818C29-3BC7-48BC-A4E2-C2504726A3EB}" srcOrd="6" destOrd="0" presId="urn:microsoft.com/office/officeart/2005/8/layout/vList2"/>
    <dgm:cxn modelId="{5AB560C0-CFC3-45E2-8B40-F4C87B945330}" type="presParOf" srcId="{B7575CAE-A002-413E-B7DF-976FE34655C9}" destId="{E3BC5DFB-F18B-4F68-B0BF-5E43BF196874}" srcOrd="7" destOrd="0" presId="urn:microsoft.com/office/officeart/2005/8/layout/vList2"/>
    <dgm:cxn modelId="{1EBBBF0C-FF2C-41CF-B175-C5FC12375BC0}" type="presParOf" srcId="{B7575CAE-A002-413E-B7DF-976FE34655C9}" destId="{17A9FD49-6584-4E16-B48F-9C6267F00B32}" srcOrd="8" destOrd="0" presId="urn:microsoft.com/office/officeart/2005/8/layout/vList2"/>
    <dgm:cxn modelId="{647FF0FE-97E9-436A-ABB0-E0B163FD3C99}" type="presParOf" srcId="{B7575CAE-A002-413E-B7DF-976FE34655C9}" destId="{80802C16-99E7-4F79-B952-9FD6DDB6B3EE}" srcOrd="9" destOrd="0" presId="urn:microsoft.com/office/officeart/2005/8/layout/vList2"/>
    <dgm:cxn modelId="{EA61F784-EE4C-4FA6-901F-7FAEBCC96DA2}" type="presParOf" srcId="{B7575CAE-A002-413E-B7DF-976FE34655C9}" destId="{5B564032-BF4E-4D07-A045-9F64AFF1690A}" srcOrd="10" destOrd="0" presId="urn:microsoft.com/office/officeart/2005/8/layout/vList2"/>
    <dgm:cxn modelId="{324F5E7E-A7CB-4320-AE63-84C32B23EF20}" type="presParOf" srcId="{B7575CAE-A002-413E-B7DF-976FE34655C9}" destId="{08EA6AC9-6C35-404C-935C-5A0CBBE5CC84}" srcOrd="11" destOrd="0" presId="urn:microsoft.com/office/officeart/2005/8/layout/vList2"/>
    <dgm:cxn modelId="{D69C95F7-88CB-4BC6-85EA-C7A964C815C7}" type="presParOf" srcId="{B7575CAE-A002-413E-B7DF-976FE34655C9}" destId="{F458B19E-23E0-4369-818C-4CA51BDAE35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09F24B-D2F7-4F85-A186-FEE233276CF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9CEE26-5F74-4B3F-8F25-2A72F8EDE543}">
      <dgm:prSet/>
      <dgm:spPr/>
      <dgm:t>
        <a:bodyPr/>
        <a:lstStyle/>
        <a:p>
          <a:r>
            <a:rPr lang="en-GB"/>
            <a:t>DIOLCH AM WRANDO A PHOB LWC!</a:t>
          </a:r>
          <a:endParaRPr lang="en-US"/>
        </a:p>
      </dgm:t>
    </dgm:pt>
    <dgm:pt modelId="{B54ED0EA-FA6D-4C0A-ACDD-2A3B1A9EE481}" type="parTrans" cxnId="{BC29DF50-DCBF-401F-85A4-38182FAC9AC7}">
      <dgm:prSet/>
      <dgm:spPr/>
      <dgm:t>
        <a:bodyPr/>
        <a:lstStyle/>
        <a:p>
          <a:endParaRPr lang="en-US"/>
        </a:p>
      </dgm:t>
    </dgm:pt>
    <dgm:pt modelId="{D359C03D-6E3C-41E9-8D70-C32BB4AD6043}" type="sibTrans" cxnId="{BC29DF50-DCBF-401F-85A4-38182FAC9AC7}">
      <dgm:prSet/>
      <dgm:spPr/>
      <dgm:t>
        <a:bodyPr/>
        <a:lstStyle/>
        <a:p>
          <a:endParaRPr lang="en-US"/>
        </a:p>
      </dgm:t>
    </dgm:pt>
    <dgm:pt modelId="{0B7F7473-BC55-4890-A79E-B6A223683BC9}">
      <dgm:prSet/>
      <dgm:spPr/>
      <dgm:t>
        <a:bodyPr/>
        <a:lstStyle/>
        <a:p>
          <a:r>
            <a:rPr lang="en-GB" dirty="0"/>
            <a:t>THANKS FOR LISTENING AND BEST OF LUCK!</a:t>
          </a:r>
          <a:endParaRPr lang="en-US" dirty="0"/>
        </a:p>
      </dgm:t>
    </dgm:pt>
    <dgm:pt modelId="{19385645-490B-48E5-AB45-66BD932455CA}" type="parTrans" cxnId="{BCCE1612-4151-4C85-B630-1BF28CDAEB1D}">
      <dgm:prSet/>
      <dgm:spPr/>
      <dgm:t>
        <a:bodyPr/>
        <a:lstStyle/>
        <a:p>
          <a:endParaRPr lang="en-US"/>
        </a:p>
      </dgm:t>
    </dgm:pt>
    <dgm:pt modelId="{ACAFE3AD-9BF9-4340-973F-183B20099E71}" type="sibTrans" cxnId="{BCCE1612-4151-4C85-B630-1BF28CDAEB1D}">
      <dgm:prSet/>
      <dgm:spPr/>
      <dgm:t>
        <a:bodyPr/>
        <a:lstStyle/>
        <a:p>
          <a:endParaRPr lang="en-US"/>
        </a:p>
      </dgm:t>
    </dgm:pt>
    <dgm:pt modelId="{BF4CDB73-1E5C-4A81-8B16-9C648CC77FD5}" type="pres">
      <dgm:prSet presAssocID="{8709F24B-D2F7-4F85-A186-FEE233276CF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29AC2BB-5899-4B24-AE2D-7502AE3EF65C}" type="pres">
      <dgm:prSet presAssocID="{9E9CEE26-5F74-4B3F-8F25-2A72F8EDE543}" presName="hierRoot1" presStyleCnt="0">
        <dgm:presLayoutVars>
          <dgm:hierBranch val="init"/>
        </dgm:presLayoutVars>
      </dgm:prSet>
      <dgm:spPr/>
    </dgm:pt>
    <dgm:pt modelId="{381ADD5F-8B36-4B2E-8970-C263C84EA065}" type="pres">
      <dgm:prSet presAssocID="{9E9CEE26-5F74-4B3F-8F25-2A72F8EDE543}" presName="rootComposite1" presStyleCnt="0"/>
      <dgm:spPr/>
    </dgm:pt>
    <dgm:pt modelId="{40CACA60-036E-4C45-9168-F235F663DA3A}" type="pres">
      <dgm:prSet presAssocID="{9E9CEE26-5F74-4B3F-8F25-2A72F8EDE543}" presName="rootText1" presStyleLbl="node0" presStyleIdx="0" presStyleCnt="2">
        <dgm:presLayoutVars>
          <dgm:chPref val="3"/>
        </dgm:presLayoutVars>
      </dgm:prSet>
      <dgm:spPr/>
    </dgm:pt>
    <dgm:pt modelId="{B4A2A70B-CE31-452D-B7BA-AB6A09F1EF27}" type="pres">
      <dgm:prSet presAssocID="{9E9CEE26-5F74-4B3F-8F25-2A72F8EDE543}" presName="rootConnector1" presStyleLbl="node1" presStyleIdx="0" presStyleCnt="0"/>
      <dgm:spPr/>
    </dgm:pt>
    <dgm:pt modelId="{B683228F-90E8-42CD-B7D4-9ECA66CC2128}" type="pres">
      <dgm:prSet presAssocID="{9E9CEE26-5F74-4B3F-8F25-2A72F8EDE543}" presName="hierChild2" presStyleCnt="0"/>
      <dgm:spPr/>
    </dgm:pt>
    <dgm:pt modelId="{8CE8AB41-3097-4F2E-BC79-8BBC54C322F6}" type="pres">
      <dgm:prSet presAssocID="{9E9CEE26-5F74-4B3F-8F25-2A72F8EDE543}" presName="hierChild3" presStyleCnt="0"/>
      <dgm:spPr/>
    </dgm:pt>
    <dgm:pt modelId="{271EDF2F-C7E5-4766-951B-09D89CFB0E16}" type="pres">
      <dgm:prSet presAssocID="{0B7F7473-BC55-4890-A79E-B6A223683BC9}" presName="hierRoot1" presStyleCnt="0">
        <dgm:presLayoutVars>
          <dgm:hierBranch val="init"/>
        </dgm:presLayoutVars>
      </dgm:prSet>
      <dgm:spPr/>
    </dgm:pt>
    <dgm:pt modelId="{398EA9CE-9AC9-451C-A81F-4F3E8ECC7E4E}" type="pres">
      <dgm:prSet presAssocID="{0B7F7473-BC55-4890-A79E-B6A223683BC9}" presName="rootComposite1" presStyleCnt="0"/>
      <dgm:spPr/>
    </dgm:pt>
    <dgm:pt modelId="{891DABC5-321D-4934-98EF-BDDE41D36AD4}" type="pres">
      <dgm:prSet presAssocID="{0B7F7473-BC55-4890-A79E-B6A223683BC9}" presName="rootText1" presStyleLbl="node0" presStyleIdx="1" presStyleCnt="2">
        <dgm:presLayoutVars>
          <dgm:chPref val="3"/>
        </dgm:presLayoutVars>
      </dgm:prSet>
      <dgm:spPr/>
    </dgm:pt>
    <dgm:pt modelId="{EEFB4863-224F-46E1-8972-1884F2CEA406}" type="pres">
      <dgm:prSet presAssocID="{0B7F7473-BC55-4890-A79E-B6A223683BC9}" presName="rootConnector1" presStyleLbl="node1" presStyleIdx="0" presStyleCnt="0"/>
      <dgm:spPr/>
    </dgm:pt>
    <dgm:pt modelId="{06BFDFD4-7619-4A07-AA3C-92FAF64F605B}" type="pres">
      <dgm:prSet presAssocID="{0B7F7473-BC55-4890-A79E-B6A223683BC9}" presName="hierChild2" presStyleCnt="0"/>
      <dgm:spPr/>
    </dgm:pt>
    <dgm:pt modelId="{F9DDD694-2AAC-41C3-B4AE-7ED0595218B0}" type="pres">
      <dgm:prSet presAssocID="{0B7F7473-BC55-4890-A79E-B6A223683BC9}" presName="hierChild3" presStyleCnt="0"/>
      <dgm:spPr/>
    </dgm:pt>
  </dgm:ptLst>
  <dgm:cxnLst>
    <dgm:cxn modelId="{BCCE1612-4151-4C85-B630-1BF28CDAEB1D}" srcId="{8709F24B-D2F7-4F85-A186-FEE233276CF2}" destId="{0B7F7473-BC55-4890-A79E-B6A223683BC9}" srcOrd="1" destOrd="0" parTransId="{19385645-490B-48E5-AB45-66BD932455CA}" sibTransId="{ACAFE3AD-9BF9-4340-973F-183B20099E71}"/>
    <dgm:cxn modelId="{A856302D-8A81-4D1C-B5D2-1E5AC05E7B94}" type="presOf" srcId="{0B7F7473-BC55-4890-A79E-B6A223683BC9}" destId="{891DABC5-321D-4934-98EF-BDDE41D36AD4}" srcOrd="0" destOrd="0" presId="urn:microsoft.com/office/officeart/2005/8/layout/orgChart1"/>
    <dgm:cxn modelId="{DB475469-3D66-4C4D-BDC4-E5011AB2CEF2}" type="presOf" srcId="{8709F24B-D2F7-4F85-A186-FEE233276CF2}" destId="{BF4CDB73-1E5C-4A81-8B16-9C648CC77FD5}" srcOrd="0" destOrd="0" presId="urn:microsoft.com/office/officeart/2005/8/layout/orgChart1"/>
    <dgm:cxn modelId="{BC29DF50-DCBF-401F-85A4-38182FAC9AC7}" srcId="{8709F24B-D2F7-4F85-A186-FEE233276CF2}" destId="{9E9CEE26-5F74-4B3F-8F25-2A72F8EDE543}" srcOrd="0" destOrd="0" parTransId="{B54ED0EA-FA6D-4C0A-ACDD-2A3B1A9EE481}" sibTransId="{D359C03D-6E3C-41E9-8D70-C32BB4AD6043}"/>
    <dgm:cxn modelId="{D7389399-E564-4674-AB59-038A377AC73B}" type="presOf" srcId="{0B7F7473-BC55-4890-A79E-B6A223683BC9}" destId="{EEFB4863-224F-46E1-8972-1884F2CEA406}" srcOrd="1" destOrd="0" presId="urn:microsoft.com/office/officeart/2005/8/layout/orgChart1"/>
    <dgm:cxn modelId="{9EA182B4-3D58-49F9-9FC3-707EAA0CEF3E}" type="presOf" srcId="{9E9CEE26-5F74-4B3F-8F25-2A72F8EDE543}" destId="{40CACA60-036E-4C45-9168-F235F663DA3A}" srcOrd="0" destOrd="0" presId="urn:microsoft.com/office/officeart/2005/8/layout/orgChart1"/>
    <dgm:cxn modelId="{5FD203BE-E748-4CEC-B00C-EF48B1790DDD}" type="presOf" srcId="{9E9CEE26-5F74-4B3F-8F25-2A72F8EDE543}" destId="{B4A2A70B-CE31-452D-B7BA-AB6A09F1EF27}" srcOrd="1" destOrd="0" presId="urn:microsoft.com/office/officeart/2005/8/layout/orgChart1"/>
    <dgm:cxn modelId="{32840310-FAEC-4EC8-9A97-40F5962BBA0A}" type="presParOf" srcId="{BF4CDB73-1E5C-4A81-8B16-9C648CC77FD5}" destId="{E29AC2BB-5899-4B24-AE2D-7502AE3EF65C}" srcOrd="0" destOrd="0" presId="urn:microsoft.com/office/officeart/2005/8/layout/orgChart1"/>
    <dgm:cxn modelId="{F7B96554-6011-4AE8-A3AC-4B1CBC36345A}" type="presParOf" srcId="{E29AC2BB-5899-4B24-AE2D-7502AE3EF65C}" destId="{381ADD5F-8B36-4B2E-8970-C263C84EA065}" srcOrd="0" destOrd="0" presId="urn:microsoft.com/office/officeart/2005/8/layout/orgChart1"/>
    <dgm:cxn modelId="{46665F67-1C22-481A-9710-6D464B308E93}" type="presParOf" srcId="{381ADD5F-8B36-4B2E-8970-C263C84EA065}" destId="{40CACA60-036E-4C45-9168-F235F663DA3A}" srcOrd="0" destOrd="0" presId="urn:microsoft.com/office/officeart/2005/8/layout/orgChart1"/>
    <dgm:cxn modelId="{769D96CF-F738-408F-9185-A06411BC0F61}" type="presParOf" srcId="{381ADD5F-8B36-4B2E-8970-C263C84EA065}" destId="{B4A2A70B-CE31-452D-B7BA-AB6A09F1EF27}" srcOrd="1" destOrd="0" presId="urn:microsoft.com/office/officeart/2005/8/layout/orgChart1"/>
    <dgm:cxn modelId="{BA75D4A7-0310-4886-B33D-12B06FFBA261}" type="presParOf" srcId="{E29AC2BB-5899-4B24-AE2D-7502AE3EF65C}" destId="{B683228F-90E8-42CD-B7D4-9ECA66CC2128}" srcOrd="1" destOrd="0" presId="urn:microsoft.com/office/officeart/2005/8/layout/orgChart1"/>
    <dgm:cxn modelId="{21628523-ACAD-45C8-A001-1C0C8DDDA062}" type="presParOf" srcId="{E29AC2BB-5899-4B24-AE2D-7502AE3EF65C}" destId="{8CE8AB41-3097-4F2E-BC79-8BBC54C322F6}" srcOrd="2" destOrd="0" presId="urn:microsoft.com/office/officeart/2005/8/layout/orgChart1"/>
    <dgm:cxn modelId="{5CE07F39-4E42-401C-8AA3-DD101BC348D3}" type="presParOf" srcId="{BF4CDB73-1E5C-4A81-8B16-9C648CC77FD5}" destId="{271EDF2F-C7E5-4766-951B-09D89CFB0E16}" srcOrd="1" destOrd="0" presId="urn:microsoft.com/office/officeart/2005/8/layout/orgChart1"/>
    <dgm:cxn modelId="{07324676-4A20-4714-B530-0299EAC2F37A}" type="presParOf" srcId="{271EDF2F-C7E5-4766-951B-09D89CFB0E16}" destId="{398EA9CE-9AC9-451C-A81F-4F3E8ECC7E4E}" srcOrd="0" destOrd="0" presId="urn:microsoft.com/office/officeart/2005/8/layout/orgChart1"/>
    <dgm:cxn modelId="{573E9923-D02D-4DB7-A2BC-2C7E28621991}" type="presParOf" srcId="{398EA9CE-9AC9-451C-A81F-4F3E8ECC7E4E}" destId="{891DABC5-321D-4934-98EF-BDDE41D36AD4}" srcOrd="0" destOrd="0" presId="urn:microsoft.com/office/officeart/2005/8/layout/orgChart1"/>
    <dgm:cxn modelId="{73C0D802-CBEB-4FD4-B8F1-20427426FD6F}" type="presParOf" srcId="{398EA9CE-9AC9-451C-A81F-4F3E8ECC7E4E}" destId="{EEFB4863-224F-46E1-8972-1884F2CEA406}" srcOrd="1" destOrd="0" presId="urn:microsoft.com/office/officeart/2005/8/layout/orgChart1"/>
    <dgm:cxn modelId="{0249ABA6-272C-474D-B8A5-97487CCDC299}" type="presParOf" srcId="{271EDF2F-C7E5-4766-951B-09D89CFB0E16}" destId="{06BFDFD4-7619-4A07-AA3C-92FAF64F605B}" srcOrd="1" destOrd="0" presId="urn:microsoft.com/office/officeart/2005/8/layout/orgChart1"/>
    <dgm:cxn modelId="{4DB644AB-BD33-45CD-8ED6-2DE1902ADE2C}" type="presParOf" srcId="{271EDF2F-C7E5-4766-951B-09D89CFB0E16}" destId="{F9DDD694-2AAC-41C3-B4AE-7ED0595218B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2D9D95-AE7E-42C1-A1B5-A2F4561E7FA2}">
      <dsp:nvSpPr>
        <dsp:cNvPr id="0" name=""/>
        <dsp:cNvSpPr/>
      </dsp:nvSpPr>
      <dsp:spPr>
        <a:xfrm>
          <a:off x="0" y="114818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NAME / CONTACT DETAILS</a:t>
          </a:r>
          <a:endParaRPr lang="en-US" sz="1800" kern="1200"/>
        </a:p>
      </dsp:txBody>
      <dsp:txXfrm>
        <a:off x="34906" y="149724"/>
        <a:ext cx="2955491" cy="645240"/>
      </dsp:txXfrm>
    </dsp:sp>
    <dsp:sp modelId="{27565E7E-6F15-4DDB-A399-D4F015F7A8C9}">
      <dsp:nvSpPr>
        <dsp:cNvPr id="0" name=""/>
        <dsp:cNvSpPr/>
      </dsp:nvSpPr>
      <dsp:spPr>
        <a:xfrm>
          <a:off x="0" y="881711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PERSONAL PROFILE – Career focus</a:t>
          </a:r>
          <a:endParaRPr lang="en-US" sz="1800" kern="1200"/>
        </a:p>
      </dsp:txBody>
      <dsp:txXfrm>
        <a:off x="34906" y="916617"/>
        <a:ext cx="2955491" cy="645240"/>
      </dsp:txXfrm>
    </dsp:sp>
    <dsp:sp modelId="{5319843B-5A5F-4FD7-B2F6-739FB59CF0E4}">
      <dsp:nvSpPr>
        <dsp:cNvPr id="0" name=""/>
        <dsp:cNvSpPr/>
      </dsp:nvSpPr>
      <dsp:spPr>
        <a:xfrm>
          <a:off x="0" y="1648604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EDUCATION</a:t>
          </a:r>
          <a:endParaRPr lang="en-US" sz="1800" kern="1200"/>
        </a:p>
      </dsp:txBody>
      <dsp:txXfrm>
        <a:off x="34906" y="1683510"/>
        <a:ext cx="2955491" cy="645240"/>
      </dsp:txXfrm>
    </dsp:sp>
    <dsp:sp modelId="{43818C29-3BC7-48BC-A4E2-C2504726A3EB}">
      <dsp:nvSpPr>
        <dsp:cNvPr id="0" name=""/>
        <dsp:cNvSpPr/>
      </dsp:nvSpPr>
      <dsp:spPr>
        <a:xfrm>
          <a:off x="0" y="2415497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WORK HISTORY / VOLUNTEERING</a:t>
          </a:r>
          <a:endParaRPr lang="en-US" sz="1800" kern="1200"/>
        </a:p>
      </dsp:txBody>
      <dsp:txXfrm>
        <a:off x="34906" y="2450403"/>
        <a:ext cx="2955491" cy="645240"/>
      </dsp:txXfrm>
    </dsp:sp>
    <dsp:sp modelId="{17A9FD49-6584-4E16-B48F-9C6267F00B32}">
      <dsp:nvSpPr>
        <dsp:cNvPr id="0" name=""/>
        <dsp:cNvSpPr/>
      </dsp:nvSpPr>
      <dsp:spPr>
        <a:xfrm>
          <a:off x="0" y="3182389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SKILLS / ACHIEVEMENTS - Educational</a:t>
          </a:r>
          <a:endParaRPr lang="en-US" sz="1800" kern="1200"/>
        </a:p>
      </dsp:txBody>
      <dsp:txXfrm>
        <a:off x="34906" y="3217295"/>
        <a:ext cx="2955491" cy="645240"/>
      </dsp:txXfrm>
    </dsp:sp>
    <dsp:sp modelId="{5B564032-BF4E-4D07-A045-9F64AFF1690A}">
      <dsp:nvSpPr>
        <dsp:cNvPr id="0" name=""/>
        <dsp:cNvSpPr/>
      </dsp:nvSpPr>
      <dsp:spPr>
        <a:xfrm>
          <a:off x="0" y="3949282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INTERESTS / HOBBIES</a:t>
          </a:r>
          <a:endParaRPr lang="en-US" sz="1800" kern="1200"/>
        </a:p>
      </dsp:txBody>
      <dsp:txXfrm>
        <a:off x="34906" y="3984188"/>
        <a:ext cx="2955491" cy="645240"/>
      </dsp:txXfrm>
    </dsp:sp>
    <dsp:sp modelId="{F458B19E-23E0-4369-818C-4CA51BDAE356}">
      <dsp:nvSpPr>
        <dsp:cNvPr id="0" name=""/>
        <dsp:cNvSpPr/>
      </dsp:nvSpPr>
      <dsp:spPr>
        <a:xfrm>
          <a:off x="0" y="4716175"/>
          <a:ext cx="3025303" cy="7150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REFERENCES AVAILABLE ON REQUEST</a:t>
          </a:r>
          <a:endParaRPr lang="en-US" sz="1800" kern="1200"/>
        </a:p>
      </dsp:txBody>
      <dsp:txXfrm>
        <a:off x="34906" y="4751081"/>
        <a:ext cx="2955491" cy="6452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ACA60-036E-4C45-9168-F235F663DA3A}">
      <dsp:nvSpPr>
        <dsp:cNvPr id="0" name=""/>
        <dsp:cNvSpPr/>
      </dsp:nvSpPr>
      <dsp:spPr>
        <a:xfrm>
          <a:off x="2634" y="860818"/>
          <a:ext cx="4942334" cy="24711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700" kern="1200"/>
            <a:t>DIOLCH AM WRANDO A PHOB LWC!</a:t>
          </a:r>
          <a:endParaRPr lang="en-US" sz="5700" kern="1200"/>
        </a:p>
      </dsp:txBody>
      <dsp:txXfrm>
        <a:off x="2634" y="860818"/>
        <a:ext cx="4942334" cy="2471167"/>
      </dsp:txXfrm>
    </dsp:sp>
    <dsp:sp modelId="{891DABC5-321D-4934-98EF-BDDE41D36AD4}">
      <dsp:nvSpPr>
        <dsp:cNvPr id="0" name=""/>
        <dsp:cNvSpPr/>
      </dsp:nvSpPr>
      <dsp:spPr>
        <a:xfrm>
          <a:off x="5982859" y="860818"/>
          <a:ext cx="4942334" cy="24711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700" kern="1200" dirty="0"/>
            <a:t>THANKS FOR LISTENING AND BEST OF LUCK!</a:t>
          </a:r>
          <a:endParaRPr lang="en-US" sz="5700" kern="1200" dirty="0"/>
        </a:p>
      </dsp:txBody>
      <dsp:txXfrm>
        <a:off x="5982859" y="860818"/>
        <a:ext cx="4942334" cy="2471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D48738-1137-4112-9151-825C65BE368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56440-ED5E-4EE1-A03B-1EF9A8124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59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256440-ED5E-4EE1-A03B-1EF9A8124F4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92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256440-ED5E-4EE1-A03B-1EF9A8124F4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99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63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1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93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80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393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751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72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53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48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452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46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EDD4E-DC69-40AE-8DA7-D6E122D77127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4AE71-23DC-4A79-B533-B866236BF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63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deed.co.uk/Education-jobs-in-Wales" TargetMode="External"/><Relationship Id="rId3" Type="http://schemas.openxmlformats.org/officeDocument/2006/relationships/hyperlink" Target="https://www.recruit3.org.uk/jobs/" TargetMode="External"/><Relationship Id="rId7" Type="http://schemas.openxmlformats.org/officeDocument/2006/relationships/hyperlink" Target="https://www.reed.co.uk/jobs/reed-education/p130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cv-library.co.uk/register" TargetMode="External"/><Relationship Id="rId5" Type="http://schemas.openxmlformats.org/officeDocument/2006/relationships/hyperlink" Target="https://www.eteach.com/jobs/support-non-teaching/swansea-uk/?oo=ca-lc&amp;pt=51.62144,-3.94364600000000&amp;dis=40" TargetMode="External"/><Relationship Id="rId4" Type="http://schemas.openxmlformats.org/officeDocument/2006/relationships/hyperlink" Target="https://www.charityjob.co.uk/jobs?location=swansea&amp;radius=40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drlabs.com/multiple-intelligences/test.php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guecc.edu/Counseling/HollandCodes/test.asp" TargetMode="External"/><Relationship Id="rId2" Type="http://schemas.openxmlformats.org/officeDocument/2006/relationships/hyperlink" Target="https://www.princetonreview.com/quiz/career-quiz" TargetMode="Externa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window&#10;&#10;Description automatically generated">
            <a:extLst>
              <a:ext uri="{FF2B5EF4-FFF2-40B4-BE49-F238E27FC236}">
                <a16:creationId xmlns:a16="http://schemas.microsoft.com/office/drawing/2014/main" id="{84FA056A-81DB-4740-9D1A-3D4080722B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57" b="2"/>
          <a:stretch/>
        </p:blipFill>
        <p:spPr>
          <a:xfrm>
            <a:off x="621675" y="623275"/>
            <a:ext cx="4032621" cy="5607882"/>
          </a:xfrm>
          <a:prstGeom prst="rect">
            <a:avLst/>
          </a:prstGeom>
        </p:spPr>
      </p:pic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4989" y="623275"/>
            <a:ext cx="658183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634F63-A7F1-4BD0-802C-C7B370D80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4357" y="1056640"/>
            <a:ext cx="5905799" cy="2743003"/>
          </a:xfrm>
        </p:spPr>
        <p:txBody>
          <a:bodyPr anchor="b">
            <a:normAutofit/>
          </a:bodyPr>
          <a:lstStyle/>
          <a:p>
            <a:pPr algn="l"/>
            <a:r>
              <a:rPr lang="en-GB" sz="8000" dirty="0"/>
              <a:t>CVs and PDP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8541D4-1294-4858-BFEC-BCF9954FF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5971" y="4582814"/>
            <a:ext cx="4489465" cy="1312657"/>
          </a:xfrm>
        </p:spPr>
        <p:txBody>
          <a:bodyPr anchor="t">
            <a:normAutofit/>
          </a:bodyPr>
          <a:lstStyle/>
          <a:p>
            <a:pPr algn="l"/>
            <a:r>
              <a:rPr lang="en-GB" sz="1700" dirty="0"/>
              <a:t>Bethan Jenkins</a:t>
            </a:r>
          </a:p>
          <a:p>
            <a:pPr algn="l"/>
            <a:r>
              <a:rPr lang="en-GB" sz="1700" dirty="0"/>
              <a:t>b.Jenkins@uwtsd.ac.uk</a:t>
            </a:r>
          </a:p>
          <a:p>
            <a:pPr algn="l"/>
            <a:r>
              <a:rPr lang="en-GB" sz="1700" dirty="0"/>
              <a:t>Careers Adviser Carmarthen</a:t>
            </a:r>
          </a:p>
          <a:p>
            <a:pPr algn="l"/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55362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0F535E81-8876-49DA-8730-F2A73F954C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4037" y="372534"/>
            <a:ext cx="11320603" cy="621516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en-US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altLang="en-US" sz="8000" b="1" dirty="0">
                <a:solidFill>
                  <a:schemeClr val="accent2">
                    <a:lumMod val="75000"/>
                  </a:schemeClr>
                </a:solidFill>
                <a:latin typeface="Bradley Hand ITC" panose="03070402050302030203" pitchFamily="66" charset="0"/>
              </a:rPr>
              <a:t>Career Luck</a:t>
            </a:r>
            <a:r>
              <a:rPr lang="en-US" altLang="en-US" sz="6000" b="1" dirty="0">
                <a:solidFill>
                  <a:schemeClr val="accent2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US" altLang="en-US" sz="6000" b="1" dirty="0">
                <a:solidFill>
                  <a:schemeClr val="accent2">
                    <a:lumMod val="50000"/>
                  </a:schemeClr>
                </a:solidFill>
                <a:latin typeface="Bradley Hand ITC" panose="03070402050302030203" pitchFamily="66" charset="0"/>
              </a:rPr>
              <a:t>is what happens </a:t>
            </a:r>
          </a:p>
          <a:p>
            <a:pPr marL="0" indent="0" algn="ctr">
              <a:buNone/>
            </a:pPr>
            <a:r>
              <a:rPr lang="en-US" altLang="en-US" sz="6000" b="1" dirty="0">
                <a:solidFill>
                  <a:schemeClr val="accent2">
                    <a:lumMod val="50000"/>
                  </a:schemeClr>
                </a:solidFill>
                <a:latin typeface="Bradley Hand ITC" panose="03070402050302030203" pitchFamily="66" charset="0"/>
              </a:rPr>
              <a:t>when preparation meets opportunity</a:t>
            </a:r>
          </a:p>
          <a:p>
            <a:pPr marL="0" indent="0" algn="ctr">
              <a:buNone/>
            </a:pPr>
            <a:endParaRPr lang="en-US" altLang="en-US" sz="60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  <a:p>
            <a:pPr marL="0" indent="0" algn="r">
              <a:buNone/>
            </a:pPr>
            <a:r>
              <a:rPr lang="en-US" altLang="en-US" sz="6000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- </a:t>
            </a:r>
            <a:r>
              <a:rPr lang="en-US" altLang="en-US" sz="6000" b="1" dirty="0">
                <a:latin typeface="Bradley Hand ITC" panose="03070402050302030203" pitchFamily="66" charset="0"/>
              </a:rPr>
              <a:t>Seneca </a:t>
            </a:r>
            <a:r>
              <a:rPr lang="en-US" altLang="en-US" sz="2600" b="1" dirty="0"/>
              <a:t>(with apologies)</a:t>
            </a:r>
            <a:endParaRPr lang="en-GB" altLang="en-US" sz="2600" b="1" dirty="0"/>
          </a:p>
          <a:p>
            <a:endParaRPr lang="en-US" altLang="en-US" dirty="0"/>
          </a:p>
        </p:txBody>
      </p:sp>
      <p:pic>
        <p:nvPicPr>
          <p:cNvPr id="5" name="Picture 4" descr="A chair outside a building&#10;&#10;Description automatically generated with low confidence">
            <a:extLst>
              <a:ext uri="{FF2B5EF4-FFF2-40B4-BE49-F238E27FC236}">
                <a16:creationId xmlns:a16="http://schemas.microsoft.com/office/drawing/2014/main" id="{B4E68646-E5B6-4025-9840-53CFCB9C9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78" y="3291839"/>
            <a:ext cx="3212922" cy="339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210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4B001-016D-4B77-9517-F7D6C68A6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954" y="241540"/>
            <a:ext cx="10515600" cy="64416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700 words – PDP coursework – </a:t>
            </a:r>
            <a:r>
              <a:rPr lang="en-GB" sz="3100" dirty="0"/>
              <a:t>suggested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DCC6E-3211-4290-A11A-D1621109B0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2309" y="1009292"/>
            <a:ext cx="11524891" cy="5607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									</a:t>
            </a:r>
            <a:r>
              <a:rPr lang="en-GB" sz="2400" u="sng" dirty="0"/>
              <a:t>Word count	</a:t>
            </a:r>
          </a:p>
          <a:p>
            <a:r>
              <a:rPr lang="en-GB" dirty="0"/>
              <a:t>Introduction							50 words</a:t>
            </a:r>
          </a:p>
          <a:p>
            <a:r>
              <a:rPr lang="en-GB" dirty="0">
                <a:solidFill>
                  <a:srgbClr val="FF0000"/>
                </a:solidFill>
              </a:rPr>
              <a:t>Paragraph topic - Skills </a:t>
            </a:r>
          </a:p>
          <a:p>
            <a:pPr>
              <a:buFontTx/>
              <a:buChar char="-"/>
            </a:pPr>
            <a:r>
              <a:rPr lang="en-GB" dirty="0"/>
              <a:t>discuss top 10 skills from skills audit &amp;			200 words</a:t>
            </a:r>
          </a:p>
          <a:p>
            <a:pPr>
              <a:buFontTx/>
              <a:buChar char="-"/>
            </a:pPr>
            <a:r>
              <a:rPr lang="en-GB" dirty="0"/>
              <a:t> multiple intelligences quiz</a:t>
            </a:r>
          </a:p>
          <a:p>
            <a:r>
              <a:rPr lang="en-GB" dirty="0">
                <a:solidFill>
                  <a:srgbClr val="FF0000"/>
                </a:solidFill>
              </a:rPr>
              <a:t>Paragraph topic - Interests </a:t>
            </a:r>
            <a:r>
              <a:rPr lang="en-GB" dirty="0"/>
              <a:t>– Princeton review results	100 words</a:t>
            </a:r>
          </a:p>
          <a:p>
            <a:r>
              <a:rPr lang="en-GB" dirty="0">
                <a:solidFill>
                  <a:srgbClr val="FF0000"/>
                </a:solidFill>
              </a:rPr>
              <a:t>Paragraph topic -Motivations</a:t>
            </a:r>
            <a:r>
              <a:rPr lang="en-GB" dirty="0"/>
              <a:t> and values </a:t>
            </a:r>
          </a:p>
          <a:p>
            <a:pPr marL="0" indent="0">
              <a:buNone/>
            </a:pPr>
            <a:r>
              <a:rPr lang="en-GB" dirty="0"/>
              <a:t>– answer the question: what is important to you?		100 words</a:t>
            </a:r>
          </a:p>
          <a:p>
            <a:r>
              <a:rPr lang="en-GB" dirty="0">
                <a:solidFill>
                  <a:srgbClr val="FF0000"/>
                </a:solidFill>
              </a:rPr>
              <a:t>Opportunities your profile suggests are suited to you</a:t>
            </a:r>
            <a:r>
              <a:rPr lang="en-GB" dirty="0"/>
              <a:t>?	100 words</a:t>
            </a:r>
          </a:p>
          <a:p>
            <a:r>
              <a:rPr lang="en-GB" dirty="0">
                <a:solidFill>
                  <a:srgbClr val="FF0000"/>
                </a:solidFill>
              </a:rPr>
              <a:t>Discuss pathways to access those opportunities</a:t>
            </a:r>
            <a:r>
              <a:rPr lang="en-GB" dirty="0"/>
              <a:t>		100 words</a:t>
            </a:r>
          </a:p>
          <a:p>
            <a:r>
              <a:rPr lang="en-GB" dirty="0"/>
              <a:t>Conclusion 							50 words</a:t>
            </a:r>
          </a:p>
        </p:txBody>
      </p:sp>
    </p:spTree>
    <p:extLst>
      <p:ext uri="{BB962C8B-B14F-4D97-AF65-F5344CB8AC3E}">
        <p14:creationId xmlns:p14="http://schemas.microsoft.com/office/powerpoint/2010/main" val="3230093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589" name="Rectangle 2358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91" name="Rectangle 2359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93" name="Rectangle 2359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95" name="Rectangle 2359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597" name="Freeform: Shape 2359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599" name="Rectangle 2359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4" name="Title 1">
            <a:extLst>
              <a:ext uri="{FF2B5EF4-FFF2-40B4-BE49-F238E27FC236}">
                <a16:creationId xmlns:a16="http://schemas.microsoft.com/office/drawing/2014/main" id="{63867A25-49A4-4D64-A45D-B4BBB32984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altLang="en-US" sz="4000" dirty="0">
                <a:solidFill>
                  <a:srgbClr val="FFFFFF"/>
                </a:solidFill>
              </a:rPr>
              <a:t>Sample Education CV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0F535E81-8876-49DA-8730-F2A73F954C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altLang="en-US" sz="2000"/>
          </a:p>
          <a:p>
            <a:pPr marL="0" indent="0">
              <a:buNone/>
            </a:pPr>
            <a:endParaRPr lang="en-US" altLang="en-US" sz="2000" b="1">
              <a:latin typeface="Bradley Hand ITC" panose="03070402050302030203" pitchFamily="66" charset="0"/>
            </a:endParaRPr>
          </a:p>
          <a:p>
            <a:endParaRPr lang="en-US" altLang="en-US" sz="2000"/>
          </a:p>
        </p:txBody>
      </p:sp>
      <p:graphicFrame>
        <p:nvGraphicFramePr>
          <p:cNvPr id="23584" name="TextBox 7">
            <a:extLst>
              <a:ext uri="{FF2B5EF4-FFF2-40B4-BE49-F238E27FC236}">
                <a16:creationId xmlns:a16="http://schemas.microsoft.com/office/drawing/2014/main" id="{61D75DD8-12A3-8B9E-81E1-7F9030C7E4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4510058"/>
              </p:ext>
            </p:extLst>
          </p:nvPr>
        </p:nvGraphicFramePr>
        <p:xfrm>
          <a:off x="4581727" y="649480"/>
          <a:ext cx="3025303" cy="5546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BA3F9-0B5B-413C-99C1-ADCEAAE65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075"/>
            <a:ext cx="10515600" cy="1325563"/>
          </a:xfr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en-GB" b="1" dirty="0"/>
              <a:t>What does a great  CV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108B9-5D42-4C03-8664-27FEA303F3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6262" y="1600200"/>
            <a:ext cx="3887788" cy="478155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2 sides of A4 max</a:t>
            </a:r>
          </a:p>
          <a:p>
            <a:pPr>
              <a:defRPr/>
            </a:pPr>
            <a:r>
              <a:rPr lang="en-GB" dirty="0"/>
              <a:t>Reverse chronological order</a:t>
            </a:r>
          </a:p>
          <a:p>
            <a:pPr>
              <a:defRPr/>
            </a:pPr>
            <a:r>
              <a:rPr lang="en-GB" dirty="0"/>
              <a:t>Needs a ‘Career Focus’ section and an ‘Educational Skills’ sections</a:t>
            </a:r>
          </a:p>
          <a:p>
            <a:pPr>
              <a:defRPr/>
            </a:pPr>
            <a:r>
              <a:rPr lang="en-GB" dirty="0"/>
              <a:t>Should tell an employer what you can do, and what additional talents you can bring to the organisation.</a:t>
            </a:r>
          </a:p>
        </p:txBody>
      </p:sp>
      <p:sp>
        <p:nvSpPr>
          <p:cNvPr id="22532" name="Content Placeholder 3">
            <a:extLst>
              <a:ext uri="{FF2B5EF4-FFF2-40B4-BE49-F238E27FC236}">
                <a16:creationId xmlns:a16="http://schemas.microsoft.com/office/drawing/2014/main" id="{3F305997-24EB-4D26-8B60-179CCE43B60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5303838" y="1417638"/>
            <a:ext cx="5425122" cy="525145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sz="2400" dirty="0">
                <a:solidFill>
                  <a:srgbClr val="FF0000"/>
                </a:solidFill>
              </a:rPr>
              <a:t>Example: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2400" dirty="0">
                <a:solidFill>
                  <a:srgbClr val="FF0000"/>
                </a:solidFill>
              </a:rPr>
              <a:t>UWTSD  Career Focus section –</a:t>
            </a:r>
          </a:p>
          <a:p>
            <a:pPr marL="0" indent="0">
              <a:lnSpc>
                <a:spcPct val="80000"/>
              </a:lnSpc>
            </a:pPr>
            <a:endParaRPr lang="en-GB" altLang="en-US" sz="1000" dirty="0">
              <a:solidFill>
                <a:srgbClr val="FF000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Final year student at Trinity St David’s University studying the BA Education, predicted to graduate with a 1</a:t>
            </a:r>
            <a:r>
              <a:rPr lang="en-GB" altLang="en-US" sz="1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class degree.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With 10 years experience in teaching support in schools I have organised and led forest Schools Projects, designing lessons on environmental and well being activities.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 can establish excellent rapport with pupils and have a hands-on, friendly community focused approach that enables and empowers people to get involved.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 am now seeking a position within the education and voluntary sectors which will allow me to combine my  management skills, mentoring and supportive skills in a  position as a graduate education officer/trainer.</a:t>
            </a:r>
            <a:endParaRPr lang="en-GB" altLang="en-US" sz="2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8C0F8-515F-41C5-A8DE-9CA7C1F47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733" y="365126"/>
            <a:ext cx="10778067" cy="797368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/>
              <a:t>Where to look for vacancies?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B4BC3-F33C-4919-AF3A-13EE04FC5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859" y="1311348"/>
            <a:ext cx="5228811" cy="52666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Charity and 3</a:t>
            </a:r>
            <a:r>
              <a:rPr lang="en-GB" baseline="30000" dirty="0"/>
              <a:t>rd</a:t>
            </a:r>
            <a:r>
              <a:rPr lang="en-GB" dirty="0"/>
              <a:t> sector jobs</a:t>
            </a:r>
          </a:p>
          <a:p>
            <a:pPr marL="0" indent="0" algn="ctr">
              <a:buNone/>
            </a:pPr>
            <a:endParaRPr lang="en-GB" dirty="0"/>
          </a:p>
          <a:p>
            <a:r>
              <a:rPr lang="en-GB" dirty="0"/>
              <a:t>Recruit3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https://www.recruit3.org.uk/jobs/</a:t>
            </a:r>
            <a:endParaRPr lang="en-GB" dirty="0"/>
          </a:p>
          <a:p>
            <a:endParaRPr lang="en-GB" dirty="0"/>
          </a:p>
          <a:p>
            <a:r>
              <a:rPr lang="en-GB" dirty="0"/>
              <a:t>Charity Jobs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https://www.charityjob.co.uk/jobs?location=swansea&amp;radius=40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57A9D9-4F3F-48DC-A2ED-321A9EC013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3851" y="1311349"/>
            <a:ext cx="5668291" cy="526666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Education/teaching agencies</a:t>
            </a:r>
          </a:p>
          <a:p>
            <a:endParaRPr lang="en-GB" sz="900" dirty="0"/>
          </a:p>
          <a:p>
            <a:r>
              <a:rPr lang="en-GB" sz="2600" dirty="0"/>
              <a:t>Eteach.com</a:t>
            </a:r>
          </a:p>
          <a:p>
            <a:pPr marL="0" indent="0">
              <a:buNone/>
            </a:pPr>
            <a:r>
              <a:rPr lang="en-GB" sz="1800" dirty="0">
                <a:hlinkClick r:id="rId5"/>
              </a:rPr>
              <a:t>https://www.eteach.com/jobs/support-non-teaching/swansea-uk/?oo=ca-lc&amp;pt=51.62144,-3.94364600000000&amp;dis=40</a:t>
            </a:r>
            <a:endParaRPr lang="en-GB" sz="1800" dirty="0"/>
          </a:p>
          <a:p>
            <a:pPr marL="0" indent="0">
              <a:buNone/>
            </a:pPr>
            <a:endParaRPr lang="en-GB" sz="9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CV-Library</a:t>
            </a: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2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https://www.cv-library.co.uk/register</a:t>
            </a:r>
            <a:r>
              <a:rPr lang="en-GB" sz="2200" u="none" strike="noStrike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GB" sz="900" u="none" strike="noStrike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Reed Education</a:t>
            </a:r>
            <a:endParaRPr lang="en-GB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2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https://www.reed.co.uk/jobs/reed-education/p1307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Indeed Education Wales</a:t>
            </a:r>
            <a:endParaRPr lang="en-GB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2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https://www.indeed.co.uk/Education-jobs-in-Wales</a:t>
            </a:r>
            <a:endParaRPr lang="en-GB" sz="2200" u="sng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4408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2CFE0-BDA4-4530-803B-6CD730794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8914"/>
            <a:ext cx="8229600" cy="1209675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>
              <a:defRPr/>
            </a:pPr>
            <a:br>
              <a:rPr lang="en-GB" dirty="0"/>
            </a:br>
            <a:r>
              <a:rPr lang="en-GB" dirty="0"/>
              <a:t>You Need a</a:t>
            </a:r>
            <a:br>
              <a:rPr lang="en-GB" dirty="0"/>
            </a:br>
            <a:r>
              <a:rPr lang="en-GB" dirty="0"/>
              <a:t> systematic way to Job Hunt!</a:t>
            </a:r>
            <a:br>
              <a:rPr lang="en-GB" dirty="0"/>
            </a:br>
            <a:endParaRPr lang="en-GB" dirty="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890BDC56-3192-4F1F-AA43-524CAE4773A6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1981200" y="3644900"/>
            <a:ext cx="4038600" cy="2808288"/>
          </a:xfrm>
        </p:spPr>
        <p:txBody>
          <a:bodyPr/>
          <a:lstStyle/>
          <a:p>
            <a:r>
              <a:rPr lang="en-GB" altLang="en-US"/>
              <a:t>Detailed information about the employer’s ideal worker is provided in the job description and person specification.</a:t>
            </a:r>
          </a:p>
          <a:p>
            <a:endParaRPr lang="en-GB" altLang="en-US"/>
          </a:p>
        </p:txBody>
      </p:sp>
      <p:sp>
        <p:nvSpPr>
          <p:cNvPr id="15364" name="Content Placeholder 3">
            <a:extLst>
              <a:ext uri="{FF2B5EF4-FFF2-40B4-BE49-F238E27FC236}">
                <a16:creationId xmlns:a16="http://schemas.microsoft.com/office/drawing/2014/main" id="{B135F8F7-ED60-4B1E-AFDA-590BF9E0B23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172200" y="3656014"/>
            <a:ext cx="4038600" cy="3013075"/>
          </a:xfrm>
        </p:spPr>
        <p:txBody>
          <a:bodyPr/>
          <a:lstStyle/>
          <a:p>
            <a:r>
              <a:rPr lang="en-GB" altLang="en-US"/>
              <a:t>This is CRUCIAL information that must be used by you when writing your application forms and C.V.s</a:t>
            </a:r>
            <a:endParaRPr lang="en-GB" altLang="en-US">
              <a:solidFill>
                <a:srgbClr val="FF0000"/>
              </a:solidFill>
            </a:endParaRPr>
          </a:p>
          <a:p>
            <a:endParaRPr lang="en-GB" altLang="en-US"/>
          </a:p>
        </p:txBody>
      </p:sp>
      <p:sp>
        <p:nvSpPr>
          <p:cNvPr id="15365" name="TextBox 2">
            <a:extLst>
              <a:ext uri="{FF2B5EF4-FFF2-40B4-BE49-F238E27FC236}">
                <a16:creationId xmlns:a16="http://schemas.microsoft.com/office/drawing/2014/main" id="{3868418D-155B-4A9B-98F2-9D70FC822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0" y="1557338"/>
            <a:ext cx="7488238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B050"/>
                </a:solidFill>
              </a:rPr>
              <a:t>You know </a:t>
            </a:r>
            <a:r>
              <a:rPr lang="en-GB" altLang="en-US" sz="3600" b="1" u="sng">
                <a:solidFill>
                  <a:srgbClr val="00B050"/>
                </a:solidFill>
              </a:rPr>
              <a:t>where</a:t>
            </a:r>
            <a:r>
              <a:rPr lang="en-GB" altLang="en-US" b="1">
                <a:solidFill>
                  <a:srgbClr val="00B050"/>
                </a:solidFill>
              </a:rPr>
              <a:t> vacancies are but do you know </a:t>
            </a:r>
            <a:r>
              <a:rPr lang="en-GB" altLang="en-US" b="1" u="sng">
                <a:solidFill>
                  <a:srgbClr val="00B050"/>
                </a:solidFill>
              </a:rPr>
              <a:t>HOW</a:t>
            </a:r>
            <a:r>
              <a:rPr lang="en-GB" altLang="en-US" b="1">
                <a:solidFill>
                  <a:srgbClr val="00B050"/>
                </a:solidFill>
              </a:rPr>
              <a:t> to job hunt ?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1400" b="1">
              <a:solidFill>
                <a:srgbClr val="00B050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</a:rPr>
              <a:t>Use job descriptions to help you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5FF94509-9B9D-4E3B-B8B4-2ACF18C68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GB" altLang="en-US" b="1" dirty="0"/>
              <a:t>Job Descriptions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86E0EAEE-01F8-46FF-9C02-E1A4DDCA3B7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dirty="0"/>
              <a:t>Job description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>
              <a:buFontTx/>
              <a:buNone/>
            </a:pPr>
            <a:r>
              <a:rPr lang="en-GB" altLang="en-US" dirty="0"/>
              <a:t>A job description is a summary of the </a:t>
            </a:r>
            <a:r>
              <a:rPr lang="en-GB" altLang="en-US" b="1" dirty="0"/>
              <a:t>main duties and responsibilities </a:t>
            </a:r>
            <a:r>
              <a:rPr lang="en-GB" altLang="en-US" dirty="0"/>
              <a:t>associated with the post. It should detail any responsibilities attached to the post and who line manages the post.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TIP – look up the line manager on </a:t>
            </a:r>
            <a:r>
              <a:rPr lang="en-GB" altLang="en-US" dirty="0" err="1">
                <a:solidFill>
                  <a:srgbClr val="FF0000"/>
                </a:solidFill>
              </a:rPr>
              <a:t>linkedin</a:t>
            </a:r>
            <a:r>
              <a:rPr lang="en-GB" altLang="en-US" dirty="0">
                <a:solidFill>
                  <a:srgbClr val="FF0000"/>
                </a:solidFill>
              </a:rPr>
              <a:t> and check their experience and interests!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2ADE352-C9E1-4178-A4F9-8540BA6956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GB" altLang="en-US" b="1" dirty="0"/>
              <a:t>Person Specifications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F729C8B-1DB0-42FB-8F93-4332F65081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dirty="0"/>
              <a:t>Person Specification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>
              <a:buFontTx/>
              <a:buNone/>
            </a:pPr>
            <a:r>
              <a:rPr lang="en-GB" altLang="en-US" dirty="0"/>
              <a:t>	The person specification is a description of the </a:t>
            </a:r>
            <a:r>
              <a:rPr lang="en-GB" altLang="en-US" b="1" dirty="0"/>
              <a:t>essential and desirable skills, qualifications and qualities</a:t>
            </a:r>
            <a:r>
              <a:rPr lang="en-GB" altLang="en-US" dirty="0"/>
              <a:t> that the job holder needs to be able to perform that job successfully.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Interview questions should be related to this!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877DE730-51B2-41C9-8B3F-78C820E010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4825" y="274638"/>
            <a:ext cx="8642350" cy="1143000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en-GB" altLang="en-US" sz="3600" b="1" dirty="0"/>
              <a:t>Writing CVs  – </a:t>
            </a:r>
            <a:r>
              <a:rPr lang="en-GB" altLang="en-US" sz="2800" b="1" dirty="0"/>
              <a:t>A systematic way to do it 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FC23279-7CCA-4E59-B809-B69FECC419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dirty="0"/>
              <a:t>Analysing the job description</a:t>
            </a:r>
          </a:p>
          <a:p>
            <a:pPr eaLnBrk="1" hangingPunct="1">
              <a:buFontTx/>
              <a:buNone/>
            </a:pPr>
            <a:endParaRPr lang="en-GB" altLang="en-US" sz="1600" dirty="0"/>
          </a:p>
          <a:p>
            <a:pPr eaLnBrk="1" hangingPunct="1"/>
            <a:r>
              <a:rPr lang="en-GB" altLang="en-US" dirty="0"/>
              <a:t>Reading a job description isn’t as straight forward as you might think!</a:t>
            </a:r>
          </a:p>
          <a:p>
            <a:pPr eaLnBrk="1" hangingPunct="1"/>
            <a:r>
              <a:rPr lang="en-GB" altLang="en-US" dirty="0"/>
              <a:t>You will need to do some detective work, reading between the lines, to find out exactly what skills and qualities the employer really wants.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chemeClr val="accent1"/>
                </a:solidFill>
              </a:rPr>
              <a:t>Blue Text    </a:t>
            </a:r>
            <a:r>
              <a:rPr lang="en-GB" altLang="en-US" dirty="0">
                <a:solidFill>
                  <a:schemeClr val="accent1"/>
                </a:solidFill>
              </a:rPr>
              <a:t>=  Organisation &amp; people skills</a:t>
            </a:r>
          </a:p>
          <a:p>
            <a:pPr eaLnBrk="1" hangingPunct="1"/>
            <a:r>
              <a:rPr lang="en-GB" altLang="en-US" b="1" dirty="0">
                <a:solidFill>
                  <a:schemeClr val="accent6"/>
                </a:solidFill>
              </a:rPr>
              <a:t>Green Text =  </a:t>
            </a:r>
            <a:r>
              <a:rPr lang="en-GB" altLang="en-US" dirty="0">
                <a:solidFill>
                  <a:schemeClr val="accent6"/>
                </a:solidFill>
              </a:rPr>
              <a:t>Education related Knowledge &amp; experience</a:t>
            </a:r>
          </a:p>
          <a:p>
            <a:pPr eaLnBrk="1" hangingPunct="1"/>
            <a:r>
              <a:rPr lang="en-GB" altLang="en-US" b="1" dirty="0">
                <a:solidFill>
                  <a:srgbClr val="7030A0"/>
                </a:solidFill>
              </a:rPr>
              <a:t>Purple Text =  </a:t>
            </a:r>
            <a:r>
              <a:rPr lang="en-GB" altLang="en-US" dirty="0">
                <a:solidFill>
                  <a:srgbClr val="7030A0"/>
                </a:solidFill>
              </a:rPr>
              <a:t>Personal skills needed</a:t>
            </a:r>
          </a:p>
        </p:txBody>
      </p:sp>
      <p:pic>
        <p:nvPicPr>
          <p:cNvPr id="18436" name="Picture 9" descr="magnifying_glass">
            <a:extLst>
              <a:ext uri="{FF2B5EF4-FFF2-40B4-BE49-F238E27FC236}">
                <a16:creationId xmlns:a16="http://schemas.microsoft.com/office/drawing/2014/main" id="{700C49F2-CD80-4143-94F3-6AD342E8E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107" y="4437063"/>
            <a:ext cx="110490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0B4E9FC-172A-4B41-A592-ED439F05D0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47849" y="145951"/>
            <a:ext cx="8496302" cy="561975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US" altLang="en-US" sz="2800" b="1" dirty="0"/>
              <a:t>Education Project officer</a:t>
            </a:r>
            <a:r>
              <a:rPr lang="en-US" altLang="en-US" sz="2800" dirty="0"/>
              <a:t>:  ‘CAN DO’ Job description</a:t>
            </a:r>
            <a:endParaRPr lang="en-GB" altLang="en-US" sz="2800" dirty="0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E2D771BD-7941-4BAB-8105-25B90AA7EE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893" y="887307"/>
            <a:ext cx="10877973" cy="5824742"/>
          </a:xfrm>
          <a:solidFill>
            <a:srgbClr val="FFF6DD"/>
          </a:solidFill>
        </p:spPr>
        <p:txBody>
          <a:bodyPr>
            <a:normAutofit fontScale="85000" lnSpcReduction="10000"/>
          </a:bodyPr>
          <a:lstStyle/>
          <a:p>
            <a:pPr marL="0" indent="0">
              <a:lnSpc>
                <a:spcPts val="1500"/>
              </a:lnSpc>
              <a:spcAft>
                <a:spcPts val="750"/>
              </a:spcAft>
              <a:buNone/>
            </a:pPr>
            <a:r>
              <a:rPr lang="en-GB" sz="1800" b="1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Responsibilities include: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Support the programme</a:t>
            </a:r>
            <a:r>
              <a:rPr lang="en-GB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achieve positive outcomes for young people with additional needs in line with agreed project pathways and plans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Recruit participants</a:t>
            </a:r>
            <a:r>
              <a:rPr lang="en-GB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agreed targets each year and deliver the three pathways: One off or taster activities; Building Communities programme of 16 hours; and social enterprise Steering Group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Build partnerships with local schools, colleges, disability groups and services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to promote the project and recruit groups of participants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Design and develop sessions, community activities and skills development workshops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meet the programme’s outcomes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Support participants to complete relevant paperwork</a:t>
            </a:r>
            <a:r>
              <a:rPr lang="en-GB" sz="1800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including photographic and written evidence of achievements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Organise and present at promotional</a:t>
            </a:r>
            <a:r>
              <a:rPr lang="en-GB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</a:t>
            </a:r>
            <a:r>
              <a:rPr lang="en-GB" sz="18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networking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events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Follow Can Do Theories of Change, Quality Management and Evaluation Frameworks</a:t>
            </a:r>
            <a:endParaRPr lang="en-GB" sz="1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Support the development of community volunteering</a:t>
            </a:r>
            <a:r>
              <a:rPr lang="en-GB" sz="1800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 your location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Assist the Programme Manager in coordination of the national Can Do programme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Undertake any other reasonable duties as requested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EB4BA-D1C3-4AD4-A4AD-E24129C65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7893"/>
            <a:ext cx="10242973" cy="5249334"/>
          </a:xfrm>
          <a:solidFill>
            <a:srgbClr val="FFFAEB"/>
          </a:solidFill>
        </p:spPr>
        <p:txBody>
          <a:bodyPr>
            <a:normAutofit fontScale="92500" lnSpcReduction="10000"/>
          </a:bodyPr>
          <a:lstStyle/>
          <a:p>
            <a:pPr marL="0" indent="0">
              <a:lnSpc>
                <a:spcPts val="1500"/>
              </a:lnSpc>
              <a:spcAft>
                <a:spcPts val="750"/>
              </a:spcAft>
              <a:buNone/>
            </a:pPr>
            <a:r>
              <a:rPr lang="en-GB" sz="1800" b="1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Experience needed: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Experience of working with young people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</a:t>
            </a:r>
            <a:r>
              <a:rPr lang="en-GB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essential</a:t>
            </a:r>
            <a:endParaRPr lang="en-GB" sz="1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Experience of </a:t>
            </a:r>
            <a:r>
              <a:rPr lang="en-GB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organising and delivering projects/events and building community links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</a:t>
            </a:r>
            <a:r>
              <a:rPr lang="en-GB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essential</a:t>
            </a:r>
            <a:endParaRPr lang="en-GB" sz="1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Experience of working with disabled people is </a:t>
            </a:r>
            <a:r>
              <a:rPr lang="en-GB" sz="1800" b="1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desirable</a:t>
            </a:r>
            <a:endParaRPr lang="en-GB" sz="1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Working knowledge of Swansea and surrounding area </a:t>
            </a: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</a:t>
            </a:r>
            <a:r>
              <a:rPr lang="en-GB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essential</a:t>
            </a:r>
            <a:endParaRPr lang="en-GB" sz="1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AD4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Good standard of education and IT literate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 engaging manner with the ability to build rapport with young people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Passion, enthusiasm and a real commitment to make a difference to people’s lives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Good communication, interpersonal and team working skills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 able to work unsupervised and on your own initiative, as well as part of a team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40404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 vehicle (essential) and a satisfactory disclosure check (DBS) is required for this position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6CF10BF-CA5E-4B75-9345-D44DD2E545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16119"/>
            <a:ext cx="10515600" cy="779463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US" altLang="en-US" sz="2800" b="1" dirty="0"/>
              <a:t>Education Project officer</a:t>
            </a:r>
            <a:r>
              <a:rPr lang="en-US" altLang="en-US" sz="2800" dirty="0"/>
              <a:t>:  ‘CAN DO’ Job description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02100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D1A8A7E-81BC-4702-B51A-ABA6C9B4FC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05765"/>
            <a:ext cx="10515600" cy="1325563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dirty="0"/>
              <a:t>Match it up to your experience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E99AC16E-F1CE-4DFC-8172-5D1AA15DFF5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dirty="0"/>
              <a:t>You  need to </a:t>
            </a:r>
            <a:r>
              <a:rPr lang="en-GB" altLang="en-US" b="1" dirty="0">
                <a:solidFill>
                  <a:srgbClr val="FF0000"/>
                </a:solidFill>
              </a:rPr>
              <a:t>show</a:t>
            </a:r>
            <a:r>
              <a:rPr lang="en-GB" altLang="en-US" dirty="0"/>
              <a:t> the employer that you understand what skills are necessary to be able to fulfil the duties on the job description.</a:t>
            </a:r>
          </a:p>
          <a:p>
            <a:pPr marL="0" indent="0" eaLnBrk="1" hangingPunct="1">
              <a:buNone/>
            </a:pPr>
            <a:endParaRPr lang="en-GB" altLang="en-US" dirty="0"/>
          </a:p>
          <a:p>
            <a:pPr eaLnBrk="1" hangingPunct="1"/>
            <a:r>
              <a:rPr lang="en-GB" altLang="en-US" dirty="0"/>
              <a:t>You then need to think about </a:t>
            </a:r>
            <a:r>
              <a:rPr lang="en-GB" altLang="en-US" b="1" dirty="0">
                <a:solidFill>
                  <a:srgbClr val="FF0000"/>
                </a:solidFill>
              </a:rPr>
              <a:t>examples</a:t>
            </a:r>
            <a:r>
              <a:rPr lang="en-GB" altLang="en-US" dirty="0"/>
              <a:t> from your experiences in work or your personal life that demonstrate you have these skills or qualities.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4E838C8-CF37-4919-A18A-9E53330A45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867622"/>
          </a:xfrm>
          <a:solidFill>
            <a:srgbClr val="FFDA65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dirty="0"/>
              <a:t>How to structure your examples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59A62D0-E644-4E45-981C-59A6FF7AB9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48080" y="1593426"/>
            <a:ext cx="9895840" cy="5068888"/>
          </a:xfr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buNone/>
              <a:defRPr/>
            </a:pPr>
            <a:r>
              <a:rPr lang="en-GB" altLang="en-US" dirty="0"/>
              <a:t>Explain your answers using –</a:t>
            </a:r>
          </a:p>
          <a:p>
            <a:pPr marL="0" indent="0" algn="ctr">
              <a:buNone/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</a:rPr>
              <a:t>C</a:t>
            </a:r>
            <a:r>
              <a:rPr lang="en-GB" altLang="en-US" b="1" dirty="0">
                <a:solidFill>
                  <a:srgbClr val="002060"/>
                </a:solidFill>
              </a:rPr>
              <a:t> </a:t>
            </a: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</a:rPr>
              <a:t>A R E  </a:t>
            </a:r>
            <a:r>
              <a:rPr lang="en-GB" altLang="en-US" b="1" dirty="0">
                <a:solidFill>
                  <a:srgbClr val="002060"/>
                </a:solidFill>
              </a:rPr>
              <a:t>or </a:t>
            </a:r>
            <a:r>
              <a:rPr lang="en-GB" altLang="en-US" b="1" dirty="0">
                <a:solidFill>
                  <a:srgbClr val="FF0000"/>
                </a:solidFill>
              </a:rPr>
              <a:t>S T A R </a:t>
            </a:r>
          </a:p>
          <a:p>
            <a:pPr marL="0" indent="0">
              <a:buNone/>
              <a:defRPr/>
            </a:pPr>
            <a:r>
              <a:rPr lang="en-GB" altLang="en-US" b="1" u="sng" dirty="0">
                <a:solidFill>
                  <a:schemeClr val="accent4">
                    <a:lumMod val="75000"/>
                  </a:schemeClr>
                </a:solidFill>
              </a:rPr>
              <a:t>C</a:t>
            </a:r>
            <a:r>
              <a:rPr lang="en-GB" altLang="en-US" dirty="0"/>
              <a:t>ontext  - </a:t>
            </a:r>
            <a:r>
              <a:rPr lang="en-GB" altLang="en-US" sz="2400" dirty="0"/>
              <a:t>Describe the where/when/ </a:t>
            </a:r>
            <a:r>
              <a:rPr lang="en-GB" altLang="en-US" b="1" dirty="0">
                <a:solidFill>
                  <a:srgbClr val="FF0000"/>
                </a:solidFill>
              </a:rPr>
              <a:t>S</a:t>
            </a:r>
            <a:r>
              <a:rPr lang="en-GB" altLang="en-US" sz="2400" dirty="0">
                <a:solidFill>
                  <a:srgbClr val="FF0000"/>
                </a:solidFill>
              </a:rPr>
              <a:t>ituation</a:t>
            </a:r>
            <a:r>
              <a:rPr lang="en-GB" altLang="en-US" sz="2400" dirty="0"/>
              <a:t> of your example?</a:t>
            </a:r>
          </a:p>
          <a:p>
            <a:pPr marL="0" indent="0">
              <a:buNone/>
              <a:defRPr/>
            </a:pPr>
            <a:endParaRPr lang="en-GB" altLang="en-US" sz="1200" dirty="0"/>
          </a:p>
          <a:p>
            <a:pPr marL="0" indent="0">
              <a:buNone/>
              <a:defRPr/>
            </a:pPr>
            <a:r>
              <a:rPr lang="en-GB" altLang="en-US" b="1" u="sng" dirty="0">
                <a:solidFill>
                  <a:schemeClr val="accent4">
                    <a:lumMod val="75000"/>
                  </a:schemeClr>
                </a:solidFill>
              </a:rPr>
              <a:t>A</a:t>
            </a:r>
            <a:r>
              <a:rPr lang="en-GB" altLang="en-US" dirty="0">
                <a:solidFill>
                  <a:srgbClr val="FF0000"/>
                </a:solidFill>
              </a:rPr>
              <a:t>ctivities</a:t>
            </a:r>
            <a:r>
              <a:rPr lang="en-GB" altLang="en-US" dirty="0"/>
              <a:t> – </a:t>
            </a:r>
            <a:r>
              <a:rPr lang="en-GB" altLang="en-US" sz="2400" dirty="0"/>
              <a:t>What  were your specific </a:t>
            </a:r>
            <a:r>
              <a:rPr lang="en-GB" altLang="en-US" b="1" dirty="0">
                <a:solidFill>
                  <a:srgbClr val="FF0000"/>
                </a:solidFill>
              </a:rPr>
              <a:t>T</a:t>
            </a:r>
            <a:r>
              <a:rPr lang="en-GB" altLang="en-US" sz="2400" dirty="0">
                <a:solidFill>
                  <a:srgbClr val="FF0000"/>
                </a:solidFill>
              </a:rPr>
              <a:t>asks</a:t>
            </a:r>
            <a:r>
              <a:rPr lang="en-GB" altLang="en-US" sz="2400" dirty="0"/>
              <a:t> duties/actions ?</a:t>
            </a:r>
          </a:p>
          <a:p>
            <a:pPr marL="0" indent="0">
              <a:buNone/>
              <a:defRPr/>
            </a:pPr>
            <a:endParaRPr lang="en-GB" altLang="en-US" sz="1200" dirty="0"/>
          </a:p>
          <a:p>
            <a:pPr marL="0" indent="0">
              <a:buNone/>
              <a:defRPr/>
            </a:pPr>
            <a:r>
              <a:rPr lang="en-GB" altLang="en-US" b="1" u="sng" dirty="0">
                <a:solidFill>
                  <a:schemeClr val="accent4">
                    <a:lumMod val="75000"/>
                  </a:schemeClr>
                </a:solidFill>
              </a:rPr>
              <a:t>R</a:t>
            </a:r>
            <a:r>
              <a:rPr lang="en-GB" altLang="en-US" dirty="0">
                <a:solidFill>
                  <a:srgbClr val="FF0000"/>
                </a:solidFill>
              </a:rPr>
              <a:t>esults</a:t>
            </a:r>
            <a:r>
              <a:rPr lang="en-GB" altLang="en-US" dirty="0"/>
              <a:t> – </a:t>
            </a:r>
            <a:r>
              <a:rPr lang="en-GB" altLang="en-US" sz="2400" dirty="0"/>
              <a:t>What was the outcome? Give specifics / quantities and/or say what you learnt from this.</a:t>
            </a:r>
          </a:p>
          <a:p>
            <a:pPr marL="0" indent="0">
              <a:buNone/>
              <a:defRPr/>
            </a:pPr>
            <a:endParaRPr lang="en-GB" altLang="en-US" sz="1200" dirty="0"/>
          </a:p>
          <a:p>
            <a:pPr marL="0" indent="0">
              <a:buNone/>
              <a:defRPr/>
            </a:pPr>
            <a:r>
              <a:rPr lang="en-GB" altLang="en-US" b="1" u="sng" dirty="0">
                <a:solidFill>
                  <a:schemeClr val="accent4">
                    <a:lumMod val="75000"/>
                  </a:schemeClr>
                </a:solidFill>
              </a:rPr>
              <a:t>E</a:t>
            </a:r>
            <a:r>
              <a:rPr lang="en-GB" altLang="en-US" dirty="0"/>
              <a:t>xplain – </a:t>
            </a:r>
            <a:r>
              <a:rPr lang="en-GB" altLang="en-US" sz="2400" dirty="0"/>
              <a:t>Link this example back to the job description, explain how it shows you can fulfil XXX element of the job.</a:t>
            </a:r>
          </a:p>
          <a:p>
            <a:pPr marL="0" indent="0">
              <a:buNone/>
              <a:defRPr/>
            </a:pPr>
            <a:endParaRPr lang="en-GB" altLang="en-US" sz="2400" dirty="0"/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86C42-CCA5-447F-9CA3-08E56C5A5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8902"/>
          </a:xfrm>
          <a:solidFill>
            <a:srgbClr val="FFDA65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Example Skill Paragraph – </a:t>
            </a:r>
            <a:r>
              <a:rPr lang="en-GB" sz="3600" dirty="0"/>
              <a:t>using STAR/CARE technique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8AD4D-8374-4364-AC58-8C429511B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079" y="1645920"/>
            <a:ext cx="11426613" cy="45310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 the Art club at 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Dyfatty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Primary, the most successful activity was the advent calendar. This involved me in preparing the art materials and templates for pupils to use to create their calendars. The activity was a great success because the pupils all seemed to have fun and enjoyed it. It was fun and rewarding working with the pupils, while providing them the opportunity for experiential learning; I have developed my communication, time keeping, planning and organisational skills from this experience.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200" dirty="0"/>
          </a:p>
          <a:p>
            <a:r>
              <a:rPr lang="en-GB" u="sng" dirty="0">
                <a:solidFill>
                  <a:schemeClr val="accent4">
                    <a:lumMod val="75000"/>
                  </a:schemeClr>
                </a:solidFill>
              </a:rPr>
              <a:t>C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ontext - 	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 the Art club at 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Dyfatty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Primary </a:t>
            </a:r>
          </a:p>
          <a:p>
            <a:r>
              <a:rPr lang="en-GB" u="sng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ctions  -  	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Advent Calendar activity – preparing art materials and templates.</a:t>
            </a:r>
          </a:p>
          <a:p>
            <a:r>
              <a:rPr lang="en-GB" u="sng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esult -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was a success because the pupils all seemed to have fun and enjoyed it.</a:t>
            </a:r>
            <a:endParaRPr lang="en-GB" sz="2400" dirty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u="sng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xplain - 	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developed my communication, planning and organisational skills from this.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20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959BE-A27A-4A20-B26F-A751838CC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081" y="274638"/>
            <a:ext cx="10227732" cy="2285682"/>
          </a:xfrm>
          <a:solidFill>
            <a:srgbClr val="FFDA65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dirty="0"/>
              <a:t>Get help writing </a:t>
            </a:r>
            <a:br>
              <a:rPr lang="en-GB" dirty="0"/>
            </a:br>
            <a:r>
              <a:rPr lang="en-GB" dirty="0"/>
              <a:t> CV &amp; Applications </a:t>
            </a:r>
            <a:br>
              <a:rPr lang="en-GB" dirty="0"/>
            </a:br>
            <a:r>
              <a:rPr lang="en-GB" sz="2200" dirty="0"/>
              <a:t>from </a:t>
            </a:r>
            <a:br>
              <a:rPr lang="en-GB" dirty="0"/>
            </a:br>
            <a:r>
              <a:rPr lang="en-GB" dirty="0"/>
              <a:t>your Careers Service!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9EEC1-256C-433E-9B1E-F83CD26F9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4081" y="3068638"/>
            <a:ext cx="10227732" cy="3514724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endParaRPr lang="en-GB" altLang="en-US" dirty="0"/>
          </a:p>
          <a:p>
            <a:pPr marL="0" indent="0" algn="ctr" eaLnBrk="1" hangingPunct="1">
              <a:buNone/>
              <a:defRPr/>
            </a:pPr>
            <a:r>
              <a:rPr lang="en-GB" altLang="en-US" sz="3200" dirty="0"/>
              <a:t>No questions are too silly or simple to ask a  careers adviser!</a:t>
            </a:r>
          </a:p>
          <a:p>
            <a:pPr marL="0" indent="0" algn="ctr" eaLnBrk="1" hangingPunct="1">
              <a:buNone/>
              <a:defRPr/>
            </a:pPr>
            <a:endParaRPr lang="en-GB" altLang="en-US" dirty="0"/>
          </a:p>
          <a:p>
            <a:pPr marL="0" indent="0" algn="ctr">
              <a:buNone/>
              <a:defRPr/>
            </a:pPr>
            <a:r>
              <a:rPr lang="en-GB" altLang="en-US" dirty="0"/>
              <a:t>Book an appointment with your careers adviser -  </a:t>
            </a:r>
          </a:p>
          <a:p>
            <a:pPr marL="0" indent="0" algn="ctr">
              <a:buNone/>
              <a:defRPr/>
            </a:pPr>
            <a:r>
              <a:rPr lang="en-GB" alt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Bethan Jenkins – b.Jenkins@uwtsd.ac.uk</a:t>
            </a:r>
          </a:p>
          <a:p>
            <a:pPr marL="0" indent="0" algn="ctr">
              <a:buNone/>
              <a:defRPr/>
            </a:pPr>
            <a:r>
              <a:rPr lang="en-GB" alt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Mon - Weds</a:t>
            </a:r>
          </a:p>
          <a:p>
            <a:pPr marL="0" indent="0">
              <a:buNone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85871-FF70-44AA-9DEC-F7AA1CFDF0E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b="1" dirty="0"/>
              <a:t>Personal Development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0EF6D-8F96-48E6-BD4C-81FB91F03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813" y="1825625"/>
            <a:ext cx="11142133" cy="46672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/>
              <a:t>Career/Future Life Planning </a:t>
            </a:r>
          </a:p>
          <a:p>
            <a:pPr marL="0" indent="0" algn="ctr">
              <a:buNone/>
            </a:pPr>
            <a:endParaRPr lang="en-GB" dirty="0"/>
          </a:p>
          <a:p>
            <a:r>
              <a:rPr lang="en-GB" dirty="0"/>
              <a:t>Knowing your -  </a:t>
            </a:r>
            <a:r>
              <a:rPr lang="en-GB" sz="4000" dirty="0"/>
              <a:t>Skills, Interests, Motivation and Values</a:t>
            </a:r>
          </a:p>
          <a:p>
            <a:endParaRPr lang="en-GB" sz="1200" dirty="0"/>
          </a:p>
          <a:p>
            <a:r>
              <a:rPr lang="en-GB" dirty="0"/>
              <a:t>Knowing what </a:t>
            </a:r>
            <a:r>
              <a:rPr lang="en-GB" sz="4000" dirty="0"/>
              <a:t>opportunities</a:t>
            </a:r>
            <a:r>
              <a:rPr lang="en-GB" dirty="0"/>
              <a:t> are out there and available </a:t>
            </a:r>
          </a:p>
          <a:p>
            <a:endParaRPr lang="en-GB" sz="1200" dirty="0"/>
          </a:p>
          <a:p>
            <a:r>
              <a:rPr lang="en-GB" sz="4000" dirty="0"/>
              <a:t>Matching the two together </a:t>
            </a:r>
            <a:r>
              <a:rPr lang="en-GB" dirty="0"/>
              <a:t>( With the help of a great careers adviser!)</a:t>
            </a:r>
          </a:p>
          <a:p>
            <a:endParaRPr lang="en-GB" sz="1200" dirty="0"/>
          </a:p>
          <a:p>
            <a:r>
              <a:rPr lang="en-GB" dirty="0"/>
              <a:t>Voluntary work  (if necessary) then </a:t>
            </a:r>
            <a:r>
              <a:rPr lang="en-GB" sz="4300" dirty="0"/>
              <a:t>Job hunting</a:t>
            </a:r>
            <a:r>
              <a:rPr lang="en-GB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61116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B392A-FC40-480C-89E3-DAC131E07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080" y="267864"/>
            <a:ext cx="11297920" cy="633412"/>
          </a:xfr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Mindset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C3E4A-A161-4564-BA12-6297B15255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69813" y="1268414"/>
            <a:ext cx="6516688" cy="4998720"/>
          </a:xfrm>
        </p:spPr>
        <p:txBody>
          <a:bodyPr rtlCol="0">
            <a:normAutofit/>
          </a:bodyPr>
          <a:lstStyle/>
          <a:p>
            <a:pPr marL="0" indent="0" algn="ctr">
              <a:buNone/>
              <a:defRPr/>
            </a:pP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Analyse your skills &amp; strengths….</a:t>
            </a:r>
          </a:p>
          <a:p>
            <a:pPr marL="0" indent="0">
              <a:buNone/>
              <a:defRPr/>
            </a:pPr>
            <a:endParaRPr lang="en-GB" sz="800" b="1" dirty="0">
              <a:solidFill>
                <a:schemeClr val="accent6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 algn="ctr">
              <a:buNone/>
              <a:defRPr/>
            </a:pPr>
            <a:r>
              <a:rPr lang="en-GB" sz="2400" b="1" u="sng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What are your  “</a:t>
            </a:r>
            <a:r>
              <a:rPr lang="en-GB" b="1" u="sng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Super-Powers</a:t>
            </a:r>
            <a:r>
              <a:rPr lang="en-GB" sz="2400" b="1" u="sng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”?</a:t>
            </a:r>
          </a:p>
          <a:p>
            <a:pPr marL="0" indent="0" algn="ctr">
              <a:buNone/>
              <a:defRPr/>
            </a:pPr>
            <a:endParaRPr lang="en-GB" sz="800" b="1" u="sng" dirty="0">
              <a:solidFill>
                <a:schemeClr val="accent6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buFontTx/>
              <a:buChar char="-"/>
              <a:defRPr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Can you explain difficult ideas easily ?</a:t>
            </a:r>
          </a:p>
          <a:p>
            <a:pPr>
              <a:buFontTx/>
              <a:buChar char="-"/>
              <a:defRPr/>
            </a:pPr>
            <a:endParaRPr lang="en-GB" sz="1200" b="1" dirty="0">
              <a:solidFill>
                <a:schemeClr val="accent2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buFontTx/>
              <a:buChar char="-"/>
              <a:defRPr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Are you uber-organised ?</a:t>
            </a:r>
          </a:p>
          <a:p>
            <a:pPr>
              <a:buFontTx/>
              <a:buChar char="-"/>
              <a:defRPr/>
            </a:pPr>
            <a:endParaRPr lang="en-GB" sz="1200" b="1" dirty="0">
              <a:solidFill>
                <a:schemeClr val="accent2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buFontTx/>
              <a:buChar char="-"/>
              <a:defRPr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Can you inspire people and engage them?</a:t>
            </a:r>
          </a:p>
          <a:p>
            <a:pPr marL="0" indent="0">
              <a:buNone/>
              <a:defRPr/>
            </a:pPr>
            <a:r>
              <a:rPr lang="en-GB" sz="12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Can you analyse Data, interpret it and write</a:t>
            </a:r>
          </a:p>
          <a:p>
            <a:pPr marL="0" indent="0">
              <a:buNone/>
              <a:defRPr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Reports that everyone can understand?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1FAC4-B002-4F14-BEAE-1578100225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47182" y="1268414"/>
            <a:ext cx="3240087" cy="4752975"/>
          </a:xfrm>
        </p:spPr>
        <p:txBody>
          <a:bodyPr rtlCol="0">
            <a:normAutofit/>
          </a:bodyPr>
          <a:lstStyle/>
          <a:p>
            <a:pPr marL="0" indent="0" algn="ctr">
              <a:buNone/>
              <a:defRPr/>
            </a:pPr>
            <a:r>
              <a:rPr lang="en-GB" sz="2400" b="1" u="sng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Personal Attributes</a:t>
            </a:r>
          </a:p>
          <a:p>
            <a:pPr>
              <a:defRPr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Confidence </a:t>
            </a:r>
          </a:p>
          <a:p>
            <a:pPr>
              <a:defRPr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Positivity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Resilience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Organised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Team work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Hard working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Can meet deadlines</a:t>
            </a:r>
          </a:p>
          <a:p>
            <a:pPr>
              <a:defRPr/>
            </a:pPr>
            <a:r>
              <a:rPr lang="en-GB" sz="2400" b="1" dirty="0">
                <a:solidFill>
                  <a:schemeClr val="accent6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Multi-task…..etc</a:t>
            </a:r>
          </a:p>
          <a:p>
            <a:pPr marL="0" indent="0">
              <a:buNone/>
              <a:defRPr/>
            </a:pPr>
            <a:endParaRPr lang="en-GB" i="1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defRPr/>
            </a:pPr>
            <a:endParaRPr lang="en-GB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289BC-6ABD-491F-A9B0-BAD3D9C7DE8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Knowing your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F023F-B6DD-4F32-9212-2B288C46FF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402019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Multiple Intelligences (Gardner, H)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Free online quiz</a:t>
            </a:r>
          </a:p>
          <a:p>
            <a:r>
              <a:rPr lang="en-GB" dirty="0">
                <a:hlinkClick r:id="rId2"/>
              </a:rPr>
              <a:t>https://www.idrlabs.com/multiple-intelligences/test.php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5906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1C928-273E-4549-B5E2-00B3C5CB3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013"/>
            <a:ext cx="10515600" cy="975360"/>
          </a:xfr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b="1" dirty="0"/>
              <a:t>Career interests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0BEE-DEAE-49CE-A9EB-D40CF0A9C4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10453"/>
            <a:ext cx="4824308" cy="466651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4000" dirty="0"/>
              <a:t>Princeton review</a:t>
            </a:r>
          </a:p>
          <a:p>
            <a:pPr marL="0" indent="0"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Quiz is about your </a:t>
            </a:r>
            <a:r>
              <a:rPr lang="en-GB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INTERESTS not your skills</a:t>
            </a:r>
            <a:r>
              <a:rPr lang="en-GB" sz="2400" b="1" u="sng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</a:t>
            </a:r>
          </a:p>
          <a:p>
            <a:pPr marL="0" indent="0" algn="ctr"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 must answer the paired sets of questions purely on whether you fancy or are interested in that job, regardless of whether it is a realistic job for your skill set.</a:t>
            </a:r>
          </a:p>
          <a:p>
            <a:pPr marL="0" indent="0">
              <a:buNone/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https://www.princetonreview.com/quiz/career-quiz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4000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EFD3B9-DCD5-4431-8AD8-D384E6BAAA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1853" y="1510453"/>
            <a:ext cx="4991947" cy="466651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4000" dirty="0"/>
              <a:t>Holland code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quiz matches you to career sectors based on your answers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https://www.roguecc.edu/Counseling/HollandCodes/test.asp</a:t>
            </a:r>
            <a:endParaRPr lang="en-GB" sz="2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based on reputable psychology but American jobs!)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76850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40FA510D-5A57-4320-A694-A7F2DCE8F0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538590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4087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DC6ED3DABA1046A003FAD7D82618AE" ma:contentTypeVersion="0" ma:contentTypeDescription="Create a new document." ma:contentTypeScope="" ma:versionID="fef510b6cd8ca2347769b60eb84907d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BCB427-601E-4F54-A842-6AB8330C89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D76928-7D68-4D42-8C65-1C9430579CC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E305B82-771D-44DB-8CF9-38FD9B92F4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1612</Words>
  <Application>Microsoft Office PowerPoint</Application>
  <PresentationFormat>Widescreen</PresentationFormat>
  <Paragraphs>196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Aptos</vt:lpstr>
      <vt:lpstr>Arial</vt:lpstr>
      <vt:lpstr>Bradley Hand ITC</vt:lpstr>
      <vt:lpstr>Calibri</vt:lpstr>
      <vt:lpstr>Calibri Light</vt:lpstr>
      <vt:lpstr>Segoe UI Semilight</vt:lpstr>
      <vt:lpstr>Symbol</vt:lpstr>
      <vt:lpstr>Office Theme</vt:lpstr>
      <vt:lpstr>CVs and PDP </vt:lpstr>
      <vt:lpstr>PowerPoint Presentation</vt:lpstr>
      <vt:lpstr>700 words – PDP coursework – suggested structure</vt:lpstr>
      <vt:lpstr>Sample Education CV</vt:lpstr>
      <vt:lpstr>What does a great  CV look like?</vt:lpstr>
      <vt:lpstr>Where to look for vacancies?</vt:lpstr>
      <vt:lpstr> You Need a  systematic way to Job Hunt! </vt:lpstr>
      <vt:lpstr>Job Descriptions</vt:lpstr>
      <vt:lpstr>Person Specifications</vt:lpstr>
      <vt:lpstr>Writing CVs  – A systematic way to do it </vt:lpstr>
      <vt:lpstr>Education Project officer:  ‘CAN DO’ Job description</vt:lpstr>
      <vt:lpstr>Education Project officer:  ‘CAN DO’ Job description</vt:lpstr>
      <vt:lpstr>Match it up to your experience</vt:lpstr>
      <vt:lpstr>How to structure your examples</vt:lpstr>
      <vt:lpstr>Example Skill Paragraph – using STAR/CARE technique </vt:lpstr>
      <vt:lpstr>Get help writing   CV &amp; Applications  from  your Careers Service!</vt:lpstr>
      <vt:lpstr>Personal Development Planning</vt:lpstr>
      <vt:lpstr>Mindset</vt:lpstr>
      <vt:lpstr>Knowing your Skills</vt:lpstr>
      <vt:lpstr> Career interests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CVs and PDP</dc:title>
  <dc:creator>Melanie Hall</dc:creator>
  <cp:lastModifiedBy>Bethan Jenkins</cp:lastModifiedBy>
  <cp:revision>36</cp:revision>
  <dcterms:created xsi:type="dcterms:W3CDTF">2021-07-01T09:22:23Z</dcterms:created>
  <dcterms:modified xsi:type="dcterms:W3CDTF">2025-09-17T14:58:16Z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0x010100F7DC6ED3DABA1046A003FAD7D82618AE</vt:lpwstr>
  </property>
</Properties>
</file>