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0"/>
  </p:notesMasterIdLst>
  <p:sldIdLst>
    <p:sldId id="256" r:id="rId2"/>
    <p:sldId id="257" r:id="rId3"/>
    <p:sldId id="320" r:id="rId4"/>
    <p:sldId id="321" r:id="rId5"/>
    <p:sldId id="301" r:id="rId6"/>
    <p:sldId id="280" r:id="rId7"/>
    <p:sldId id="300" r:id="rId8"/>
    <p:sldId id="281" r:id="rId9"/>
    <p:sldId id="298" r:id="rId10"/>
    <p:sldId id="299" r:id="rId11"/>
    <p:sldId id="259" r:id="rId12"/>
    <p:sldId id="260" r:id="rId13"/>
    <p:sldId id="261" r:id="rId14"/>
    <p:sldId id="262" r:id="rId15"/>
    <p:sldId id="263" r:id="rId16"/>
    <p:sldId id="326" r:id="rId17"/>
    <p:sldId id="264" r:id="rId18"/>
    <p:sldId id="327" r:id="rId19"/>
    <p:sldId id="266" r:id="rId20"/>
    <p:sldId id="267" r:id="rId21"/>
    <p:sldId id="268" r:id="rId22"/>
    <p:sldId id="322" r:id="rId23"/>
    <p:sldId id="271" r:id="rId24"/>
    <p:sldId id="272" r:id="rId25"/>
    <p:sldId id="328" r:id="rId26"/>
    <p:sldId id="273" r:id="rId27"/>
    <p:sldId id="330" r:id="rId28"/>
    <p:sldId id="329" r:id="rId29"/>
    <p:sldId id="274" r:id="rId30"/>
    <p:sldId id="282" r:id="rId31"/>
    <p:sldId id="283" r:id="rId32"/>
    <p:sldId id="284" r:id="rId33"/>
    <p:sldId id="285" r:id="rId34"/>
    <p:sldId id="275" r:id="rId35"/>
    <p:sldId id="276" r:id="rId36"/>
    <p:sldId id="277" r:id="rId37"/>
    <p:sldId id="287" r:id="rId38"/>
    <p:sldId id="286" r:id="rId39"/>
    <p:sldId id="289" r:id="rId40"/>
    <p:sldId id="288" r:id="rId41"/>
    <p:sldId id="290" r:id="rId42"/>
    <p:sldId id="291" r:id="rId43"/>
    <p:sldId id="292" r:id="rId44"/>
    <p:sldId id="293" r:id="rId45"/>
    <p:sldId id="278" r:id="rId46"/>
    <p:sldId id="279" r:id="rId47"/>
    <p:sldId id="296" r:id="rId48"/>
    <p:sldId id="323" r:id="rId49"/>
    <p:sldId id="294" r:id="rId50"/>
    <p:sldId id="295" r:id="rId51"/>
    <p:sldId id="297" r:id="rId52"/>
    <p:sldId id="258" r:id="rId53"/>
    <p:sldId id="303" r:id="rId54"/>
    <p:sldId id="304" r:id="rId55"/>
    <p:sldId id="302" r:id="rId56"/>
    <p:sldId id="305" r:id="rId57"/>
    <p:sldId id="306" r:id="rId58"/>
    <p:sldId id="307" r:id="rId59"/>
    <p:sldId id="310" r:id="rId60"/>
    <p:sldId id="311" r:id="rId61"/>
    <p:sldId id="324" r:id="rId62"/>
    <p:sldId id="325" r:id="rId63"/>
    <p:sldId id="308" r:id="rId64"/>
    <p:sldId id="309" r:id="rId65"/>
    <p:sldId id="312" r:id="rId66"/>
    <p:sldId id="313" r:id="rId67"/>
    <p:sldId id="314" r:id="rId68"/>
    <p:sldId id="315" r:id="rId69"/>
    <p:sldId id="316" r:id="rId70"/>
    <p:sldId id="317" r:id="rId71"/>
    <p:sldId id="318" r:id="rId72"/>
    <p:sldId id="319" r:id="rId73"/>
    <p:sldId id="331" r:id="rId74"/>
    <p:sldId id="332" r:id="rId75"/>
    <p:sldId id="333" r:id="rId76"/>
    <p:sldId id="334" r:id="rId77"/>
    <p:sldId id="335" r:id="rId78"/>
    <p:sldId id="336" r:id="rId7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42" autoAdjust="0"/>
    <p:restoredTop sz="94660"/>
  </p:normalViewPr>
  <p:slideViewPr>
    <p:cSldViewPr>
      <p:cViewPr varScale="1">
        <p:scale>
          <a:sx n="108" d="100"/>
          <a:sy n="108" d="100"/>
        </p:scale>
        <p:origin x="1710"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5A9D6F-FF0C-42B7-8C09-4DF014687131}" type="datetimeFigureOut">
              <a:rPr lang="en-GB" smtClean="0"/>
              <a:t>21/03/2024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4D25E9-C76B-4671-9498-26F2FA128DC3}" type="slidenum">
              <a:rPr lang="en-GB" smtClean="0"/>
              <a:t>‹#›</a:t>
            </a:fld>
            <a:endParaRPr lang="en-GB"/>
          </a:p>
        </p:txBody>
      </p:sp>
    </p:spTree>
    <p:extLst>
      <p:ext uri="{BB962C8B-B14F-4D97-AF65-F5344CB8AC3E}">
        <p14:creationId xmlns:p14="http://schemas.microsoft.com/office/powerpoint/2010/main" val="2746300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latin typeface="Arial" charset="0"/>
                <a:ea typeface="ＭＳ Ｐゴシック" pitchFamily="34" charset="-128"/>
              </a:rPr>
              <a:t>Denny’s model suggests a basic decay curve and a fairly large gap between actual and level of performance on exercised and unexercised abilities</a:t>
            </a:r>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68CC92D-2160-427F-8796-21A06EC29ECC}" type="slidenum">
              <a:rPr lang="en-US" altLang="en-US" smtClean="0"/>
              <a:pPr eaLnBrk="1" hangingPunct="1"/>
              <a:t>50</a:t>
            </a:fld>
            <a:endParaRPr lang="en-US" altLang="en-US"/>
          </a:p>
        </p:txBody>
      </p:sp>
    </p:spTree>
    <p:extLst>
      <p:ext uri="{BB962C8B-B14F-4D97-AF65-F5344CB8AC3E}">
        <p14:creationId xmlns:p14="http://schemas.microsoft.com/office/powerpoint/2010/main" val="29742778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3278ADAF-E5A2-4BF5-BB29-54DF3D6F4BF1}" type="datetimeFigureOut">
              <a:rPr lang="en-GB" smtClean="0"/>
              <a:t>21/03/2024</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5FF3A910-4732-42F8-834C-AA04A99EC451}"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278ADAF-E5A2-4BF5-BB29-54DF3D6F4BF1}" type="datetimeFigureOut">
              <a:rPr lang="en-GB" smtClean="0"/>
              <a:t>21/03/2024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3278ADAF-E5A2-4BF5-BB29-54DF3D6F4BF1}" type="datetimeFigureOut">
              <a:rPr lang="en-GB" smtClean="0"/>
              <a:t>21/03/2024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5FF3A910-4732-42F8-834C-AA04A99EC451}"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278ADAF-E5A2-4BF5-BB29-54DF3D6F4BF1}" type="datetimeFigureOut">
              <a:rPr lang="en-GB" smtClean="0"/>
              <a:t>21/03/2024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3278ADAF-E5A2-4BF5-BB29-54DF3D6F4BF1}" type="datetimeFigureOut">
              <a:rPr lang="en-GB" smtClean="0"/>
              <a:t>21/03/2024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3278ADAF-E5A2-4BF5-BB29-54DF3D6F4BF1}" type="datetimeFigureOut">
              <a:rPr lang="en-GB" smtClean="0"/>
              <a:t>21/03/2024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78ADAF-E5A2-4BF5-BB29-54DF3D6F4BF1}" type="datetimeFigureOut">
              <a:rPr lang="en-GB" smtClean="0"/>
              <a:t>21/03/2024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278ADAF-E5A2-4BF5-BB29-54DF3D6F4BF1}" type="datetimeFigureOut">
              <a:rPr lang="en-GB" smtClean="0"/>
              <a:t>21/03/2024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3278ADAF-E5A2-4BF5-BB29-54DF3D6F4BF1}" type="datetimeFigureOut">
              <a:rPr lang="en-GB" smtClean="0"/>
              <a:t>21/03/2024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278ADAF-E5A2-4BF5-BB29-54DF3D6F4BF1}" type="datetimeFigureOut">
              <a:rPr lang="en-GB" smtClean="0"/>
              <a:t>21/03/2024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278ADAF-E5A2-4BF5-BB29-54DF3D6F4BF1}" type="datetimeFigureOut">
              <a:rPr lang="en-GB" smtClean="0"/>
              <a:t>21/03/2024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278ADAF-E5A2-4BF5-BB29-54DF3D6F4BF1}" type="datetimeFigureOut">
              <a:rPr lang="en-GB" smtClean="0"/>
              <a:t>21/03/2024</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5FF3A910-4732-42F8-834C-AA04A99EC451}"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uk/url?sa=i&amp;rct=j&amp;q=&amp;esrc=s&amp;source=images&amp;cd=&amp;cad=rja&amp;uact=8&amp;docid=y5K3l0BRkmavMM&amp;tbnid=z0ozL0eLQYX7aM:&amp;ved=0CAcQjRw&amp;url=http://www.nature.com/neuro/journal/v12/n6/fig_tab/nn.2331_F1.html&amp;ei=jjEtVJeuMNCXao_LgcAC&amp;bvm=bv.76477589,d.d2s&amp;psig=AFQjCNETfX1JpsAK3ABm1-fug3Tl6xhxJQ&amp;ust=1412334311916546"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google.co.uk/url?sa=i&amp;rct=j&amp;q=&amp;esrc=s&amp;source=images&amp;cd=&amp;cad=rja&amp;uact=8&amp;docid=HyNougUJndfuRM&amp;tbnid=K2wQ4y8awKjVPM:&amp;ved=0CAcQjRw&amp;url=http://brainconnection.brainhq.com/2005/08/26/fear-conditioning-how-the-brain-learns-about-danger/&amp;ei=8zgtVL39M8XVapq-gPgM&amp;bvm=bv.76477589,d.d2s&amp;psig=AFQjCNG3fy3rHhWwSPMSZUSpMHva-VnOTQ&amp;ust=1412336238665541" TargetMode="Externa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48.xml.rels><?xml version="1.0" encoding="UTF-8" standalone="yes"?>
<Relationships xmlns="http://schemas.openxmlformats.org/package/2006/relationships"><Relationship Id="rId2" Type="http://schemas.openxmlformats.org/officeDocument/2006/relationships/hyperlink" Target="http://www.youtube.com/watch?v=5qMCyyM_AtE"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Exercise and Cognitive Function</a:t>
            </a:r>
          </a:p>
        </p:txBody>
      </p:sp>
      <p:sp>
        <p:nvSpPr>
          <p:cNvPr id="3" name="Subtitle 2"/>
          <p:cNvSpPr>
            <a:spLocks noGrp="1"/>
          </p:cNvSpPr>
          <p:nvPr>
            <p:ph type="subTitle" idx="1"/>
          </p:nvPr>
        </p:nvSpPr>
        <p:spPr/>
        <p:txBody>
          <a:bodyPr/>
          <a:lstStyle/>
          <a:p>
            <a:r>
              <a:rPr lang="en-GB" dirty="0"/>
              <a:t>Dr Stuart Jones</a:t>
            </a:r>
          </a:p>
        </p:txBody>
      </p:sp>
    </p:spTree>
    <p:extLst>
      <p:ext uri="{BB962C8B-B14F-4D97-AF65-F5344CB8AC3E}">
        <p14:creationId xmlns:p14="http://schemas.microsoft.com/office/powerpoint/2010/main" val="3497188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the Lecture</a:t>
            </a:r>
          </a:p>
        </p:txBody>
      </p:sp>
      <p:sp>
        <p:nvSpPr>
          <p:cNvPr id="3" name="Content Placeholder 2"/>
          <p:cNvSpPr>
            <a:spLocks noGrp="1"/>
          </p:cNvSpPr>
          <p:nvPr>
            <p:ph idx="1"/>
          </p:nvPr>
        </p:nvSpPr>
        <p:spPr/>
        <p:txBody>
          <a:bodyPr/>
          <a:lstStyle/>
          <a:p>
            <a:r>
              <a:rPr lang="en-GB" dirty="0"/>
              <a:t>To explore the historical studies that have helped formed theories regarding the exercise/cognitive function relationship. </a:t>
            </a:r>
          </a:p>
          <a:p>
            <a:endParaRPr lang="en-GB" dirty="0"/>
          </a:p>
          <a:p>
            <a:r>
              <a:rPr lang="en-GB" dirty="0"/>
              <a:t>To highlight issues in relation to this research and how might these be addressed. </a:t>
            </a:r>
          </a:p>
          <a:p>
            <a:endParaRPr lang="en-GB" dirty="0"/>
          </a:p>
          <a:p>
            <a:r>
              <a:rPr lang="en-GB" dirty="0"/>
              <a:t>To discuss regions of the brain linked to cognitive function and how might exercise impact on this. </a:t>
            </a:r>
          </a:p>
          <a:p>
            <a:endParaRPr lang="en-GB" dirty="0"/>
          </a:p>
          <a:p>
            <a:endParaRPr lang="en-GB" dirty="0"/>
          </a:p>
        </p:txBody>
      </p:sp>
    </p:spTree>
    <p:extLst>
      <p:ext uri="{BB962C8B-B14F-4D97-AF65-F5344CB8AC3E}">
        <p14:creationId xmlns:p14="http://schemas.microsoft.com/office/powerpoint/2010/main" val="946980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the lecture</a:t>
            </a:r>
          </a:p>
        </p:txBody>
      </p:sp>
      <p:sp>
        <p:nvSpPr>
          <p:cNvPr id="3" name="Content Placeholder 2"/>
          <p:cNvSpPr>
            <a:spLocks noGrp="1"/>
          </p:cNvSpPr>
          <p:nvPr>
            <p:ph idx="1"/>
          </p:nvPr>
        </p:nvSpPr>
        <p:spPr/>
        <p:txBody>
          <a:bodyPr/>
          <a:lstStyle/>
          <a:p>
            <a:r>
              <a:rPr lang="en-GB" dirty="0"/>
              <a:t>To examine the impact of both exercise and cognitive tasks on cerebral blood flow and how these might be linked. </a:t>
            </a:r>
          </a:p>
          <a:p>
            <a:endParaRPr lang="en-GB" dirty="0"/>
          </a:p>
          <a:p>
            <a:r>
              <a:rPr lang="en-GB" dirty="0"/>
              <a:t>To look at the role of noradrenaline in relation to cognitive functioning and exercise. </a:t>
            </a:r>
          </a:p>
          <a:p>
            <a:endParaRPr lang="en-GB" dirty="0"/>
          </a:p>
          <a:p>
            <a:r>
              <a:rPr lang="en-GB" dirty="0"/>
              <a:t>To look at the relationship between physical activity and cognitive achievement. </a:t>
            </a:r>
          </a:p>
          <a:p>
            <a:endParaRPr lang="en-GB" dirty="0"/>
          </a:p>
          <a:p>
            <a:endParaRPr lang="en-GB" dirty="0"/>
          </a:p>
        </p:txBody>
      </p:sp>
    </p:spTree>
    <p:extLst>
      <p:ext uri="{BB962C8B-B14F-4D97-AF65-F5344CB8AC3E}">
        <p14:creationId xmlns:p14="http://schemas.microsoft.com/office/powerpoint/2010/main" val="35135067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the lecture</a:t>
            </a:r>
          </a:p>
        </p:txBody>
      </p:sp>
      <p:sp>
        <p:nvSpPr>
          <p:cNvPr id="3" name="Content Placeholder 2"/>
          <p:cNvSpPr>
            <a:spLocks noGrp="1"/>
          </p:cNvSpPr>
          <p:nvPr>
            <p:ph idx="1"/>
          </p:nvPr>
        </p:nvSpPr>
        <p:spPr/>
        <p:txBody>
          <a:bodyPr/>
          <a:lstStyle/>
          <a:p>
            <a:r>
              <a:rPr lang="en-GB" dirty="0"/>
              <a:t>To explore the relationship between exercise, cognitive function and the elderly</a:t>
            </a:r>
          </a:p>
          <a:p>
            <a:endParaRPr lang="en-GB" dirty="0"/>
          </a:p>
          <a:p>
            <a:r>
              <a:rPr lang="en-GB" dirty="0"/>
              <a:t>To explore the relationship between COPD, cognitive function </a:t>
            </a:r>
            <a:r>
              <a:rPr lang="en-GB"/>
              <a:t>and exercise. </a:t>
            </a:r>
          </a:p>
        </p:txBody>
      </p:sp>
    </p:spTree>
    <p:extLst>
      <p:ext uri="{BB962C8B-B14F-4D97-AF65-F5344CB8AC3E}">
        <p14:creationId xmlns:p14="http://schemas.microsoft.com/office/powerpoint/2010/main" val="3731828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p>
        </p:txBody>
      </p:sp>
      <p:sp>
        <p:nvSpPr>
          <p:cNvPr id="3" name="Content Placeholder 2"/>
          <p:cNvSpPr>
            <a:spLocks noGrp="1"/>
          </p:cNvSpPr>
          <p:nvPr>
            <p:ph idx="1"/>
          </p:nvPr>
        </p:nvSpPr>
        <p:spPr/>
        <p:txBody>
          <a:bodyPr>
            <a:normAutofit lnSpcReduction="10000"/>
          </a:bodyPr>
          <a:lstStyle/>
          <a:p>
            <a:r>
              <a:rPr lang="en-GB" dirty="0"/>
              <a:t>In groups: </a:t>
            </a:r>
          </a:p>
          <a:p>
            <a:endParaRPr lang="en-GB" dirty="0"/>
          </a:p>
          <a:p>
            <a:r>
              <a:rPr lang="en-GB" dirty="0"/>
              <a:t>Think of the pro and cons of exercise / physical activity. </a:t>
            </a:r>
          </a:p>
          <a:p>
            <a:endParaRPr lang="en-GB" dirty="0"/>
          </a:p>
          <a:p>
            <a:r>
              <a:rPr lang="en-GB" dirty="0"/>
              <a:t>Why do people who exercise (or have a physically active lifestyle) make these choices. </a:t>
            </a:r>
          </a:p>
          <a:p>
            <a:endParaRPr lang="en-GB" dirty="0"/>
          </a:p>
          <a:p>
            <a:r>
              <a:rPr lang="en-GB" dirty="0"/>
              <a:t>Why do people who do not exercise choose not to exercise? </a:t>
            </a:r>
          </a:p>
        </p:txBody>
      </p:sp>
    </p:spTree>
    <p:extLst>
      <p:ext uri="{BB962C8B-B14F-4D97-AF65-F5344CB8AC3E}">
        <p14:creationId xmlns:p14="http://schemas.microsoft.com/office/powerpoint/2010/main" val="1153640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p:txBody>
          <a:bodyPr>
            <a:normAutofit lnSpcReduction="10000"/>
          </a:bodyPr>
          <a:lstStyle/>
          <a:p>
            <a:r>
              <a:rPr lang="en-GB" dirty="0"/>
              <a:t>It has been long considered “common sense” that the fitness of the body can influence the mind…..</a:t>
            </a:r>
          </a:p>
          <a:p>
            <a:endParaRPr lang="en-GB" dirty="0"/>
          </a:p>
          <a:p>
            <a:r>
              <a:rPr lang="en-GB" dirty="0"/>
              <a:t>Piaget (1936) stated that motor development could influence the cognitive development in children. </a:t>
            </a:r>
          </a:p>
          <a:p>
            <a:endParaRPr lang="en-GB" dirty="0"/>
          </a:p>
          <a:p>
            <a:r>
              <a:rPr lang="en-GB" dirty="0" err="1"/>
              <a:t>Kephart</a:t>
            </a:r>
            <a:r>
              <a:rPr lang="en-GB" dirty="0"/>
              <a:t> (1960) – went further and claimed that children with learning disabilities may be suffering from perceptual motor problem. </a:t>
            </a:r>
          </a:p>
        </p:txBody>
      </p:sp>
    </p:spTree>
    <p:extLst>
      <p:ext uri="{BB962C8B-B14F-4D97-AF65-F5344CB8AC3E}">
        <p14:creationId xmlns:p14="http://schemas.microsoft.com/office/powerpoint/2010/main" val="3762732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p:txBody>
          <a:bodyPr>
            <a:normAutofit fontScale="92500" lnSpcReduction="10000"/>
          </a:bodyPr>
          <a:lstStyle/>
          <a:p>
            <a:r>
              <a:rPr lang="en-GB" dirty="0"/>
              <a:t>And why not……</a:t>
            </a:r>
          </a:p>
          <a:p>
            <a:endParaRPr lang="en-GB" dirty="0"/>
          </a:p>
          <a:p>
            <a:r>
              <a:rPr lang="en-GB" dirty="0"/>
              <a:t>It is largely accepted that exercise can be beneficial to physical organs such as the heart, lungs etc… in addition to muscle, bones etc. </a:t>
            </a:r>
          </a:p>
          <a:p>
            <a:endParaRPr lang="en-GB" dirty="0"/>
          </a:p>
          <a:p>
            <a:r>
              <a:rPr lang="en-GB" dirty="0"/>
              <a:t>The Brain, like the heart and lungs is a physical organ. </a:t>
            </a:r>
          </a:p>
          <a:p>
            <a:endParaRPr lang="en-GB" dirty="0"/>
          </a:p>
          <a:p>
            <a:r>
              <a:rPr lang="en-GB" dirty="0"/>
              <a:t>Therefore, why is it less widespread about the possible benefits on exercise on the brain? </a:t>
            </a:r>
          </a:p>
        </p:txBody>
      </p:sp>
    </p:spTree>
    <p:extLst>
      <p:ext uri="{BB962C8B-B14F-4D97-AF65-F5344CB8AC3E}">
        <p14:creationId xmlns:p14="http://schemas.microsoft.com/office/powerpoint/2010/main" val="38416051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Why doesn’t the benefits of exercise on cognition make the news? </a:t>
            </a:r>
          </a:p>
        </p:txBody>
      </p:sp>
      <p:sp>
        <p:nvSpPr>
          <p:cNvPr id="3" name="Content Placeholder 2"/>
          <p:cNvSpPr>
            <a:spLocks noGrp="1"/>
          </p:cNvSpPr>
          <p:nvPr>
            <p:ph idx="1"/>
          </p:nvPr>
        </p:nvSpPr>
        <p:spPr/>
        <p:txBody>
          <a:bodyPr/>
          <a:lstStyle/>
          <a:p>
            <a:r>
              <a:rPr lang="en-GB" dirty="0"/>
              <a:t>Actual measures that support these theoretical viewpoints have been unclear until very recently. </a:t>
            </a:r>
          </a:p>
          <a:p>
            <a:endParaRPr lang="en-GB" dirty="0"/>
          </a:p>
          <a:p>
            <a:r>
              <a:rPr lang="en-GB" dirty="0"/>
              <a:t>Why do you think that is? </a:t>
            </a:r>
          </a:p>
        </p:txBody>
      </p:sp>
    </p:spTree>
    <p:extLst>
      <p:ext uri="{BB962C8B-B14F-4D97-AF65-F5344CB8AC3E}">
        <p14:creationId xmlns:p14="http://schemas.microsoft.com/office/powerpoint/2010/main" val="16373717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Cognition?</a:t>
            </a:r>
          </a:p>
        </p:txBody>
      </p:sp>
      <p:sp>
        <p:nvSpPr>
          <p:cNvPr id="3" name="Content Placeholder 2"/>
          <p:cNvSpPr>
            <a:spLocks noGrp="1"/>
          </p:cNvSpPr>
          <p:nvPr>
            <p:ph idx="1"/>
          </p:nvPr>
        </p:nvSpPr>
        <p:spPr/>
        <p:txBody>
          <a:bodyPr/>
          <a:lstStyle/>
          <a:p>
            <a:r>
              <a:rPr lang="en-GB" dirty="0"/>
              <a:t>Areas of Cognition include: </a:t>
            </a:r>
          </a:p>
          <a:p>
            <a:endParaRPr lang="en-GB" dirty="0"/>
          </a:p>
          <a:p>
            <a:r>
              <a:rPr lang="en-GB" dirty="0"/>
              <a:t>Attention</a:t>
            </a:r>
          </a:p>
          <a:p>
            <a:r>
              <a:rPr lang="en-GB" dirty="0"/>
              <a:t>Concentration</a:t>
            </a:r>
          </a:p>
          <a:p>
            <a:r>
              <a:rPr lang="en-GB" dirty="0"/>
              <a:t>Sensory Skills</a:t>
            </a:r>
          </a:p>
          <a:p>
            <a:r>
              <a:rPr lang="en-GB" dirty="0"/>
              <a:t>Motor Skills</a:t>
            </a:r>
          </a:p>
        </p:txBody>
      </p:sp>
    </p:spTree>
    <p:extLst>
      <p:ext uri="{BB962C8B-B14F-4D97-AF65-F5344CB8AC3E}">
        <p14:creationId xmlns:p14="http://schemas.microsoft.com/office/powerpoint/2010/main" val="5312020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Cognition?</a:t>
            </a:r>
          </a:p>
        </p:txBody>
      </p:sp>
      <p:sp>
        <p:nvSpPr>
          <p:cNvPr id="3" name="Content Placeholder 2"/>
          <p:cNvSpPr>
            <a:spLocks noGrp="1"/>
          </p:cNvSpPr>
          <p:nvPr>
            <p:ph idx="1"/>
          </p:nvPr>
        </p:nvSpPr>
        <p:spPr/>
        <p:txBody>
          <a:bodyPr/>
          <a:lstStyle/>
          <a:p>
            <a:r>
              <a:rPr lang="en-GB" dirty="0"/>
              <a:t>Areas of Cognition include: </a:t>
            </a:r>
          </a:p>
          <a:p>
            <a:endParaRPr lang="en-GB" dirty="0"/>
          </a:p>
          <a:p>
            <a:r>
              <a:rPr lang="en-GB" dirty="0"/>
              <a:t>Language</a:t>
            </a:r>
          </a:p>
          <a:p>
            <a:r>
              <a:rPr lang="en-GB" dirty="0"/>
              <a:t>Visual Skills</a:t>
            </a:r>
          </a:p>
          <a:p>
            <a:r>
              <a:rPr lang="en-GB" dirty="0"/>
              <a:t>Memory</a:t>
            </a:r>
          </a:p>
          <a:p>
            <a:r>
              <a:rPr lang="en-GB" dirty="0"/>
              <a:t>Problem Solving</a:t>
            </a:r>
          </a:p>
          <a:p>
            <a:r>
              <a:rPr lang="en-GB" dirty="0"/>
              <a:t>Moral Reasoning</a:t>
            </a:r>
          </a:p>
        </p:txBody>
      </p:sp>
    </p:spTree>
    <p:extLst>
      <p:ext uri="{BB962C8B-B14F-4D97-AF65-F5344CB8AC3E}">
        <p14:creationId xmlns:p14="http://schemas.microsoft.com/office/powerpoint/2010/main" val="41950834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How to Measure Cognitive Function</a:t>
            </a:r>
          </a:p>
        </p:txBody>
      </p:sp>
      <p:sp>
        <p:nvSpPr>
          <p:cNvPr id="3" name="Content Placeholder 2"/>
          <p:cNvSpPr>
            <a:spLocks noGrp="1"/>
          </p:cNvSpPr>
          <p:nvPr>
            <p:ph idx="1"/>
          </p:nvPr>
        </p:nvSpPr>
        <p:spPr/>
        <p:txBody>
          <a:bodyPr>
            <a:normAutofit/>
          </a:bodyPr>
          <a:lstStyle/>
          <a:p>
            <a:r>
              <a:rPr lang="en-GB" dirty="0"/>
              <a:t>Not as simple as first thought. </a:t>
            </a:r>
          </a:p>
          <a:p>
            <a:pPr lvl="1"/>
            <a:r>
              <a:rPr lang="en-GB" dirty="0"/>
              <a:t>Major factor to consider when formulating a hypothesis on the role of exercise. </a:t>
            </a:r>
          </a:p>
          <a:p>
            <a:endParaRPr lang="en-GB" dirty="0"/>
          </a:p>
          <a:p>
            <a:r>
              <a:rPr lang="en-GB" dirty="0"/>
              <a:t>Some researchers will evaluate cognition at a global level (e.g. General Intelligence). </a:t>
            </a:r>
          </a:p>
          <a:p>
            <a:endParaRPr lang="en-GB" dirty="0"/>
          </a:p>
          <a:p>
            <a:r>
              <a:rPr lang="en-GB" dirty="0"/>
              <a:t>Others will explore specific processes (e.g. Attention, Memory </a:t>
            </a:r>
            <a:r>
              <a:rPr lang="en-GB" dirty="0" err="1"/>
              <a:t>etc</a:t>
            </a:r>
            <a:r>
              <a:rPr lang="en-GB" dirty="0"/>
              <a:t>). </a:t>
            </a:r>
          </a:p>
          <a:p>
            <a:endParaRPr lang="en-GB" dirty="0"/>
          </a:p>
          <a:p>
            <a:endParaRPr lang="en-GB" dirty="0"/>
          </a:p>
        </p:txBody>
      </p:sp>
    </p:spTree>
    <p:extLst>
      <p:ext uri="{BB962C8B-B14F-4D97-AF65-F5344CB8AC3E}">
        <p14:creationId xmlns:p14="http://schemas.microsoft.com/office/powerpoint/2010/main" val="24140336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Neurophysiological measures</a:t>
            </a:r>
          </a:p>
        </p:txBody>
      </p:sp>
      <p:sp>
        <p:nvSpPr>
          <p:cNvPr id="3" name="Content Placeholder 2"/>
          <p:cNvSpPr>
            <a:spLocks noGrp="1"/>
          </p:cNvSpPr>
          <p:nvPr>
            <p:ph idx="1"/>
          </p:nvPr>
        </p:nvSpPr>
        <p:spPr/>
        <p:txBody>
          <a:bodyPr/>
          <a:lstStyle/>
          <a:p>
            <a:r>
              <a:rPr lang="en-GB" dirty="0"/>
              <a:t>Widespread interest in direct measures of brain activity. </a:t>
            </a:r>
          </a:p>
          <a:p>
            <a:endParaRPr lang="en-GB" dirty="0"/>
          </a:p>
          <a:p>
            <a:r>
              <a:rPr lang="en-GB" dirty="0"/>
              <a:t>Structural and Functional Imaging devises. </a:t>
            </a:r>
          </a:p>
          <a:p>
            <a:pPr lvl="1"/>
            <a:r>
              <a:rPr lang="en-GB" dirty="0"/>
              <a:t>Structural Imaging Devices = Measuring the Structure of Brain. </a:t>
            </a:r>
          </a:p>
          <a:p>
            <a:pPr lvl="2"/>
            <a:r>
              <a:rPr lang="en-GB" dirty="0"/>
              <a:t>E.g. CT Scans, MRI scans. </a:t>
            </a:r>
          </a:p>
          <a:p>
            <a:pPr lvl="1"/>
            <a:r>
              <a:rPr lang="en-GB" dirty="0"/>
              <a:t>Functional Imaging Devices = Measuring the function of the Brain – The Brain in Action. </a:t>
            </a:r>
          </a:p>
          <a:p>
            <a:pPr lvl="2"/>
            <a:r>
              <a:rPr lang="en-GB" dirty="0"/>
              <a:t>E.g. Pet Scans, Functional MRI</a:t>
            </a:r>
          </a:p>
        </p:txBody>
      </p:sp>
    </p:spTree>
    <p:extLst>
      <p:ext uri="{BB962C8B-B14F-4D97-AF65-F5344CB8AC3E}">
        <p14:creationId xmlns:p14="http://schemas.microsoft.com/office/powerpoint/2010/main" val="32723567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Structures in the Brain Implicated with Memory</a:t>
            </a:r>
          </a:p>
        </p:txBody>
      </p:sp>
      <p:sp>
        <p:nvSpPr>
          <p:cNvPr id="4" name="Content Placeholder 3"/>
          <p:cNvSpPr>
            <a:spLocks noGrp="1"/>
          </p:cNvSpPr>
          <p:nvPr>
            <p:ph sz="half" idx="1"/>
          </p:nvPr>
        </p:nvSpPr>
        <p:spPr/>
        <p:txBody>
          <a:bodyPr>
            <a:normAutofit fontScale="92500" lnSpcReduction="20000"/>
          </a:bodyPr>
          <a:lstStyle/>
          <a:p>
            <a:r>
              <a:rPr lang="en-GB" dirty="0"/>
              <a:t>Frontal Lobe</a:t>
            </a:r>
          </a:p>
          <a:p>
            <a:endParaRPr lang="en-GB" dirty="0"/>
          </a:p>
          <a:p>
            <a:r>
              <a:rPr lang="en-GB" dirty="0"/>
              <a:t>Receives multiple inputs. </a:t>
            </a:r>
          </a:p>
          <a:p>
            <a:pPr lvl="1"/>
            <a:r>
              <a:rPr lang="en-GB" dirty="0"/>
              <a:t>Cortical and Subcortical areas. </a:t>
            </a:r>
          </a:p>
          <a:p>
            <a:endParaRPr lang="en-GB" dirty="0"/>
          </a:p>
          <a:p>
            <a:r>
              <a:rPr lang="en-GB" dirty="0"/>
              <a:t>Essential for </a:t>
            </a:r>
          </a:p>
          <a:p>
            <a:pPr lvl="1"/>
            <a:r>
              <a:rPr lang="en-GB" dirty="0"/>
              <a:t>Decision Making</a:t>
            </a:r>
          </a:p>
          <a:p>
            <a:pPr lvl="1"/>
            <a:r>
              <a:rPr lang="en-GB" dirty="0"/>
              <a:t>Goal Directed Behaviour</a:t>
            </a:r>
          </a:p>
          <a:p>
            <a:pPr lvl="1"/>
            <a:r>
              <a:rPr lang="en-GB" dirty="0"/>
              <a:t>Memory</a:t>
            </a:r>
          </a:p>
          <a:p>
            <a:pPr lvl="1"/>
            <a:r>
              <a:rPr lang="en-GB" dirty="0"/>
              <a:t>Attention</a:t>
            </a:r>
          </a:p>
        </p:txBody>
      </p:sp>
      <p:sp>
        <p:nvSpPr>
          <p:cNvPr id="5" name="Content Placeholder 4"/>
          <p:cNvSpPr>
            <a:spLocks noGrp="1"/>
          </p:cNvSpPr>
          <p:nvPr>
            <p:ph sz="half" idx="2"/>
          </p:nvPr>
        </p:nvSpPr>
        <p:spPr/>
        <p:txBody>
          <a:bodyPr>
            <a:normAutofit fontScale="92500" lnSpcReduction="20000"/>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700808"/>
            <a:ext cx="4242048" cy="39716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39932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Structures in Brain implicated with Memory</a:t>
            </a:r>
          </a:p>
        </p:txBody>
      </p:sp>
      <p:sp>
        <p:nvSpPr>
          <p:cNvPr id="3" name="Content Placeholder 2"/>
          <p:cNvSpPr>
            <a:spLocks noGrp="1"/>
          </p:cNvSpPr>
          <p:nvPr>
            <p:ph sz="half" idx="1"/>
          </p:nvPr>
        </p:nvSpPr>
        <p:spPr/>
        <p:txBody>
          <a:bodyPr>
            <a:normAutofit fontScale="85000" lnSpcReduction="20000"/>
          </a:bodyPr>
          <a:lstStyle/>
          <a:p>
            <a:r>
              <a:rPr lang="en-GB" dirty="0"/>
              <a:t>Dorsolateral Prefrontal Cortex (DLPC). </a:t>
            </a:r>
          </a:p>
          <a:p>
            <a:pPr lvl="1"/>
            <a:r>
              <a:rPr lang="en-GB" dirty="0" err="1"/>
              <a:t>Dorso</a:t>
            </a:r>
            <a:r>
              <a:rPr lang="en-GB" dirty="0"/>
              <a:t> = Part of the Dorsal Pathway</a:t>
            </a:r>
          </a:p>
          <a:p>
            <a:pPr lvl="2"/>
            <a:r>
              <a:rPr lang="en-GB" dirty="0" err="1"/>
              <a:t>Occiptal</a:t>
            </a:r>
            <a:r>
              <a:rPr lang="en-GB" dirty="0"/>
              <a:t> Lobe →Parietal </a:t>
            </a:r>
            <a:r>
              <a:rPr lang="en-GB" dirty="0" err="1"/>
              <a:t>Lobe→Dorsolateral</a:t>
            </a:r>
            <a:r>
              <a:rPr lang="en-GB" dirty="0"/>
              <a:t> Prefrontal Cortex</a:t>
            </a:r>
          </a:p>
          <a:p>
            <a:pPr lvl="1"/>
            <a:r>
              <a:rPr lang="en-GB" dirty="0"/>
              <a:t>Lateral = Towards the side</a:t>
            </a:r>
          </a:p>
          <a:p>
            <a:endParaRPr lang="en-GB" dirty="0"/>
          </a:p>
          <a:p>
            <a:r>
              <a:rPr lang="en-GB" dirty="0"/>
              <a:t>Primarily Implicated with: </a:t>
            </a:r>
          </a:p>
          <a:p>
            <a:pPr lvl="1"/>
            <a:r>
              <a:rPr lang="en-GB" dirty="0"/>
              <a:t>Goal Selection, planning, sequencing, self-awareness, self-monitoring. </a:t>
            </a:r>
          </a:p>
          <a:p>
            <a:pPr lvl="1"/>
            <a:endParaRPr lang="en-GB" dirty="0"/>
          </a:p>
        </p:txBody>
      </p:sp>
      <p:sp>
        <p:nvSpPr>
          <p:cNvPr id="4" name="Content Placeholder 3"/>
          <p:cNvSpPr>
            <a:spLocks noGrp="1"/>
          </p:cNvSpPr>
          <p:nvPr>
            <p:ph sz="half" idx="2"/>
          </p:nvPr>
        </p:nvSpPr>
        <p:spPr/>
        <p:txBody>
          <a:bodyPr>
            <a:normAutofit fontScale="85000" lnSpcReduction="20000"/>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700808"/>
            <a:ext cx="3810000" cy="3543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51981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Memory?</a:t>
            </a:r>
          </a:p>
        </p:txBody>
      </p:sp>
      <p:sp>
        <p:nvSpPr>
          <p:cNvPr id="3" name="Content Placeholder 2"/>
          <p:cNvSpPr>
            <a:spLocks noGrp="1"/>
          </p:cNvSpPr>
          <p:nvPr>
            <p:ph sz="half" idx="1"/>
          </p:nvPr>
        </p:nvSpPr>
        <p:spPr/>
        <p:txBody>
          <a:bodyPr>
            <a:normAutofit fontScale="77500" lnSpcReduction="20000"/>
          </a:bodyPr>
          <a:lstStyle/>
          <a:p>
            <a:r>
              <a:rPr lang="en-GB" dirty="0"/>
              <a:t>Murray &amp; </a:t>
            </a:r>
            <a:r>
              <a:rPr lang="en-GB" dirty="0" err="1"/>
              <a:t>Ranganath</a:t>
            </a:r>
            <a:r>
              <a:rPr lang="en-GB" dirty="0"/>
              <a:t>, (2007). </a:t>
            </a:r>
          </a:p>
          <a:p>
            <a:pPr lvl="1"/>
            <a:r>
              <a:rPr lang="en-GB" dirty="0"/>
              <a:t>Activation of Dorsolateral Prefrontal Cortex when asked to compare two items. </a:t>
            </a:r>
          </a:p>
          <a:p>
            <a:pPr lvl="1"/>
            <a:r>
              <a:rPr lang="en-GB" dirty="0"/>
              <a:t>Used in the process in remembering the association between two items. </a:t>
            </a:r>
          </a:p>
          <a:p>
            <a:pPr marL="0" indent="0">
              <a:buNone/>
            </a:pPr>
            <a:endParaRPr lang="en-GB" dirty="0"/>
          </a:p>
          <a:p>
            <a:r>
              <a:rPr lang="en-GB" dirty="0"/>
              <a:t>Keenan et al (2001). </a:t>
            </a:r>
          </a:p>
          <a:p>
            <a:pPr lvl="1"/>
            <a:r>
              <a:rPr lang="en-GB" dirty="0"/>
              <a:t>When damaged or temporary anaesthetised</a:t>
            </a:r>
          </a:p>
          <a:p>
            <a:pPr lvl="2"/>
            <a:r>
              <a:rPr lang="en-GB" dirty="0"/>
              <a:t>Inability to recall picture of own face. </a:t>
            </a:r>
          </a:p>
          <a:p>
            <a:pPr lvl="3"/>
            <a:r>
              <a:rPr lang="en-GB" dirty="0"/>
              <a:t>Memory of information that is personally meaningful. </a:t>
            </a:r>
          </a:p>
        </p:txBody>
      </p:sp>
      <p:pic>
        <p:nvPicPr>
          <p:cNvPr id="3074"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4762335" y="2092140"/>
            <a:ext cx="3810330" cy="3542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53964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Role of Exercise on DLPC. </a:t>
            </a:r>
          </a:p>
        </p:txBody>
      </p:sp>
      <p:sp>
        <p:nvSpPr>
          <p:cNvPr id="6" name="Content Placeholder 5"/>
          <p:cNvSpPr>
            <a:spLocks noGrp="1"/>
          </p:cNvSpPr>
          <p:nvPr>
            <p:ph sz="half" idx="1"/>
          </p:nvPr>
        </p:nvSpPr>
        <p:spPr>
          <a:xfrm>
            <a:off x="457200" y="1417638"/>
            <a:ext cx="4038600" cy="5251722"/>
          </a:xfrm>
        </p:spPr>
        <p:txBody>
          <a:bodyPr>
            <a:normAutofit fontScale="70000" lnSpcReduction="20000"/>
          </a:bodyPr>
          <a:lstStyle/>
          <a:p>
            <a:r>
              <a:rPr lang="en-GB" dirty="0"/>
              <a:t>Yanagisawa et al (2010). </a:t>
            </a:r>
          </a:p>
          <a:p>
            <a:endParaRPr lang="en-GB" dirty="0"/>
          </a:p>
          <a:p>
            <a:r>
              <a:rPr lang="en-GB" dirty="0"/>
              <a:t>Used </a:t>
            </a:r>
            <a:r>
              <a:rPr lang="en-GB" dirty="0" err="1"/>
              <a:t>Neuro</a:t>
            </a:r>
            <a:r>
              <a:rPr lang="en-GB" dirty="0"/>
              <a:t> imaging to examine the Neural activation and </a:t>
            </a:r>
            <a:r>
              <a:rPr lang="en-GB" dirty="0" err="1"/>
              <a:t>stroop</a:t>
            </a:r>
            <a:r>
              <a:rPr lang="en-GB" dirty="0"/>
              <a:t> performance pre and post moderate acute exercise. </a:t>
            </a:r>
          </a:p>
          <a:p>
            <a:r>
              <a:rPr lang="en-GB" dirty="0"/>
              <a:t>1) Improved </a:t>
            </a:r>
            <a:r>
              <a:rPr lang="en-GB" dirty="0" err="1"/>
              <a:t>Stroop</a:t>
            </a:r>
            <a:r>
              <a:rPr lang="en-GB" dirty="0"/>
              <a:t> performance in the post performance. </a:t>
            </a:r>
          </a:p>
          <a:p>
            <a:r>
              <a:rPr lang="en-GB" dirty="0"/>
              <a:t>2) Enhanced activation of the Dorsolateral Prefrontal Cortex in the post performance. </a:t>
            </a:r>
          </a:p>
          <a:p>
            <a:pPr lvl="1"/>
            <a:r>
              <a:rPr lang="en-GB" dirty="0"/>
              <a:t>Compared also to a control condition – were there was no exercise between sessions. </a:t>
            </a:r>
          </a:p>
          <a:p>
            <a:pPr lvl="1"/>
            <a:r>
              <a:rPr lang="en-GB" dirty="0"/>
              <a:t>Similar findings – </a:t>
            </a:r>
            <a:r>
              <a:rPr lang="en-GB" dirty="0" err="1"/>
              <a:t>Byun</a:t>
            </a:r>
            <a:r>
              <a:rPr lang="en-GB" dirty="0"/>
              <a:t> et al, 2014. </a:t>
            </a:r>
          </a:p>
        </p:txBody>
      </p:sp>
      <p:sp>
        <p:nvSpPr>
          <p:cNvPr id="7" name="Content Placeholder 6"/>
          <p:cNvSpPr>
            <a:spLocks noGrp="1"/>
          </p:cNvSpPr>
          <p:nvPr>
            <p:ph sz="half" idx="2"/>
          </p:nvPr>
        </p:nvSpPr>
        <p:spPr/>
        <p:txBody>
          <a:bodyPr>
            <a:normAutofit fontScale="70000" lnSpcReduction="20000"/>
          </a:bodyPr>
          <a:lstStyle/>
          <a:p>
            <a:endParaRPr lang="en-GB"/>
          </a:p>
        </p:txBody>
      </p:sp>
      <p:pic>
        <p:nvPicPr>
          <p:cNvPr id="8" name="Picture 7"/>
          <p:cNvPicPr>
            <a:picLocks noChangeAspect="1"/>
          </p:cNvPicPr>
          <p:nvPr/>
        </p:nvPicPr>
        <p:blipFill>
          <a:blip r:embed="rId2"/>
          <a:stretch>
            <a:fillRect/>
          </a:stretch>
        </p:blipFill>
        <p:spPr>
          <a:xfrm>
            <a:off x="5148064" y="1700808"/>
            <a:ext cx="2948271" cy="4509120"/>
          </a:xfrm>
          <a:prstGeom prst="rect">
            <a:avLst/>
          </a:prstGeom>
        </p:spPr>
      </p:pic>
    </p:spTree>
    <p:extLst>
      <p:ext uri="{BB962C8B-B14F-4D97-AF65-F5344CB8AC3E}">
        <p14:creationId xmlns:p14="http://schemas.microsoft.com/office/powerpoint/2010/main" val="10708774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Structures in Brain implicated with Memory</a:t>
            </a:r>
          </a:p>
        </p:txBody>
      </p:sp>
      <p:sp>
        <p:nvSpPr>
          <p:cNvPr id="3" name="Content Placeholder 2"/>
          <p:cNvSpPr>
            <a:spLocks noGrp="1"/>
          </p:cNvSpPr>
          <p:nvPr>
            <p:ph sz="half" idx="1"/>
          </p:nvPr>
        </p:nvSpPr>
        <p:spPr/>
        <p:txBody>
          <a:bodyPr>
            <a:normAutofit fontScale="85000" lnSpcReduction="20000"/>
          </a:bodyPr>
          <a:lstStyle/>
          <a:p>
            <a:r>
              <a:rPr lang="en-GB" dirty="0" err="1"/>
              <a:t>Ventrolateral</a:t>
            </a:r>
            <a:r>
              <a:rPr lang="en-GB" dirty="0"/>
              <a:t> Prefrontal Cortex (VLPC). </a:t>
            </a:r>
          </a:p>
          <a:p>
            <a:pPr lvl="1"/>
            <a:r>
              <a:rPr lang="en-GB" dirty="0" err="1"/>
              <a:t>Ventro</a:t>
            </a:r>
            <a:r>
              <a:rPr lang="en-GB" dirty="0"/>
              <a:t> = Part of the Ventral Pathway</a:t>
            </a:r>
          </a:p>
          <a:p>
            <a:pPr lvl="2"/>
            <a:r>
              <a:rPr lang="en-GB" dirty="0" err="1"/>
              <a:t>Occiptal</a:t>
            </a:r>
            <a:r>
              <a:rPr lang="en-GB" dirty="0"/>
              <a:t> Lobe →Temporal </a:t>
            </a:r>
            <a:r>
              <a:rPr lang="en-GB" dirty="0" err="1"/>
              <a:t>Lobe→Ventrolateral</a:t>
            </a:r>
            <a:r>
              <a:rPr lang="en-GB" dirty="0"/>
              <a:t> Prefrontal Cortex</a:t>
            </a:r>
          </a:p>
          <a:p>
            <a:pPr lvl="1"/>
            <a:r>
              <a:rPr lang="en-GB" dirty="0"/>
              <a:t>Lateral = Towards the side</a:t>
            </a:r>
          </a:p>
          <a:p>
            <a:endParaRPr lang="en-GB" dirty="0"/>
          </a:p>
          <a:p>
            <a:r>
              <a:rPr lang="en-GB" dirty="0"/>
              <a:t>Primarily Implicated with: </a:t>
            </a:r>
          </a:p>
          <a:p>
            <a:pPr lvl="1"/>
            <a:r>
              <a:rPr lang="en-GB" dirty="0"/>
              <a:t>Blocking distractions, detection of threats, </a:t>
            </a:r>
          </a:p>
          <a:p>
            <a:pPr lvl="1"/>
            <a:r>
              <a:rPr lang="en-GB" dirty="0"/>
              <a:t>Attention </a:t>
            </a:r>
          </a:p>
          <a:p>
            <a:pPr lvl="1"/>
            <a:r>
              <a:rPr lang="en-GB" dirty="0"/>
              <a:t>Working Memory (</a:t>
            </a:r>
            <a:r>
              <a:rPr lang="en-GB" dirty="0" err="1"/>
              <a:t>D'Esposito</a:t>
            </a:r>
            <a:r>
              <a:rPr lang="en-GB" dirty="0"/>
              <a:t> et al, 2000). </a:t>
            </a:r>
          </a:p>
          <a:p>
            <a:pPr lvl="1"/>
            <a:endParaRPr lang="en-GB" dirty="0"/>
          </a:p>
          <a:p>
            <a:pPr lvl="1"/>
            <a:endParaRPr lang="en-GB" dirty="0"/>
          </a:p>
        </p:txBody>
      </p:sp>
      <p:sp>
        <p:nvSpPr>
          <p:cNvPr id="4" name="Content Placeholder 3"/>
          <p:cNvSpPr>
            <a:spLocks noGrp="1"/>
          </p:cNvSpPr>
          <p:nvPr>
            <p:ph sz="half" idx="2"/>
          </p:nvPr>
        </p:nvSpPr>
        <p:spPr/>
        <p:txBody>
          <a:bodyPr>
            <a:normAutofit fontScale="85000" lnSpcReduction="20000"/>
          </a:bodyPr>
          <a:lstStyle/>
          <a:p>
            <a:endParaRPr lang="en-GB"/>
          </a:p>
        </p:txBody>
      </p:sp>
      <p:pic>
        <p:nvPicPr>
          <p:cNvPr id="4098" name="Picture 2" descr="https://encrypted-tbn3.gstatic.com/images?q=tbn:ANd9GcTmYaHLqHuGIhfyd05gVOwPG3H0zQUUBKfM-iDJ2SMFznCQ2cdYhA">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1700808"/>
            <a:ext cx="4514867" cy="3250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8459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Role of Exercise of VPC</a:t>
            </a:r>
          </a:p>
        </p:txBody>
      </p:sp>
      <p:sp>
        <p:nvSpPr>
          <p:cNvPr id="6" name="Content Placeholder 5"/>
          <p:cNvSpPr>
            <a:spLocks noGrp="1"/>
          </p:cNvSpPr>
          <p:nvPr>
            <p:ph idx="1"/>
          </p:nvPr>
        </p:nvSpPr>
        <p:spPr/>
        <p:txBody>
          <a:bodyPr>
            <a:normAutofit lnSpcReduction="10000"/>
          </a:bodyPr>
          <a:lstStyle/>
          <a:p>
            <a:r>
              <a:rPr lang="en-GB" dirty="0" err="1"/>
              <a:t>Fumato</a:t>
            </a:r>
            <a:r>
              <a:rPr lang="en-GB" dirty="0"/>
              <a:t> et al (2010) – using EEG technology reported greater activation of the VPC following a 15 minute exercise bike (cycle ergometer) training. </a:t>
            </a:r>
          </a:p>
          <a:p>
            <a:endParaRPr lang="en-GB" dirty="0"/>
          </a:p>
          <a:p>
            <a:r>
              <a:rPr lang="en-GB" dirty="0"/>
              <a:t>They also reported an increase in positive mood and inferred this was due to increase serotonin production in this region. </a:t>
            </a:r>
          </a:p>
          <a:p>
            <a:endParaRPr lang="en-GB" dirty="0"/>
          </a:p>
          <a:p>
            <a:r>
              <a:rPr lang="en-GB" dirty="0"/>
              <a:t>Note – they did not assess cognition in their study. </a:t>
            </a:r>
          </a:p>
        </p:txBody>
      </p:sp>
    </p:spTree>
    <p:extLst>
      <p:ext uri="{BB962C8B-B14F-4D97-AF65-F5344CB8AC3E}">
        <p14:creationId xmlns:p14="http://schemas.microsoft.com/office/powerpoint/2010/main" val="24441532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Story of Phineas Gage</a:t>
            </a:r>
            <a:endParaRPr lang="en-US" dirty="0"/>
          </a:p>
        </p:txBody>
      </p:sp>
      <p:sp>
        <p:nvSpPr>
          <p:cNvPr id="3" name="Content Placeholder 2"/>
          <p:cNvSpPr>
            <a:spLocks noGrp="1"/>
          </p:cNvSpPr>
          <p:nvPr>
            <p:ph idx="1"/>
          </p:nvPr>
        </p:nvSpPr>
        <p:spPr/>
        <p:txBody>
          <a:bodyPr>
            <a:normAutofit lnSpcReduction="10000"/>
          </a:bodyPr>
          <a:lstStyle/>
          <a:p>
            <a:r>
              <a:rPr lang="en-GB" dirty="0"/>
              <a:t>One of the most famous case studies in Psychology. </a:t>
            </a:r>
          </a:p>
          <a:p>
            <a:endParaRPr lang="en-GB" dirty="0"/>
          </a:p>
          <a:p>
            <a:r>
              <a:rPr lang="en-GB" dirty="0"/>
              <a:t>June 1848</a:t>
            </a:r>
          </a:p>
          <a:p>
            <a:endParaRPr lang="en-GB" dirty="0"/>
          </a:p>
          <a:p>
            <a:r>
              <a:rPr lang="en-GB" dirty="0"/>
              <a:t>Accident in his work (Foreman of a railroad construction crew). </a:t>
            </a:r>
          </a:p>
          <a:p>
            <a:endParaRPr lang="en-GB" dirty="0"/>
          </a:p>
          <a:p>
            <a:r>
              <a:rPr lang="en-GB" dirty="0"/>
              <a:t>Explosion and a tamping iron </a:t>
            </a:r>
            <a:r>
              <a:rPr lang="en-GB"/>
              <a:t>shot out </a:t>
            </a:r>
            <a:r>
              <a:rPr lang="en-GB" dirty="0"/>
              <a:t>and passed through Gage’s skull. </a:t>
            </a:r>
          </a:p>
          <a:p>
            <a:endParaRPr lang="en-GB" dirty="0"/>
          </a:p>
          <a:p>
            <a:endParaRPr lang="en-GB" dirty="0"/>
          </a:p>
          <a:p>
            <a:endParaRPr lang="en-GB" dirty="0"/>
          </a:p>
          <a:p>
            <a:endParaRPr lang="en-US" dirty="0"/>
          </a:p>
        </p:txBody>
      </p:sp>
    </p:spTree>
    <p:extLst>
      <p:ext uri="{BB962C8B-B14F-4D97-AF65-F5344CB8AC3E}">
        <p14:creationId xmlns:p14="http://schemas.microsoft.com/office/powerpoint/2010/main" val="23515096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Content Placeholder 4"/>
          <p:cNvSpPr>
            <a:spLocks noGrp="1"/>
          </p:cNvSpPr>
          <p:nvPr>
            <p:ph sz="half" idx="1"/>
          </p:nvPr>
        </p:nvSpPr>
        <p:spPr/>
        <p:txBody>
          <a:bodyPr>
            <a:normAutofit lnSpcReduction="10000"/>
          </a:bodyPr>
          <a:lstStyle/>
          <a:p>
            <a:r>
              <a:rPr lang="en-GB" dirty="0"/>
              <a:t>Amazingly Gage survived the accident</a:t>
            </a:r>
          </a:p>
          <a:p>
            <a:endParaRPr lang="en-GB" dirty="0"/>
          </a:p>
          <a:p>
            <a:r>
              <a:rPr lang="en-GB" dirty="0"/>
              <a:t>Never lost consciousness</a:t>
            </a:r>
          </a:p>
          <a:p>
            <a:endParaRPr lang="en-GB" dirty="0"/>
          </a:p>
          <a:p>
            <a:r>
              <a:rPr lang="en-GB" dirty="0"/>
              <a:t>Physical wounds generally healed</a:t>
            </a:r>
          </a:p>
          <a:p>
            <a:endParaRPr lang="en-GB" dirty="0"/>
          </a:p>
          <a:p>
            <a:r>
              <a:rPr lang="en-GB" dirty="0"/>
              <a:t>What about his personality? </a:t>
            </a:r>
            <a:endParaRPr lang="en-US" dirty="0"/>
          </a:p>
        </p:txBody>
      </p:sp>
      <p:sp>
        <p:nvSpPr>
          <p:cNvPr id="6" name="Content Placeholder 5"/>
          <p:cNvSpPr>
            <a:spLocks noGrp="1"/>
          </p:cNvSpPr>
          <p:nvPr>
            <p:ph sz="half" idx="2"/>
          </p:nvPr>
        </p:nvSpPr>
        <p:spPr/>
        <p:txBody>
          <a:bodyPr>
            <a:normAutofit lnSpcReduction="10000"/>
          </a:bodyPr>
          <a:lstStyle/>
          <a:p>
            <a:endParaRPr lang="en-US"/>
          </a:p>
        </p:txBody>
      </p:sp>
      <p:pic>
        <p:nvPicPr>
          <p:cNvPr id="1026" name="Picture 2" descr="http://25.media.tumblr.com/tumblr_mdnlehQFS91r88rpco1_4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676400"/>
            <a:ext cx="1902286" cy="25908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blog.lib.umn.edu/meyer769/psy_1001/Phineas%20Gage's%20Sku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5122" y="3581400"/>
            <a:ext cx="2438400" cy="2623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8225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normAutofit fontScale="92500" lnSpcReduction="20000"/>
          </a:bodyPr>
          <a:lstStyle/>
          <a:p>
            <a:r>
              <a:rPr lang="en-GB" dirty="0"/>
              <a:t>Gage’s physical wounds seemed to heal after a few months. </a:t>
            </a:r>
          </a:p>
          <a:p>
            <a:endParaRPr lang="en-GB" dirty="0"/>
          </a:p>
          <a:p>
            <a:r>
              <a:rPr lang="en-GB" dirty="0"/>
              <a:t>Gage personality POST accident described by his doctor as. </a:t>
            </a:r>
          </a:p>
          <a:p>
            <a:pPr lvl="1"/>
            <a:r>
              <a:rPr lang="en-GB" dirty="0"/>
              <a:t>“Irreverent, indulging in grossest profanity, manifesting in little deference to his fellows, impatient of restraint or advice when it conflicts with his desires”</a:t>
            </a:r>
          </a:p>
          <a:p>
            <a:pPr lvl="2"/>
            <a:r>
              <a:rPr lang="en-GB" dirty="0" err="1"/>
              <a:t>MacMilan</a:t>
            </a:r>
            <a:r>
              <a:rPr lang="en-GB" dirty="0"/>
              <a:t> (1986). </a:t>
            </a:r>
            <a:endParaRPr lang="en-US" dirty="0"/>
          </a:p>
        </p:txBody>
      </p:sp>
      <p:sp>
        <p:nvSpPr>
          <p:cNvPr id="4" name="Content Placeholder 3"/>
          <p:cNvSpPr>
            <a:spLocks noGrp="1"/>
          </p:cNvSpPr>
          <p:nvPr>
            <p:ph sz="half" idx="2"/>
          </p:nvPr>
        </p:nvSpPr>
        <p:spPr/>
        <p:txBody>
          <a:bodyPr>
            <a:normAutofit fontScale="92500" lnSpcReduction="20000"/>
          </a:bodyPr>
          <a:lstStyle/>
          <a:p>
            <a:endParaRPr lang="en-US"/>
          </a:p>
        </p:txBody>
      </p:sp>
      <p:pic>
        <p:nvPicPr>
          <p:cNvPr id="5" name="Picture 4" descr="http://upload.wikimedia.org/wikipedia/commons/thumb/8/8c/Phineas_Gage_GageMillerPhoto2010-02-17_Unretouched_Color_Cropped.jpg/275px-Phineas_Gage_GageMillerPhoto2010-02-17_Unretouched_Color_Cropp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600200"/>
            <a:ext cx="2619375" cy="4438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733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US"/>
          </a:p>
        </p:txBody>
      </p:sp>
      <p:sp>
        <p:nvSpPr>
          <p:cNvPr id="6" name="Content Placeholder 5"/>
          <p:cNvSpPr>
            <a:spLocks noGrp="1"/>
          </p:cNvSpPr>
          <p:nvPr>
            <p:ph sz="half" idx="1"/>
          </p:nvPr>
        </p:nvSpPr>
        <p:spPr/>
        <p:txBody>
          <a:bodyPr>
            <a:normAutofit fontScale="92500" lnSpcReduction="20000"/>
          </a:bodyPr>
          <a:lstStyle/>
          <a:p>
            <a:r>
              <a:rPr lang="en-GB" dirty="0"/>
              <a:t>Gage suffered a massive lesion of the left orbitofrontal cortex (amongst other regions)</a:t>
            </a:r>
          </a:p>
          <a:p>
            <a:endParaRPr lang="en-GB" dirty="0"/>
          </a:p>
          <a:p>
            <a:r>
              <a:rPr lang="en-GB" dirty="0"/>
              <a:t>It is part of the Prefrontal Cortex. </a:t>
            </a:r>
          </a:p>
          <a:p>
            <a:endParaRPr lang="en-GB" dirty="0"/>
          </a:p>
          <a:p>
            <a:r>
              <a:rPr lang="en-GB" dirty="0"/>
              <a:t>Name based on its location – </a:t>
            </a:r>
          </a:p>
          <a:p>
            <a:pPr lvl="1"/>
            <a:r>
              <a:rPr lang="en-GB" dirty="0"/>
              <a:t>Located immediately above the orbits in which the eyes are located. </a:t>
            </a:r>
            <a:endParaRPr lang="en-US" dirty="0"/>
          </a:p>
        </p:txBody>
      </p:sp>
      <p:sp>
        <p:nvSpPr>
          <p:cNvPr id="8" name="Content Placeholder 7"/>
          <p:cNvSpPr>
            <a:spLocks noGrp="1"/>
          </p:cNvSpPr>
          <p:nvPr>
            <p:ph sz="half" idx="2"/>
          </p:nvPr>
        </p:nvSpPr>
        <p:spPr/>
        <p:txBody>
          <a:bodyPr>
            <a:normAutofit fontScale="92500" lnSpcReduction="20000"/>
          </a:bodyPr>
          <a:lstStyle/>
          <a:p>
            <a:endParaRPr lang="en-US"/>
          </a:p>
        </p:txBody>
      </p:sp>
      <p:pic>
        <p:nvPicPr>
          <p:cNvPr id="3074" name="Picture 2" descr="http://www.bungelab.berkeley.edu/KidsCorner/kidscorner/images/glossary/orbitofront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6629" y="2209800"/>
            <a:ext cx="4560444" cy="335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2398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a:t>More recent studies on the Orbitofrontal Cortex</a:t>
            </a:r>
            <a:endParaRPr lang="en-US" dirty="0"/>
          </a:p>
        </p:txBody>
      </p:sp>
      <p:sp>
        <p:nvSpPr>
          <p:cNvPr id="6" name="Content Placeholder 5"/>
          <p:cNvSpPr>
            <a:spLocks noGrp="1"/>
          </p:cNvSpPr>
          <p:nvPr>
            <p:ph idx="1"/>
          </p:nvPr>
        </p:nvSpPr>
        <p:spPr/>
        <p:txBody>
          <a:bodyPr>
            <a:normAutofit lnSpcReduction="10000"/>
          </a:bodyPr>
          <a:lstStyle/>
          <a:p>
            <a:pPr marL="0" indent="0">
              <a:buNone/>
            </a:pPr>
            <a:endParaRPr lang="en-GB" dirty="0"/>
          </a:p>
          <a:p>
            <a:r>
              <a:rPr lang="en-GB" dirty="0"/>
              <a:t>Beer et al (2006)</a:t>
            </a:r>
          </a:p>
          <a:p>
            <a:endParaRPr lang="en-GB" dirty="0"/>
          </a:p>
          <a:p>
            <a:r>
              <a:rPr lang="en-GB" dirty="0"/>
              <a:t>Patients with Orbitofrontal Cortex damage were videotaped while being engaged in social interactions with a stranger. </a:t>
            </a:r>
          </a:p>
          <a:p>
            <a:endParaRPr lang="en-GB" dirty="0"/>
          </a:p>
          <a:p>
            <a:r>
              <a:rPr lang="en-GB" dirty="0"/>
              <a:t>Compared to healthy controls, and also patients with brain injury in other regions of the brain. </a:t>
            </a:r>
            <a:endParaRPr lang="en-US" dirty="0"/>
          </a:p>
        </p:txBody>
      </p:sp>
    </p:spTree>
    <p:extLst>
      <p:ext uri="{BB962C8B-B14F-4D97-AF65-F5344CB8AC3E}">
        <p14:creationId xmlns:p14="http://schemas.microsoft.com/office/powerpoint/2010/main" val="21128859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Beer et al (2006) findings</a:t>
            </a:r>
            <a:endParaRPr lang="en-US" dirty="0"/>
          </a:p>
        </p:txBody>
      </p:sp>
      <p:sp>
        <p:nvSpPr>
          <p:cNvPr id="3" name="Content Placeholder 2"/>
          <p:cNvSpPr>
            <a:spLocks noGrp="1"/>
          </p:cNvSpPr>
          <p:nvPr>
            <p:ph idx="1"/>
          </p:nvPr>
        </p:nvSpPr>
        <p:spPr/>
        <p:txBody>
          <a:bodyPr>
            <a:normAutofit fontScale="85000" lnSpcReduction="10000"/>
          </a:bodyPr>
          <a:lstStyle/>
          <a:p>
            <a:r>
              <a:rPr lang="en-GB" dirty="0"/>
              <a:t>Orbitofrontal Cortex Damaged patients would perform badly in Social Interaction. </a:t>
            </a:r>
          </a:p>
          <a:p>
            <a:pPr lvl="1"/>
            <a:r>
              <a:rPr lang="en-GB" dirty="0"/>
              <a:t>Inappropriate topics and were often rude to the stranger. </a:t>
            </a:r>
          </a:p>
          <a:p>
            <a:endParaRPr lang="en-GB" dirty="0"/>
          </a:p>
          <a:p>
            <a:r>
              <a:rPr lang="en-GB" dirty="0"/>
              <a:t>Appeared unaware of Social Mistakes</a:t>
            </a:r>
          </a:p>
          <a:p>
            <a:pPr lvl="1"/>
            <a:r>
              <a:rPr lang="en-GB" dirty="0"/>
              <a:t>Felt they performed well in the social setting and behaved well.</a:t>
            </a:r>
          </a:p>
          <a:p>
            <a:endParaRPr lang="en-GB" dirty="0"/>
          </a:p>
          <a:p>
            <a:r>
              <a:rPr lang="en-GB" dirty="0"/>
              <a:t>However, deep regret and embarrassment when viewing the clip. </a:t>
            </a:r>
          </a:p>
          <a:p>
            <a:pPr lvl="1"/>
            <a:r>
              <a:rPr lang="en-GB" dirty="0"/>
              <a:t>So knew appropriate from inappropriate behaviour as an outsider. </a:t>
            </a:r>
          </a:p>
          <a:p>
            <a:pPr lvl="1"/>
            <a:r>
              <a:rPr lang="en-GB" dirty="0"/>
              <a:t>However, follow ups – still engaged in many social mistakes. </a:t>
            </a:r>
            <a:endParaRPr lang="en-US" dirty="0"/>
          </a:p>
        </p:txBody>
      </p:sp>
    </p:spTree>
    <p:extLst>
      <p:ext uri="{BB962C8B-B14F-4D97-AF65-F5344CB8AC3E}">
        <p14:creationId xmlns:p14="http://schemas.microsoft.com/office/powerpoint/2010/main" val="29103813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Exercise and the Orbitofrontal Cortex. </a:t>
            </a:r>
          </a:p>
        </p:txBody>
      </p:sp>
      <p:sp>
        <p:nvSpPr>
          <p:cNvPr id="3" name="Content Placeholder 2"/>
          <p:cNvSpPr>
            <a:spLocks noGrp="1"/>
          </p:cNvSpPr>
          <p:nvPr>
            <p:ph idx="1"/>
          </p:nvPr>
        </p:nvSpPr>
        <p:spPr/>
        <p:txBody>
          <a:bodyPr>
            <a:normAutofit fontScale="92500" lnSpcReduction="20000"/>
          </a:bodyPr>
          <a:lstStyle/>
          <a:p>
            <a:r>
              <a:rPr lang="en-GB" dirty="0"/>
              <a:t>Interestingly, neuroscience studies have suggested that exercise can lower the neural activation in this region (</a:t>
            </a:r>
            <a:r>
              <a:rPr lang="en-GB" dirty="0" err="1"/>
              <a:t>Evero</a:t>
            </a:r>
            <a:r>
              <a:rPr lang="en-GB" dirty="0"/>
              <a:t> et al, 2012). </a:t>
            </a:r>
          </a:p>
          <a:p>
            <a:endParaRPr lang="en-GB" dirty="0"/>
          </a:p>
          <a:p>
            <a:r>
              <a:rPr lang="en-GB" dirty="0"/>
              <a:t>The orbitofrontal cortex also has a significant role in dietary cravings…. and communicates with the DLPC in relation to this. </a:t>
            </a:r>
          </a:p>
          <a:p>
            <a:pPr lvl="1"/>
            <a:r>
              <a:rPr lang="en-GB" dirty="0"/>
              <a:t>Increased DLPC activation can increase dietary self-control.  </a:t>
            </a:r>
          </a:p>
          <a:p>
            <a:endParaRPr lang="en-GB" dirty="0"/>
          </a:p>
          <a:p>
            <a:r>
              <a:rPr lang="en-GB" dirty="0"/>
              <a:t>Sugar (Glucose) can increase the activation of the Orbitofrontal cortex significantly (Chambers et al 2009). </a:t>
            </a:r>
          </a:p>
        </p:txBody>
      </p:sp>
    </p:spTree>
    <p:extLst>
      <p:ext uri="{BB962C8B-B14F-4D97-AF65-F5344CB8AC3E}">
        <p14:creationId xmlns:p14="http://schemas.microsoft.com/office/powerpoint/2010/main" val="5878131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Limbic System</a:t>
            </a:r>
          </a:p>
        </p:txBody>
      </p:sp>
      <p:sp>
        <p:nvSpPr>
          <p:cNvPr id="3" name="Content Placeholder 2"/>
          <p:cNvSpPr>
            <a:spLocks noGrp="1"/>
          </p:cNvSpPr>
          <p:nvPr>
            <p:ph sz="half" idx="1"/>
          </p:nvPr>
        </p:nvSpPr>
        <p:spPr/>
        <p:txBody>
          <a:bodyPr/>
          <a:lstStyle/>
          <a:p>
            <a:r>
              <a:rPr lang="en-GB" dirty="0"/>
              <a:t>Amygdala</a:t>
            </a:r>
          </a:p>
          <a:p>
            <a:pPr lvl="1"/>
            <a:r>
              <a:rPr lang="en-GB" dirty="0"/>
              <a:t>Our emotion centre</a:t>
            </a:r>
          </a:p>
          <a:p>
            <a:pPr lvl="1"/>
            <a:r>
              <a:rPr lang="en-GB" dirty="0"/>
              <a:t>Emotional Memories</a:t>
            </a:r>
          </a:p>
          <a:p>
            <a:pPr lvl="2"/>
            <a:r>
              <a:rPr lang="en-GB" dirty="0"/>
              <a:t>Fear and Anxiety Responses</a:t>
            </a:r>
          </a:p>
          <a:p>
            <a:pPr lvl="2"/>
            <a:endParaRPr lang="en-GB" dirty="0"/>
          </a:p>
          <a:p>
            <a:r>
              <a:rPr lang="en-GB" b="1" u="sng" dirty="0"/>
              <a:t>Hippocampus</a:t>
            </a:r>
          </a:p>
          <a:p>
            <a:pPr lvl="1"/>
            <a:r>
              <a:rPr lang="en-GB" dirty="0"/>
              <a:t>Long term memory</a:t>
            </a:r>
          </a:p>
          <a:p>
            <a:pPr lvl="2"/>
            <a:r>
              <a:rPr lang="en-GB" dirty="0"/>
              <a:t>Activation can result in consolidation and storage of memories. </a:t>
            </a:r>
          </a:p>
          <a:p>
            <a:pPr lvl="2"/>
            <a:endParaRPr lang="en-GB" dirty="0"/>
          </a:p>
          <a:p>
            <a:pPr lvl="2"/>
            <a:endParaRPr lang="en-GB" dirty="0"/>
          </a:p>
        </p:txBody>
      </p:sp>
      <p:sp>
        <p:nvSpPr>
          <p:cNvPr id="4" name="Content Placeholder 3"/>
          <p:cNvSpPr>
            <a:spLocks noGrp="1"/>
          </p:cNvSpPr>
          <p:nvPr>
            <p:ph sz="half" idx="2"/>
          </p:nvPr>
        </p:nvSpPr>
        <p:spPr/>
        <p:txBody>
          <a:bodyPr/>
          <a:lstStyle/>
          <a:p>
            <a:endParaRPr lang="en-GB"/>
          </a:p>
        </p:txBody>
      </p:sp>
      <p:sp>
        <p:nvSpPr>
          <p:cNvPr id="5" name="AutoShape 2" descr="data:image/jpeg;base64,/9j/4AAQSkZJRgABAQAAAQABAAD/2wCEAAkGBxQTEhUUExQUFhUXGBgXGBcYGRQdIBsZGBcXFxoaGBgZHSggGRolHBcYITEhJSkrLi4uFx8zODMsNygtLisBCgoKDg0OGxAQGy8kICQsLywsLCwsLC8sLy8sLCwsLCwsLCwsLCwsLCwsLCwsLCwsLCwsLCwsLCwsLCwsLCwsLP/AABEIALAAyAMBIgACEQEDEQH/xAAbAAABBQEBAAAAAAAAAAAAAAADAAIEBQYBB//EAEYQAAIBAgQDBQUFBgQDCAMAAAECAwARBBIhMUFRcQUGEyJhMoGRobFCUsHR8BQjM2JyglOSouEHFSQWQ3OywtLi8Rdjg//EABoBAAIDAQEAAAAAAAAAAAAAAAABAgMEBQb/xAAqEQACAgEEAgMAAQMFAAAAAAAAAQIRAwQSITFBUQUTYXFCsdEUIjKRof/aAAwDAQACEQMRAD8A3feXvXLBivCUxKAuZEcOWnawOSMjY7j0tfXhW93u/M8rKtoZ2dYjlVkTIzu6kFkMmyoTlYKxI629HtXCKAPPcH/xFaVkyRReYkAeNcHN+zZCX8O6fx9RY2sN6kf9spDNlbwocgH7kh5HxDCSWORYGGW+Xwx9k+2L5RW7tXMtAGA//IzWuuHhcCNpWZMSWUIqxsVVvB80oz6ppbTXWn47/iA8V82Gj11Q/tFlK5sQv7xjEMjEwaDzXL2uLa721ctQBgMR3/cgFI4UuXDK015EyxzsFljEdo5C0QsMzXF6Inf9i0aLAjPIyoAZiCpLxpmmURHwlbPdD5swHC9buomPx6xDXVjoFvqT+A9aTaXY1Ft0jM/9uAVw5CRXlVi4abLkZTGPDQiM+JKfEuq2W4U1Bf8A4jNlzLh4msquf+oPlVg5yORCcs65NY+F/arSfs5k80rZv5QfKPz6mgSRxKwVY8zDWy8P6jsKreT8LlgXsd2X25LiIUkSJEzXvmcsLglTYhRcab2HSjy42cC58EDndtPzphMx/wANfiT+AoQw5DZ5P3hGxHDov4iq3Jv2XKEV3QMyeJqxmk6AqvuFN8CPhA9/XT53q1Rri41FJluNyOlLbfZJZK4XBVw9mNe+bw/RCfqdPlU8JKPZlb+5Qfpamu7JcnzLzA1HUcad4rGxCrb1bX5A04pLoUpSlyx8ePlGjx5jwKkWPUHakcfL/hL/AJ9fpTP2kDRrr129x2pn7Wue1xa3zuOPxp7n7IbE/wCklR9rJezhkP8ANt/mGlWAaqxrW1tb12/3qIkTRsFRyqtewsCARrx2BFSU2uyDxJ9cF/eu1TrjpI/4tmT7yggjqvL1q2RwQCNQdqsjJMqlBxHUqVcqRA7SpUqAFSpUqAFSpVygDpoc8oVSxNgNTQMXjkj9o3PBRqT0FVkkrTOAy5UWzWvqTwvwFt6hKaX8lkMTly+h5kkl1JKIdlHtEfzHh0FDKRQi9gCdBYXZjy5mj4nEhFzH3DmeQqLhgAc7EM7aWBvYch+Jqhs0xXH4IRSNfKBEDvxPw2FEhwhQWV/ioN/Uka3o7v5SVsTrblccKdE4IBGxF6aSByYNZSDle1zsRex/I0ehzx5gRx4deFdhe6g8ePXjTRF9WBbyG/2SdfQ7X6GpIpvp8aAQU21X7vEf0/lQHZJqPhtCy8jcdGG3xo6m4vUaWIhi41OmnNRw663ofAL0SSbC96RFMazr6MPkaDh2y6NfMbanZuh2HSgEhuEw6kEkA6m19bC5AAvsKe2Hy6oPXLw93I0eNLCw/V9adRQ3LkYjhhcbfr9WqMniQkCOxQn2Gvod9DwFFHle3Bv/ADD8x9KKyj4a0C6/gJhu01ZsrAo3JuPQ7Gp9UPaA0OYZlOluIPAj0qd2TOxDI+rJpfmDsf1yqcJu6ZXPEq3IsaVKlVpQKlSpUAK9V/aeLK2VPbbb0HFj0qcTVJhWzs0v3tF9FX8zrUJuuEWYo27fgJh8KFudSx3Y7n9cqFNiDmKRi7bk8F9TzPpRMbPlXTc+UdT+r13Dw+GthrxPqTuT61S/SNK9sZhsIAcxOd+LH8BwosmHVtSoPuoWDksArAqfXjrwPHepVC6Itu+wM7hFJ0FgbD3cqdh1sqjkB9BQkXMSTqtso/8AUfw91dQsotYMBxvb4340eRtcB6BlKk2GYE3tpcHjvuKdnb7v+oUUU+yPQHB6rm+8c34D5Cj0DBewo5C3w0o96a6CXYDCn2l+62nQ6j60eorw5fOLltz6jlUhXBAI1B2pIcvYKAWZl4e0OhvcfH60Z1uLHUUGXR0P9Q91r/hXTil9T0BPzFIKvkbF5Wy62tdfS2hHTUU52IYcjp0I1+Y+lDSUNIDtYEC9xcm17A9KLPHmU2NjuDyI2oG+zmJU5dNxqPdrREe4BHHWg4TUZjuTr6W0A91DgjaxAYggka6i2406GnYNeCU6ggg7EWqHG7KVlAzeSzLxIve4oksjezazHS+49SDz9KkKthpS8h0uSfh5g6hlNwaVQOyDZpUGwIYf3A3+Y+dKr4u1ZlnHa6LSuGumq7tiU2VFNi5tfko1Y/h76cnSsIq3RHxWJMxKobRjRnH2uar+dMkkCkL7CDjpawHs+lHijCgBRYDYVDI8Vz/hof8AM35CqJGqKXXg7ExldWykItyCftHa9uVTrUqC2JXhc/0i/wBKFx2J89CxYGRunz4fOufs54ux+H1AvQpZgxUG6gG/mBFzsBfrrUykPlDQthpw2FMimBNtQeR3/wB6LQ5ogw14bHl0pkf5FLJYc76Ac6JUPPZryEAIpbMdBbS59LDfrWW7c756FcPYAaGZtv8A+a8ep9wNW4sUsjqJVnzQwq5M02JxscBJlkVFbzLmNr8wBueG1ZztHvsTcYeL++S4HURjU+8isbLNJI5ck5jvI9yx/pHAemnSufswI8xLddvgNK6WLQxjzLn+xx8/yU5cQ4/uT5+8MzHzYlyRrZSFt/an0N6tOw++UkYKyo8o+w3kUjmGvuORtVEigCwFhyGn0p1q0y0+OSpoyQ1eWDtM1b98Y3ZfEhlVQTcgq+44gWNul61WBxccq5onV128vA8iOB9DXlJqR2V2ocPIJlJK6eIB9tBv1I3B9LVkzaGNXA3YPk53tydHqckYYWP/ANeopuHkuLHcGx/XSiKQRcag6g8xwNBvaS33lv8A5T/8h8K5TO0uUcXyuRwYZh1Gh+RHwpyGzsPRT9R+ApYj7J/mt8RakyHxL8MpHvuLfjSGOmjDC36B4Gh4aZmANrDj120HWiQy5hf3W5HkaUaBQepPx1p0HigeBly4hgRo6ix9V4fA0qjTMQok4iQN/abD6UqFOuAnhlN3FGiqmmfPObbImW/qTqPlU3tTEFIyV9okKOp0qJhoAihR7/U8T1qc3borxKluHTvZSTwBPyoXZ8WWNR6C/U60DtC7kxryu3TgPfVgKr7Zc+I0R387FdbC1/Unh0oyKBoNBQ4Ptf1GnSRk7MR0/KnRF+h55VHMRXVNvu/+3ka6WZd7MOY0IHTjR1YEXGtHYdHI3uLi9Bx2NSFC8hso/DgPWjmsD/xB7TzSLCNRFZiODSt7IP8ASNf7quw4nkltM+ozLFByKnt7tyTFMAVso1WK+i/zSke0fT4c6gRwEst7vIScoAub8cq/jRcJhmJVEGeRzt95uJJ4KOfAV6F3c7EXDZgbNKQLyW3Bv5Vv7Kg/HjXUy5YaeNJHFw4cmrm5SfHv/Bn8H3NndQXdIb/Zy+I1vXVQD8a72l3bighldpJXdNFF1UFmtl0A5m9byvN+9PagnlyobxxsSCDo72C3HooBAP8AMeVZMWXNmmlfBuzYNPp8Tdc+CiMeUXJdrDgdz6epP1redh91IRCvjRB5PtFix15DXQA6e6qTuj2d4spmb+HAb7e1ILkD+21z6kVv8MPIt+Vz1OtS1ud7lCL6I/HaZbHkmu+jCd8+70UYjeJLKCRIt2K2b2WsTvcEe+qECvQO8uHZ8NiW5ISB/wCGQ4PyNefir9DkcoPd4Zl+TxRx5E4+Uej91gP2WFgN0W/u0/CrCX+InR//AE1D7sx5cJAP/wBa/MX/ABqVK9pBe+ingeJH5VyciW517O9itxV+gmKW6Nbe1x1GtPRrgHmKDDPmJFrAcDoetuVKFspynY+yfw6ioEq8HJwQwy6Md+RA3JpxhLe2Rb7o29/OiSOALnT9cKjurvYg5ByI1PUg6U+ho72n/CfpSoWNW0RFrFiq2uTqTalVc7s2aacYRdvyT+1/+7/8QfQ1yo2OdpJPL7MZHvY7/AfWpLG1Wt8tmFKopEPs9r524lj8F0H0qXG4IuNuFQuyX8p4XJcD+VjpRm8hJHsnccvXpzqMeETnG5NDmjN7qbX3B2Pr6GkMRb2hl5G+h9/5iiqwIuNqTgEWNMjfsdQGUqbrqp3UcPUflUGWV8zIpyqptm3J0vYX2A50DE42WFGcfvQovlJCn3MB9RWN6/F9n1+eiz6mlZdRyAgEEW5149Ji/HmeU8SXH97HL7wige+tp2l3hgkw8hR8jmM3QmzZmBULa+pvrcXrCquVZLaahQeVlVR8K7+hg47pSRwvk8iltUWb7uR2TaMzsTml0Wx2jUm3xNz8OVX2NMcal5HyKNMxYj3etZQ97BFGkOHiuEUJ4j3A8otdUGrc9SN6zuLxDzMGldpGGxOy3+6o0X61BaWeae6XCZY9bj08FCHLRa9td4XmvHGzLDqCTbNIOR2KJ6bn0qt7N7PedxFFpoLta4jX7xH0HGi9mdly4j+GLINGlOw1tZR9tr8tBzr0TsjsuPDpkjG9izHdmH2mPE/SrcmXHgjsx9lGLDl1U/sy9HEwaRQCJBZVGXrtcnmTqTU+g4v2T7vqKNXLbt2dukopIru8clsJiCdvCk+akfjXl0rZUJ5KT8BW/wC/OMC4fw7+aY5QP5VILnpaw99YGaEuMg3chB1dsv411dCtuNtnD+Sluyxij1fstbQxDlGg/wBApDEKGbMwGw39P96kuQt+Q+goOFiAF7C51J661ypcyO5ClEeoVrMLG17Eeu+tOkjBFiLj1oLJlYEaXuCOB00P6512aQ6KPaPyHE0vA6HeGoN7C/Mn86TToN2X4igwYVbkstzewvroOPv3qQsSjYAdAKSsbojM+aSIW8ue9+ZCk6DkKVGhOacDhGpJ6toB8AaVTirKsr5SAdlfwweJJJPqSb0PHYi65NmLBSOp1N+lGwK5S6/ddvgdR9aHj0ChCOEin4nWqv6TQqcyRiEsAw3X5jiPl8qPQp2spvyNcw5NrMNRbXgamVu6Ax4cebKSpDHbbUA7bWonjN9w36i3xp0PtP1H/lFOmkyi9tLi/SkhvumUvaUjQiSZhpbMy8NLC6tztwPKs72r3h8RSiLlB0JO9uVbyZAVYNYgggjmLWNYfEdzmCqYZBZstkkDaXHBxe46io6fRaT7fsy99/hn1eTUuFYv4/TLYkgFCdgTc8ri1z6U3DDPENfaBNxwuT9K2Sdxza8mJtxISMWHPViSfgKee4aKPJiZFG5uqEf27ZfnXeetxJ9nDXx+droy3Z+FlmByRs5UkMQLKCOJY6D51qux+5o8r4hg2gPhKCF1+8279NBV/hIoo4RDG1wq5Rc3JvuTzJvUqXGopyk68gCTb1ttXOz69vzSOpp/jYQ5atnXQKqqoCqCoAAAAF9gOFHqulx6khV3uCb3GgI2vuasTWSE1PlOzoOLilaA4mPMAOFxfpxoeKxSQxGSRvKo1O5PIDmTsKLisQsaM7sFRRdmOwFecdv9stiXBtljQnIvM/4jDnwA4D1OmnT4Hll+GTVapYYfvgjdpdoPiJDK4sSLKunkXcLfjzJ4mpndXDF8Un3YwZHPTRR7yf8ATVUTz2/DjW67n4Iw4fxGF3mIe3pbyL8Ln+410tVOOLFtRxtHCWfPul45Lgv4jZbHKACSePIW+dTL0KCOw5k6k+v5U9luDY29eVcVHo2wJfM9h9nU9SLAfWjgC9+POhwwBTccrW6a360o5LluQNvfxoB/gQ1ExGLI9lSSSAOAJo8TG7A8Dp0I0puDHiTZhqsYI6sfyH1oq+hqly/BO7PwfhrYm7E3ZuZpVLpVelRkk7dsz3ZsdxnvZiz5vXzHQ0/tYfum9xHW4p2kczJwbzr1PtD4/Wm9rL+6b0sfgRWZrho2rmaYeOQN14jlSlnA03PIb/rrXXiVtSAfWnRxhdgB0qVEOBkCkDXcm5/KnSrcEcwafaomJxQsQt2O3l136UdAk2w2HbMik8QL/Cmyr5kHAE/JTXUkAAADWAttyoUuIGdBxuRY6bj86ToaTsPKDawt63vt7qHFhAN7tyvsOgp7zqDYnXlx+ApeOOTf5TT4sXKQPtAfu2sLkKSOoFx+vSqGHtOMTrhxmaRozKxGoC3ABkPAsTp0NWXb/bSYbDtMwLbKiAG8kjaIijmWIFZPDYSTs6IzShZJZ2DzsNAumirv5Evlt6351h1ullmScefz9JwybU0zS9oYVJI2VwCpBvf61gsLjZ4yfDnlVbAABrgWuNA17DarPtDvC8ilQAgO9jc2qmza29L+7aul8H8dlwRk8yq64OL8nroZNscT5XlD8TK8hBkd5CDcZ2JseYGwNNqu7eZ0j8VCbxkOV+8o9pfgfjarjsfAyYq3gglDr4hGgB2tf2j8q7sskMap8JHLjiyZaa5bJHYXZwnmAYfuks0p4W+ynqWPDkPWvSI0J87b8ByH5monY3Y6QIFGpGpPNuLHmfWrK1cbUZnlnfjweh0unWCG3z5Is0+qmzAAm+h5GpCODqDcU1JbkgcNz68utAlurDKB5r3F7ajW+1ZkzXV8EiaTKCeQvQ8JEVGpJPG/Dj+NDmIWzSuAOA2F/qaBiMTnsouqn7XE+ijc350NjUW1+AHnMhbK2VLgEjcgcj632q87GUCFLC2l/mapZCAu1lW+gtvy9WPyrR4SPKiryAHyp4lzYtQ1tSQalSpVoMZVds4f2ZAL5bhhzU7/AA3pqZWTSxUjhyNWxFVsvZQBJjYpfcAAr/l/Kqpxd2i+GRVTK/DzFUKE+dSE+OzfD6VYEVAxuElDK5VGyblSQSP6TU2KQMoYG4I0quNrhl0qfKI64XXUnLwW519T+VSgLdKakykkAi43FONOiLbZ2o+NW65fvEDpfj1pElN7leZ3HXmKOKOw65GxxhdALU4mu1lO9U7YmVez4WK51z4qQbxwXtlHJ5NQOQzHldojJkTAYn9txAxhF4Ii0eDT/Ec6PiD6aZVPK541qo8KFBaSzMR5iRccrAHhQuy8OoF1AVFASJRsqLpp1/AVJxEq6qTvpYXvSu+SdV/t/wCymxPc7DM1wHS+6o1h7lIIHuobd0MGp9iQluHiSEtb31f4ZyVF9xoeo3pyRgEnieP4dKt+/JVWyj/TYr/4oqcN3dgH/cxj0tmJ6s1z8Kr+53/Tyz4A7RESwHnBKTYD1RgV6Za00kwWwO52A1NZXvmHiMWPRLHCk+Jrcth5LCQZR92wca/ZI41Dc32WbUulRq5ZQOp2HOgtCzDzMVH3V0/1b/CnYdQfOGzZgCG4EHUZeQp2IkyqSNxUa9kl+HYIsotc29aj9oSZcpHtahRzJsLk8gKJPi1TTdj9kan/AGqECc2aTw8x0ALXsOQUCoyaqkTinds5hoRzzNxZVJ/1NoPdRSLaHQ8QDdrfzOfZFOkc2uSbf5B8TrTYIjIcqjTibWUe46u3WkvSJN+WOwUPiONPIu/L0VRy4k8dK0FCw0ARcq7frei2rRCG1GPLk3vg7SpUqmVipUqVAHLVWzdmEEtE2W+6kXX3Dgas6VJxT7JRk49FHLBOfajjb1DEfUaU2Pxl9qMlfRgT+F6vrVy1Q+tFn3P0ihbtGPYk35FW+lcgkcD+G5QbHjb+k61f2psjAAk2AGpJ4DiaX1v2P7l4X/pku8HeePDQs9meS4WOKzAvIfZQac9+QqN3d7GmigcnWaW8uImYWLORsg3CqPKL8BRe7gOPxP8AzBx+4jzR4JTxB0fEEc3sAvJR61siKezihfak7SKbCSARKdhlH0qQGvUWD925iOmt09V3sPUU/DCxccAdPeAbVV+FzXbHtFrcGxO+2vWhopa92IsSNABUm9MiS2nvp0KxRxBdh+vU0pYgylWAKkEEHYg6EH0tUfHYsIUubXO1r6W3+NqQxwPsq7e63zNK0h7JPkoe5MpiE2BkPmwhAQndsO9zE3usyH1X1FWc8rS3C+wOF8pb1Gm1UHe2FopYMe4ASI+FOik6wSMPMx45Hs3QtWkx1rkWBFhpz1PHl0FEurHjVOvIxY7D+Gi+pBb56V39pVdMxueCKAT0GpruCwZkN7ALe5aw1tyHL9a1e4XCKg8o14nietEYSYZMkY/rKvC4Jm1K5BzJu5/9tW0MIUWH6/3otKr4xSMs8jkcFdpUqkQFSpUqAFUbtPGrDFJK5skas7dFBJ99Saznf3sabGYU4aJggldFlc7iK93yj7RNrW9aACdg97cPicIMXcwx5irCbKpVg2WzakDW3xFHi704JiAuKgYsGIAkQkhPasAb6VjsT3HxeTGxeLHKmJeCYEgJaRWAlBRQQAUVOPCp03c5zM7hYhftCLEja/grDHGw20OYNp6+tAGrHbeHsp8aOzRmUHMLGMWBe/3dRrUePvRg2R5FxUBjjCs7B1sofNlLG+l8pt0rzPszu4z4HtBszGIAYfCfupT/ANNDIZfYHndWZsp018O9G7O7IxGMmxWISHDqVlwMqJaQQytAuIzpnZASR4inOFIDBd7GgDeYPvphGjmlaVI4opvB8R2QK7ZEcFGBNwQ/XQ0ztftPC4gzYOY/umwwmeTOFQxOxSwcNfh0sd6zKdz8aMxy4Zc+KmmaNGZQFlhjjGSTwywsVYsAAWuNRQ8P3HxaYdUXwc64KHD+YggvHMZGGqkAFdAxBseBoA9B7IxkEsSth3jeIDKpjIKgCwsLbW00qdWX7i9hy4UYnxsoM2IaYZXZ9GjjWxdgCxup1sK1FAEfF4RZFsw6HiDzB4Gq49myoSUcNe2jg8PUVc0qi4Jk45JR4KYRz/4af5/9q6uEnbfIg9Lsfdewq4pUvrRL7X6RUS9nrGoK3JzAsx3PDU++q/8A52ni4mLK+bDRJK50sQ4cgLre/wC7O9txWjniDAqdiLV552x3LWXFYqXFRRSB4Yo4HYE5XRZAxOnluWT4UnFIam5KvJOwneXDYuJ1kBSJ4InYyFAMmIzqFNmJDadNdKd3exuDjhiV8XFMkSCITMyAFlvobG2bKPlWJ7W7uywYOUN4chaDAwgLme7wyNnuoGq+YddasO1u72JWeLEPDhxJPjcPlgXM0arDBifNI+UasXGuXQqu9CSYOTR6NJ3kwiQrM2JgEL6LIXQKx5A31NGxfb2Gi8PxMRCni/w8zoM9/u66j1rDYTuZi4pFxSphXlL4lmwzMwjQYgx/w3yHzDw9TlGYsdqZh+4eJgVVjGFnzYYYdxMGyRnxGkJjTKc6ea2S67DWrCk33/OsP4/7P40Xj2v4WZc1v6b3qEvfDAEZv2zD2AU38RNm0XjxrNjupiv2+OY+EYkxRmBVipyHDmHL4QS2YGxLFyTtpaoWA7gSrFh1ZYS0eAxGGbY/vZLZSDbUb6+tAG6n7xYVJBG+IhVyVAVnUElhdbAnW4ox7WhF7yppIITqNJGtZP6jmGnrXlzd2MRNJjcIscPmw2BgeWTN+7yxuGaLykSWIOl1+zV5jO6eL8dwngmB8fBjS5Zs9o/CDJly2v8Au73vre3rQBscD27hppHiinikkT2kV1JFuYBpVk+5/dLE4bEqzeEsEaSKqq7SAlyCDEsiZsMotqodgbjlSoA//9k=">
            <a:hlinkClick r:id="rId2"/>
          </p:cNvPr>
          <p:cNvSpPr>
            <a:spLocks noChangeAspect="1" noChangeArrowheads="1"/>
          </p:cNvSpPr>
          <p:nvPr/>
        </p:nvSpPr>
        <p:spPr bwMode="auto">
          <a:xfrm>
            <a:off x="57150" y="-1004888"/>
            <a:ext cx="2381250" cy="2095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060848"/>
            <a:ext cx="3947348" cy="3473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10915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Exercise and the Hippocampus</a:t>
            </a:r>
          </a:p>
        </p:txBody>
      </p:sp>
      <p:sp>
        <p:nvSpPr>
          <p:cNvPr id="3" name="Content Placeholder 2"/>
          <p:cNvSpPr>
            <a:spLocks noGrp="1"/>
          </p:cNvSpPr>
          <p:nvPr>
            <p:ph sz="half" idx="1"/>
          </p:nvPr>
        </p:nvSpPr>
        <p:spPr/>
        <p:txBody>
          <a:bodyPr/>
          <a:lstStyle/>
          <a:p>
            <a:r>
              <a:rPr lang="en-GB" dirty="0"/>
              <a:t>A number of studies, such as  Erickson et al (2009) and Honea et al (2009) have reported that older adults who have higher fitness levels typically have larger Hippocampus and Medial Temporal Lobe (e.g. Limbic System) regions. </a:t>
            </a:r>
          </a:p>
        </p:txBody>
      </p:sp>
      <p:sp>
        <p:nvSpPr>
          <p:cNvPr id="4" name="Content Placeholder 3"/>
          <p:cNvSpPr>
            <a:spLocks noGrp="1"/>
          </p:cNvSpPr>
          <p:nvPr>
            <p:ph sz="half" idx="2"/>
          </p:nvPr>
        </p:nvSpPr>
        <p:spPr/>
        <p:txBody>
          <a:bodyPr/>
          <a:lstStyle/>
          <a:p>
            <a:endParaRPr lang="en-GB"/>
          </a:p>
        </p:txBody>
      </p:sp>
      <p:pic>
        <p:nvPicPr>
          <p:cNvPr id="5" name="Picture 4"/>
          <p:cNvPicPr>
            <a:picLocks noChangeAspect="1"/>
          </p:cNvPicPr>
          <p:nvPr/>
        </p:nvPicPr>
        <p:blipFill>
          <a:blip r:embed="rId2"/>
          <a:stretch>
            <a:fillRect/>
          </a:stretch>
        </p:blipFill>
        <p:spPr>
          <a:xfrm>
            <a:off x="4788024" y="1623729"/>
            <a:ext cx="3538184" cy="2098923"/>
          </a:xfrm>
          <a:prstGeom prst="rect">
            <a:avLst/>
          </a:prstGeom>
        </p:spPr>
      </p:pic>
      <p:pic>
        <p:nvPicPr>
          <p:cNvPr id="6" name="Picture 5"/>
          <p:cNvPicPr>
            <a:picLocks noChangeAspect="1"/>
          </p:cNvPicPr>
          <p:nvPr/>
        </p:nvPicPr>
        <p:blipFill>
          <a:blip r:embed="rId3"/>
          <a:stretch>
            <a:fillRect/>
          </a:stretch>
        </p:blipFill>
        <p:spPr>
          <a:xfrm>
            <a:off x="6041763" y="4365104"/>
            <a:ext cx="2286000" cy="1562100"/>
          </a:xfrm>
          <a:prstGeom prst="rect">
            <a:avLst/>
          </a:prstGeom>
        </p:spPr>
      </p:pic>
    </p:spTree>
    <p:extLst>
      <p:ext uri="{BB962C8B-B14F-4D97-AF65-F5344CB8AC3E}">
        <p14:creationId xmlns:p14="http://schemas.microsoft.com/office/powerpoint/2010/main" val="24098796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Exercise and the Hippocampus</a:t>
            </a:r>
          </a:p>
        </p:txBody>
      </p:sp>
      <p:sp>
        <p:nvSpPr>
          <p:cNvPr id="3" name="Content Placeholder 2"/>
          <p:cNvSpPr>
            <a:spLocks noGrp="1"/>
          </p:cNvSpPr>
          <p:nvPr>
            <p:ph idx="1"/>
          </p:nvPr>
        </p:nvSpPr>
        <p:spPr/>
        <p:txBody>
          <a:bodyPr>
            <a:normAutofit/>
          </a:bodyPr>
          <a:lstStyle/>
          <a:p>
            <a:r>
              <a:rPr lang="en-GB" dirty="0"/>
              <a:t>Erickson et al (2010) – </a:t>
            </a:r>
          </a:p>
          <a:p>
            <a:endParaRPr lang="en-GB" dirty="0"/>
          </a:p>
          <a:p>
            <a:r>
              <a:rPr lang="en-GB" dirty="0"/>
              <a:t>120 older participants involved in a  single blind Randomized Control Trial. </a:t>
            </a:r>
          </a:p>
          <a:p>
            <a:r>
              <a:rPr lang="en-GB" dirty="0"/>
              <a:t>Group 1 – Moderate intensity exercises 3 days a week for a year. </a:t>
            </a:r>
          </a:p>
          <a:p>
            <a:r>
              <a:rPr lang="en-GB" dirty="0"/>
              <a:t>Group 2 – Stretching. </a:t>
            </a:r>
          </a:p>
          <a:p>
            <a:pPr lvl="1"/>
            <a:r>
              <a:rPr lang="en-GB" dirty="0"/>
              <a:t>Results – Group 2 - increases the size of the hippocampus</a:t>
            </a:r>
          </a:p>
          <a:p>
            <a:pPr lvl="1"/>
            <a:r>
              <a:rPr lang="en-GB" dirty="0"/>
              <a:t>Group 1 – Decreases in the size of the hippocampus</a:t>
            </a:r>
          </a:p>
        </p:txBody>
      </p:sp>
    </p:spTree>
    <p:extLst>
      <p:ext uri="{BB962C8B-B14F-4D97-AF65-F5344CB8AC3E}">
        <p14:creationId xmlns:p14="http://schemas.microsoft.com/office/powerpoint/2010/main" val="42003648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a:t>Exercise and Neurophysiological Measures</a:t>
            </a:r>
          </a:p>
        </p:txBody>
      </p:sp>
      <p:sp>
        <p:nvSpPr>
          <p:cNvPr id="6" name="Content Placeholder 5"/>
          <p:cNvSpPr>
            <a:spLocks noGrp="1"/>
          </p:cNvSpPr>
          <p:nvPr>
            <p:ph idx="1"/>
          </p:nvPr>
        </p:nvSpPr>
        <p:spPr/>
        <p:txBody>
          <a:bodyPr/>
          <a:lstStyle/>
          <a:p>
            <a:r>
              <a:rPr lang="en-GB" dirty="0"/>
              <a:t>The ability to measure changes in neural activity while participants are performing cognitive tests provides evidence on the role of exercise on cognitive function. </a:t>
            </a:r>
          </a:p>
          <a:p>
            <a:endParaRPr lang="en-GB" dirty="0"/>
          </a:p>
          <a:p>
            <a:r>
              <a:rPr lang="en-GB" dirty="0"/>
              <a:t>Often such studies will measure brain activity pre and post exercise regime.  </a:t>
            </a:r>
          </a:p>
        </p:txBody>
      </p:sp>
    </p:spTree>
    <p:extLst>
      <p:ext uri="{BB962C8B-B14F-4D97-AF65-F5344CB8AC3E}">
        <p14:creationId xmlns:p14="http://schemas.microsoft.com/office/powerpoint/2010/main" val="6536077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Cerebral Blood Flow</a:t>
            </a:r>
          </a:p>
        </p:txBody>
      </p:sp>
      <p:sp>
        <p:nvSpPr>
          <p:cNvPr id="3" name="Content Placeholder 2"/>
          <p:cNvSpPr>
            <a:spLocks noGrp="1"/>
          </p:cNvSpPr>
          <p:nvPr>
            <p:ph idx="1"/>
          </p:nvPr>
        </p:nvSpPr>
        <p:spPr/>
        <p:txBody>
          <a:bodyPr/>
          <a:lstStyle/>
          <a:p>
            <a:r>
              <a:rPr lang="en-GB" dirty="0"/>
              <a:t>Moderate to high intensity exercise has been shown to increase the cerebral blood flow. </a:t>
            </a:r>
          </a:p>
          <a:p>
            <a:pPr lvl="1"/>
            <a:r>
              <a:rPr lang="en-GB" dirty="0"/>
              <a:t>Jorgensen et al 1992 amongst other authors. </a:t>
            </a:r>
          </a:p>
          <a:p>
            <a:endParaRPr lang="en-GB" dirty="0"/>
          </a:p>
          <a:p>
            <a:r>
              <a:rPr lang="en-GB" dirty="0"/>
              <a:t>Hypothesised that this will provide the brain with nutrients to enhance cognitive function. </a:t>
            </a:r>
          </a:p>
          <a:p>
            <a:pPr lvl="1"/>
            <a:r>
              <a:rPr lang="en-GB" dirty="0"/>
              <a:t>E.g. Oxygen, Glucose</a:t>
            </a:r>
          </a:p>
          <a:p>
            <a:pPr lvl="2"/>
            <a:r>
              <a:rPr lang="en-GB" dirty="0"/>
              <a:t>Jacobs et al 1969; Madden et al 1989</a:t>
            </a:r>
          </a:p>
        </p:txBody>
      </p:sp>
    </p:spTree>
    <p:extLst>
      <p:ext uri="{BB962C8B-B14F-4D97-AF65-F5344CB8AC3E}">
        <p14:creationId xmlns:p14="http://schemas.microsoft.com/office/powerpoint/2010/main" val="19002597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Cerebral Blood Flow </a:t>
            </a:r>
            <a:br>
              <a:rPr lang="en-GB" dirty="0"/>
            </a:br>
            <a:r>
              <a:rPr lang="en-GB" dirty="0"/>
              <a:t>Modern studies</a:t>
            </a:r>
          </a:p>
        </p:txBody>
      </p:sp>
      <p:sp>
        <p:nvSpPr>
          <p:cNvPr id="3" name="Content Placeholder 2"/>
          <p:cNvSpPr>
            <a:spLocks noGrp="1"/>
          </p:cNvSpPr>
          <p:nvPr>
            <p:ph sz="half" idx="1"/>
          </p:nvPr>
        </p:nvSpPr>
        <p:spPr/>
        <p:txBody>
          <a:bodyPr>
            <a:normAutofit fontScale="85000" lnSpcReduction="10000"/>
          </a:bodyPr>
          <a:lstStyle/>
          <a:p>
            <a:r>
              <a:rPr lang="en-GB" dirty="0"/>
              <a:t>Several functional imaging studies using PET scans have suggested that is in an increase in cerebral blood flow in the areas of the brain highlighted previously when conducting cognitive task. </a:t>
            </a:r>
          </a:p>
          <a:p>
            <a:endParaRPr lang="en-GB" dirty="0"/>
          </a:p>
          <a:p>
            <a:r>
              <a:rPr lang="en-GB" dirty="0"/>
              <a:t>Brain areas require nutrients (e.g. Glucose) to conduct the cognitive tasks? </a:t>
            </a:r>
          </a:p>
        </p:txBody>
      </p:sp>
      <p:sp>
        <p:nvSpPr>
          <p:cNvPr id="4" name="Content Placeholder 3"/>
          <p:cNvSpPr>
            <a:spLocks noGrp="1"/>
          </p:cNvSpPr>
          <p:nvPr>
            <p:ph sz="half" idx="2"/>
          </p:nvPr>
        </p:nvSpPr>
        <p:spPr/>
        <p:txBody>
          <a:bodyPr>
            <a:normAutofit fontScale="85000" lnSpcReduction="10000"/>
          </a:bodyPr>
          <a:lstStyle/>
          <a:p>
            <a:endParaRPr lang="en-GB"/>
          </a:p>
        </p:txBody>
      </p:sp>
      <p:pic>
        <p:nvPicPr>
          <p:cNvPr id="3074" name="Picture 2" descr="http://useoftechnologyincognitiveresearch.files.wordpress.com/2011/09/pet-scan1.jpg?w=6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700808"/>
            <a:ext cx="3678974" cy="3829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58257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Noradrenaline</a:t>
            </a:r>
          </a:p>
        </p:txBody>
      </p:sp>
      <p:sp>
        <p:nvSpPr>
          <p:cNvPr id="3" name="Content Placeholder 2"/>
          <p:cNvSpPr>
            <a:spLocks noGrp="1"/>
          </p:cNvSpPr>
          <p:nvPr>
            <p:ph idx="1"/>
          </p:nvPr>
        </p:nvSpPr>
        <p:spPr/>
        <p:txBody>
          <a:bodyPr>
            <a:normAutofit/>
          </a:bodyPr>
          <a:lstStyle/>
          <a:p>
            <a:r>
              <a:rPr lang="en-GB" dirty="0"/>
              <a:t>Also known as norepinephrine (in the USA). </a:t>
            </a:r>
          </a:p>
          <a:p>
            <a:endParaRPr lang="en-GB" dirty="0"/>
          </a:p>
          <a:p>
            <a:r>
              <a:rPr lang="en-GB" dirty="0"/>
              <a:t>Neurotransmitter (NT) and Hormone. </a:t>
            </a:r>
          </a:p>
          <a:p>
            <a:endParaRPr lang="en-GB" dirty="0"/>
          </a:p>
          <a:p>
            <a:r>
              <a:rPr lang="en-GB" dirty="0"/>
              <a:t>Evidence has suggested Noradrenaline increases after an acute bout of exercise (e.g. Mitchell et al, 1990)</a:t>
            </a:r>
          </a:p>
        </p:txBody>
      </p:sp>
    </p:spTree>
    <p:extLst>
      <p:ext uri="{BB962C8B-B14F-4D97-AF65-F5344CB8AC3E}">
        <p14:creationId xmlns:p14="http://schemas.microsoft.com/office/powerpoint/2010/main" val="31322512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Noradrenaline</a:t>
            </a:r>
          </a:p>
        </p:txBody>
      </p:sp>
      <p:sp>
        <p:nvSpPr>
          <p:cNvPr id="3" name="Content Placeholder 2"/>
          <p:cNvSpPr>
            <a:spLocks noGrp="1"/>
          </p:cNvSpPr>
          <p:nvPr>
            <p:ph idx="1"/>
          </p:nvPr>
        </p:nvSpPr>
        <p:spPr/>
        <p:txBody>
          <a:bodyPr/>
          <a:lstStyle/>
          <a:p>
            <a:r>
              <a:rPr lang="en-GB" dirty="0"/>
              <a:t>Breedlove et al (2010) – Increased activation in noradrenaline in rats when doing memory tasks. </a:t>
            </a:r>
          </a:p>
          <a:p>
            <a:endParaRPr lang="en-GB" dirty="0"/>
          </a:p>
          <a:p>
            <a:r>
              <a:rPr lang="en-GB" dirty="0"/>
              <a:t>Breedlove et al (2010) – Noradrenaline associated with concentration. </a:t>
            </a:r>
          </a:p>
        </p:txBody>
      </p:sp>
    </p:spTree>
    <p:extLst>
      <p:ext uri="{BB962C8B-B14F-4D97-AF65-F5344CB8AC3E}">
        <p14:creationId xmlns:p14="http://schemas.microsoft.com/office/powerpoint/2010/main" val="3711821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However…..</a:t>
            </a:r>
          </a:p>
        </p:txBody>
      </p:sp>
      <p:sp>
        <p:nvSpPr>
          <p:cNvPr id="3" name="Content Placeholder 2"/>
          <p:cNvSpPr>
            <a:spLocks noGrp="1"/>
          </p:cNvSpPr>
          <p:nvPr>
            <p:ph idx="1"/>
          </p:nvPr>
        </p:nvSpPr>
        <p:spPr/>
        <p:txBody>
          <a:bodyPr/>
          <a:lstStyle/>
          <a:p>
            <a:r>
              <a:rPr lang="en-GB" dirty="0"/>
              <a:t>Many potential issues with such studies…..</a:t>
            </a:r>
          </a:p>
          <a:p>
            <a:endParaRPr lang="en-GB" dirty="0"/>
          </a:p>
          <a:p>
            <a:r>
              <a:rPr lang="en-GB" dirty="0"/>
              <a:t>Can you think of some of these???</a:t>
            </a:r>
          </a:p>
        </p:txBody>
      </p:sp>
    </p:spTree>
    <p:extLst>
      <p:ext uri="{BB962C8B-B14F-4D97-AF65-F5344CB8AC3E}">
        <p14:creationId xmlns:p14="http://schemas.microsoft.com/office/powerpoint/2010/main" val="19131059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Some critical questions</a:t>
            </a:r>
          </a:p>
        </p:txBody>
      </p:sp>
      <p:sp>
        <p:nvSpPr>
          <p:cNvPr id="3" name="Content Placeholder 2"/>
          <p:cNvSpPr>
            <a:spLocks noGrp="1"/>
          </p:cNvSpPr>
          <p:nvPr>
            <p:ph sz="half" idx="1"/>
          </p:nvPr>
        </p:nvSpPr>
        <p:spPr/>
        <p:txBody>
          <a:bodyPr/>
          <a:lstStyle/>
          <a:p>
            <a:r>
              <a:rPr lang="en-GB" dirty="0"/>
              <a:t>Will you see the impact of exercise on cognitive function almost instantly or is the impact only felt as part of a long term training regime?  </a:t>
            </a:r>
          </a:p>
        </p:txBody>
      </p:sp>
      <p:sp>
        <p:nvSpPr>
          <p:cNvPr id="4" name="Content Placeholder 3"/>
          <p:cNvSpPr>
            <a:spLocks noGrp="1"/>
          </p:cNvSpPr>
          <p:nvPr>
            <p:ph sz="half" idx="2"/>
          </p:nvPr>
        </p:nvSpPr>
        <p:spPr/>
        <p:txBody>
          <a:bodyPr/>
          <a:lstStyle/>
          <a:p>
            <a:endParaRPr lang="en-GB"/>
          </a:p>
        </p:txBody>
      </p:sp>
      <p:pic>
        <p:nvPicPr>
          <p:cNvPr id="1026" name="Picture 2" descr="http://2.bp.blogspot.com/-EL1YUaBWcKw/URN1XMV4BvI/AAAAAAAAGG8/7NuTtGffaPM/s1600/gym+exerci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844824"/>
            <a:ext cx="4171578" cy="2786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1981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critical questions</a:t>
            </a:r>
          </a:p>
        </p:txBody>
      </p:sp>
      <p:sp>
        <p:nvSpPr>
          <p:cNvPr id="3" name="Content Placeholder 2"/>
          <p:cNvSpPr>
            <a:spLocks noGrp="1"/>
          </p:cNvSpPr>
          <p:nvPr>
            <p:ph sz="half" idx="1"/>
          </p:nvPr>
        </p:nvSpPr>
        <p:spPr/>
        <p:txBody>
          <a:bodyPr/>
          <a:lstStyle/>
          <a:p>
            <a:r>
              <a:rPr lang="en-GB" dirty="0"/>
              <a:t>What group of people will the impact of exercise on cognitive function have most. </a:t>
            </a:r>
          </a:p>
          <a:p>
            <a:pPr lvl="1"/>
            <a:r>
              <a:rPr lang="en-GB" dirty="0"/>
              <a:t>Elderly?</a:t>
            </a:r>
          </a:p>
          <a:p>
            <a:pPr lvl="1"/>
            <a:r>
              <a:rPr lang="en-GB" dirty="0"/>
              <a:t>Vulnerable people? (e.g. suffering from chronic illness)</a:t>
            </a:r>
          </a:p>
          <a:p>
            <a:pPr lvl="1"/>
            <a:r>
              <a:rPr lang="en-GB" dirty="0"/>
              <a:t>All groups? </a:t>
            </a:r>
          </a:p>
        </p:txBody>
      </p:sp>
      <p:sp>
        <p:nvSpPr>
          <p:cNvPr id="4" name="Content Placeholder 3"/>
          <p:cNvSpPr>
            <a:spLocks noGrp="1"/>
          </p:cNvSpPr>
          <p:nvPr>
            <p:ph sz="half" idx="2"/>
          </p:nvPr>
        </p:nvSpPr>
        <p:spPr/>
        <p:txBody>
          <a:bodyPr/>
          <a:lstStyle/>
          <a:p>
            <a:endParaRPr lang="en-GB"/>
          </a:p>
        </p:txBody>
      </p:sp>
      <p:pic>
        <p:nvPicPr>
          <p:cNvPr id="2050" name="Picture 2" descr="http://www.nbngroup.com/blog/wp-content/uploads/2013/11/Exercise-cuts-the-risk-of-COPD-1024x68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4008" y="1484784"/>
            <a:ext cx="3969023" cy="264343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outhtees.nhs.uk/content/uploads/Pulmonary-rehabilitation-425x28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0256" y="4221088"/>
            <a:ext cx="3576525" cy="2381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03840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Issues</a:t>
            </a:r>
          </a:p>
        </p:txBody>
      </p:sp>
      <p:sp>
        <p:nvSpPr>
          <p:cNvPr id="3" name="Content Placeholder 2"/>
          <p:cNvSpPr>
            <a:spLocks noGrp="1"/>
          </p:cNvSpPr>
          <p:nvPr>
            <p:ph idx="1"/>
          </p:nvPr>
        </p:nvSpPr>
        <p:spPr/>
        <p:txBody>
          <a:bodyPr/>
          <a:lstStyle/>
          <a:p>
            <a:r>
              <a:rPr lang="en-GB" dirty="0"/>
              <a:t>Due to ethics and cost it is very difficult to replicate these neurophysiological studies on humans. </a:t>
            </a:r>
          </a:p>
          <a:p>
            <a:endParaRPr lang="en-GB" dirty="0"/>
          </a:p>
          <a:p>
            <a:r>
              <a:rPr lang="en-GB" dirty="0"/>
              <a:t>Micro-dialysis in humans is allowed but the practical and cost implications far greater. </a:t>
            </a:r>
          </a:p>
          <a:p>
            <a:endParaRPr lang="en-GB" dirty="0"/>
          </a:p>
          <a:p>
            <a:endParaRPr lang="en-GB" dirty="0"/>
          </a:p>
        </p:txBody>
      </p:sp>
    </p:spTree>
    <p:extLst>
      <p:ext uri="{BB962C8B-B14F-4D97-AF65-F5344CB8AC3E}">
        <p14:creationId xmlns:p14="http://schemas.microsoft.com/office/powerpoint/2010/main" val="19877377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about non-invasive Neurophysiological studies.  </a:t>
            </a:r>
          </a:p>
        </p:txBody>
      </p:sp>
      <p:sp>
        <p:nvSpPr>
          <p:cNvPr id="5" name="Content Placeholder 4"/>
          <p:cNvSpPr>
            <a:spLocks noGrp="1"/>
          </p:cNvSpPr>
          <p:nvPr>
            <p:ph idx="1"/>
          </p:nvPr>
        </p:nvSpPr>
        <p:spPr/>
        <p:txBody>
          <a:bodyPr>
            <a:normAutofit fontScale="92500"/>
          </a:bodyPr>
          <a:lstStyle/>
          <a:p>
            <a:r>
              <a:rPr lang="en-GB" dirty="0"/>
              <a:t>E.g. Use of PET scans. </a:t>
            </a:r>
          </a:p>
          <a:p>
            <a:endParaRPr lang="en-GB" dirty="0"/>
          </a:p>
          <a:p>
            <a:r>
              <a:rPr lang="en-GB" dirty="0"/>
              <a:t>Lab based so can question the ecological validity. </a:t>
            </a:r>
          </a:p>
          <a:p>
            <a:endParaRPr lang="en-GB" dirty="0"/>
          </a:p>
          <a:p>
            <a:r>
              <a:rPr lang="en-GB" dirty="0"/>
              <a:t>PET scans only tell us about the glucose levels of the neural pathways. </a:t>
            </a:r>
          </a:p>
          <a:p>
            <a:pPr lvl="1"/>
            <a:r>
              <a:rPr lang="en-GB" dirty="0"/>
              <a:t>Active neurons require more glucose. </a:t>
            </a:r>
          </a:p>
          <a:p>
            <a:pPr lvl="1"/>
            <a:r>
              <a:rPr lang="en-GB" dirty="0"/>
              <a:t>However it is an INDIRECT measure of neural activity</a:t>
            </a:r>
          </a:p>
          <a:p>
            <a:pPr lvl="2"/>
            <a:r>
              <a:rPr lang="en-GB" dirty="0"/>
              <a:t>Can only INFER that an increased glucose levels are as a consequence of active neurones that are critical for the task.  </a:t>
            </a:r>
          </a:p>
        </p:txBody>
      </p:sp>
    </p:spTree>
    <p:extLst>
      <p:ext uri="{BB962C8B-B14F-4D97-AF65-F5344CB8AC3E}">
        <p14:creationId xmlns:p14="http://schemas.microsoft.com/office/powerpoint/2010/main" val="11430576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GB" dirty="0"/>
              <a:t>Other Approaches: </a:t>
            </a:r>
          </a:p>
        </p:txBody>
      </p:sp>
      <p:sp>
        <p:nvSpPr>
          <p:cNvPr id="7" name="Subtitle 6"/>
          <p:cNvSpPr>
            <a:spLocks noGrp="1"/>
          </p:cNvSpPr>
          <p:nvPr>
            <p:ph type="subTitle" idx="1"/>
          </p:nvPr>
        </p:nvSpPr>
        <p:spPr/>
        <p:txBody>
          <a:bodyPr/>
          <a:lstStyle/>
          <a:p>
            <a:endParaRPr lang="en-GB" dirty="0"/>
          </a:p>
        </p:txBody>
      </p:sp>
      <p:pic>
        <p:nvPicPr>
          <p:cNvPr id="4098" name="Picture 2" descr="http://cdn1.bostonmagazine.com/wp-content/uploads/2013/10/brain_ma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463983"/>
            <a:ext cx="3760093" cy="302134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encrypted-tbn1.gstatic.com/images?q=tbn:ANd9GcSR-wocAQkH4g9gYB9deI58fD4rSqJeoy3i4I13uYLVj_evv37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7144" y="3463984"/>
            <a:ext cx="3021346" cy="302134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mybisp.com/henryallen/wp-content/uploads/2010/02/Senior-Strength-Training-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692697"/>
            <a:ext cx="2808312" cy="187391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s://encrypted-tbn1.gstatic.com/images?q=tbn:ANd9GcRRYByi3K03yLwQ1n13L3jm2YtwMdyM2kEsbwbvqHbaxxHLXZV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91029" y="194315"/>
            <a:ext cx="1933575" cy="2371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07431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Physical Activity and Cognitive Achievement </a:t>
            </a:r>
          </a:p>
        </p:txBody>
      </p:sp>
      <p:sp>
        <p:nvSpPr>
          <p:cNvPr id="3" name="Content Placeholder 2"/>
          <p:cNvSpPr>
            <a:spLocks noGrp="1"/>
          </p:cNvSpPr>
          <p:nvPr>
            <p:ph idx="1"/>
          </p:nvPr>
        </p:nvSpPr>
        <p:spPr/>
        <p:txBody>
          <a:bodyPr>
            <a:normAutofit/>
          </a:bodyPr>
          <a:lstStyle/>
          <a:p>
            <a:r>
              <a:rPr lang="en-GB" dirty="0"/>
              <a:t>As a consequence of Piaget’s claim a large band of research has explored Physical activity and Cognitive Achievement. </a:t>
            </a:r>
          </a:p>
          <a:p>
            <a:endParaRPr lang="en-GB" dirty="0"/>
          </a:p>
          <a:p>
            <a:r>
              <a:rPr lang="en-GB" dirty="0"/>
              <a:t>Clarke (1958) – Review of studies – positive correlation between physical fitness and cognitive achievement. </a:t>
            </a:r>
          </a:p>
          <a:p>
            <a:endParaRPr lang="en-GB" dirty="0"/>
          </a:p>
          <a:p>
            <a:r>
              <a:rPr lang="en-GB" dirty="0"/>
              <a:t>Harris (1973) – No correlation between motor performance and academic achievement. </a:t>
            </a:r>
          </a:p>
        </p:txBody>
      </p:sp>
    </p:spTree>
    <p:extLst>
      <p:ext uri="{BB962C8B-B14F-4D97-AF65-F5344CB8AC3E}">
        <p14:creationId xmlns:p14="http://schemas.microsoft.com/office/powerpoint/2010/main" val="13352287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Physical Activity and Cognitive Achievement. </a:t>
            </a:r>
          </a:p>
        </p:txBody>
      </p:sp>
      <p:sp>
        <p:nvSpPr>
          <p:cNvPr id="3" name="Content Placeholder 2"/>
          <p:cNvSpPr>
            <a:spLocks noGrp="1"/>
          </p:cNvSpPr>
          <p:nvPr>
            <p:ph idx="1"/>
          </p:nvPr>
        </p:nvSpPr>
        <p:spPr/>
        <p:txBody>
          <a:bodyPr>
            <a:normAutofit/>
          </a:bodyPr>
          <a:lstStyle/>
          <a:p>
            <a:r>
              <a:rPr lang="en-GB" dirty="0"/>
              <a:t>Thomas and Thomas (1999)</a:t>
            </a:r>
          </a:p>
          <a:p>
            <a:pPr lvl="1"/>
            <a:r>
              <a:rPr lang="en-GB" dirty="0"/>
              <a:t>No relationship between Academic Achievement and perceptual-motor development, athletic level and physical education attendance. </a:t>
            </a:r>
          </a:p>
          <a:p>
            <a:endParaRPr lang="en-GB" dirty="0"/>
          </a:p>
          <a:p>
            <a:endParaRPr lang="en-GB" dirty="0"/>
          </a:p>
          <a:p>
            <a:r>
              <a:rPr lang="en-GB" dirty="0"/>
              <a:t>Anthony (1991)</a:t>
            </a:r>
          </a:p>
          <a:p>
            <a:pPr lvl="1"/>
            <a:r>
              <a:rPr lang="en-GB" dirty="0"/>
              <a:t>Review of studies – high correlation between exercise participation and intellectual and memory capability. </a:t>
            </a:r>
          </a:p>
        </p:txBody>
      </p:sp>
    </p:spTree>
    <p:extLst>
      <p:ext uri="{BB962C8B-B14F-4D97-AF65-F5344CB8AC3E}">
        <p14:creationId xmlns:p14="http://schemas.microsoft.com/office/powerpoint/2010/main" val="15396507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sp>
        <p:nvSpPr>
          <p:cNvPr id="5" name="Content Placeholder 4"/>
          <p:cNvSpPr>
            <a:spLocks noGrp="1"/>
          </p:cNvSpPr>
          <p:nvPr>
            <p:ph idx="1"/>
          </p:nvPr>
        </p:nvSpPr>
        <p:spPr/>
        <p:txBody>
          <a:bodyPr/>
          <a:lstStyle/>
          <a:p>
            <a:r>
              <a:rPr lang="en-GB" dirty="0"/>
              <a:t>The findings that have looked at physical activity and cognitive achievement is mixed??</a:t>
            </a:r>
          </a:p>
          <a:p>
            <a:endParaRPr lang="en-GB" dirty="0"/>
          </a:p>
          <a:p>
            <a:r>
              <a:rPr lang="en-GB" dirty="0"/>
              <a:t>Why is this??</a:t>
            </a:r>
          </a:p>
        </p:txBody>
      </p:sp>
    </p:spTree>
    <p:extLst>
      <p:ext uri="{BB962C8B-B14F-4D97-AF65-F5344CB8AC3E}">
        <p14:creationId xmlns:p14="http://schemas.microsoft.com/office/powerpoint/2010/main" val="40052775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normAutofit fontScale="92500" lnSpcReduction="10000"/>
          </a:bodyPr>
          <a:lstStyle/>
          <a:p>
            <a:r>
              <a:rPr lang="en-GB" dirty="0"/>
              <a:t>Do we need to be more specific about the cognitive task?</a:t>
            </a:r>
          </a:p>
          <a:p>
            <a:endParaRPr lang="en-GB" dirty="0"/>
          </a:p>
          <a:p>
            <a:r>
              <a:rPr lang="en-GB" dirty="0"/>
              <a:t>Weingarten (1973) – stated that fitness levels had a beneficial impact on performance in complex tasks. </a:t>
            </a:r>
          </a:p>
          <a:p>
            <a:pPr lvl="1"/>
            <a:r>
              <a:rPr lang="en-GB" dirty="0"/>
              <a:t>But no relationship regarding simple cognitive tasks. </a:t>
            </a:r>
          </a:p>
        </p:txBody>
      </p:sp>
      <p:sp>
        <p:nvSpPr>
          <p:cNvPr id="5" name="Content Placeholder 4"/>
          <p:cNvSpPr>
            <a:spLocks noGrp="1"/>
          </p:cNvSpPr>
          <p:nvPr>
            <p:ph sz="half" idx="2"/>
          </p:nvPr>
        </p:nvSpPr>
        <p:spPr/>
        <p:txBody>
          <a:bodyPr>
            <a:normAutofit fontScale="92500" lnSpcReduction="10000"/>
          </a:bodyPr>
          <a:lstStyle/>
          <a:p>
            <a:endParaRPr lang="en-GB"/>
          </a:p>
        </p:txBody>
      </p:sp>
      <p:pic>
        <p:nvPicPr>
          <p:cNvPr id="5122" name="Picture 2" descr="http://www.cogneurosociety.org/wordpress/wp-content/uploads/2014/07/728px-Sketchbook_AC_20061-300x2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772816"/>
            <a:ext cx="2857500" cy="192405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mypsychologicalramblings.files.wordpress.com/2007/07/stroophyp.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3146" y="4005064"/>
            <a:ext cx="3600450" cy="2324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91778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about the nature of the exercise? </a:t>
            </a:r>
          </a:p>
        </p:txBody>
      </p:sp>
      <p:sp>
        <p:nvSpPr>
          <p:cNvPr id="3" name="Content Placeholder 2"/>
          <p:cNvSpPr>
            <a:spLocks noGrp="1"/>
          </p:cNvSpPr>
          <p:nvPr>
            <p:ph idx="1"/>
          </p:nvPr>
        </p:nvSpPr>
        <p:spPr/>
        <p:txBody>
          <a:bodyPr>
            <a:normAutofit/>
          </a:bodyPr>
          <a:lstStyle/>
          <a:p>
            <a:r>
              <a:rPr lang="en-GB" dirty="0" err="1"/>
              <a:t>Grubner</a:t>
            </a:r>
            <a:r>
              <a:rPr lang="en-GB" dirty="0"/>
              <a:t> (1975) – </a:t>
            </a:r>
          </a:p>
          <a:p>
            <a:endParaRPr lang="en-GB" dirty="0"/>
          </a:p>
          <a:p>
            <a:r>
              <a:rPr lang="en-GB" dirty="0"/>
              <a:t>Only exercise that involves co-ordinated movement </a:t>
            </a:r>
            <a:r>
              <a:rPr lang="en-GB" b="1" u="sng" dirty="0"/>
              <a:t>AND </a:t>
            </a:r>
            <a:r>
              <a:rPr lang="en-GB" dirty="0"/>
              <a:t>thought and planning will enhance cognitive function</a:t>
            </a:r>
          </a:p>
          <a:p>
            <a:endParaRPr lang="en-GB" b="1" u="sng" dirty="0"/>
          </a:p>
          <a:p>
            <a:r>
              <a:rPr lang="en-GB" b="1" u="sng" dirty="0"/>
              <a:t>These movements and planning must be related to cognitive function. </a:t>
            </a:r>
          </a:p>
        </p:txBody>
      </p:sp>
    </p:spTree>
    <p:extLst>
      <p:ext uri="{BB962C8B-B14F-4D97-AF65-F5344CB8AC3E}">
        <p14:creationId xmlns:p14="http://schemas.microsoft.com/office/powerpoint/2010/main" val="38622048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err="1"/>
              <a:t>Etnier</a:t>
            </a:r>
            <a:r>
              <a:rPr lang="en-GB" dirty="0"/>
              <a:t> et al (1997)</a:t>
            </a:r>
          </a:p>
        </p:txBody>
      </p:sp>
      <p:sp>
        <p:nvSpPr>
          <p:cNvPr id="6" name="Content Placeholder 5"/>
          <p:cNvSpPr>
            <a:spLocks noGrp="1"/>
          </p:cNvSpPr>
          <p:nvPr>
            <p:ph idx="1"/>
          </p:nvPr>
        </p:nvSpPr>
        <p:spPr/>
        <p:txBody>
          <a:bodyPr>
            <a:normAutofit/>
          </a:bodyPr>
          <a:lstStyle/>
          <a:p>
            <a:r>
              <a:rPr lang="en-GB" dirty="0"/>
              <a:t>Considered one of the first comprehensive </a:t>
            </a:r>
            <a:r>
              <a:rPr lang="en-GB" b="1" dirty="0"/>
              <a:t>meta analytic </a:t>
            </a:r>
            <a:r>
              <a:rPr lang="en-GB" dirty="0"/>
              <a:t>review of studies exploring the relationship between exercise and cognition. </a:t>
            </a:r>
          </a:p>
          <a:p>
            <a:endParaRPr lang="en-GB" b="1" dirty="0"/>
          </a:p>
          <a:p>
            <a:r>
              <a:rPr lang="en-GB" b="1" dirty="0"/>
              <a:t>Meta Analysis = statistical technique for combining the findings from independent studies.</a:t>
            </a:r>
          </a:p>
          <a:p>
            <a:pPr lvl="1"/>
            <a:r>
              <a:rPr lang="en-GB" b="1" dirty="0"/>
              <a:t>Two or more studies. </a:t>
            </a:r>
          </a:p>
          <a:p>
            <a:pPr lvl="1"/>
            <a:r>
              <a:rPr lang="en-GB" b="1" dirty="0"/>
              <a:t>Often used in relation to health care interventions. </a:t>
            </a:r>
          </a:p>
          <a:p>
            <a:pPr lvl="2"/>
            <a:r>
              <a:rPr lang="en-GB" b="1" dirty="0"/>
              <a:t>May use published studies or non-published studies. </a:t>
            </a:r>
          </a:p>
        </p:txBody>
      </p:sp>
    </p:spTree>
    <p:extLst>
      <p:ext uri="{BB962C8B-B14F-4D97-AF65-F5344CB8AC3E}">
        <p14:creationId xmlns:p14="http://schemas.microsoft.com/office/powerpoint/2010/main" val="40409797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Etnier</a:t>
            </a:r>
            <a:r>
              <a:rPr lang="en-GB" dirty="0"/>
              <a:t> et al (1997)</a:t>
            </a:r>
          </a:p>
        </p:txBody>
      </p:sp>
      <p:sp>
        <p:nvSpPr>
          <p:cNvPr id="3" name="Content Placeholder 2"/>
          <p:cNvSpPr>
            <a:spLocks noGrp="1"/>
          </p:cNvSpPr>
          <p:nvPr>
            <p:ph idx="1"/>
          </p:nvPr>
        </p:nvSpPr>
        <p:spPr/>
        <p:txBody>
          <a:bodyPr>
            <a:normAutofit/>
          </a:bodyPr>
          <a:lstStyle/>
          <a:p>
            <a:r>
              <a:rPr lang="en-GB" dirty="0"/>
              <a:t>Analysed 134 studies that have explored the impact of exercise and cognitive function. </a:t>
            </a:r>
          </a:p>
          <a:p>
            <a:endParaRPr lang="en-GB" dirty="0"/>
          </a:p>
          <a:p>
            <a:r>
              <a:rPr lang="en-GB" dirty="0"/>
              <a:t>These studies took a variety of approaches. </a:t>
            </a:r>
          </a:p>
          <a:p>
            <a:endParaRPr lang="en-GB" dirty="0"/>
          </a:p>
          <a:p>
            <a:r>
              <a:rPr lang="en-GB" dirty="0"/>
              <a:t>Findings: Overall:  exercise exerts a small but significant effect on cognitive function. </a:t>
            </a:r>
          </a:p>
          <a:p>
            <a:pPr lvl="1"/>
            <a:r>
              <a:rPr lang="en-GB" dirty="0"/>
              <a:t>Studies that looked at chronic (longer term) exercise programmes = greater effect size than those that looked acute exercise (short bouts). </a:t>
            </a:r>
          </a:p>
        </p:txBody>
      </p:sp>
    </p:spTree>
    <p:extLst>
      <p:ext uri="{BB962C8B-B14F-4D97-AF65-F5344CB8AC3E}">
        <p14:creationId xmlns:p14="http://schemas.microsoft.com/office/powerpoint/2010/main" val="7856980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a:t>Exercise, Cognitive Development in the Elderly. </a:t>
            </a:r>
          </a:p>
        </p:txBody>
      </p:sp>
      <p:sp>
        <p:nvSpPr>
          <p:cNvPr id="5" name="Subtitle 4"/>
          <p:cNvSpPr>
            <a:spLocks noGrp="1"/>
          </p:cNvSpPr>
          <p:nvPr>
            <p:ph type="subTitle" idx="1"/>
          </p:nvPr>
        </p:nvSpPr>
        <p:spPr/>
        <p:txBody>
          <a:bodyPr/>
          <a:lstStyle/>
          <a:p>
            <a:endParaRPr lang="en-GB"/>
          </a:p>
        </p:txBody>
      </p:sp>
      <p:pic>
        <p:nvPicPr>
          <p:cNvPr id="1026" name="Picture 2" descr="http://fitsit360.com/wp-content/uploads/2013/06/Older-man-exercis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3861048"/>
            <a:ext cx="4381500" cy="26289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nhs.uk/Livewell/fitness/PublishingImages/activities-for-the-elderly_877504-003_377x1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861172"/>
            <a:ext cx="3590925" cy="16287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doability.co.uk/blog/wp-content/uploads/2011/04/Old-People-Exercisin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657" y="2780928"/>
            <a:ext cx="2939870" cy="1888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73696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hlinkClick r:id="rId2"/>
              </a:rPr>
              <a:t>http://www.youtube.com/watch?v=5qMCyyM_AtE</a:t>
            </a:r>
            <a:endParaRPr lang="en-GB" dirty="0"/>
          </a:p>
          <a:p>
            <a:endParaRPr lang="en-GB" dirty="0"/>
          </a:p>
          <a:p>
            <a:endParaRPr lang="en-GB" dirty="0"/>
          </a:p>
        </p:txBody>
      </p:sp>
    </p:spTree>
    <p:extLst>
      <p:ext uri="{BB962C8B-B14F-4D97-AF65-F5344CB8AC3E}">
        <p14:creationId xmlns:p14="http://schemas.microsoft.com/office/powerpoint/2010/main" val="34270862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normAutofit fontScale="90000"/>
          </a:bodyPr>
          <a:lstStyle/>
          <a:p>
            <a:r>
              <a:rPr lang="en-GB" altLang="en-US" dirty="0"/>
              <a:t>Denny’s (1982, 1984) Model of Physical and Cognitive Aging. </a:t>
            </a:r>
          </a:p>
        </p:txBody>
      </p:sp>
      <p:sp>
        <p:nvSpPr>
          <p:cNvPr id="47107" name="Content Placeholder 2"/>
          <p:cNvSpPr>
            <a:spLocks noGrp="1"/>
          </p:cNvSpPr>
          <p:nvPr>
            <p:ph idx="1"/>
          </p:nvPr>
        </p:nvSpPr>
        <p:spPr/>
        <p:txBody>
          <a:bodyPr>
            <a:normAutofit/>
          </a:bodyPr>
          <a:lstStyle/>
          <a:p>
            <a:r>
              <a:rPr lang="en-GB" altLang="en-US"/>
              <a:t>Age related changes of physical and cognitive functioning follow a inverted U shaped curved. </a:t>
            </a:r>
          </a:p>
          <a:p>
            <a:endParaRPr lang="en-GB" altLang="en-US"/>
          </a:p>
          <a:p>
            <a:r>
              <a:rPr lang="en-GB" altLang="en-US"/>
              <a:t>Individual differences based on how people “excerise” these skills. </a:t>
            </a:r>
          </a:p>
          <a:p>
            <a:pPr lvl="1"/>
            <a:r>
              <a:rPr lang="en-GB" altLang="en-US"/>
              <a:t>Not just physical excerise but also mental exercises. </a:t>
            </a:r>
          </a:p>
          <a:p>
            <a:pPr lvl="1"/>
            <a:r>
              <a:rPr lang="en-GB" altLang="en-US"/>
              <a:t>Unexercised abilities will have a lower peak performance. </a:t>
            </a:r>
          </a:p>
        </p:txBody>
      </p:sp>
    </p:spTree>
    <p:extLst>
      <p:ext uri="{BB962C8B-B14F-4D97-AF65-F5344CB8AC3E}">
        <p14:creationId xmlns:p14="http://schemas.microsoft.com/office/powerpoint/2010/main" val="23378670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0" y="0"/>
            <a:ext cx="9144000" cy="914400"/>
          </a:xfrm>
          <a:solidFill>
            <a:schemeClr val="bg1"/>
          </a:solidFill>
        </p:spPr>
        <p:txBody>
          <a:bodyPr>
            <a:normAutofit fontScale="90000"/>
          </a:bodyPr>
          <a:lstStyle/>
          <a:p>
            <a:pPr eaLnBrk="1" hangingPunct="1"/>
            <a:r>
              <a:rPr lang="en-US" altLang="en-US" sz="2800">
                <a:ea typeface="ＭＳ Ｐゴシック" pitchFamily="34" charset="-128"/>
              </a:rPr>
              <a:t>Denney’s Model of Physical and Cognitive Aging</a:t>
            </a:r>
            <a:br>
              <a:rPr lang="en-US" altLang="en-US" sz="2800">
                <a:ea typeface="ＭＳ Ｐゴシック" pitchFamily="34" charset="-128"/>
              </a:rPr>
            </a:br>
            <a:r>
              <a:rPr lang="en-US" altLang="en-US" sz="2800">
                <a:ea typeface="ＭＳ Ｐゴシック" pitchFamily="34" charset="-128"/>
              </a:rPr>
              <a:t>(Denny 1982, 1984</a:t>
            </a:r>
            <a:r>
              <a:rPr lang="en-US" altLang="en-US" sz="2800">
                <a:solidFill>
                  <a:srgbClr val="558ED5"/>
                </a:solidFill>
                <a:ea typeface="ＭＳ Ｐゴシック" pitchFamily="34" charset="-128"/>
              </a:rPr>
              <a:t>)</a:t>
            </a:r>
          </a:p>
        </p:txBody>
      </p:sp>
      <p:sp>
        <p:nvSpPr>
          <p:cNvPr id="48131" name="Rectangle 5"/>
          <p:cNvSpPr>
            <a:spLocks noGrp="1" noChangeArrowheads="1"/>
          </p:cNvSpPr>
          <p:nvPr>
            <p:ph idx="1"/>
          </p:nvPr>
        </p:nvSpPr>
        <p:spPr>
          <a:xfrm>
            <a:off x="914400" y="1676400"/>
            <a:ext cx="7772400" cy="2284413"/>
          </a:xfrm>
        </p:spPr>
        <p:txBody>
          <a:bodyPr/>
          <a:lstStyle/>
          <a:p>
            <a:pPr eaLnBrk="1" hangingPunct="1">
              <a:buClr>
                <a:srgbClr val="558ED5"/>
              </a:buClr>
            </a:pPr>
            <a:endParaRPr lang="en-US" altLang="en-US">
              <a:ea typeface="ＭＳ Ｐゴシック" pitchFamily="34" charset="-128"/>
            </a:endParaRPr>
          </a:p>
        </p:txBody>
      </p:sp>
      <p:pic>
        <p:nvPicPr>
          <p:cNvPr id="48132" name="Picture 6" descr="15f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14400"/>
            <a:ext cx="914400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1857799"/>
      </p:ext>
    </p:extLst>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Research</a:t>
            </a:r>
          </a:p>
        </p:txBody>
      </p:sp>
      <p:sp>
        <p:nvSpPr>
          <p:cNvPr id="3" name="Content Placeholder 2"/>
          <p:cNvSpPr>
            <a:spLocks noGrp="1"/>
          </p:cNvSpPr>
          <p:nvPr>
            <p:ph idx="1"/>
          </p:nvPr>
        </p:nvSpPr>
        <p:spPr/>
        <p:txBody>
          <a:bodyPr/>
          <a:lstStyle/>
          <a:p>
            <a:r>
              <a:rPr lang="en-GB" dirty="0"/>
              <a:t>Kramer et al (2002, 2003) observed that long term (over 6 months) training was associated with improved executive functioning in elderly participants (60-75 years). </a:t>
            </a:r>
          </a:p>
          <a:p>
            <a:pPr lvl="1"/>
            <a:r>
              <a:rPr lang="en-GB" dirty="0"/>
              <a:t>Planning</a:t>
            </a:r>
          </a:p>
          <a:p>
            <a:pPr lvl="1"/>
            <a:r>
              <a:rPr lang="en-GB" dirty="0"/>
              <a:t>Scheduling</a:t>
            </a:r>
          </a:p>
          <a:p>
            <a:pPr lvl="1"/>
            <a:r>
              <a:rPr lang="en-GB" dirty="0"/>
              <a:t>Working Memory</a:t>
            </a:r>
          </a:p>
          <a:p>
            <a:pPr lvl="1"/>
            <a:r>
              <a:rPr lang="en-GB" dirty="0"/>
              <a:t>Inhibition. </a:t>
            </a:r>
          </a:p>
          <a:p>
            <a:pPr lvl="1"/>
            <a:endParaRPr lang="en-GB" dirty="0"/>
          </a:p>
        </p:txBody>
      </p:sp>
    </p:spTree>
    <p:extLst>
      <p:ext uri="{BB962C8B-B14F-4D97-AF65-F5344CB8AC3E}">
        <p14:creationId xmlns:p14="http://schemas.microsoft.com/office/powerpoint/2010/main" val="1581556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Evidence from Neuroscience</a:t>
            </a:r>
          </a:p>
        </p:txBody>
      </p:sp>
      <p:sp>
        <p:nvSpPr>
          <p:cNvPr id="3" name="Content Placeholder 2"/>
          <p:cNvSpPr>
            <a:spLocks noGrp="1"/>
          </p:cNvSpPr>
          <p:nvPr>
            <p:ph sz="half" idx="1"/>
          </p:nvPr>
        </p:nvSpPr>
        <p:spPr/>
        <p:txBody>
          <a:bodyPr>
            <a:normAutofit fontScale="92500" lnSpcReduction="10000"/>
          </a:bodyPr>
          <a:lstStyle/>
          <a:p>
            <a:r>
              <a:rPr lang="en-GB" dirty="0" err="1"/>
              <a:t>Colcombe</a:t>
            </a:r>
            <a:r>
              <a:rPr lang="en-GB" dirty="0"/>
              <a:t> et al (2004). </a:t>
            </a:r>
          </a:p>
          <a:p>
            <a:endParaRPr lang="en-GB" dirty="0"/>
          </a:p>
          <a:p>
            <a:r>
              <a:rPr lang="en-GB" dirty="0"/>
              <a:t>FMRI Study– Functional Magnetic </a:t>
            </a:r>
            <a:r>
              <a:rPr lang="en-GB" dirty="0" err="1"/>
              <a:t>Resonsance</a:t>
            </a:r>
            <a:r>
              <a:rPr lang="en-GB" dirty="0"/>
              <a:t> Imagining Study. </a:t>
            </a:r>
          </a:p>
          <a:p>
            <a:pPr lvl="1"/>
            <a:r>
              <a:rPr lang="en-GB" dirty="0"/>
              <a:t>Similar findings in terms of performance as Kramer et </a:t>
            </a:r>
            <a:r>
              <a:rPr lang="en-GB" dirty="0" err="1"/>
              <a:t>al’s</a:t>
            </a:r>
            <a:r>
              <a:rPr lang="en-GB" dirty="0"/>
              <a:t> (2002) findings. </a:t>
            </a:r>
          </a:p>
          <a:p>
            <a:pPr lvl="1"/>
            <a:r>
              <a:rPr lang="en-GB" dirty="0"/>
              <a:t>Brain activation influenced by task requirements. </a:t>
            </a:r>
          </a:p>
          <a:p>
            <a:pPr lvl="1"/>
            <a:endParaRPr lang="en-GB" dirty="0"/>
          </a:p>
          <a:p>
            <a:endParaRPr lang="en-GB" dirty="0"/>
          </a:p>
          <a:p>
            <a:endParaRPr lang="en-GB" dirty="0"/>
          </a:p>
          <a:p>
            <a:endParaRPr lang="en-GB" dirty="0"/>
          </a:p>
          <a:p>
            <a:endParaRPr lang="en-GB" dirty="0"/>
          </a:p>
        </p:txBody>
      </p:sp>
      <p:sp>
        <p:nvSpPr>
          <p:cNvPr id="4" name="Content Placeholder 3"/>
          <p:cNvSpPr>
            <a:spLocks noGrp="1"/>
          </p:cNvSpPr>
          <p:nvPr>
            <p:ph sz="half" idx="2"/>
          </p:nvPr>
        </p:nvSpPr>
        <p:spPr/>
        <p:txBody>
          <a:bodyPr>
            <a:normAutofit fontScale="92500" lnSpcReduction="10000"/>
          </a:bodyPr>
          <a:lstStyle/>
          <a:p>
            <a:endParaRPr lang="en-GB"/>
          </a:p>
        </p:txBody>
      </p:sp>
      <p:sp>
        <p:nvSpPr>
          <p:cNvPr id="5" name="AutoShape 2" descr="data:image/jpeg;base64,/9j/4AAQSkZJRgABAQAAAQABAAD/2wCEAAkGBxQSEhQUExQUFBUUFBQUFRUVFxQUFxQUFBUWFhQUFBUYHCggGBolHBQUITEhJSkrLi4uFx8zODMsNygtLisBCgoKDg0OFxAQFywcHBwsLCwsLCwsLCwsLCwsLCwsLCwsLCwsLCwsLCwsLCwrLCwsLCwsLCwsLCwsLCwsLCwsLP/AABEIAMIBAwMBIgACEQEDEQH/xAAcAAACAgMBAQAAAAAAAAAAAAADBAIFAAEGBwj/xABAEAABAwIDBQUHAgUDAgcAAAABAAIDBBESITEFQVFhcSKBkaGxBhMyQsHR8FLhFCNicpIHFfEzghZTY6KjsuL/xAAYAQEBAQEBAAAAAAAAAAAAAAABAAIDBP/EACMRAQEAAgIDAAICAwAAAAAAAAABAhEhMQMSQRNRMmEUIoH/2gAMAwEAAhEDEQA/AKWsphHI9gcHYXFuJpu11ja7TvC0zqlBIpiVc9Nynmu6I0QtuPXJIxyWTDJ0NSn43D8CbhAKrY6jmmo5kNSrSKNNxwqqjqQP2TkNVx04fdBWEcAOgvz3fummUiWhrgnI64KammxQnchupDy9Pun4NqloIBsDroUF1U3iq6OiDoOXogviHTqCPVWDpwUCSUIWle6LgguhTcjwlpHjifH7qGgHxoL2Ir38/FCc48PNQAMQ/wCLj0Q3Mtv8bfsjlaDUgvhUSOv50TJjWjEkFenkoFqaMd+fn5rRh5KBQtUC1OGJQMagUcxRMabDFbbQ2hTvgaxlPgkAaDJiJvbU4ea1NfQ5h7EMtCbe1Cc1CLFqG5qO9iC5n4VALJYpXPBbSC+JEZkhMIRAUsjB6I2RLgqV+9R2ZEq22o4Zc/sEBjLkb05tPZktO4NmY5hIxAHeOIV68bO2CptvKjLtTCLl1hzSL+iR/hwXYjmd187dBuWdH2WLtvyOyibi/qddrfue5M0bZ5XDHO9o4RWZ5m5KVp41f7Giu/oD9vqitY8hDZ0w+GrqB19071Yt4atvw1IP98TXeJaWq9MKBLGsbddKZ1dWDU07+rXs87uQv98qB8cLbcY5SfItCspWJOWNWxSsftWx29w62TUW2mu+ceip49iwgDseLnH6ojdlx/pt0J+6uGd10EVRfRNRNuufhoLfA4jrmrKmlez4gTz1CFv9rmOnummbPvu8UpTbRAGdgOeSs6etB0z6fdLUsZDsW5A45ZZaolRsHAbEZ+KOyq7kWdzmgEkdoXGhy7jktTpcKx+zUs+i5KyfUnf6/dAfUfmvogWxWPpkB9OrCSdvEJSSVv8Awlm2E3QIMkSYll6pWWQpYucAkYl3jkiyuPFKSBOmL5EJHhKyTjmiPal5Gp0x71Az8vNbUMK2nUHtVWFMPPE+KwBbstMtirINiSUZlcEnIM1gCtH2qybXD8ujPry7VxO67jfLvKqQFIBGj71c0krC4Yzdud7dMvOy1Mxt+zoq2n1T0SzXTG7hynauw9j6Evc7k31IXNUNMTut1sPVem+wdELPs4G4GgPPiAsybdseOQajZbhuVTU0ltV6S6hB1JSFbsSG1yHHvt9FXCtTyR5jUtVdKu8rNlwA/Af8n/QpVmwIpL4Wd+J9h3krGm7HBfutsbfTyXZ1Hs/BHn8R4XNvMqkrpms4NG4D6AK0zZolEwjcnoXjeqmTaHBpPXJD/jXcB4lPpWfaLCs2JG672jFvLcTj4Z+SRBjBysOhcSmqLajmODrC4N9b+RCt5Z6arP8AMY2J5+eNojJPMDsu9VqTU5Ys3/FVQbQDdDIe828yU0NqOOnmboG0dhSQdr44zpI3To4fKeXgShwsTpxuWUuqebVPO/wClmdSStQRJlsShu0AMWFiYLFBwUCkjUu8JuQJaQKRSQJaQJuQJd4Sibwl3hOSBLPCQXIWlMhYkK8RojIbp0UyaghSlDVxWdbkChhqsdqx/wAz/tH1SwiKkpNryua5uEkXB06qOyahzn2c4kYTl3hWdXs4SEF18ssjb6KNHsxrHggnhnb7KblmtLCCPvVrSRHdl5JeG25WlMbDcsV0whumg0zXqHsNAGsceNl5fDiNrXz4K7rqqWOCIB7mYpCDhfk4Wba5aeIOSJdOvx68hzMuLLxTa/tY+kDS985DjhGB5ysL53IyQtn/AOphc9rBNOC9wY0OGK7nGwFzfet+39Meur29bk2QHG5NhvVVtasawYW5NCL7ObWlmgkdKblr8INgMsIO7quL9ptoY3FrT2QbOPH+npxWNT46y3uldrbaLiQw9Xa+HHquelNzc5k7zmUWUpV5WpNOWWVrLo0Nr56b7JZSDrW4nTwukbO2Zucf8VpjkGNx/SfL6FMNH5orS26DYW13R9l38yM5OY7MFp1Ge7kU/tTYjWhs0BxQvPUxu/Q7fbgT0PPl4XWK6bYW2Pd3a4Yo35PbxH6hzH5uRrSv+3aVJRGyYlpbJ7JpyNxqDxB0K3I5TnrSlljSrwrOpakJQgEpUrIE3MlXqRZ4QHhMuahOYlE3hLvCekYlZGpZJkLamWrFA6G3UgxBY9MMckq+tj7XcPqoCNHrj2h0HqUIFQDMawQXUiUSCPEo49mKWnbv9VaRloGVh0ScMHNNe65rFenFJ0gT1W4Gmp7f+bJ5Fv3VeYea6nYuxGT0oxPc0xyPLbWscWC9wRyQ3I87/wBQYnOjiwtcbPdewJt2d9lyOxo3Cpp7gj+fFqCNHhfRdP7EscLiZ3+I+6HV+xgYC7+IOXFn/wC1qbkZsly7VlDX+7pXtae0+U25DA25/OK5mqcnp5mtBDXYhc2PEeKp5pLqxiyoEiA8Izih4SSANT+XPJaYCa3vPAI5oXZONhhztqbWN9OV1Y01OGDLM7z+aBFdz/O5YuTcw/blHbNl9/7wSNwY2utjeOyLXFrW3FdEIHWxag55a20GSZbUx6WF/wC39kWM8PP8yV7r0VjSmmOKNPS4u00Z7xx/dCjGS3LtizS52HtC5927q36j84q6c5cWHYXBw+U37t/kuvY/E0HiFmzVYocqTmCalS71BWzBLEJ2YJVygC9CciPQnJAT0vK1MOQnhQKlixFIWJRVjkdjko0o8ZUmqzUdPqUIItbqOn1QQoMRYZA3U23IYCYpX2vkD1RWsO04qoHRw8QmRPz9ENuA6xt8B9lP3UJ1Z+dxWXoiRlPFdPsTaBZTAX1kdw4/suUZRU40BH+Su4KsCFov8zz5lYy6dMO3fey20i6OWRx+cMb0a37kqo9sNrn3ZYD8Zw35au8gR3pDZFZhp7X1eXeIaqHb9Xic25yAd5kW9CtT5FeN36qa7aTcWFx7W5wsLAaBxvn9FBkl8jr6jiElPEwvxYeoyzv1PNMCQHLSxyJLcueum7vXRyozk5RxYW4jq703D6pWJuMtH6jn01PkFaO16fn2WMr8awn1miXknF9UntzaHuwGt+J3kOKpYJzxXK1t0UZNybi2VgBpxud6ZjkVRTzqwjcqUrWEoVTDhdlo7Pv3/nNSo03WR9i/Ajzy+oXTC8s5ThQ7RmDGknQeZ3BdNsKfFC03vbLu3Lm6prnAtw3Bve//ADwVv7PSnA4HUO+nUrpk4VaTOSr5FueRJSSLLDcrkq9bdIoEpGwnKMsLgLkWGneiN1HUINfUOsMYu4NF7Zi++xtz5Kaxx3LQCVBy3T3N7hJxbPeJC9zssRIAJtbQLzeTzXHKyO3j8MuMv7SkmANitKn2jMfeOtxt4BYuf5fI6fi8cOtKZgSzAm4Qvc8SNbq3oghMVe7v+iE1qg00JiB1tVBoUmNCK3h2baGngpmEc0u2I8j5FTNxxH5xGSzXeJe55pgQH3eu53qUmJjxT7JyIs7C7fVYrpiepScNuCXroLuFx8o9Sr/YWzi9t+azadEGvzt8I9SnHs5Thy5phwUTByVrMGDePFJSTs0BBPLNdHLQNHH2+jT4kj90xb6qNGHYj2H/AA64XceiMYnDMtcOoIXPLtvGcOK21NinfyOEd2vndBiKNtWmc2WQlrrF5N7G1ib696FC1YSxpSramVdSRFXVBE0am3cfohpZUUafqG/y3dFOkhBHZIP5wWV4wsd3DxIXTHtXpTPCJst1sfUKL1qiNg7r9Au2XTzXozM9LaqUjlCMXWKPHN5ctFiTrqgRtuQSORF/NPOj6qs2uQGZgkE8bEZG24rO3a4Y/ovDt+EOBPvBY3thb6hx9E7P7TQ+7IikLLkfFcaADKwuNAuPqY4tS57T/Y0jvIcPRAqoh7vsnH2rk4S3ccs929NZx46dZHtlrhnVMvwIv5mT6IjJozi/mhxNraANzzta/JeZh+Z62RPfWR6n3ekBsP8AQchmRcnrktrz0SHjuHmsVpezrGBNRoLAjsXR5mqgad/0UAESXconRSP09AHNDrnMA7t4uhVlIG2sTnfVW2yG4oWHlb/EkfRK7djIa0gHJ27mD9ljb0+k1shESEf33JL00/4E5haVU4gF7T+6IyZwAs5wAyAvcAcADkAhSU/AoBYR+yyV9Re0dRELNMbhwfFGfMAFMH2pkcRihgO67WsafNh9Vy/vSFNk+YyVsulk208Z4Wt3CznfRoWv/Ec+gf8A/d3q4Kr/AIjktGc8lbKwl23Ofn4/I2+X910B9XI7WV56YR6BJulPFDLid5QtnLOO/wBSkJtltuSL3JJNzxzy4ZqwaVtxy+yKSMNO5md3W4XH/Kao9rnHg9yHMAYPeBhDnOIubNG4HCLrccozNzcWBLbGxtex7iEeSqthbewtmbcdLgdyOjo/FcZWOXd6oldISwX/AFaHXQ8EtSyZixbnuGvUgm4Q56jG7kMhzO8/nBdMO2cuIFK/JZTfAOdz4papdu45Jo5ABda82SEjlOmItnxS8zlKldlfmsZHxfyNED8KqdtHsgWBBdvJG7cbfQqwcq7a/wAI7IIvmDcdCCDksO9c/UU44PHcyTzu1ITvDI3Ycxe2Yw6tcNLlWskzf629C147gQPVV8tH73sNcLucSCQc8nXyF08McqrZtG2RjnOvcusLHQC13eZ8FCamZguHDEBnne5vbTcugm2U6JjY2Xy+J4trrkBfzVHV0hIJe4l4vbLcNNydiwh7z0CxDwlYtMPQ2hTaVVt2g8/DC89QUZss50iA6n91j8s+St/42X2yf9MVlQ1gBcbZpKTa8fElHFFLIR70MLRmABmD4J6DZLR8o8FbyvXDX48Me+b/AEt/ZCYSUrCP1yj/AOV5HqmdvsPuXEatLT5gHyJSlLT4W2GQvewJAueSlLDcHIXseCdNKeBjX78DuPynqEaRr2fG02/U3Nv7IDGXPYIvvYcr/wBp3FN01cWnDcg72u+yGYE2e+hBWhNxRpGxOzLcB4sy8kMwjcb8+Ki1iB4LRiCg6A7lGxHEIK0bCFIRjglGyniVuxPFBMusOHkhOmHFD90VH3B4qRhpsLjNp4bunEJasLjbDitcaXFxvR6ahw6y5H5chrvFzkoikwfBNfP4S0nXcCLfVFhjVK5xa6xwlvEa8k77kut2S7EGns5kG2eXBCZVyN1Yx439kO8rBx/xKsqTb8ejmYSNzbG3Vuo8FaMsSptluwnXEQRlqL80qdmTR/FG63EdoeLb2XQUu0Y3/C8HlofBOCYrePCyxlccYrvDuA80R66mXC74mg9Rn4pKfZ0TtLt6H7rXs4ZeK/HL1GinRns95VlWbGd8jgeuX3SkdE9jbOad+me/kjK8DDGy8xEoFQ3ECDvRXpSrqmste/ava3LVZjsoaiOxIKHTxEPa9uoZK7vY11tcrfdS2xXNLuznxO7kBxKDKSYgRcdiW+7JwGR5Zp0wwVLjKCCQHBmLmQwX9FOCu96S22dr2IBvyUI2dvpfutGnPZKojp6n3ryyVoa4FrTi1abXBzGdh3lIUElawEgxx3GRy3jI7liHU7Okc9zg02cS4ZHQm4WLV0zy7ygq4pCQ3Ow1ThLR+BcbsiTC+/Iq3dUlZnTpbpaSTgJaSusq90pKG5hK0zs9/uhQ5NpHj5pEwlDkhUN1OGcOORzuraOoDhhlbiG46OHQrn2xEG41VlSVIIsUUyrL+E3xvxj9LsnDv3oeBw3EcuCwN4FSE5vnn6rLSIlKmJAt3BUTDzQTLJBYZhbM4S0cR5Igh5oKTqjkhOnKKIQsIaOCkEHLT5O5UFT7RWJDWaEi5PDkAq+bbcrt4b0H3ut+tY9o7JshOYIcOWX7KZmBycO54BHdfJcFDWPBuHEHkbK92ZtmRxwuAd5E+H2V6qZx0bqdpGVx34h4OufAhEinmj+CS/K9u4NfcD/JKscBqHM9O8i48UW53WcPD9lnTZhm2HMN5A5pO/E5tzyD7td3FWUO22HV1uAeMF/+4XaqM1BHFued8gR6FYYWHRuHmw4O+w7J7wrS26unqcY0tzxNIPQgqbivM5a90cnZJAz7V8Jy4kAD0VpS+0srdXYuTh9Qpe0djKwHUBVe0Nkwy2uCC03BaSLHpmEnD7StPxtPdmPzuKfi2nE/Rw6ftr5KXbnp/Za3/TkJP/qC/m37JaXY0rYy2wccBFwb3JA424FdhcHQ/fwQ3NTsacV/CODnYg5ou7Mg722y471SVVMIndlzjiIvdtshfQ3IP03r0twXHe2rGtMWEAEl97ZcOHQ+KZWcpw3Rf6a7RnYJYgDHJdzf5zRkSd2LJYpf7NP8kxa35W4niw3DLJYncHqB7ORNlD3NPw2A3ZnVXDKNc77EyWEnVv1+y7GleD1Rjfjp5JzssyjHBEFHyVgxqZjhC0xpT/waBNs0jMC66dkA4IggUdODkp+VkIx9xXdVOxmSbwDxVHXbAkZoMY5a+CBpRx1Jbrl6H7JoVIOqFVUrm/Exzb/qFrqvewg3Hhu7vBGltbEcCte9IVW2qI/MkzFWcVk7WMdSbblP35Qad7bbkX34CiztHit+5Kj/ABK0agoLj6qnGJ2Z+I+qSlLR847hf0KPUbPJe4m5u5x8SeKwUFty6ONhMTj+o+A/dWGytqGNxyAuLXHaPmhmjB1yWnUJGmfkUjmOro69r/nc48CcP/tba/grCLDuFv7cvIZHvXBNuORVlSbWkZvxDg7Pz1VpqZOyEbuIPI5HxGR8kJ4A1uw8dB46KqptvNOvZPiPFPNrb6FZ01uKOvaDfeLkdQlGykaHuV9PFG7Vo7svRSh92z4Wt62z8TmjSI0NK+QE2wjcTcX6C3mslgezUfXzCszWoEk906WikO0Xs0cehzHhon4faJ9rOseYyPncJCWx3JV8aNDdXE20A8G0j2nmBfuzt4kLnNq4iYw57pDnm62V9zbbu8ojrjehPdnewuNO9Ugt27ESP5eRW1ybK54GZaT/AGt+yxS2hsV7YA693F1tBwvz5qyZto3GBme7O/kFz9zxTmyDhmafzenS97XoFLUhzWk5XAJGeVxmE2ycfmS55tUUVtSVprbo21IRW1AXOtqSjNqeaiv21AUn1lhdUjZ1IyXFioqra9WZHKrfGrOohsUL3aGVW+mB3IX+3O+U+OiuhCiNhUtKqmhkAzA7iPqje6fwA7yfKytGwqX8OjRVbYnb3eAt63WzT8S49SQPAWHkrUUykKNSUpp77skJ9DwXQfwg4KJhStObNCeCiaa2q6J8SWfScFLSgkpwdQClJaG3w+BXRS06XfByUzY5t7S3UWW453N0JCupI0lLRDdklixGPah+Yd4TTKwO0Kq5acjcgEEaKW6vhIovlVPHWEa5pltSDv7kNbNuqCoe9CAXKJKlsdzkNxQrrXvFARYoe8WkgMJmh/6jVtYgRfMRmrFinRNpRWFYsURoyjBbWKRZ5zWLaxX0pBEYsWKRiMLbFixBFCmsWJSLtEFqxYhIvCG/VYsTQWlCRl3rSxCLyDVJTHNYsSxQpEJ4WlimSFYM0qVixIN0zjZFusWIvZaWFYsUmlixYk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4" name="Picture 4" descr="http://myphrazer.com/blog/wp-content/uploads/images/2012/12/fmri_machine_scanner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27984" y="1340768"/>
            <a:ext cx="3491880" cy="261985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www.dcsc.tudelft.nl/Research/Current/kedarekdne-1140456268-cf5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8756" y="4293095"/>
            <a:ext cx="2593782" cy="2567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6079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lstStyle/>
          <a:p>
            <a:pPr eaLnBrk="1" hangingPunct="1">
              <a:defRPr/>
            </a:pPr>
            <a:r>
              <a:rPr lang="en-US" sz="3600" dirty="0">
                <a:solidFill>
                  <a:srgbClr val="FFFF00"/>
                </a:solidFill>
              </a:rPr>
              <a:t>Cognitive Benefits</a:t>
            </a:r>
            <a:endParaRPr lang="en-US" dirty="0">
              <a:solidFill>
                <a:srgbClr val="FFFF00"/>
              </a:solidFill>
            </a:endParaRPr>
          </a:p>
        </p:txBody>
      </p:sp>
      <p:sp>
        <p:nvSpPr>
          <p:cNvPr id="6147" name="Rectangle 3"/>
          <p:cNvSpPr>
            <a:spLocks noGrp="1" noRot="1" noChangeArrowheads="1"/>
          </p:cNvSpPr>
          <p:nvPr>
            <p:ph type="body" idx="1"/>
          </p:nvPr>
        </p:nvSpPr>
        <p:spPr/>
        <p:txBody>
          <a:bodyPr/>
          <a:lstStyle/>
          <a:p>
            <a:pPr eaLnBrk="1" hangingPunct="1">
              <a:buFont typeface="Wingdings" charset="2"/>
              <a:buNone/>
              <a:defRPr/>
            </a:pPr>
            <a:endParaRPr lang="en-US">
              <a:solidFill>
                <a:schemeClr val="hlink"/>
              </a:solidFill>
            </a:endParaRPr>
          </a:p>
        </p:txBody>
      </p:sp>
      <p:pic>
        <p:nvPicPr>
          <p:cNvPr id="6148" name="Picture 4" descr="expsych1                                                       0008CB10 Mac Hard Drive                B52B6CA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371600"/>
            <a:ext cx="82296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18199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rrowheads="1"/>
          </p:cNvSpPr>
          <p:nvPr>
            <p:ph type="title"/>
          </p:nvPr>
        </p:nvSpPr>
        <p:spPr/>
        <p:txBody>
          <a:bodyPr/>
          <a:lstStyle/>
          <a:p>
            <a:pPr eaLnBrk="1" hangingPunct="1">
              <a:defRPr/>
            </a:pPr>
            <a:r>
              <a:rPr lang="en-US" sz="3600" dirty="0">
                <a:solidFill>
                  <a:srgbClr val="FFFF00"/>
                </a:solidFill>
              </a:rPr>
              <a:t>Cognitive Benefits</a:t>
            </a:r>
            <a:endParaRPr lang="en-US" dirty="0">
              <a:solidFill>
                <a:srgbClr val="FFFF00"/>
              </a:solidFill>
            </a:endParaRPr>
          </a:p>
        </p:txBody>
      </p:sp>
      <p:sp>
        <p:nvSpPr>
          <p:cNvPr id="33795" name="Rectangle 3"/>
          <p:cNvSpPr>
            <a:spLocks noGrp="1" noRot="1" noChangeArrowheads="1"/>
          </p:cNvSpPr>
          <p:nvPr>
            <p:ph type="body" idx="1"/>
          </p:nvPr>
        </p:nvSpPr>
        <p:spPr/>
        <p:txBody>
          <a:bodyPr/>
          <a:lstStyle/>
          <a:p>
            <a:pPr eaLnBrk="1" hangingPunct="1">
              <a:buFont typeface="Wingdings" charset="2"/>
              <a:buNone/>
              <a:defRPr/>
            </a:pPr>
            <a:endParaRPr lang="en-US">
              <a:solidFill>
                <a:schemeClr val="hlink"/>
              </a:solidFill>
            </a:endParaRPr>
          </a:p>
        </p:txBody>
      </p:sp>
      <p:pic>
        <p:nvPicPr>
          <p:cNvPr id="7172" name="Picture 4" descr="expsych2                                                       0008CB10 Mac Hard Drive                B52B6CA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295400"/>
            <a:ext cx="82296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826830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a:t>Exercise and Dementia Risk</a:t>
            </a:r>
          </a:p>
        </p:txBody>
      </p:sp>
      <p:sp>
        <p:nvSpPr>
          <p:cNvPr id="8" name="Content Placeholder 7"/>
          <p:cNvSpPr>
            <a:spLocks noGrp="1"/>
          </p:cNvSpPr>
          <p:nvPr>
            <p:ph idx="1"/>
          </p:nvPr>
        </p:nvSpPr>
        <p:spPr/>
        <p:txBody>
          <a:bodyPr>
            <a:normAutofit fontScale="70000" lnSpcReduction="20000"/>
          </a:bodyPr>
          <a:lstStyle/>
          <a:p>
            <a:r>
              <a:rPr lang="en-GB" dirty="0"/>
              <a:t>Elwood et al (2013) – Cardiff University. </a:t>
            </a:r>
          </a:p>
          <a:p>
            <a:endParaRPr lang="en-GB" dirty="0"/>
          </a:p>
          <a:p>
            <a:r>
              <a:rPr lang="en-GB" dirty="0"/>
              <a:t>A study of 2,235 men aged 45-59 (Caerphilly) initially commenced in 1979. </a:t>
            </a:r>
          </a:p>
          <a:p>
            <a:pPr lvl="1"/>
            <a:r>
              <a:rPr lang="en-GB" dirty="0"/>
              <a:t>Battery of measures of lifestyle choices. </a:t>
            </a:r>
          </a:p>
          <a:p>
            <a:pPr lvl="2"/>
            <a:r>
              <a:rPr lang="en-GB" dirty="0"/>
              <a:t>Exercise / Physical activity participation</a:t>
            </a:r>
          </a:p>
          <a:p>
            <a:pPr lvl="2"/>
            <a:r>
              <a:rPr lang="en-GB" dirty="0"/>
              <a:t>Diet</a:t>
            </a:r>
          </a:p>
          <a:p>
            <a:pPr lvl="2"/>
            <a:r>
              <a:rPr lang="en-GB" dirty="0"/>
              <a:t>BMI</a:t>
            </a:r>
          </a:p>
          <a:p>
            <a:pPr lvl="2"/>
            <a:r>
              <a:rPr lang="en-GB" dirty="0"/>
              <a:t>Smoking behaviour. </a:t>
            </a:r>
          </a:p>
          <a:p>
            <a:pPr lvl="2"/>
            <a:r>
              <a:rPr lang="en-GB" dirty="0"/>
              <a:t>Cambridge Cognitive Examination</a:t>
            </a:r>
          </a:p>
          <a:p>
            <a:endParaRPr lang="en-GB" dirty="0"/>
          </a:p>
          <a:p>
            <a:endParaRPr lang="en-GB" dirty="0"/>
          </a:p>
          <a:p>
            <a:r>
              <a:rPr lang="en-GB" dirty="0"/>
              <a:t>Follow up study – 2004 – On surviving members of initial group. </a:t>
            </a:r>
          </a:p>
          <a:p>
            <a:pPr lvl="1"/>
            <a:r>
              <a:rPr lang="en-GB" dirty="0"/>
              <a:t>Comparison of lifestyle questions</a:t>
            </a:r>
          </a:p>
          <a:p>
            <a:pPr lvl="1"/>
            <a:r>
              <a:rPr lang="en-GB" dirty="0"/>
              <a:t>Cambridge Cognitive Examination</a:t>
            </a:r>
          </a:p>
          <a:p>
            <a:pPr lvl="1"/>
            <a:r>
              <a:rPr lang="en-GB" dirty="0"/>
              <a:t>Medical Records. </a:t>
            </a:r>
          </a:p>
        </p:txBody>
      </p:sp>
    </p:spTree>
    <p:extLst>
      <p:ext uri="{BB962C8B-B14F-4D97-AF65-F5344CB8AC3E}">
        <p14:creationId xmlns:p14="http://schemas.microsoft.com/office/powerpoint/2010/main" val="120756657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Findings</a:t>
            </a:r>
          </a:p>
        </p:txBody>
      </p:sp>
      <p:sp>
        <p:nvSpPr>
          <p:cNvPr id="3" name="Content Placeholder 2"/>
          <p:cNvSpPr>
            <a:spLocks noGrp="1"/>
          </p:cNvSpPr>
          <p:nvPr>
            <p:ph idx="1"/>
          </p:nvPr>
        </p:nvSpPr>
        <p:spPr/>
        <p:txBody>
          <a:bodyPr>
            <a:normAutofit fontScale="77500" lnSpcReduction="20000"/>
          </a:bodyPr>
          <a:lstStyle/>
          <a:p>
            <a:r>
              <a:rPr lang="en-GB" dirty="0"/>
              <a:t>People who engaged in 4 out of the following 5 behaviours in 1979 and stuck at it had a 60% reduced risk of developing dementia. </a:t>
            </a:r>
          </a:p>
          <a:p>
            <a:pPr lvl="1"/>
            <a:r>
              <a:rPr lang="en-GB" dirty="0"/>
              <a:t>Exercise regularly</a:t>
            </a:r>
          </a:p>
          <a:p>
            <a:pPr lvl="1"/>
            <a:r>
              <a:rPr lang="en-GB" dirty="0"/>
              <a:t>No Smoking</a:t>
            </a:r>
          </a:p>
          <a:p>
            <a:pPr lvl="1"/>
            <a:r>
              <a:rPr lang="en-GB" dirty="0"/>
              <a:t>Acceptable BMI</a:t>
            </a:r>
          </a:p>
          <a:p>
            <a:pPr lvl="1"/>
            <a:r>
              <a:rPr lang="en-GB" dirty="0"/>
              <a:t>Low Alcohol Intake (Weekly)</a:t>
            </a:r>
          </a:p>
          <a:p>
            <a:pPr lvl="1"/>
            <a:r>
              <a:rPr lang="en-GB" dirty="0"/>
              <a:t>Healthy Diet. </a:t>
            </a:r>
          </a:p>
          <a:p>
            <a:endParaRPr lang="en-GB" dirty="0"/>
          </a:p>
          <a:p>
            <a:endParaRPr lang="en-GB" dirty="0"/>
          </a:p>
          <a:p>
            <a:r>
              <a:rPr lang="en-GB" dirty="0"/>
              <a:t>Those who had seemed to develop significant cognitive impairment in the years between 1979 and 2004 significantly more likely NOT to engage in healthy behaviours. </a:t>
            </a:r>
          </a:p>
          <a:p>
            <a:pPr lvl="1"/>
            <a:r>
              <a:rPr lang="en-GB" dirty="0"/>
              <a:t>Cognitive impairment = scored &lt;83 on Cambridge test OR 10 points less than when measured in 1979.  </a:t>
            </a:r>
          </a:p>
        </p:txBody>
      </p:sp>
    </p:spTree>
    <p:extLst>
      <p:ext uri="{BB962C8B-B14F-4D97-AF65-F5344CB8AC3E}">
        <p14:creationId xmlns:p14="http://schemas.microsoft.com/office/powerpoint/2010/main" val="109796983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Findings</a:t>
            </a:r>
          </a:p>
        </p:txBody>
      </p:sp>
      <p:sp>
        <p:nvSpPr>
          <p:cNvPr id="3" name="Content Placeholder 2"/>
          <p:cNvSpPr>
            <a:spLocks noGrp="1"/>
          </p:cNvSpPr>
          <p:nvPr>
            <p:ph idx="1"/>
          </p:nvPr>
        </p:nvSpPr>
        <p:spPr/>
        <p:txBody>
          <a:bodyPr>
            <a:normAutofit fontScale="92500" lnSpcReduction="20000"/>
          </a:bodyPr>
          <a:lstStyle/>
          <a:p>
            <a:r>
              <a:rPr lang="en-GB" dirty="0"/>
              <a:t>Poor cognitive function at middle age was also a big predictor of dementia at old age. </a:t>
            </a:r>
          </a:p>
          <a:p>
            <a:pPr lvl="1"/>
            <a:r>
              <a:rPr lang="en-GB" dirty="0"/>
              <a:t>However, even omitting those people from findings the study showed the impact of exercise and healthy behaviours. </a:t>
            </a:r>
          </a:p>
          <a:p>
            <a:pPr marL="137160" indent="0">
              <a:buNone/>
            </a:pPr>
            <a:endParaRPr lang="en-GB" dirty="0"/>
          </a:p>
          <a:p>
            <a:r>
              <a:rPr lang="en-GB" dirty="0"/>
              <a:t>Important to note that despite numerous health promotion initiative in the surrounding area the likelihood of people who move from sedentary (unhealthy behaviours) lifestyle to active into old age was very small. </a:t>
            </a:r>
          </a:p>
          <a:p>
            <a:pPr lvl="1"/>
            <a:r>
              <a:rPr lang="en-GB" dirty="0"/>
              <a:t>Changing behaviour and exercise adherence a huge issues (Elwood et al 2013). </a:t>
            </a:r>
          </a:p>
        </p:txBody>
      </p:sp>
    </p:spTree>
    <p:extLst>
      <p:ext uri="{BB962C8B-B14F-4D97-AF65-F5344CB8AC3E}">
        <p14:creationId xmlns:p14="http://schemas.microsoft.com/office/powerpoint/2010/main" val="358834687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Norton et al (2014)</a:t>
            </a:r>
          </a:p>
        </p:txBody>
      </p:sp>
      <p:sp>
        <p:nvSpPr>
          <p:cNvPr id="3" name="Content Placeholder 2"/>
          <p:cNvSpPr>
            <a:spLocks noGrp="1"/>
          </p:cNvSpPr>
          <p:nvPr>
            <p:ph idx="1"/>
          </p:nvPr>
        </p:nvSpPr>
        <p:spPr/>
        <p:txBody>
          <a:bodyPr>
            <a:normAutofit fontScale="92500" lnSpcReduction="20000"/>
          </a:bodyPr>
          <a:lstStyle/>
          <a:p>
            <a:r>
              <a:rPr lang="en-GB" dirty="0"/>
              <a:t>Meta Analysis study: </a:t>
            </a:r>
          </a:p>
          <a:p>
            <a:endParaRPr lang="en-GB" dirty="0"/>
          </a:p>
          <a:p>
            <a:r>
              <a:rPr lang="en-GB" dirty="0"/>
              <a:t>Physical Activity is the biggest predictor of dementia. </a:t>
            </a:r>
          </a:p>
          <a:p>
            <a:endParaRPr lang="en-GB" dirty="0"/>
          </a:p>
          <a:p>
            <a:r>
              <a:rPr lang="en-GB" dirty="0"/>
              <a:t>A third of all dementia COULD be attributed to poor lifestyle choices. </a:t>
            </a:r>
          </a:p>
          <a:p>
            <a:endParaRPr lang="en-GB" dirty="0"/>
          </a:p>
          <a:p>
            <a:r>
              <a:rPr lang="en-GB" dirty="0"/>
              <a:t>People who do moderate physical activity (such as walking) significantly reduce the links of dementia. </a:t>
            </a:r>
          </a:p>
          <a:p>
            <a:pPr lvl="1"/>
            <a:r>
              <a:rPr lang="en-GB" dirty="0"/>
              <a:t>20 </a:t>
            </a:r>
            <a:r>
              <a:rPr lang="en-GB" dirty="0" err="1"/>
              <a:t>mins</a:t>
            </a:r>
            <a:r>
              <a:rPr lang="en-GB" dirty="0"/>
              <a:t> a day, 3 days a week. </a:t>
            </a:r>
          </a:p>
        </p:txBody>
      </p:sp>
    </p:spTree>
    <p:extLst>
      <p:ext uri="{BB962C8B-B14F-4D97-AF65-F5344CB8AC3E}">
        <p14:creationId xmlns:p14="http://schemas.microsoft.com/office/powerpoint/2010/main" val="57778400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Lautenschlager</a:t>
            </a:r>
            <a:r>
              <a:rPr lang="en-GB" dirty="0"/>
              <a:t> et al (2008)</a:t>
            </a:r>
          </a:p>
        </p:txBody>
      </p:sp>
      <p:sp>
        <p:nvSpPr>
          <p:cNvPr id="3" name="Content Placeholder 2"/>
          <p:cNvSpPr>
            <a:spLocks noGrp="1"/>
          </p:cNvSpPr>
          <p:nvPr>
            <p:ph idx="1"/>
          </p:nvPr>
        </p:nvSpPr>
        <p:spPr/>
        <p:txBody>
          <a:bodyPr>
            <a:normAutofit fontScale="85000" lnSpcReduction="20000"/>
          </a:bodyPr>
          <a:lstStyle/>
          <a:p>
            <a:r>
              <a:rPr lang="en-GB" dirty="0"/>
              <a:t>Older adults at “risk” for Alzheimer’s disease.</a:t>
            </a:r>
          </a:p>
          <a:p>
            <a:pPr lvl="1"/>
            <a:r>
              <a:rPr lang="en-GB" dirty="0"/>
              <a:t>Family history</a:t>
            </a:r>
          </a:p>
          <a:p>
            <a:pPr lvl="1"/>
            <a:r>
              <a:rPr lang="en-GB" dirty="0"/>
              <a:t>Cognitive test scores.  </a:t>
            </a:r>
          </a:p>
          <a:p>
            <a:endParaRPr lang="en-GB" dirty="0"/>
          </a:p>
          <a:p>
            <a:r>
              <a:rPr lang="en-GB" dirty="0"/>
              <a:t>Home-based exercise intervention OR educational control intervention. </a:t>
            </a:r>
          </a:p>
          <a:p>
            <a:pPr lvl="1"/>
            <a:r>
              <a:rPr lang="en-GB" dirty="0"/>
              <a:t>6 months. </a:t>
            </a:r>
          </a:p>
          <a:p>
            <a:endParaRPr lang="en-GB" dirty="0"/>
          </a:p>
          <a:p>
            <a:r>
              <a:rPr lang="en-GB" dirty="0" err="1"/>
              <a:t>Adminstered</a:t>
            </a:r>
            <a:r>
              <a:rPr lang="en-GB" dirty="0"/>
              <a:t> the Alzheimer Disease Assessment Scale (ADAS) at 4 stages. </a:t>
            </a:r>
          </a:p>
          <a:p>
            <a:pPr lvl="1"/>
            <a:r>
              <a:rPr lang="en-GB" dirty="0"/>
              <a:t>Baseline (before intervention)</a:t>
            </a:r>
          </a:p>
          <a:p>
            <a:pPr lvl="1"/>
            <a:r>
              <a:rPr lang="en-GB" dirty="0"/>
              <a:t>Immediately following intervention (6 months after baseline)</a:t>
            </a:r>
          </a:p>
          <a:p>
            <a:pPr lvl="1"/>
            <a:r>
              <a:rPr lang="en-GB" dirty="0"/>
              <a:t>12 months following intervention. </a:t>
            </a:r>
          </a:p>
          <a:p>
            <a:pPr lvl="1"/>
            <a:r>
              <a:rPr lang="en-GB" dirty="0"/>
              <a:t>18 months following intervention. </a:t>
            </a:r>
          </a:p>
        </p:txBody>
      </p:sp>
    </p:spTree>
    <p:extLst>
      <p:ext uri="{BB962C8B-B14F-4D97-AF65-F5344CB8AC3E}">
        <p14:creationId xmlns:p14="http://schemas.microsoft.com/office/powerpoint/2010/main" val="290768106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Findings</a:t>
            </a:r>
          </a:p>
        </p:txBody>
      </p:sp>
      <p:sp>
        <p:nvSpPr>
          <p:cNvPr id="3" name="Content Placeholder 2"/>
          <p:cNvSpPr>
            <a:spLocks noGrp="1"/>
          </p:cNvSpPr>
          <p:nvPr>
            <p:ph idx="1"/>
          </p:nvPr>
        </p:nvSpPr>
        <p:spPr/>
        <p:txBody>
          <a:bodyPr/>
          <a:lstStyle/>
          <a:p>
            <a:r>
              <a:rPr lang="en-GB" dirty="0"/>
              <a:t>Those in the exercise group had better ADAS scores immediately after exercise intervention than those in the control. </a:t>
            </a:r>
          </a:p>
          <a:p>
            <a:endParaRPr lang="en-GB" dirty="0"/>
          </a:p>
          <a:p>
            <a:r>
              <a:rPr lang="en-GB" dirty="0"/>
              <a:t>This was also reported, although the differences were smaller in the 12 months and 18 month period. </a:t>
            </a:r>
          </a:p>
          <a:p>
            <a:endParaRPr lang="en-GB" dirty="0"/>
          </a:p>
          <a:p>
            <a:r>
              <a:rPr lang="en-GB" dirty="0"/>
              <a:t>Still could be other confounding variables which might impact on the findings.  </a:t>
            </a:r>
          </a:p>
        </p:txBody>
      </p:sp>
    </p:spTree>
    <p:extLst>
      <p:ext uri="{BB962C8B-B14F-4D97-AF65-F5344CB8AC3E}">
        <p14:creationId xmlns:p14="http://schemas.microsoft.com/office/powerpoint/2010/main" val="458174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More Studies in this field</a:t>
            </a:r>
          </a:p>
        </p:txBody>
      </p:sp>
      <p:sp>
        <p:nvSpPr>
          <p:cNvPr id="3" name="Content Placeholder 2"/>
          <p:cNvSpPr>
            <a:spLocks noGrp="1"/>
          </p:cNvSpPr>
          <p:nvPr>
            <p:ph idx="1"/>
          </p:nvPr>
        </p:nvSpPr>
        <p:spPr/>
        <p:txBody>
          <a:bodyPr/>
          <a:lstStyle/>
          <a:p>
            <a:endParaRPr lang="en-GB" dirty="0"/>
          </a:p>
          <a:p>
            <a:r>
              <a:rPr lang="en-GB" dirty="0" err="1"/>
              <a:t>Adlard</a:t>
            </a:r>
            <a:r>
              <a:rPr lang="en-GB" dirty="0"/>
              <a:t> et al (2005) study of lab rats: </a:t>
            </a:r>
          </a:p>
          <a:p>
            <a:endParaRPr lang="en-GB" dirty="0"/>
          </a:p>
          <a:p>
            <a:r>
              <a:rPr lang="en-GB" dirty="0"/>
              <a:t>Demonstrated that five months of exercise decrease amyloid plaques in frontal cortex and hippocampus. Rats also showed enhanced rate of learning on the Morris water maze.</a:t>
            </a:r>
          </a:p>
        </p:txBody>
      </p:sp>
    </p:spTree>
    <p:extLst>
      <p:ext uri="{BB962C8B-B14F-4D97-AF65-F5344CB8AC3E}">
        <p14:creationId xmlns:p14="http://schemas.microsoft.com/office/powerpoint/2010/main" val="41014229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Remembering Erikson et al 2010</a:t>
            </a:r>
          </a:p>
        </p:txBody>
      </p:sp>
      <p:sp>
        <p:nvSpPr>
          <p:cNvPr id="3" name="Content Placeholder 2"/>
          <p:cNvSpPr>
            <a:spLocks noGrp="1"/>
          </p:cNvSpPr>
          <p:nvPr>
            <p:ph idx="1"/>
          </p:nvPr>
        </p:nvSpPr>
        <p:spPr/>
        <p:txBody>
          <a:bodyPr>
            <a:normAutofit fontScale="85000" lnSpcReduction="20000"/>
          </a:bodyPr>
          <a:lstStyle/>
          <a:p>
            <a:r>
              <a:rPr lang="en-GB" dirty="0"/>
              <a:t>Erikson et al (2010). </a:t>
            </a:r>
          </a:p>
          <a:p>
            <a:endParaRPr lang="en-GB" dirty="0"/>
          </a:p>
          <a:p>
            <a:r>
              <a:rPr lang="en-GB" dirty="0"/>
              <a:t>Randomised Controlled Study of 120 older adults. </a:t>
            </a:r>
          </a:p>
          <a:p>
            <a:endParaRPr lang="en-GB" dirty="0"/>
          </a:p>
          <a:p>
            <a:r>
              <a:rPr lang="en-GB" dirty="0"/>
              <a:t>1 Group -moderate intensity aerobic exercise 3 days/week </a:t>
            </a:r>
            <a:r>
              <a:rPr lang="en-GB" dirty="0" err="1"/>
              <a:t>pr</a:t>
            </a:r>
            <a:r>
              <a:rPr lang="en-GB" dirty="0"/>
              <a:t> stretching and toning exercises for one year</a:t>
            </a:r>
          </a:p>
          <a:p>
            <a:endParaRPr lang="en-GB" dirty="0"/>
          </a:p>
          <a:p>
            <a:r>
              <a:rPr lang="en-GB" dirty="0"/>
              <a:t>MRI pre and post – </a:t>
            </a:r>
          </a:p>
          <a:p>
            <a:endParaRPr lang="en-GB" dirty="0"/>
          </a:p>
          <a:p>
            <a:r>
              <a:rPr lang="en-GB" dirty="0"/>
              <a:t>Aerobic exercise increased anterior hippocampal volume by 2% after one year leading to improve memory </a:t>
            </a:r>
          </a:p>
        </p:txBody>
      </p:sp>
    </p:spTree>
    <p:extLst>
      <p:ext uri="{BB962C8B-B14F-4D97-AF65-F5344CB8AC3E}">
        <p14:creationId xmlns:p14="http://schemas.microsoft.com/office/powerpoint/2010/main" val="178290423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EXERCISE, Cognitive Function and COPD. </a:t>
            </a:r>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133019188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Chronic Obstructive Pulmonary Disease (COPD)</a:t>
            </a:r>
          </a:p>
        </p:txBody>
      </p:sp>
      <p:sp>
        <p:nvSpPr>
          <p:cNvPr id="3" name="Content Placeholder 2"/>
          <p:cNvSpPr>
            <a:spLocks noGrp="1"/>
          </p:cNvSpPr>
          <p:nvPr>
            <p:ph idx="1"/>
          </p:nvPr>
        </p:nvSpPr>
        <p:spPr/>
        <p:txBody>
          <a:bodyPr/>
          <a:lstStyle/>
          <a:p>
            <a:r>
              <a:rPr lang="en-GB" dirty="0"/>
              <a:t>Umbrella term for a number of chronic illness that result in the obstruction of the pulmonary artery or lung. </a:t>
            </a:r>
          </a:p>
          <a:p>
            <a:endParaRPr lang="en-GB" dirty="0"/>
          </a:p>
          <a:p>
            <a:r>
              <a:rPr lang="en-GB" dirty="0"/>
              <a:t>Chronic and terminal disease – it can never be cured, although medical treatment has made major inroads in quality of life. </a:t>
            </a:r>
          </a:p>
          <a:p>
            <a:pPr lvl="1"/>
            <a:r>
              <a:rPr lang="en-GB" dirty="0"/>
              <a:t>Chronic Bronchitis </a:t>
            </a:r>
          </a:p>
          <a:p>
            <a:pPr lvl="1"/>
            <a:r>
              <a:rPr lang="en-GB" dirty="0"/>
              <a:t>Emphysema</a:t>
            </a:r>
          </a:p>
          <a:p>
            <a:pPr lvl="1"/>
            <a:r>
              <a:rPr lang="en-GB" dirty="0"/>
              <a:t>NOT ASTHMA </a:t>
            </a:r>
          </a:p>
        </p:txBody>
      </p:sp>
    </p:spTree>
    <p:extLst>
      <p:ext uri="{BB962C8B-B14F-4D97-AF65-F5344CB8AC3E}">
        <p14:creationId xmlns:p14="http://schemas.microsoft.com/office/powerpoint/2010/main" val="136671858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Symptoms</a:t>
            </a:r>
          </a:p>
        </p:txBody>
      </p:sp>
      <p:sp>
        <p:nvSpPr>
          <p:cNvPr id="3" name="Content Placeholder 2"/>
          <p:cNvSpPr>
            <a:spLocks noGrp="1"/>
          </p:cNvSpPr>
          <p:nvPr>
            <p:ph idx="1"/>
          </p:nvPr>
        </p:nvSpPr>
        <p:spPr/>
        <p:txBody>
          <a:bodyPr>
            <a:normAutofit fontScale="85000" lnSpcReduction="20000"/>
          </a:bodyPr>
          <a:lstStyle/>
          <a:p>
            <a:r>
              <a:rPr lang="en-GB" dirty="0" err="1"/>
              <a:t>Dyspnea</a:t>
            </a:r>
            <a:r>
              <a:rPr lang="en-GB" dirty="0"/>
              <a:t> (laboured breathing)</a:t>
            </a:r>
          </a:p>
          <a:p>
            <a:endParaRPr lang="en-GB" dirty="0"/>
          </a:p>
          <a:p>
            <a:r>
              <a:rPr lang="en-GB" dirty="0"/>
              <a:t>Increased risk of infections. </a:t>
            </a:r>
          </a:p>
          <a:p>
            <a:endParaRPr lang="en-GB" dirty="0"/>
          </a:p>
          <a:p>
            <a:r>
              <a:rPr lang="en-GB" dirty="0"/>
              <a:t>Heightened feelings of insecurity and panic attacks. </a:t>
            </a:r>
          </a:p>
          <a:p>
            <a:pPr lvl="1"/>
            <a:r>
              <a:rPr lang="en-GB" dirty="0"/>
              <a:t>Imagine the feeling that you just get enough oxygen into your body. </a:t>
            </a:r>
          </a:p>
          <a:p>
            <a:endParaRPr lang="en-GB" dirty="0"/>
          </a:p>
          <a:p>
            <a:r>
              <a:rPr lang="en-GB" dirty="0"/>
              <a:t>Declines in cognitive function – consequence of less oxygenated blood traveling to brain. </a:t>
            </a:r>
          </a:p>
          <a:p>
            <a:pPr lvl="1"/>
            <a:r>
              <a:rPr lang="en-GB" dirty="0"/>
              <a:t>Memory</a:t>
            </a:r>
          </a:p>
          <a:p>
            <a:pPr lvl="1"/>
            <a:r>
              <a:rPr lang="en-GB" dirty="0"/>
              <a:t>Abstract thinking</a:t>
            </a:r>
          </a:p>
          <a:p>
            <a:pPr lvl="1"/>
            <a:r>
              <a:rPr lang="en-GB" dirty="0"/>
              <a:t>Reactions</a:t>
            </a:r>
          </a:p>
        </p:txBody>
      </p:sp>
    </p:spTree>
    <p:extLst>
      <p:ext uri="{BB962C8B-B14F-4D97-AF65-F5344CB8AC3E}">
        <p14:creationId xmlns:p14="http://schemas.microsoft.com/office/powerpoint/2010/main" val="331136469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COPD</a:t>
            </a:r>
          </a:p>
        </p:txBody>
      </p:sp>
      <p:sp>
        <p:nvSpPr>
          <p:cNvPr id="3" name="Content Placeholder 2"/>
          <p:cNvSpPr>
            <a:spLocks noGrp="1"/>
          </p:cNvSpPr>
          <p:nvPr>
            <p:ph idx="1"/>
          </p:nvPr>
        </p:nvSpPr>
        <p:spPr/>
        <p:txBody>
          <a:bodyPr/>
          <a:lstStyle/>
          <a:p>
            <a:r>
              <a:rPr lang="en-GB" dirty="0"/>
              <a:t>Major applied research initiative into exploring the effects of exercise intervention in this field. </a:t>
            </a:r>
          </a:p>
          <a:p>
            <a:endParaRPr lang="en-GB" dirty="0"/>
          </a:p>
          <a:p>
            <a:r>
              <a:rPr lang="en-GB" dirty="0"/>
              <a:t>Almost universal support into the positive impact of exercise in reducing the physical decline associated with COPD. </a:t>
            </a:r>
          </a:p>
          <a:p>
            <a:endParaRPr lang="en-GB" dirty="0"/>
          </a:p>
          <a:p>
            <a:r>
              <a:rPr lang="en-GB" dirty="0"/>
              <a:t>What about in relation to cognitive decline? </a:t>
            </a:r>
          </a:p>
        </p:txBody>
      </p:sp>
    </p:spTree>
    <p:extLst>
      <p:ext uri="{BB962C8B-B14F-4D97-AF65-F5344CB8AC3E}">
        <p14:creationId xmlns:p14="http://schemas.microsoft.com/office/powerpoint/2010/main" val="28026056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Emery et al (1998)</a:t>
            </a:r>
          </a:p>
        </p:txBody>
      </p:sp>
      <p:sp>
        <p:nvSpPr>
          <p:cNvPr id="3" name="Content Placeholder 2"/>
          <p:cNvSpPr>
            <a:spLocks noGrp="1"/>
          </p:cNvSpPr>
          <p:nvPr>
            <p:ph idx="1"/>
          </p:nvPr>
        </p:nvSpPr>
        <p:spPr/>
        <p:txBody>
          <a:bodyPr>
            <a:normAutofit fontScale="92500" lnSpcReduction="20000"/>
          </a:bodyPr>
          <a:lstStyle/>
          <a:p>
            <a:r>
              <a:rPr lang="en-GB" dirty="0"/>
              <a:t>Randomised controlled experiment with older COPD participants. </a:t>
            </a:r>
          </a:p>
          <a:p>
            <a:endParaRPr lang="en-GB" dirty="0"/>
          </a:p>
          <a:p>
            <a:r>
              <a:rPr lang="en-GB" dirty="0"/>
              <a:t>Group 1 (29 participants) – 10 weeks of exercise programme (pulmonary rehab centre) with education and stress management programme. </a:t>
            </a:r>
          </a:p>
          <a:p>
            <a:endParaRPr lang="en-GB" dirty="0"/>
          </a:p>
          <a:p>
            <a:r>
              <a:rPr lang="en-GB" dirty="0"/>
              <a:t>Group 2 (25 participants) – education and stress management programme alone</a:t>
            </a:r>
          </a:p>
          <a:p>
            <a:endParaRPr lang="en-GB" dirty="0"/>
          </a:p>
          <a:p>
            <a:r>
              <a:rPr lang="en-GB" dirty="0"/>
              <a:t>Group 3 (25 participants) – waiting list control – not having any intervention. </a:t>
            </a:r>
          </a:p>
        </p:txBody>
      </p:sp>
    </p:spTree>
    <p:extLst>
      <p:ext uri="{BB962C8B-B14F-4D97-AF65-F5344CB8AC3E}">
        <p14:creationId xmlns:p14="http://schemas.microsoft.com/office/powerpoint/2010/main" val="11830295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Emery et al (1998)</a:t>
            </a:r>
          </a:p>
        </p:txBody>
      </p:sp>
      <p:sp>
        <p:nvSpPr>
          <p:cNvPr id="3" name="Content Placeholder 2"/>
          <p:cNvSpPr>
            <a:spLocks noGrp="1"/>
          </p:cNvSpPr>
          <p:nvPr>
            <p:ph idx="1"/>
          </p:nvPr>
        </p:nvSpPr>
        <p:spPr/>
        <p:txBody>
          <a:bodyPr>
            <a:normAutofit fontScale="92500"/>
          </a:bodyPr>
          <a:lstStyle/>
          <a:p>
            <a:r>
              <a:rPr lang="en-GB" dirty="0"/>
              <a:t>Findings</a:t>
            </a:r>
          </a:p>
          <a:p>
            <a:endParaRPr lang="en-GB" dirty="0"/>
          </a:p>
          <a:p>
            <a:r>
              <a:rPr lang="en-GB" dirty="0"/>
              <a:t>Verbal fluency scores improved for the exercise group compared to the 2 others groups. </a:t>
            </a:r>
          </a:p>
          <a:p>
            <a:endParaRPr lang="en-GB" dirty="0"/>
          </a:p>
          <a:p>
            <a:r>
              <a:rPr lang="en-GB" dirty="0"/>
              <a:t>However, no significant change between groups 1 and 2 in relation to attention and motor speed. </a:t>
            </a:r>
          </a:p>
          <a:p>
            <a:endParaRPr lang="en-GB" dirty="0"/>
          </a:p>
          <a:p>
            <a:r>
              <a:rPr lang="en-GB" dirty="0"/>
              <a:t>Preliminary, but limited evidence of exercise-cognition relationship in COPD. </a:t>
            </a:r>
          </a:p>
        </p:txBody>
      </p:sp>
    </p:spTree>
    <p:extLst>
      <p:ext uri="{BB962C8B-B14F-4D97-AF65-F5344CB8AC3E}">
        <p14:creationId xmlns:p14="http://schemas.microsoft.com/office/powerpoint/2010/main" val="175847925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COPD and Acute Exercise</a:t>
            </a:r>
          </a:p>
        </p:txBody>
      </p:sp>
      <p:sp>
        <p:nvSpPr>
          <p:cNvPr id="3" name="Content Placeholder 2"/>
          <p:cNvSpPr>
            <a:spLocks noGrp="1"/>
          </p:cNvSpPr>
          <p:nvPr>
            <p:ph idx="1"/>
          </p:nvPr>
        </p:nvSpPr>
        <p:spPr/>
        <p:txBody>
          <a:bodyPr>
            <a:normAutofit fontScale="85000" lnSpcReduction="20000"/>
          </a:bodyPr>
          <a:lstStyle/>
          <a:p>
            <a:r>
              <a:rPr lang="en-GB" dirty="0"/>
              <a:t>Emery et al (2001)</a:t>
            </a:r>
          </a:p>
          <a:p>
            <a:endParaRPr lang="en-GB" dirty="0"/>
          </a:p>
          <a:p>
            <a:r>
              <a:rPr lang="en-GB" dirty="0"/>
              <a:t>Short term after-effects of acute aerobic exercise on COPD suffers with aged match (non COPD patient) controls. </a:t>
            </a:r>
          </a:p>
          <a:p>
            <a:endParaRPr lang="en-GB" dirty="0"/>
          </a:p>
          <a:p>
            <a:r>
              <a:rPr lang="en-GB" dirty="0"/>
              <a:t>Twenty minutes of cycling. </a:t>
            </a:r>
          </a:p>
          <a:p>
            <a:endParaRPr lang="en-GB" dirty="0"/>
          </a:p>
          <a:p>
            <a:r>
              <a:rPr lang="en-GB" dirty="0"/>
              <a:t>Enhance verbal fluency of those with COPD but no effect on healthy controls. </a:t>
            </a:r>
          </a:p>
          <a:p>
            <a:endParaRPr lang="en-GB" dirty="0"/>
          </a:p>
          <a:p>
            <a:r>
              <a:rPr lang="en-GB" dirty="0"/>
              <a:t>COPD suffers may be especially sensitive to the benefits of long term and short term exercise. </a:t>
            </a:r>
          </a:p>
        </p:txBody>
      </p:sp>
    </p:spTree>
    <p:extLst>
      <p:ext uri="{BB962C8B-B14F-4D97-AF65-F5344CB8AC3E}">
        <p14:creationId xmlns:p14="http://schemas.microsoft.com/office/powerpoint/2010/main" val="347508510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Emery et al (2003)</a:t>
            </a:r>
          </a:p>
        </p:txBody>
      </p:sp>
      <p:sp>
        <p:nvSpPr>
          <p:cNvPr id="3" name="Content Placeholder 2"/>
          <p:cNvSpPr>
            <a:spLocks noGrp="1"/>
          </p:cNvSpPr>
          <p:nvPr>
            <p:ph idx="1"/>
          </p:nvPr>
        </p:nvSpPr>
        <p:spPr/>
        <p:txBody>
          <a:bodyPr>
            <a:normAutofit fontScale="77500" lnSpcReduction="20000"/>
          </a:bodyPr>
          <a:lstStyle/>
          <a:p>
            <a:r>
              <a:rPr lang="en-GB" dirty="0"/>
              <a:t>28 participants – initially given a 10 week rehabilitation (exercise) programme. </a:t>
            </a:r>
          </a:p>
          <a:p>
            <a:endParaRPr lang="en-GB" dirty="0"/>
          </a:p>
          <a:p>
            <a:r>
              <a:rPr lang="en-GB" dirty="0"/>
              <a:t>Battery of cognitive tests taken at three different periods. </a:t>
            </a:r>
          </a:p>
          <a:p>
            <a:pPr lvl="2"/>
            <a:r>
              <a:rPr lang="en-GB" dirty="0"/>
              <a:t>Verbal fluency test</a:t>
            </a:r>
          </a:p>
          <a:p>
            <a:pPr lvl="2"/>
            <a:r>
              <a:rPr lang="en-GB" dirty="0"/>
              <a:t>Digit symbol of the </a:t>
            </a:r>
            <a:r>
              <a:rPr lang="en-GB" dirty="0" err="1"/>
              <a:t>Weschler</a:t>
            </a:r>
            <a:r>
              <a:rPr lang="en-GB" dirty="0"/>
              <a:t> scale (sequencing, implicit memory)</a:t>
            </a:r>
          </a:p>
          <a:p>
            <a:pPr lvl="2"/>
            <a:r>
              <a:rPr lang="en-GB" dirty="0"/>
              <a:t>Trail making test – mental sets (</a:t>
            </a:r>
            <a:r>
              <a:rPr lang="en-GB" dirty="0" err="1"/>
              <a:t>flexbility</a:t>
            </a:r>
            <a:r>
              <a:rPr lang="en-GB" dirty="0"/>
              <a:t>) as </a:t>
            </a:r>
            <a:r>
              <a:rPr lang="en-GB" dirty="0" err="1"/>
              <a:t>aswell</a:t>
            </a:r>
            <a:r>
              <a:rPr lang="en-GB" dirty="0"/>
              <a:t> as sequencing. </a:t>
            </a:r>
          </a:p>
          <a:p>
            <a:endParaRPr lang="en-GB" dirty="0"/>
          </a:p>
          <a:p>
            <a:r>
              <a:rPr lang="en-GB" dirty="0"/>
              <a:t>Baseline, immediately after programme, 1 year programme had stopped. </a:t>
            </a:r>
          </a:p>
          <a:p>
            <a:pPr lvl="1"/>
            <a:r>
              <a:rPr lang="en-GB" dirty="0"/>
              <a:t>Immediately after improvement in all 3 tests. </a:t>
            </a:r>
          </a:p>
          <a:p>
            <a:endParaRPr lang="en-GB" dirty="0"/>
          </a:p>
          <a:p>
            <a:r>
              <a:rPr lang="en-GB" dirty="0"/>
              <a:t>1 year on interesting – </a:t>
            </a:r>
          </a:p>
          <a:p>
            <a:pPr lvl="1"/>
            <a:r>
              <a:rPr lang="en-GB" dirty="0"/>
              <a:t>Only those that had maintained their exercise activity continued to make gains. </a:t>
            </a:r>
          </a:p>
        </p:txBody>
      </p:sp>
    </p:spTree>
    <p:extLst>
      <p:ext uri="{BB962C8B-B14F-4D97-AF65-F5344CB8AC3E}">
        <p14:creationId xmlns:p14="http://schemas.microsoft.com/office/powerpoint/2010/main" val="205882750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Lecture Conclusion</a:t>
            </a:r>
          </a:p>
        </p:txBody>
      </p:sp>
      <p:sp>
        <p:nvSpPr>
          <p:cNvPr id="3" name="Content Placeholder 2"/>
          <p:cNvSpPr>
            <a:spLocks noGrp="1"/>
          </p:cNvSpPr>
          <p:nvPr>
            <p:ph idx="1"/>
          </p:nvPr>
        </p:nvSpPr>
        <p:spPr/>
        <p:txBody>
          <a:bodyPr/>
          <a:lstStyle/>
          <a:p>
            <a:r>
              <a:rPr lang="en-GB" dirty="0"/>
              <a:t>As research becomes more apparent our understanding on the impact of exercise (and the type of exercise) has on cognitive functioning is becoming clearer. </a:t>
            </a:r>
          </a:p>
          <a:p>
            <a:endParaRPr lang="en-GB" dirty="0"/>
          </a:p>
          <a:p>
            <a:r>
              <a:rPr lang="en-GB" dirty="0"/>
              <a:t>However caution with some of the findings? </a:t>
            </a:r>
          </a:p>
          <a:p>
            <a:endParaRPr lang="en-GB" dirty="0"/>
          </a:p>
          <a:p>
            <a:r>
              <a:rPr lang="en-GB" dirty="0"/>
              <a:t>Age of sample, type of exercise and what aspect of cognitive function needs to be clearer. </a:t>
            </a:r>
          </a:p>
        </p:txBody>
      </p:sp>
    </p:spTree>
    <p:extLst>
      <p:ext uri="{BB962C8B-B14F-4D97-AF65-F5344CB8AC3E}">
        <p14:creationId xmlns:p14="http://schemas.microsoft.com/office/powerpoint/2010/main" val="80261159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Lecture Conclusion</a:t>
            </a:r>
          </a:p>
        </p:txBody>
      </p:sp>
      <p:sp>
        <p:nvSpPr>
          <p:cNvPr id="3" name="Content Placeholder 2"/>
          <p:cNvSpPr>
            <a:spLocks noGrp="1"/>
          </p:cNvSpPr>
          <p:nvPr>
            <p:ph idx="1"/>
          </p:nvPr>
        </p:nvSpPr>
        <p:spPr/>
        <p:txBody>
          <a:bodyPr>
            <a:normAutofit lnSpcReduction="10000"/>
          </a:bodyPr>
          <a:lstStyle/>
          <a:p>
            <a:r>
              <a:rPr lang="en-GB" dirty="0"/>
              <a:t>We are still a long way to fully understand the workings of the brain, researchers are in a position to begin to infer findings…. However there must still be caution. </a:t>
            </a:r>
          </a:p>
          <a:p>
            <a:endParaRPr lang="en-GB" dirty="0"/>
          </a:p>
          <a:p>
            <a:r>
              <a:rPr lang="en-GB" dirty="0"/>
              <a:t>Still major issues between the relationship of the environment, exercise and cognitive function. </a:t>
            </a:r>
          </a:p>
          <a:p>
            <a:pPr lvl="1"/>
            <a:r>
              <a:rPr lang="en-GB" dirty="0"/>
              <a:t>What about the social side of exercise?</a:t>
            </a:r>
          </a:p>
          <a:p>
            <a:pPr lvl="2"/>
            <a:r>
              <a:rPr lang="en-GB" dirty="0"/>
              <a:t>How our social environment can shape our cognitive and neural development. </a:t>
            </a:r>
          </a:p>
        </p:txBody>
      </p:sp>
    </p:spTree>
    <p:extLst>
      <p:ext uri="{BB962C8B-B14F-4D97-AF65-F5344CB8AC3E}">
        <p14:creationId xmlns:p14="http://schemas.microsoft.com/office/powerpoint/2010/main" val="177748949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 (not on Moodle)</a:t>
            </a:r>
          </a:p>
        </p:txBody>
      </p:sp>
      <p:sp>
        <p:nvSpPr>
          <p:cNvPr id="3" name="Content Placeholder 2"/>
          <p:cNvSpPr>
            <a:spLocks noGrp="1"/>
          </p:cNvSpPr>
          <p:nvPr>
            <p:ph idx="1"/>
          </p:nvPr>
        </p:nvSpPr>
        <p:spPr/>
        <p:txBody>
          <a:bodyPr/>
          <a:lstStyle/>
          <a:p>
            <a:r>
              <a:rPr lang="en-GB" dirty="0"/>
              <a:t>Mitchell, J. B., Flynn, M. G., Goldfarb, A. H., Ben-Ezra, V., &amp; </a:t>
            </a:r>
            <a:r>
              <a:rPr lang="en-GB" dirty="0" err="1"/>
              <a:t>Copmann</a:t>
            </a:r>
            <a:r>
              <a:rPr lang="en-GB" dirty="0"/>
              <a:t>, T. L. (1990). The effect of training on the norepinephrine response at rest and during exercise in 5 degrees and 20 degrees C environments. </a:t>
            </a:r>
            <a:r>
              <a:rPr lang="en-GB" i="1" dirty="0"/>
              <a:t>The Journal of Sports Medicine and Physical Fitness</a:t>
            </a:r>
            <a:r>
              <a:rPr lang="en-GB" dirty="0"/>
              <a:t>, 30(3), 235-240.</a:t>
            </a:r>
          </a:p>
          <a:p>
            <a:endParaRPr lang="en-GB" dirty="0"/>
          </a:p>
          <a:p>
            <a:r>
              <a:rPr lang="en-GB" dirty="0"/>
              <a:t>Piaget, J. (1936). </a:t>
            </a:r>
            <a:r>
              <a:rPr lang="en-GB" i="1" dirty="0"/>
              <a:t>Origins of intelligence in the child</a:t>
            </a:r>
            <a:r>
              <a:rPr lang="en-GB" dirty="0"/>
              <a:t>. London: Routledge &amp; Kegan Paul.</a:t>
            </a:r>
          </a:p>
          <a:p>
            <a:endParaRPr lang="en-GB" dirty="0"/>
          </a:p>
          <a:p>
            <a:endParaRPr lang="en-GB" dirty="0"/>
          </a:p>
        </p:txBody>
      </p:sp>
    </p:spTree>
    <p:extLst>
      <p:ext uri="{BB962C8B-B14F-4D97-AF65-F5344CB8AC3E}">
        <p14:creationId xmlns:p14="http://schemas.microsoft.com/office/powerpoint/2010/main" val="236326647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r>
              <a:rPr lang="en-GB" dirty="0" err="1"/>
              <a:t>Kephart</a:t>
            </a:r>
            <a:r>
              <a:rPr lang="en-GB" dirty="0"/>
              <a:t>, N. C. (1960). </a:t>
            </a:r>
            <a:r>
              <a:rPr lang="en-GB" i="1" dirty="0"/>
              <a:t>The slow learner in the classroom.</a:t>
            </a:r>
            <a:r>
              <a:rPr lang="en-GB" dirty="0"/>
              <a:t> Columbus, C. E. Merrill Books.</a:t>
            </a:r>
          </a:p>
          <a:p>
            <a:endParaRPr lang="en-GB" dirty="0"/>
          </a:p>
          <a:p>
            <a:r>
              <a:rPr lang="en-GB" dirty="0" err="1"/>
              <a:t>Jørgensen</a:t>
            </a:r>
            <a:r>
              <a:rPr lang="en-GB" dirty="0"/>
              <a:t>, L. G., </a:t>
            </a:r>
            <a:r>
              <a:rPr lang="en-GB" dirty="0" err="1"/>
              <a:t>Perko</a:t>
            </a:r>
            <a:r>
              <a:rPr lang="en-GB" dirty="0"/>
              <a:t>, G., &amp; </a:t>
            </a:r>
            <a:r>
              <a:rPr lang="en-GB" dirty="0" err="1"/>
              <a:t>Secher</a:t>
            </a:r>
            <a:r>
              <a:rPr lang="en-GB" dirty="0"/>
              <a:t>, N. H. (1992). Regional cerebral artery mean flow velocity and blood flow during dynamic exercise in humans. </a:t>
            </a:r>
            <a:r>
              <a:rPr lang="en-GB" i="1" dirty="0"/>
              <a:t>Journal of applied physiology, 73</a:t>
            </a:r>
            <a:r>
              <a:rPr lang="en-GB" dirty="0"/>
              <a:t>(5), 1825.</a:t>
            </a:r>
          </a:p>
          <a:p>
            <a:endParaRPr lang="en-GB" dirty="0"/>
          </a:p>
          <a:p>
            <a:r>
              <a:rPr lang="en-GB" dirty="0"/>
              <a:t>Jacobs, L. A., </a:t>
            </a:r>
            <a:r>
              <a:rPr lang="en-GB" dirty="0" err="1"/>
              <a:t>Klopp</a:t>
            </a:r>
            <a:r>
              <a:rPr lang="en-GB" dirty="0"/>
              <a:t>, E. H., </a:t>
            </a:r>
            <a:r>
              <a:rPr lang="en-GB" dirty="0" err="1"/>
              <a:t>Seamone</a:t>
            </a:r>
            <a:r>
              <a:rPr lang="en-GB" dirty="0"/>
              <a:t>, W., Topaz, S. R., &amp; </a:t>
            </a:r>
            <a:r>
              <a:rPr lang="en-GB" dirty="0" err="1"/>
              <a:t>Gott</a:t>
            </a:r>
            <a:r>
              <a:rPr lang="en-GB" dirty="0"/>
              <a:t>, V. L. (1969). Improved organ function during cardiac bypass with a roller pump modified to deliver pulsatile flow. </a:t>
            </a:r>
            <a:r>
              <a:rPr lang="en-GB" i="1" dirty="0"/>
              <a:t>The Journal of thoracic and cardiovascular surgery</a:t>
            </a:r>
            <a:r>
              <a:rPr lang="en-GB" dirty="0"/>
              <a:t>, 58(5), 703.</a:t>
            </a:r>
          </a:p>
          <a:p>
            <a:endParaRPr lang="en-GB" dirty="0"/>
          </a:p>
          <a:p>
            <a:endParaRPr lang="en-GB" dirty="0"/>
          </a:p>
        </p:txBody>
      </p:sp>
    </p:spTree>
    <p:extLst>
      <p:ext uri="{BB962C8B-B14F-4D97-AF65-F5344CB8AC3E}">
        <p14:creationId xmlns:p14="http://schemas.microsoft.com/office/powerpoint/2010/main" val="261157446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dirty="0"/>
              <a:t>Clarke, H. H. (1958). Physical Fitness Benefits: A summary of research. </a:t>
            </a:r>
            <a:r>
              <a:rPr lang="en-GB" i="1" dirty="0"/>
              <a:t>Education</a:t>
            </a:r>
            <a:r>
              <a:rPr lang="en-GB" dirty="0"/>
              <a:t> 78: 460-466.</a:t>
            </a:r>
          </a:p>
          <a:p>
            <a:endParaRPr lang="en-GB" dirty="0"/>
          </a:p>
          <a:p>
            <a:r>
              <a:rPr lang="en-GB" dirty="0" err="1"/>
              <a:t>Hams.D.V</a:t>
            </a:r>
            <a:r>
              <a:rPr lang="en-GB" dirty="0"/>
              <a:t>. (1973) </a:t>
            </a:r>
            <a:r>
              <a:rPr lang="en-GB" i="1" dirty="0"/>
              <a:t>Involvement in Sport: A </a:t>
            </a:r>
            <a:r>
              <a:rPr lang="en-GB" i="1" dirty="0" err="1"/>
              <a:t>Somatophysic</a:t>
            </a:r>
            <a:r>
              <a:rPr lang="en-GB" i="1" dirty="0"/>
              <a:t> Rationale for Physical Activity. </a:t>
            </a:r>
            <a:r>
              <a:rPr lang="en-GB" dirty="0"/>
              <a:t>Philadelphia: Lea and </a:t>
            </a:r>
            <a:r>
              <a:rPr lang="en-GB" dirty="0" err="1"/>
              <a:t>Febiger</a:t>
            </a:r>
            <a:r>
              <a:rPr lang="en-GB" dirty="0"/>
              <a:t>. </a:t>
            </a:r>
          </a:p>
          <a:p>
            <a:endParaRPr lang="en-GB" dirty="0"/>
          </a:p>
          <a:p>
            <a:r>
              <a:rPr lang="en-GB" dirty="0"/>
              <a:t>Thomas, K.T. and Thomas, J.R. (1999). What squirrels in the trees predict about expert athletes. </a:t>
            </a:r>
            <a:r>
              <a:rPr lang="en-GB" i="1" dirty="0"/>
              <a:t>International Journal of Sport Psychology</a:t>
            </a:r>
            <a:r>
              <a:rPr lang="en-GB" dirty="0"/>
              <a:t>, 30, 221–234.</a:t>
            </a:r>
          </a:p>
          <a:p>
            <a:endParaRPr lang="en-GB" dirty="0"/>
          </a:p>
          <a:p>
            <a:endParaRPr lang="en-GB" dirty="0"/>
          </a:p>
        </p:txBody>
      </p:sp>
    </p:spTree>
    <p:extLst>
      <p:ext uri="{BB962C8B-B14F-4D97-AF65-F5344CB8AC3E}">
        <p14:creationId xmlns:p14="http://schemas.microsoft.com/office/powerpoint/2010/main" val="344588620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Anthony, J. (1991). </a:t>
            </a:r>
            <a:r>
              <a:rPr lang="en-GB" dirty="0" err="1"/>
              <a:t>Psychologic</a:t>
            </a:r>
            <a:r>
              <a:rPr lang="en-GB" dirty="0"/>
              <a:t> aspects of exercise. </a:t>
            </a:r>
            <a:r>
              <a:rPr lang="en-GB" i="1" dirty="0"/>
              <a:t>Clinics in sports medicine</a:t>
            </a:r>
            <a:r>
              <a:rPr lang="en-GB" dirty="0"/>
              <a:t>, 10(1), 171-180.</a:t>
            </a:r>
          </a:p>
          <a:p>
            <a:endParaRPr lang="en-GB" dirty="0"/>
          </a:p>
          <a:p>
            <a:r>
              <a:rPr lang="en-GB" dirty="0"/>
              <a:t>Weingarten, G. (1973). Mental performance during physical exertion: The benefit of being physically fit. International </a:t>
            </a:r>
            <a:r>
              <a:rPr lang="en-GB" i="1" dirty="0"/>
              <a:t>Journal of Sport Psychology, </a:t>
            </a:r>
            <a:r>
              <a:rPr lang="en-GB" dirty="0"/>
              <a:t>4(1), 16-26.</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94827735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Denny, N.W. (1982). Aging and cognitive changes. In B.B. </a:t>
            </a:r>
            <a:r>
              <a:rPr lang="en-GB" dirty="0" err="1"/>
              <a:t>Wohlman</a:t>
            </a:r>
            <a:r>
              <a:rPr lang="en-GB" dirty="0"/>
              <a:t> (Ed.), </a:t>
            </a:r>
            <a:r>
              <a:rPr lang="en-GB" i="1" dirty="0"/>
              <a:t>Handbook of Developmental Psychology</a:t>
            </a:r>
            <a:r>
              <a:rPr lang="en-GB" dirty="0"/>
              <a:t> (pp.807-827). Englewood Cliffs, NJ: Prentice-Hall. </a:t>
            </a:r>
          </a:p>
          <a:p>
            <a:endParaRPr lang="en-GB" dirty="0"/>
          </a:p>
          <a:p>
            <a:r>
              <a:rPr lang="en-GB" dirty="0"/>
              <a:t>Denny, N. W. (1984). A model of cognitive development across the life span. </a:t>
            </a:r>
            <a:r>
              <a:rPr lang="en-GB" i="1" dirty="0"/>
              <a:t>Developmental Review</a:t>
            </a:r>
            <a:r>
              <a:rPr lang="en-GB" dirty="0"/>
              <a:t>, 4(2), 171-191.</a:t>
            </a:r>
          </a:p>
        </p:txBody>
      </p:sp>
    </p:spTree>
    <p:extLst>
      <p:ext uri="{BB962C8B-B14F-4D97-AF65-F5344CB8AC3E}">
        <p14:creationId xmlns:p14="http://schemas.microsoft.com/office/powerpoint/2010/main" val="373647554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Sherwood, D. E., &amp; </a:t>
            </a:r>
            <a:r>
              <a:rPr lang="en-GB" dirty="0" err="1"/>
              <a:t>Selder</a:t>
            </a:r>
            <a:r>
              <a:rPr lang="en-GB" dirty="0"/>
              <a:t>, D. J. (1978). Cardiorespiratory health, reaction time and aging. </a:t>
            </a:r>
            <a:r>
              <a:rPr lang="en-GB" i="1" dirty="0"/>
              <a:t>Medicine and science in sports</a:t>
            </a:r>
            <a:r>
              <a:rPr lang="en-GB" dirty="0"/>
              <a:t>, 11(2), 186-189.</a:t>
            </a:r>
          </a:p>
        </p:txBody>
      </p:sp>
    </p:spTree>
    <p:extLst>
      <p:ext uri="{BB962C8B-B14F-4D97-AF65-F5344CB8AC3E}">
        <p14:creationId xmlns:p14="http://schemas.microsoft.com/office/powerpoint/2010/main" val="27857650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1109</TotalTime>
  <Words>3816</Words>
  <Application>Microsoft Office PowerPoint</Application>
  <PresentationFormat>On-screen Show (4:3)</PresentationFormat>
  <Paragraphs>491</Paragraphs>
  <Slides>78</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78</vt:i4>
      </vt:variant>
    </vt:vector>
  </HeadingPairs>
  <TitlesOfParts>
    <vt:vector size="87" baseType="lpstr">
      <vt:lpstr>ＭＳ Ｐゴシック</vt:lpstr>
      <vt:lpstr>Arial</vt:lpstr>
      <vt:lpstr>Book Antiqua</vt:lpstr>
      <vt:lpstr>Calibri</vt:lpstr>
      <vt:lpstr>Lucida Sans</vt:lpstr>
      <vt:lpstr>Wingdings</vt:lpstr>
      <vt:lpstr>Wingdings 2</vt:lpstr>
      <vt:lpstr>Wingdings 3</vt:lpstr>
      <vt:lpstr>Apex</vt:lpstr>
      <vt:lpstr>Exercise and Cognitive Function</vt:lpstr>
      <vt:lpstr>Aims of the Lecture</vt:lpstr>
      <vt:lpstr>Aims of the lecture</vt:lpstr>
      <vt:lpstr>Aims of the lecture</vt:lpstr>
      <vt:lpstr>Task</vt:lpstr>
      <vt:lpstr>Introduction</vt:lpstr>
      <vt:lpstr>Introduction</vt:lpstr>
      <vt:lpstr>Why doesn’t the benefits of exercise on cognition make the news? </vt:lpstr>
      <vt:lpstr>What is Cognition?</vt:lpstr>
      <vt:lpstr>What is Cognition?</vt:lpstr>
      <vt:lpstr>How to Measure Cognitive Function</vt:lpstr>
      <vt:lpstr>Neurophysiological measures</vt:lpstr>
      <vt:lpstr>Structures in the Brain Implicated with Memory</vt:lpstr>
      <vt:lpstr>Structures in Brain implicated with Memory</vt:lpstr>
      <vt:lpstr>Memory?</vt:lpstr>
      <vt:lpstr>Role of Exercise on DLPC. </vt:lpstr>
      <vt:lpstr>Structures in Brain implicated with Memory</vt:lpstr>
      <vt:lpstr>Role of Exercise of VPC</vt:lpstr>
      <vt:lpstr>The Story of Phineas Gage</vt:lpstr>
      <vt:lpstr>PowerPoint Presentation</vt:lpstr>
      <vt:lpstr>PowerPoint Presentation</vt:lpstr>
      <vt:lpstr>PowerPoint Presentation</vt:lpstr>
      <vt:lpstr>More recent studies on the Orbitofrontal Cortex</vt:lpstr>
      <vt:lpstr>Beer et al (2006) findings</vt:lpstr>
      <vt:lpstr>Exercise and the Orbitofrontal Cortex. </vt:lpstr>
      <vt:lpstr>The Limbic System</vt:lpstr>
      <vt:lpstr>Exercise and the Hippocampus</vt:lpstr>
      <vt:lpstr>Exercise and the Hippocampus</vt:lpstr>
      <vt:lpstr>Exercise and Neurophysiological Measures</vt:lpstr>
      <vt:lpstr>Cerebral Blood Flow</vt:lpstr>
      <vt:lpstr>Cerebral Blood Flow  Modern studies</vt:lpstr>
      <vt:lpstr>Noradrenaline</vt:lpstr>
      <vt:lpstr>Noradrenaline</vt:lpstr>
      <vt:lpstr>However…..</vt:lpstr>
      <vt:lpstr>Some critical questions</vt:lpstr>
      <vt:lpstr>Some critical questions</vt:lpstr>
      <vt:lpstr>Issues</vt:lpstr>
      <vt:lpstr>What about non-invasive Neurophysiological studies.  </vt:lpstr>
      <vt:lpstr>Other Approaches: </vt:lpstr>
      <vt:lpstr>Physical Activity and Cognitive Achievement </vt:lpstr>
      <vt:lpstr>Physical Activity and Cognitive Achievement. </vt:lpstr>
      <vt:lpstr>PowerPoint Presentation</vt:lpstr>
      <vt:lpstr>PowerPoint Presentation</vt:lpstr>
      <vt:lpstr>What about the nature of the exercise? </vt:lpstr>
      <vt:lpstr>Etnier et al (1997)</vt:lpstr>
      <vt:lpstr>Etnier et al (1997)</vt:lpstr>
      <vt:lpstr>Exercise, Cognitive Development in the Elderly. </vt:lpstr>
      <vt:lpstr>PowerPoint Presentation</vt:lpstr>
      <vt:lpstr>Denny’s (1982, 1984) Model of Physical and Cognitive Aging. </vt:lpstr>
      <vt:lpstr>Denney’s Model of Physical and Cognitive Aging (Denny 1982, 1984)</vt:lpstr>
      <vt:lpstr>Research</vt:lpstr>
      <vt:lpstr>Evidence from Neuroscience</vt:lpstr>
      <vt:lpstr>Cognitive Benefits</vt:lpstr>
      <vt:lpstr>Cognitive Benefits</vt:lpstr>
      <vt:lpstr>Exercise and Dementia Risk</vt:lpstr>
      <vt:lpstr>Findings</vt:lpstr>
      <vt:lpstr>Findings</vt:lpstr>
      <vt:lpstr>Norton et al (2014)</vt:lpstr>
      <vt:lpstr>Lautenschlager et al (2008)</vt:lpstr>
      <vt:lpstr>Findings</vt:lpstr>
      <vt:lpstr>More Studies in this field</vt:lpstr>
      <vt:lpstr>Remembering Erikson et al 2010</vt:lpstr>
      <vt:lpstr>EXERCISE, Cognitive Function and COPD. </vt:lpstr>
      <vt:lpstr>Chronic Obstructive Pulmonary Disease (COPD)</vt:lpstr>
      <vt:lpstr>Symptoms</vt:lpstr>
      <vt:lpstr>COPD</vt:lpstr>
      <vt:lpstr>Emery et al (1998)</vt:lpstr>
      <vt:lpstr>Emery et al (1998)</vt:lpstr>
      <vt:lpstr>COPD and Acute Exercise</vt:lpstr>
      <vt:lpstr>Emery et al (2003)</vt:lpstr>
      <vt:lpstr>Lecture Conclusion</vt:lpstr>
      <vt:lpstr>Lecture Conclusion</vt:lpstr>
      <vt:lpstr>References (not on Moodle)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Exercise and Cognitive Function</dc:title>
  <dc:creator>Administrator</dc:creator>
  <cp:lastModifiedBy>Stuart Jones</cp:lastModifiedBy>
  <cp:revision>71</cp:revision>
  <dcterms:created xsi:type="dcterms:W3CDTF">2014-09-30T16:22:33Z</dcterms:created>
  <dcterms:modified xsi:type="dcterms:W3CDTF">2024-03-21T12:58:12Z</dcterms:modified>
</cp:coreProperties>
</file>