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4.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5.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6.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6" r:id="rId5"/>
    <p:sldMasterId id="2147483658" r:id="rId6"/>
    <p:sldMasterId id="2147483662" r:id="rId7"/>
    <p:sldMasterId id="2147483736" r:id="rId8"/>
    <p:sldMasterId id="2147483666" r:id="rId9"/>
  </p:sldMasterIdLst>
  <p:notesMasterIdLst>
    <p:notesMasterId r:id="rId30"/>
  </p:notesMasterIdLst>
  <p:sldIdLst>
    <p:sldId id="259" r:id="rId10"/>
    <p:sldId id="373" r:id="rId11"/>
    <p:sldId id="446" r:id="rId12"/>
    <p:sldId id="452" r:id="rId13"/>
    <p:sldId id="453" r:id="rId14"/>
    <p:sldId id="447" r:id="rId15"/>
    <p:sldId id="448" r:id="rId16"/>
    <p:sldId id="450" r:id="rId17"/>
    <p:sldId id="449" r:id="rId18"/>
    <p:sldId id="455" r:id="rId19"/>
    <p:sldId id="451" r:id="rId20"/>
    <p:sldId id="456" r:id="rId21"/>
    <p:sldId id="454" r:id="rId22"/>
    <p:sldId id="457" r:id="rId23"/>
    <p:sldId id="458" r:id="rId24"/>
    <p:sldId id="461" r:id="rId25"/>
    <p:sldId id="445" r:id="rId26"/>
    <p:sldId id="368" r:id="rId27"/>
    <p:sldId id="273" r:id="rId28"/>
    <p:sldId id="256" r:id="rId29"/>
  </p:sldIdLst>
  <p:sldSz cx="12192000" cy="6858000"/>
  <p:notesSz cx="7104063"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C23115-6AB7-4425-8713-B95C42096B9A}" v="2" dt="2026-03-29T14:57:55.7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199"/>
    <p:restoredTop sz="95033" autoAdjust="0"/>
  </p:normalViewPr>
  <p:slideViewPr>
    <p:cSldViewPr snapToGrid="0" snapToObjects="1">
      <p:cViewPr varScale="1">
        <p:scale>
          <a:sx n="82" d="100"/>
          <a:sy n="82" d="100"/>
        </p:scale>
        <p:origin x="52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 Type="http://schemas.openxmlformats.org/officeDocument/2006/relationships/slideMaster" Target="slideMasters/slideMaster1.xml"/><Relationship Id="rId21" Type="http://schemas.openxmlformats.org/officeDocument/2006/relationships/slide" Target="slides/slide12.xml"/><Relationship Id="rId34" Type="http://schemas.openxmlformats.org/officeDocument/2006/relationships/tableStyles" Target="tableStyles.xml"/><Relationship Id="rId7" Type="http://schemas.openxmlformats.org/officeDocument/2006/relationships/slideMaster" Target="slideMasters/slideMaster5.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viewProps" Target="viewProps.xml"/><Relationship Id="rId5"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microsoft.com/office/2015/10/relationships/revisionInfo" Target="revisionInfo.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presProps" Target="presProps.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Master" Target="slideMasters/slideMaster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ila surani" userId="0c89b7dc58ba05c7" providerId="LiveId" clId="{633D0E4D-177C-4605-947F-312036DBBE28}"/>
    <pc:docChg chg="custSel modSld">
      <pc:chgData name="laila surani" userId="0c89b7dc58ba05c7" providerId="LiveId" clId="{633D0E4D-177C-4605-947F-312036DBBE28}" dt="2026-03-29T15:03:19.475" v="291" actId="20577"/>
      <pc:docMkLst>
        <pc:docMk/>
      </pc:docMkLst>
      <pc:sldChg chg="modSp mod">
        <pc:chgData name="laila surani" userId="0c89b7dc58ba05c7" providerId="LiveId" clId="{633D0E4D-177C-4605-947F-312036DBBE28}" dt="2026-03-29T13:42:14.166" v="87" actId="20577"/>
        <pc:sldMkLst>
          <pc:docMk/>
          <pc:sldMk cId="3234014668" sldId="449"/>
        </pc:sldMkLst>
        <pc:spChg chg="mod">
          <ac:chgData name="laila surani" userId="0c89b7dc58ba05c7" providerId="LiveId" clId="{633D0E4D-177C-4605-947F-312036DBBE28}" dt="2026-03-29T13:42:14.166" v="87" actId="20577"/>
          <ac:spMkLst>
            <pc:docMk/>
            <pc:sldMk cId="3234014668" sldId="449"/>
            <ac:spMk id="27" creationId="{10D232DC-9E41-744F-29F3-5E4CE3F24C05}"/>
          </ac:spMkLst>
        </pc:spChg>
        <pc:spChg chg="mod">
          <ac:chgData name="laila surani" userId="0c89b7dc58ba05c7" providerId="LiveId" clId="{633D0E4D-177C-4605-947F-312036DBBE28}" dt="2026-03-29T13:41:39.415" v="39" actId="20577"/>
          <ac:spMkLst>
            <pc:docMk/>
            <pc:sldMk cId="3234014668" sldId="449"/>
            <ac:spMk id="28" creationId="{084754E5-D7BC-8268-F33A-3FA95D3BAF8D}"/>
          </ac:spMkLst>
        </pc:spChg>
      </pc:sldChg>
      <pc:sldChg chg="addSp modSp mod">
        <pc:chgData name="laila surani" userId="0c89b7dc58ba05c7" providerId="LiveId" clId="{633D0E4D-177C-4605-947F-312036DBBE28}" dt="2026-03-29T14:58:25.547" v="112" actId="20577"/>
        <pc:sldMkLst>
          <pc:docMk/>
          <pc:sldMk cId="448850868" sldId="451"/>
        </pc:sldMkLst>
        <pc:spChg chg="mod">
          <ac:chgData name="laila surani" userId="0c89b7dc58ba05c7" providerId="LiveId" clId="{633D0E4D-177C-4605-947F-312036DBBE28}" dt="2026-03-29T13:42:30.592" v="92" actId="20577"/>
          <ac:spMkLst>
            <pc:docMk/>
            <pc:sldMk cId="448850868" sldId="451"/>
            <ac:spMk id="2" creationId="{4A8D4F75-410A-75DD-5DE3-C12CDB105092}"/>
          </ac:spMkLst>
        </pc:spChg>
        <pc:spChg chg="add mod">
          <ac:chgData name="laila surani" userId="0c89b7dc58ba05c7" providerId="LiveId" clId="{633D0E4D-177C-4605-947F-312036DBBE28}" dt="2026-03-29T14:58:03.592" v="96" actId="1076"/>
          <ac:spMkLst>
            <pc:docMk/>
            <pc:sldMk cId="448850868" sldId="451"/>
            <ac:spMk id="4" creationId="{104FCF3A-9FAC-FA41-4FF9-EF59DBB8D027}"/>
          </ac:spMkLst>
        </pc:spChg>
        <pc:spChg chg="mod">
          <ac:chgData name="laila surani" userId="0c89b7dc58ba05c7" providerId="LiveId" clId="{633D0E4D-177C-4605-947F-312036DBBE28}" dt="2026-03-29T14:58:25.547" v="112" actId="20577"/>
          <ac:spMkLst>
            <pc:docMk/>
            <pc:sldMk cId="448850868" sldId="451"/>
            <ac:spMk id="16" creationId="{EFE15D56-7662-E074-5722-F1B2AAAD2DD3}"/>
          </ac:spMkLst>
        </pc:spChg>
      </pc:sldChg>
      <pc:sldChg chg="modSp mod">
        <pc:chgData name="laila surani" userId="0c89b7dc58ba05c7" providerId="LiveId" clId="{633D0E4D-177C-4605-947F-312036DBBE28}" dt="2026-03-29T15:03:19.475" v="291" actId="20577"/>
        <pc:sldMkLst>
          <pc:docMk/>
          <pc:sldMk cId="895916072" sldId="454"/>
        </pc:sldMkLst>
        <pc:spChg chg="mod">
          <ac:chgData name="laila surani" userId="0c89b7dc58ba05c7" providerId="LiveId" clId="{633D0E4D-177C-4605-947F-312036DBBE28}" dt="2026-03-29T15:02:02.975" v="120" actId="1076"/>
          <ac:spMkLst>
            <pc:docMk/>
            <pc:sldMk cId="895916072" sldId="454"/>
            <ac:spMk id="6" creationId="{D00C3CED-E7B5-3FE1-6C0A-E36B02A66AFA}"/>
          </ac:spMkLst>
        </pc:spChg>
        <pc:spChg chg="mod">
          <ac:chgData name="laila surani" userId="0c89b7dc58ba05c7" providerId="LiveId" clId="{633D0E4D-177C-4605-947F-312036DBBE28}" dt="2026-03-29T15:03:05.261" v="281" actId="20577"/>
          <ac:spMkLst>
            <pc:docMk/>
            <pc:sldMk cId="895916072" sldId="454"/>
            <ac:spMk id="7" creationId="{558A7B32-D3E0-4AD4-939D-641B293FD7E9}"/>
          </ac:spMkLst>
        </pc:spChg>
        <pc:spChg chg="mod">
          <ac:chgData name="laila surani" userId="0c89b7dc58ba05c7" providerId="LiveId" clId="{633D0E4D-177C-4605-947F-312036DBBE28}" dt="2026-03-29T15:03:19.475" v="291" actId="20577"/>
          <ac:spMkLst>
            <pc:docMk/>
            <pc:sldMk cId="895916072" sldId="454"/>
            <ac:spMk id="10" creationId="{0002FB47-3F0E-FB33-29D6-2F4EEB2651A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1"/>
            <a:ext cx="3078427" cy="513508"/>
          </a:xfrm>
          <a:prstGeom prst="rect">
            <a:avLst/>
          </a:prstGeom>
        </p:spPr>
        <p:txBody>
          <a:bodyPr vert="horz" lIns="99075" tIns="49538" rIns="99075" bIns="49538" rtlCol="0"/>
          <a:lstStyle>
            <a:lvl1pPr algn="l">
              <a:defRPr sz="1300"/>
            </a:lvl1pPr>
          </a:lstStyle>
          <a:p>
            <a:endParaRPr lang="en-US"/>
          </a:p>
        </p:txBody>
      </p:sp>
      <p:sp>
        <p:nvSpPr>
          <p:cNvPr id="3" name="Date Placeholder 2"/>
          <p:cNvSpPr>
            <a:spLocks noGrp="1"/>
          </p:cNvSpPr>
          <p:nvPr>
            <p:ph type="dt" idx="1"/>
          </p:nvPr>
        </p:nvSpPr>
        <p:spPr>
          <a:xfrm>
            <a:off x="4023993" y="1"/>
            <a:ext cx="3078427" cy="513508"/>
          </a:xfrm>
          <a:prstGeom prst="rect">
            <a:avLst/>
          </a:prstGeom>
        </p:spPr>
        <p:txBody>
          <a:bodyPr vert="horz" lIns="99075" tIns="49538" rIns="99075" bIns="49538" rtlCol="0"/>
          <a:lstStyle>
            <a:lvl1pPr algn="r">
              <a:defRPr sz="1300"/>
            </a:lvl1pPr>
          </a:lstStyle>
          <a:p>
            <a:fld id="{CF981728-CE48-49DC-905D-BED0E3AA70FA}" type="datetimeFigureOut">
              <a:t>3/29/2026</a:t>
            </a:fld>
            <a:endParaRPr lang="en-US"/>
          </a:p>
        </p:txBody>
      </p:sp>
      <p:sp>
        <p:nvSpPr>
          <p:cNvPr id="4" name="Slide Image Placeholder 3"/>
          <p:cNvSpPr>
            <a:spLocks noGrp="1" noRot="1" noChangeAspect="1"/>
          </p:cNvSpPr>
          <p:nvPr>
            <p:ph type="sldImg" idx="2"/>
          </p:nvPr>
        </p:nvSpPr>
        <p:spPr>
          <a:xfrm>
            <a:off x="481013" y="1277938"/>
            <a:ext cx="6143625" cy="3455987"/>
          </a:xfrm>
          <a:prstGeom prst="rect">
            <a:avLst/>
          </a:prstGeom>
          <a:noFill/>
          <a:ln w="12700">
            <a:solidFill>
              <a:prstClr val="black"/>
            </a:solidFill>
          </a:ln>
        </p:spPr>
        <p:txBody>
          <a:bodyPr vert="horz" lIns="99075" tIns="49538" rIns="99075" bIns="49538" rtlCol="0" anchor="ctr"/>
          <a:lstStyle/>
          <a:p>
            <a:endParaRPr lang="en-US"/>
          </a:p>
        </p:txBody>
      </p:sp>
      <p:sp>
        <p:nvSpPr>
          <p:cNvPr id="5" name="Notes Placeholder 4"/>
          <p:cNvSpPr>
            <a:spLocks noGrp="1"/>
          </p:cNvSpPr>
          <p:nvPr>
            <p:ph type="body" sz="quarter" idx="3"/>
          </p:nvPr>
        </p:nvSpPr>
        <p:spPr>
          <a:xfrm>
            <a:off x="710407" y="4925408"/>
            <a:ext cx="5683250" cy="4029879"/>
          </a:xfrm>
          <a:prstGeom prst="rect">
            <a:avLst/>
          </a:prstGeom>
        </p:spPr>
        <p:txBody>
          <a:bodyPr vert="horz" lIns="99075" tIns="49538" rIns="99075" bIns="49538"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1" y="9721108"/>
            <a:ext cx="3078427" cy="513507"/>
          </a:xfrm>
          <a:prstGeom prst="rect">
            <a:avLst/>
          </a:prstGeom>
        </p:spPr>
        <p:txBody>
          <a:bodyPr vert="horz" lIns="99075" tIns="49538" rIns="99075" bIns="49538" rtlCol="0" anchor="b"/>
          <a:lstStyle>
            <a:lvl1pPr algn="l">
              <a:defRPr sz="1300"/>
            </a:lvl1pPr>
          </a:lstStyle>
          <a:p>
            <a:endParaRPr lang="en-US"/>
          </a:p>
        </p:txBody>
      </p:sp>
      <p:sp>
        <p:nvSpPr>
          <p:cNvPr id="7" name="Slide Number Placeholder 6"/>
          <p:cNvSpPr>
            <a:spLocks noGrp="1"/>
          </p:cNvSpPr>
          <p:nvPr>
            <p:ph type="sldNum" sz="quarter" idx="5"/>
          </p:nvPr>
        </p:nvSpPr>
        <p:spPr>
          <a:xfrm>
            <a:off x="4023993" y="9721108"/>
            <a:ext cx="3078427" cy="513507"/>
          </a:xfrm>
          <a:prstGeom prst="rect">
            <a:avLst/>
          </a:prstGeom>
        </p:spPr>
        <p:txBody>
          <a:bodyPr vert="horz" lIns="99075" tIns="49538" rIns="99075" bIns="49538" rtlCol="0" anchor="b"/>
          <a:lstStyle>
            <a:lvl1pPr algn="r">
              <a:defRPr sz="1300"/>
            </a:lvl1pPr>
          </a:lstStyle>
          <a:p>
            <a:fld id="{3D4C67B5-F292-4576-8BF8-36D135D4AF60}" type="slidenum">
              <a:t>‹#›</a:t>
            </a:fld>
            <a:endParaRPr lang="en-US"/>
          </a:p>
        </p:txBody>
      </p:sp>
    </p:spTree>
    <p:extLst>
      <p:ext uri="{BB962C8B-B14F-4D97-AF65-F5344CB8AC3E}">
        <p14:creationId xmlns:p14="http://schemas.microsoft.com/office/powerpoint/2010/main" val="27990111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1</a:t>
            </a:fld>
            <a:endParaRPr lang="en-GB"/>
          </a:p>
        </p:txBody>
      </p:sp>
    </p:spTree>
    <p:extLst>
      <p:ext uri="{BB962C8B-B14F-4D97-AF65-F5344CB8AC3E}">
        <p14:creationId xmlns:p14="http://schemas.microsoft.com/office/powerpoint/2010/main" val="24589627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4C67B5-F292-4576-8BF8-36D135D4AF60}" type="slidenum">
              <a:rPr lang="en-GB" smtClean="0"/>
              <a:t>2</a:t>
            </a:fld>
            <a:endParaRPr lang="en-GB"/>
          </a:p>
        </p:txBody>
      </p:sp>
    </p:spTree>
    <p:extLst>
      <p:ext uri="{BB962C8B-B14F-4D97-AF65-F5344CB8AC3E}">
        <p14:creationId xmlns:p14="http://schemas.microsoft.com/office/powerpoint/2010/main" val="27216077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of the suggested structures are explained further in later slides. </a:t>
            </a:r>
          </a:p>
        </p:txBody>
      </p:sp>
      <p:sp>
        <p:nvSpPr>
          <p:cNvPr id="4" name="Slide Number Placeholder 3"/>
          <p:cNvSpPr>
            <a:spLocks noGrp="1"/>
          </p:cNvSpPr>
          <p:nvPr>
            <p:ph type="sldNum" sz="quarter" idx="5"/>
          </p:nvPr>
        </p:nvSpPr>
        <p:spPr/>
        <p:txBody>
          <a:bodyPr/>
          <a:lstStyle/>
          <a:p>
            <a:fld id="{3D4C67B5-F292-4576-8BF8-36D135D4AF60}" type="slidenum">
              <a:rPr lang="en-GB" smtClean="0"/>
              <a:t>3</a:t>
            </a:fld>
            <a:endParaRPr lang="en-GB"/>
          </a:p>
        </p:txBody>
      </p:sp>
    </p:spTree>
    <p:extLst>
      <p:ext uri="{BB962C8B-B14F-4D97-AF65-F5344CB8AC3E}">
        <p14:creationId xmlns:p14="http://schemas.microsoft.com/office/powerpoint/2010/main" val="39738261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Self – plagiarism is a real risk for students, so please emphasis the points on the next slides. </a:t>
            </a:r>
          </a:p>
        </p:txBody>
      </p:sp>
      <p:sp>
        <p:nvSpPr>
          <p:cNvPr id="4" name="Slide Number Placeholder 3"/>
          <p:cNvSpPr>
            <a:spLocks noGrp="1"/>
          </p:cNvSpPr>
          <p:nvPr>
            <p:ph type="sldNum" sz="quarter" idx="5"/>
          </p:nvPr>
        </p:nvSpPr>
        <p:spPr/>
        <p:txBody>
          <a:bodyPr/>
          <a:lstStyle/>
          <a:p>
            <a:fld id="{3D4C67B5-F292-4576-8BF8-36D135D4AF60}" type="slidenum">
              <a:rPr lang="en-GB" smtClean="0"/>
              <a:t>4</a:t>
            </a:fld>
            <a:endParaRPr lang="en-GB"/>
          </a:p>
        </p:txBody>
      </p:sp>
    </p:spTree>
    <p:extLst>
      <p:ext uri="{BB962C8B-B14F-4D97-AF65-F5344CB8AC3E}">
        <p14:creationId xmlns:p14="http://schemas.microsoft.com/office/powerpoint/2010/main" val="32069886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context of UK undergraduate coursework, </a:t>
            </a:r>
            <a:r>
              <a:rPr lang="en-GB" b="1" dirty="0"/>
              <a:t>self-plagiarism</a:t>
            </a:r>
            <a:r>
              <a:rPr lang="en-GB" dirty="0"/>
              <a:t> occurs when a student reuses their own previously submitted work, ideas, or research (from the same or another course) without proper acknowledgment or permission. This includes recycling sections of essays, reports, or projects from past assignments, even if they are the student’s original work.</a:t>
            </a:r>
          </a:p>
          <a:p>
            <a:r>
              <a:rPr lang="en-GB" dirty="0"/>
              <a:t>Self-plagiarism is generally considered an academic offense because:</a:t>
            </a:r>
          </a:p>
          <a:p>
            <a:pPr>
              <a:buFont typeface="+mj-lt"/>
              <a:buAutoNum type="arabicPeriod"/>
            </a:pPr>
            <a:r>
              <a:rPr lang="en-GB" b="1" dirty="0"/>
              <a:t>Misleading Representation</a:t>
            </a:r>
            <a:r>
              <a:rPr lang="en-GB" dirty="0"/>
              <a:t>: It misleads the institution, as each assignment is expected to represent new and independent effort.</a:t>
            </a:r>
          </a:p>
          <a:p>
            <a:pPr>
              <a:buFont typeface="+mj-lt"/>
              <a:buAutoNum type="arabicPeriod"/>
            </a:pPr>
            <a:r>
              <a:rPr lang="en-GB" b="1" dirty="0"/>
              <a:t>Unfair Advantage</a:t>
            </a:r>
            <a:r>
              <a:rPr lang="en-GB" dirty="0"/>
              <a:t>: Reusing work can give the student an unfair advantage over peers who are producing entirely original content for each assignment.</a:t>
            </a:r>
          </a:p>
          <a:p>
            <a:pPr>
              <a:buFont typeface="+mj-lt"/>
              <a:buAutoNum type="arabicPeriod"/>
            </a:pPr>
            <a:r>
              <a:rPr lang="en-GB" b="1" dirty="0"/>
              <a:t>Undermining Academic Integrity</a:t>
            </a:r>
            <a:r>
              <a:rPr lang="en-GB" dirty="0"/>
              <a:t>: Academic work is meant to demonstrate a student's current understanding and progress, and reusing old work undermines this goal.</a:t>
            </a:r>
          </a:p>
          <a:p>
            <a:endParaRPr lang="en-GB" b="1" dirty="0"/>
          </a:p>
          <a:p>
            <a:endParaRPr lang="en-GB" b="1" dirty="0"/>
          </a:p>
          <a:p>
            <a:r>
              <a:rPr lang="en-GB" b="1" dirty="0"/>
              <a:t>Using Notes Without Self-Plagiarism</a:t>
            </a:r>
          </a:p>
          <a:p>
            <a:r>
              <a:rPr lang="en-GB" b="1" dirty="0"/>
              <a:t>1. Paraphrase Your Report Content</a:t>
            </a:r>
          </a:p>
          <a:p>
            <a:pPr>
              <a:buFont typeface="Arial" panose="020B0604020202020204" pitchFamily="34" charset="0"/>
              <a:buChar char="•"/>
            </a:pPr>
            <a:r>
              <a:rPr lang="en-GB" b="1" dirty="0"/>
              <a:t>Avoid self-plagiarism</a:t>
            </a:r>
            <a:r>
              <a:rPr lang="en-GB" dirty="0"/>
              <a:t> by paraphrasing content from your report. You should summarise and reword the main ideas, instead of directly reading from or copying your report.</a:t>
            </a:r>
          </a:p>
          <a:p>
            <a:pPr>
              <a:buFont typeface="Arial" panose="020B0604020202020204" pitchFamily="34" charset="0"/>
              <a:buChar char="•"/>
            </a:pPr>
            <a:r>
              <a:rPr lang="en-GB" b="1" dirty="0"/>
              <a:t>Example</a:t>
            </a:r>
            <a:r>
              <a:rPr lang="en-GB" dirty="0"/>
              <a:t>: If your report says, “Telemedicine has significantly reduced patient wait times,” you could present it as, “One of the major outcomes of telemedicine implementation is a marked decrease in waiting periods for patients.”</a:t>
            </a:r>
          </a:p>
          <a:p>
            <a:r>
              <a:rPr lang="en-GB" b="1" dirty="0"/>
              <a:t>2. Use Bullet Points for Key Points</a:t>
            </a:r>
          </a:p>
          <a:p>
            <a:pPr>
              <a:buFont typeface="Arial" panose="020B0604020202020204" pitchFamily="34" charset="0"/>
              <a:buChar char="•"/>
            </a:pPr>
            <a:r>
              <a:rPr lang="en-GB" b="1" dirty="0"/>
              <a:t>Prepare a set of bullet points or short notes</a:t>
            </a:r>
            <a:r>
              <a:rPr lang="en-GB" dirty="0"/>
              <a:t> that outline your main arguments. This helps you stay on track without needing to memorise the entire presentation.</a:t>
            </a:r>
          </a:p>
          <a:p>
            <a:pPr>
              <a:buFont typeface="Arial" panose="020B0604020202020204" pitchFamily="34" charset="0"/>
              <a:buChar char="•"/>
            </a:pPr>
            <a:r>
              <a:rPr lang="en-GB" b="1" dirty="0"/>
              <a:t>Example</a:t>
            </a:r>
            <a:r>
              <a:rPr lang="en-GB" dirty="0"/>
              <a:t>: Your notes might look like:</a:t>
            </a:r>
          </a:p>
          <a:p>
            <a:pPr marL="742950" lvl="1" indent="-285750">
              <a:buFont typeface="Arial" panose="020B0604020202020204" pitchFamily="34" charset="0"/>
              <a:buChar char="•"/>
            </a:pPr>
            <a:r>
              <a:rPr lang="en-GB" dirty="0"/>
              <a:t>Workforce: new skills required (training), digital coordinators</a:t>
            </a:r>
          </a:p>
          <a:p>
            <a:pPr marL="742950" lvl="1" indent="-285750">
              <a:buFont typeface="Arial" panose="020B0604020202020204" pitchFamily="34" charset="0"/>
              <a:buChar char="•"/>
            </a:pPr>
            <a:r>
              <a:rPr lang="en-GB" dirty="0"/>
              <a:t>Service Delivery: remote access, reduced waiting times</a:t>
            </a:r>
          </a:p>
          <a:p>
            <a:pPr marL="742950" lvl="1" indent="-285750">
              <a:buFont typeface="Arial" panose="020B0604020202020204" pitchFamily="34" charset="0"/>
              <a:buChar char="•"/>
            </a:pPr>
            <a:r>
              <a:rPr lang="en-GB" dirty="0"/>
              <a:t>Patient: improved access, digital literacy issues</a:t>
            </a:r>
          </a:p>
          <a:p>
            <a:pPr marL="742950" lvl="1" indent="-285750">
              <a:buFont typeface="Arial" panose="020B0604020202020204" pitchFamily="34" charset="0"/>
              <a:buChar char="•"/>
            </a:pPr>
            <a:r>
              <a:rPr lang="en-GB" dirty="0"/>
              <a:t>Community: reduced travel, digital divide concerns</a:t>
            </a:r>
          </a:p>
          <a:p>
            <a:pPr marL="742950" lvl="1" indent="-285750">
              <a:buFont typeface="Arial" panose="020B0604020202020204" pitchFamily="34" charset="0"/>
              <a:buChar char="•"/>
            </a:pPr>
            <a:r>
              <a:rPr lang="en-GB" dirty="0"/>
              <a:t>.</a:t>
            </a:r>
          </a:p>
          <a:p>
            <a:pPr>
              <a:buFont typeface="Arial" panose="020B0604020202020204" pitchFamily="34" charset="0"/>
              <a:buChar char="•"/>
            </a:pPr>
            <a:r>
              <a:rPr lang="en-GB" b="1" dirty="0"/>
              <a:t>Keep text minimal</a:t>
            </a:r>
            <a:r>
              <a:rPr lang="en-GB" dirty="0"/>
              <a:t> on slides—focus on visual representation of your findings.</a:t>
            </a:r>
          </a:p>
          <a:p>
            <a:r>
              <a:rPr lang="en-GB" b="1" dirty="0"/>
              <a:t>3. Practice Rephrasing and Speaking Naturally</a:t>
            </a:r>
          </a:p>
          <a:p>
            <a:pPr>
              <a:buFont typeface="Arial" panose="020B0604020202020204" pitchFamily="34" charset="0"/>
              <a:buChar char="•"/>
            </a:pPr>
            <a:r>
              <a:rPr lang="en-GB" dirty="0"/>
              <a:t>Practice delivering your presentation by </a:t>
            </a:r>
            <a:r>
              <a:rPr lang="en-GB" b="1" dirty="0"/>
              <a:t>speaking from your notes</a:t>
            </a:r>
            <a:r>
              <a:rPr lang="en-GB" dirty="0"/>
              <a:t> rather than reading them word-for-word. This helps you internalize the content and express it in your own words.</a:t>
            </a:r>
          </a:p>
          <a:p>
            <a:pPr>
              <a:buFont typeface="Arial" panose="020B0604020202020204" pitchFamily="34" charset="0"/>
              <a:buChar char="•"/>
            </a:pPr>
            <a:r>
              <a:rPr lang="en-GB" dirty="0"/>
              <a:t>Focus on </a:t>
            </a:r>
            <a:r>
              <a:rPr lang="en-GB" b="1" dirty="0"/>
              <a:t>key concepts</a:t>
            </a:r>
            <a:r>
              <a:rPr lang="en-GB" dirty="0"/>
              <a:t> rather than specific phrases from your report.</a:t>
            </a:r>
          </a:p>
          <a:p>
            <a:r>
              <a:rPr lang="en-GB" b="1" dirty="0"/>
              <a:t>4. Cite Your Sources During the Presentation</a:t>
            </a:r>
          </a:p>
          <a:p>
            <a:pPr>
              <a:buFont typeface="Arial" panose="020B0604020202020204" pitchFamily="34" charset="0"/>
              <a:buChar char="•"/>
            </a:pPr>
            <a:r>
              <a:rPr lang="en-GB" dirty="0"/>
              <a:t>Even though it’s a presentation, make sure to verbally reference key sources where appropriate. This demonstrates you’ve done thorough research and provides credibility to your findings.</a:t>
            </a:r>
          </a:p>
          <a:p>
            <a:pPr>
              <a:buFont typeface="Arial" panose="020B0604020202020204" pitchFamily="34" charset="0"/>
              <a:buChar char="•"/>
            </a:pPr>
            <a:r>
              <a:rPr lang="en-GB" b="1" dirty="0"/>
              <a:t>Example</a:t>
            </a:r>
            <a:r>
              <a:rPr lang="en-GB" dirty="0"/>
              <a:t>: “As a study from NHS Digital in 2020 showed, telemedicine usage increased by 80% during the pandemic.”</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5</a:t>
            </a:fld>
            <a:endParaRPr lang="en-GB"/>
          </a:p>
        </p:txBody>
      </p:sp>
    </p:spTree>
    <p:extLst>
      <p:ext uri="{BB962C8B-B14F-4D97-AF65-F5344CB8AC3E}">
        <p14:creationId xmlns:p14="http://schemas.microsoft.com/office/powerpoint/2010/main" val="19973336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Emphasis the need to focus on furthering of research – how would they improve it or do more in depth research if they were allowed. </a:t>
            </a:r>
          </a:p>
        </p:txBody>
      </p:sp>
      <p:sp>
        <p:nvSpPr>
          <p:cNvPr id="4" name="Slide Number Placeholder 3"/>
          <p:cNvSpPr>
            <a:spLocks noGrp="1"/>
          </p:cNvSpPr>
          <p:nvPr>
            <p:ph type="sldNum" sz="quarter" idx="5"/>
          </p:nvPr>
        </p:nvSpPr>
        <p:spPr/>
        <p:txBody>
          <a:bodyPr/>
          <a:lstStyle/>
          <a:p>
            <a:fld id="{3D4C67B5-F292-4576-8BF8-36D135D4AF60}" type="slidenum">
              <a:rPr lang="en-GB" smtClean="0"/>
              <a:t>6</a:t>
            </a:fld>
            <a:endParaRPr lang="en-GB"/>
          </a:p>
        </p:txBody>
      </p:sp>
    </p:spTree>
    <p:extLst>
      <p:ext uri="{BB962C8B-B14F-4D97-AF65-F5344CB8AC3E}">
        <p14:creationId xmlns:p14="http://schemas.microsoft.com/office/powerpoint/2010/main" val="41561502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Introduction (1 minute)</a:t>
            </a:r>
          </a:p>
          <a:p>
            <a:pPr>
              <a:buFont typeface="Arial" panose="020B0604020202020204" pitchFamily="34" charset="0"/>
              <a:buChar char="•"/>
            </a:pPr>
            <a:r>
              <a:rPr lang="en-GB" b="1" dirty="0"/>
              <a:t>Opening Statement</a:t>
            </a:r>
            <a:r>
              <a:rPr lang="en-GB" dirty="0"/>
              <a:t>: Briefly introduce the digital innovation you have researched. For example, "Today, we’ll be looking at how telemedicine has transformed health and social care in the UK over the last 10 years."</a:t>
            </a:r>
          </a:p>
          <a:p>
            <a:pPr>
              <a:buFont typeface="Arial" panose="020B0604020202020204" pitchFamily="34" charset="0"/>
              <a:buChar char="•"/>
            </a:pPr>
            <a:r>
              <a:rPr lang="en-GB" b="1" dirty="0"/>
              <a:t>Context</a:t>
            </a:r>
            <a:r>
              <a:rPr lang="en-GB" dirty="0"/>
              <a:t>: Explain the importance of digital transformation in health and social care, setting the tone for why digital innovations are crucial to addressing modern challenges like increased patient demand, resource constraints, and evolving patient expectations.</a:t>
            </a:r>
          </a:p>
          <a:p>
            <a:r>
              <a:rPr lang="en-GB" b="1" dirty="0"/>
              <a:t>2. Overview of the Innovation (2 minutes)</a:t>
            </a:r>
          </a:p>
          <a:p>
            <a:pPr>
              <a:buFont typeface="Arial" panose="020B0604020202020204" pitchFamily="34" charset="0"/>
              <a:buChar char="•"/>
            </a:pPr>
            <a:r>
              <a:rPr lang="en-GB" b="1" dirty="0"/>
              <a:t>Description of the Digital Innovation</a:t>
            </a:r>
            <a:r>
              <a:rPr lang="en-GB" dirty="0"/>
              <a:t>: Provide a clear, concise description of the innovation (e.g., telemedicine, robotic surgery, etc.). Include its core features, technology behind it, and how it has been implemented in health and social care settings.</a:t>
            </a:r>
          </a:p>
          <a:p>
            <a:pPr marL="742950" lvl="1" indent="-285750">
              <a:buFont typeface="Arial" panose="020B0604020202020204" pitchFamily="34" charset="0"/>
              <a:buChar char="•"/>
            </a:pPr>
            <a:r>
              <a:rPr lang="en-GB" dirty="0"/>
              <a:t>Example: Telemedicine is a technology that allows patients to consult with healthcare professionals remotely via digital devices, reducing the need for physical visits.</a:t>
            </a:r>
          </a:p>
          <a:p>
            <a:pPr>
              <a:buFont typeface="Arial" panose="020B0604020202020204" pitchFamily="34" charset="0"/>
              <a:buChar char="•"/>
            </a:pPr>
            <a:r>
              <a:rPr lang="en-GB" b="1" dirty="0"/>
              <a:t>Key Areas of Use</a:t>
            </a:r>
            <a:r>
              <a:rPr lang="en-GB" dirty="0"/>
              <a:t>: Highlight the main areas where this innovation has been adopted in health and social care, such as:</a:t>
            </a:r>
          </a:p>
          <a:p>
            <a:pPr marL="742950" lvl="1" indent="-285750">
              <a:buFont typeface="Arial" panose="020B0604020202020204" pitchFamily="34" charset="0"/>
              <a:buChar char="•"/>
            </a:pPr>
            <a:r>
              <a:rPr lang="en-GB" dirty="0"/>
              <a:t>Virtual consultations (telemedicine)</a:t>
            </a:r>
          </a:p>
          <a:p>
            <a:pPr marL="742950" lvl="1" indent="-285750">
              <a:buFont typeface="Arial" panose="020B0604020202020204" pitchFamily="34" charset="0"/>
              <a:buChar char="•"/>
            </a:pPr>
            <a:r>
              <a:rPr lang="en-GB" dirty="0"/>
              <a:t>Remote patient monitoring</a:t>
            </a:r>
          </a:p>
          <a:p>
            <a:pPr marL="742950" lvl="1" indent="-285750">
              <a:buFont typeface="Arial" panose="020B0604020202020204" pitchFamily="34" charset="0"/>
              <a:buChar char="•"/>
            </a:pPr>
            <a:r>
              <a:rPr lang="en-GB" dirty="0"/>
              <a:t>Surgical procedures with robotics (robotic surgery)</a:t>
            </a:r>
          </a:p>
          <a:p>
            <a:pPr marL="742950" lvl="1" indent="-285750">
              <a:buFont typeface="Arial" panose="020B0604020202020204" pitchFamily="34" charset="0"/>
              <a:buChar char="•"/>
            </a:pPr>
            <a:r>
              <a:rPr lang="en-GB" dirty="0"/>
              <a:t>Diagnostics and data analytics (AI)</a:t>
            </a:r>
          </a:p>
          <a:p>
            <a:r>
              <a:rPr lang="en-GB" b="1" dirty="0"/>
              <a:t>3. Impact on the Workforce (2 minutes)</a:t>
            </a:r>
          </a:p>
          <a:p>
            <a:pPr>
              <a:buFont typeface="Arial" panose="020B0604020202020204" pitchFamily="34" charset="0"/>
              <a:buChar char="•"/>
            </a:pPr>
            <a:r>
              <a:rPr lang="en-GB" b="1" dirty="0"/>
              <a:t>Job Roles</a:t>
            </a:r>
            <a:r>
              <a:rPr lang="en-GB" dirty="0"/>
              <a:t>: Discuss how the innovation has impacted health and social care workers:</a:t>
            </a:r>
          </a:p>
          <a:p>
            <a:pPr marL="742950" lvl="1" indent="-285750">
              <a:buFont typeface="Arial" panose="020B0604020202020204" pitchFamily="34" charset="0"/>
              <a:buChar char="•"/>
            </a:pPr>
            <a:r>
              <a:rPr lang="en-GB" b="1" dirty="0"/>
              <a:t>Positive</a:t>
            </a:r>
            <a:r>
              <a:rPr lang="en-GB" dirty="0"/>
              <a:t>: New job roles have emerged (e.g., telemedicine coordinators, data analysts), and existing roles have evolved (e.g., nurses managing remote patient monitoring).</a:t>
            </a:r>
          </a:p>
          <a:p>
            <a:pPr marL="742950" lvl="1" indent="-285750">
              <a:buFont typeface="Arial" panose="020B0604020202020204" pitchFamily="34" charset="0"/>
              <a:buChar char="•"/>
            </a:pPr>
            <a:r>
              <a:rPr lang="en-GB" b="1" dirty="0"/>
              <a:t>Negative</a:t>
            </a:r>
            <a:r>
              <a:rPr lang="en-GB" dirty="0"/>
              <a:t>: Job displacement in certain areas (e.g., fewer administrative roles as digital systems take over scheduling and record-keeping).</a:t>
            </a:r>
          </a:p>
          <a:p>
            <a:pPr>
              <a:buFont typeface="Arial" panose="020B0604020202020204" pitchFamily="34" charset="0"/>
              <a:buChar char="•"/>
            </a:pPr>
            <a:r>
              <a:rPr lang="en-GB" b="1" dirty="0"/>
              <a:t>Role Competency</a:t>
            </a:r>
            <a:r>
              <a:rPr lang="en-GB" dirty="0"/>
              <a:t>: Address how this innovation demands new skills:</a:t>
            </a:r>
          </a:p>
          <a:p>
            <a:pPr marL="742950" lvl="1" indent="-285750">
              <a:buFont typeface="Arial" panose="020B0604020202020204" pitchFamily="34" charset="0"/>
              <a:buChar char="•"/>
            </a:pPr>
            <a:r>
              <a:rPr lang="en-GB" dirty="0"/>
              <a:t>Healthcare professionals need to become proficient in new software and tools.</a:t>
            </a:r>
          </a:p>
          <a:p>
            <a:pPr marL="742950" lvl="1" indent="-285750">
              <a:buFont typeface="Arial" panose="020B0604020202020204" pitchFamily="34" charset="0"/>
              <a:buChar char="•"/>
            </a:pPr>
            <a:r>
              <a:rPr lang="en-GB" dirty="0"/>
              <a:t>Continuous professional development (CPD) is essential for adapting to the digital shift.</a:t>
            </a:r>
          </a:p>
          <a:p>
            <a:pPr marL="742950" lvl="1" indent="-285750">
              <a:buFont typeface="Arial" panose="020B0604020202020204" pitchFamily="34" charset="0"/>
              <a:buChar char="•"/>
            </a:pPr>
            <a:r>
              <a:rPr lang="en-GB" b="1" dirty="0"/>
              <a:t>Example</a:t>
            </a:r>
            <a:r>
              <a:rPr lang="en-GB" dirty="0"/>
              <a:t>: With telemedicine, doctors need to develop competencies in virtual communication and digital data management.</a:t>
            </a:r>
          </a:p>
          <a:p>
            <a:r>
              <a:rPr lang="en-GB" b="1" dirty="0"/>
              <a:t>4. Impact on Service Delivery (2 minutes)</a:t>
            </a:r>
          </a:p>
          <a:p>
            <a:pPr>
              <a:buFont typeface="Arial" panose="020B0604020202020204" pitchFamily="34" charset="0"/>
              <a:buChar char="•"/>
            </a:pPr>
            <a:r>
              <a:rPr lang="en-GB" b="1" dirty="0"/>
              <a:t>Changes in Day-to-Day Service</a:t>
            </a:r>
            <a:r>
              <a:rPr lang="en-GB" dirty="0"/>
              <a:t>:</a:t>
            </a:r>
          </a:p>
          <a:p>
            <a:pPr marL="742950" lvl="1" indent="-285750">
              <a:buFont typeface="Arial" panose="020B0604020202020204" pitchFamily="34" charset="0"/>
              <a:buChar char="•"/>
            </a:pPr>
            <a:r>
              <a:rPr lang="en-GB" b="1" dirty="0"/>
              <a:t>Positive</a:t>
            </a:r>
            <a:r>
              <a:rPr lang="en-GB" dirty="0"/>
              <a:t>: Increased efficiency—patients can receive care without having to travel, reducing waiting times and allowing healthcare providers to manage more cases. Telemedicine can also allow for 24/7 consultations.</a:t>
            </a:r>
          </a:p>
          <a:p>
            <a:pPr marL="742950" lvl="1" indent="-285750">
              <a:buFont typeface="Arial" panose="020B0604020202020204" pitchFamily="34" charset="0"/>
              <a:buChar char="•"/>
            </a:pPr>
            <a:r>
              <a:rPr lang="en-GB" b="1" dirty="0"/>
              <a:t>Negative</a:t>
            </a:r>
            <a:r>
              <a:rPr lang="en-GB" dirty="0"/>
              <a:t>: Potential strain on the system during high-usage periods, or difficulties in integrating with legacy systems.</a:t>
            </a:r>
          </a:p>
          <a:p>
            <a:pPr>
              <a:buFont typeface="Arial" panose="020B0604020202020204" pitchFamily="34" charset="0"/>
              <a:buChar char="•"/>
            </a:pPr>
            <a:r>
              <a:rPr lang="en-GB" b="1" dirty="0"/>
              <a:t>Operational Changes</a:t>
            </a:r>
            <a:r>
              <a:rPr lang="en-GB" dirty="0"/>
              <a:t>: Highlight examples of how services are structured differently:</a:t>
            </a:r>
          </a:p>
          <a:p>
            <a:pPr marL="742950" lvl="1" indent="-285750">
              <a:buFont typeface="Arial" panose="020B0604020202020204" pitchFamily="34" charset="0"/>
              <a:buChar char="•"/>
            </a:pPr>
            <a:r>
              <a:rPr lang="en-GB" dirty="0"/>
              <a:t>For instance, telemedicine has led to the development of virtual clinics and reduced the need for physical hospital visits.</a:t>
            </a:r>
          </a:p>
          <a:p>
            <a:pPr marL="742950" lvl="1" indent="-285750">
              <a:buFont typeface="Arial" panose="020B0604020202020204" pitchFamily="34" charset="0"/>
              <a:buChar char="•"/>
            </a:pPr>
            <a:r>
              <a:rPr lang="en-GB" b="1" dirty="0"/>
              <a:t>Example</a:t>
            </a:r>
            <a:r>
              <a:rPr lang="en-GB" dirty="0"/>
              <a:t>: Remote patient monitoring can alert caregivers to potential health issues before they become critical, shifting service delivery towards preventive care.</a:t>
            </a:r>
          </a:p>
          <a:p>
            <a:r>
              <a:rPr lang="en-GB" b="1" dirty="0"/>
              <a:t>5. Impact on Patients/Service Users (2 minutes)</a:t>
            </a:r>
          </a:p>
          <a:p>
            <a:pPr>
              <a:buFont typeface="Arial" panose="020B0604020202020204" pitchFamily="34" charset="0"/>
              <a:buChar char="•"/>
            </a:pPr>
            <a:r>
              <a:rPr lang="en-GB" b="1" dirty="0"/>
              <a:t>Patient Experience</a:t>
            </a:r>
            <a:r>
              <a:rPr lang="en-GB" dirty="0"/>
              <a:t>:</a:t>
            </a:r>
          </a:p>
          <a:p>
            <a:pPr marL="742950" lvl="1" indent="-285750">
              <a:buFont typeface="Arial" panose="020B0604020202020204" pitchFamily="34" charset="0"/>
              <a:buChar char="•"/>
            </a:pPr>
            <a:r>
              <a:rPr lang="en-GB" b="1" dirty="0"/>
              <a:t>Positive</a:t>
            </a:r>
            <a:r>
              <a:rPr lang="en-GB" dirty="0"/>
              <a:t>: Patients experience increased convenience, reduced travel times, and quicker access to specialist care through telemedicine. There’s also a potential for better management of chronic conditions with remote monitoring.</a:t>
            </a:r>
          </a:p>
          <a:p>
            <a:pPr marL="742950" lvl="1" indent="-285750">
              <a:buFont typeface="Arial" panose="020B0604020202020204" pitchFamily="34" charset="0"/>
              <a:buChar char="•"/>
            </a:pPr>
            <a:r>
              <a:rPr lang="en-GB" b="1" dirty="0"/>
              <a:t>Negative</a:t>
            </a:r>
            <a:r>
              <a:rPr lang="en-GB" dirty="0"/>
              <a:t>: Some patients, particularly older adults, may face challenges using digital tools due to a lack of digital literacy, resulting in dissatisfaction or exclusion from care services.</a:t>
            </a:r>
          </a:p>
          <a:p>
            <a:pPr>
              <a:buFont typeface="Arial" panose="020B0604020202020204" pitchFamily="34" charset="0"/>
              <a:buChar char="•"/>
            </a:pPr>
            <a:r>
              <a:rPr lang="en-GB" b="1" dirty="0"/>
              <a:t>Patient Perception</a:t>
            </a:r>
            <a:r>
              <a:rPr lang="en-GB" dirty="0"/>
              <a:t>: Explore how patients view their care:</a:t>
            </a:r>
          </a:p>
          <a:p>
            <a:pPr marL="742950" lvl="1" indent="-285750">
              <a:buFont typeface="Arial" panose="020B0604020202020204" pitchFamily="34" charset="0"/>
              <a:buChar char="•"/>
            </a:pPr>
            <a:r>
              <a:rPr lang="en-GB" dirty="0"/>
              <a:t>Many patients appreciate the convenience and flexibility offered by digital solutions.</a:t>
            </a:r>
          </a:p>
          <a:p>
            <a:pPr marL="742950" lvl="1" indent="-285750">
              <a:buFont typeface="Arial" panose="020B0604020202020204" pitchFamily="34" charset="0"/>
              <a:buChar char="•"/>
            </a:pPr>
            <a:r>
              <a:rPr lang="en-GB" dirty="0"/>
              <a:t>However, the absence of face-to-face interaction in telemedicine could lead to concerns about the quality of care or reduced personal connection.</a:t>
            </a:r>
          </a:p>
          <a:p>
            <a:pPr>
              <a:buFont typeface="Arial" panose="020B0604020202020204" pitchFamily="34" charset="0"/>
              <a:buChar char="•"/>
            </a:pPr>
            <a:r>
              <a:rPr lang="en-GB" b="1" dirty="0"/>
              <a:t>Example</a:t>
            </a:r>
            <a:r>
              <a:rPr lang="en-GB" dirty="0"/>
              <a:t>: According to studies, the majority of patients using telemedicine have reported positive experiences, but there is a portion of the population that still prefers in-person consultations.</a:t>
            </a:r>
          </a:p>
          <a:p>
            <a:r>
              <a:rPr lang="en-GB" b="1" dirty="0"/>
              <a:t>6. Impact on the Community (2 minutes)</a:t>
            </a:r>
          </a:p>
          <a:p>
            <a:pPr>
              <a:buFont typeface="Arial" panose="020B0604020202020204" pitchFamily="34" charset="0"/>
              <a:buChar char="•"/>
            </a:pPr>
            <a:r>
              <a:rPr lang="en-GB" b="1" dirty="0"/>
              <a:t>Service Location and Accessibility</a:t>
            </a:r>
            <a:r>
              <a:rPr lang="en-GB" dirty="0"/>
              <a:t>:</a:t>
            </a:r>
          </a:p>
          <a:p>
            <a:pPr marL="742950" lvl="1" indent="-285750">
              <a:buFont typeface="Arial" panose="020B0604020202020204" pitchFamily="34" charset="0"/>
              <a:buChar char="•"/>
            </a:pPr>
            <a:r>
              <a:rPr lang="en-GB" b="1" dirty="0"/>
              <a:t>Positive</a:t>
            </a:r>
            <a:r>
              <a:rPr lang="en-GB" dirty="0"/>
              <a:t>: Telemedicine bridges the gap between urban and rural healthcare access. Patients in remote areas can now access specialists without having to travel long distances.</a:t>
            </a:r>
          </a:p>
          <a:p>
            <a:pPr marL="742950" lvl="1" indent="-285750">
              <a:buFont typeface="Arial" panose="020B0604020202020204" pitchFamily="34" charset="0"/>
              <a:buChar char="•"/>
            </a:pPr>
            <a:r>
              <a:rPr lang="en-GB" b="1" dirty="0"/>
              <a:t>Negative</a:t>
            </a:r>
            <a:r>
              <a:rPr lang="en-GB" dirty="0"/>
              <a:t>: Digital inequalities can exacerbate health inequalities. Individuals without access to the internet or digital devices may find themselves disadvantaged.</a:t>
            </a:r>
          </a:p>
          <a:p>
            <a:pPr>
              <a:buFont typeface="Arial" panose="020B0604020202020204" pitchFamily="34" charset="0"/>
              <a:buChar char="•"/>
            </a:pPr>
            <a:r>
              <a:rPr lang="en-GB" b="1" dirty="0"/>
              <a:t>Effect on Families and Caregivers</a:t>
            </a:r>
            <a:r>
              <a:rPr lang="en-GB" dirty="0"/>
              <a:t>:</a:t>
            </a:r>
          </a:p>
          <a:p>
            <a:pPr marL="742950" lvl="1" indent="-285750">
              <a:buFont typeface="Arial" panose="020B0604020202020204" pitchFamily="34" charset="0"/>
              <a:buChar char="•"/>
            </a:pPr>
            <a:r>
              <a:rPr lang="en-GB" dirty="0"/>
              <a:t>Telemedicine can provide family members with easier ways to engage in the care process, attending virtual appointments or monitoring a loved one’s health remotely.</a:t>
            </a:r>
          </a:p>
          <a:p>
            <a:pPr>
              <a:buFont typeface="Arial" panose="020B0604020202020204" pitchFamily="34" charset="0"/>
              <a:buChar char="•"/>
            </a:pPr>
            <a:r>
              <a:rPr lang="en-GB" b="1" dirty="0"/>
              <a:t>Co-production and Public Health</a:t>
            </a:r>
            <a:r>
              <a:rPr lang="en-GB" dirty="0"/>
              <a:t>:</a:t>
            </a:r>
          </a:p>
          <a:p>
            <a:pPr marL="742950" lvl="1" indent="-285750">
              <a:buFont typeface="Arial" panose="020B0604020202020204" pitchFamily="34" charset="0"/>
              <a:buChar char="•"/>
            </a:pPr>
            <a:r>
              <a:rPr lang="en-GB" dirty="0"/>
              <a:t>Digital tools often enable co-production in care, with patients having more control over their health data and monitoring (e.g., apps for diabetes management).</a:t>
            </a:r>
          </a:p>
          <a:p>
            <a:pPr marL="742950" lvl="1" indent="-285750">
              <a:buFont typeface="Arial" panose="020B0604020202020204" pitchFamily="34" charset="0"/>
              <a:buChar char="•"/>
            </a:pPr>
            <a:r>
              <a:rPr lang="en-GB" dirty="0"/>
              <a:t>Public health initiatives can be more easily rolled out via digital platforms, promoting preventive health measures on a community-wide scale.</a:t>
            </a:r>
          </a:p>
          <a:p>
            <a:r>
              <a:rPr lang="en-GB" b="1" dirty="0"/>
              <a:t>7. Conclusion: Critical Evaluation and Recommendations (1 minute)</a:t>
            </a:r>
          </a:p>
          <a:p>
            <a:pPr>
              <a:buFont typeface="Arial" panose="020B0604020202020204" pitchFamily="34" charset="0"/>
              <a:buChar char="•"/>
            </a:pPr>
            <a:r>
              <a:rPr lang="en-GB" b="1" dirty="0"/>
              <a:t>Summary of Benefits</a:t>
            </a:r>
            <a:r>
              <a:rPr lang="en-GB" dirty="0"/>
              <a:t>: Recap the major positive impacts of the digital innovation—improved access to care, increased efficiency in service delivery, better health outcomes through preventive care, and new workforce opportunities.</a:t>
            </a:r>
          </a:p>
          <a:p>
            <a:pPr>
              <a:buFont typeface="Arial" panose="020B0604020202020204" pitchFamily="34" charset="0"/>
              <a:buChar char="•"/>
            </a:pPr>
            <a:r>
              <a:rPr lang="en-GB" b="1" dirty="0"/>
              <a:t>Challenges and Areas for Improvement</a:t>
            </a:r>
            <a:r>
              <a:rPr lang="en-GB" dirty="0"/>
              <a:t>: Acknowledge the limitations, such as digital divides and workforce retraining challenges. Address the potential for disparities in care, especially for older adults or economically disadvantaged communities.</a:t>
            </a:r>
          </a:p>
          <a:p>
            <a:pPr>
              <a:buFont typeface="Arial" panose="020B0604020202020204" pitchFamily="34" charset="0"/>
              <a:buChar char="•"/>
            </a:pPr>
            <a:r>
              <a:rPr lang="en-GB" b="1" dirty="0"/>
              <a:t>Future Outlook</a:t>
            </a:r>
            <a:r>
              <a:rPr lang="en-GB" dirty="0"/>
              <a:t>: Suggest ways to mitigate these issues, such as investment in digital literacy programs for patients and professionals, and ensuring that future digital innovations consider inclusivity and accessibility from the outset.</a:t>
            </a:r>
          </a:p>
          <a:p>
            <a:pPr>
              <a:buFont typeface="Arial" panose="020B0604020202020204" pitchFamily="34" charset="0"/>
              <a:buChar char="•"/>
            </a:pPr>
            <a:r>
              <a:rPr lang="en-GB" b="1" dirty="0"/>
              <a:t>Final Thought</a:t>
            </a:r>
            <a:r>
              <a:rPr lang="en-GB" dirty="0"/>
              <a:t>: Highlight that, while digital innovations like telemedicine bring immense value to health and social care, they must be implemented with care to ensure they serve all members of the community effectively.</a:t>
            </a:r>
          </a:p>
          <a:p>
            <a:r>
              <a:rPr lang="en-GB" b="1" dirty="0"/>
              <a:t>8. Questions and Discussion (1 minute)</a:t>
            </a:r>
          </a:p>
          <a:p>
            <a:pPr>
              <a:buFont typeface="Arial" panose="020B0604020202020204" pitchFamily="34" charset="0"/>
              <a:buChar char="•"/>
            </a:pPr>
            <a:r>
              <a:rPr lang="en-GB" b="1" dirty="0"/>
              <a:t>Encourage Interaction</a:t>
            </a:r>
            <a:r>
              <a:rPr lang="en-GB" dirty="0"/>
              <a:t>: Open the floor for questions or reflections from the audience. Encourage them to think critically about the potential for digital innovations to reshape health and social care.</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9</a:t>
            </a:fld>
            <a:endParaRPr lang="en-GB"/>
          </a:p>
        </p:txBody>
      </p:sp>
    </p:spTree>
    <p:extLst>
      <p:ext uri="{BB962C8B-B14F-4D97-AF65-F5344CB8AC3E}">
        <p14:creationId xmlns:p14="http://schemas.microsoft.com/office/powerpoint/2010/main" val="30067337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Case Study Approach</a:t>
            </a:r>
          </a:p>
          <a:p>
            <a:r>
              <a:rPr lang="en-GB" dirty="0"/>
              <a:t>This structure focuses on presenting a real-world example of the digital innovation being implemented in a specific setting (hospital, community, or health service), making the presentation more relatable and evidence-based.</a:t>
            </a:r>
          </a:p>
          <a:p>
            <a:r>
              <a:rPr lang="en-GB" b="1" dirty="0"/>
              <a:t>1. Introduction and Context (1 minute)</a:t>
            </a:r>
          </a:p>
          <a:p>
            <a:pPr>
              <a:buFont typeface="Arial" panose="020B0604020202020204" pitchFamily="34" charset="0"/>
              <a:buChar char="•"/>
            </a:pPr>
            <a:r>
              <a:rPr lang="en-GB" dirty="0"/>
              <a:t>Introduce the digital innovation (e.g., telemedicine, AI-driven diagnostics).</a:t>
            </a:r>
          </a:p>
          <a:p>
            <a:pPr>
              <a:buFont typeface="Arial" panose="020B0604020202020204" pitchFamily="34" charset="0"/>
              <a:buChar char="•"/>
            </a:pPr>
            <a:r>
              <a:rPr lang="en-GB" dirty="0"/>
              <a:t>Explain its relevance to current healthcare challenges (e.g., patient demand, workforce shortages).</a:t>
            </a:r>
          </a:p>
          <a:p>
            <a:r>
              <a:rPr lang="en-GB" b="1" dirty="0"/>
              <a:t>2. Case Study Presentation (3 minutes)</a:t>
            </a:r>
          </a:p>
          <a:p>
            <a:pPr>
              <a:buFont typeface="Arial" panose="020B0604020202020204" pitchFamily="34" charset="0"/>
              <a:buChar char="•"/>
            </a:pPr>
            <a:r>
              <a:rPr lang="en-GB" b="1" dirty="0"/>
              <a:t>Example</a:t>
            </a:r>
            <a:r>
              <a:rPr lang="en-GB" dirty="0"/>
              <a:t>: Describe a specific healthcare provider or institution where this innovation has been implemented (e.g., a hospital that uses telemedicine).</a:t>
            </a:r>
          </a:p>
          <a:p>
            <a:pPr>
              <a:buFont typeface="Arial" panose="020B0604020202020204" pitchFamily="34" charset="0"/>
              <a:buChar char="•"/>
            </a:pPr>
            <a:r>
              <a:rPr lang="en-GB" dirty="0"/>
              <a:t>Provide details about how the innovation was integrated into this setting (e.g., deployment timelines, training, infrastructure).</a:t>
            </a:r>
          </a:p>
          <a:p>
            <a:r>
              <a:rPr lang="en-GB" b="1" dirty="0"/>
              <a:t>3. Impact on Workforce and Service Delivery (3 minutes)</a:t>
            </a:r>
          </a:p>
          <a:p>
            <a:pPr>
              <a:buFont typeface="Arial" panose="020B0604020202020204" pitchFamily="34" charset="0"/>
              <a:buChar char="•"/>
            </a:pPr>
            <a:r>
              <a:rPr lang="en-GB" b="1" dirty="0"/>
              <a:t>Workforce</a:t>
            </a:r>
            <a:r>
              <a:rPr lang="en-GB" dirty="0"/>
              <a:t>: Discuss the effects on the healthcare professionals in this case—how roles, responsibilities, and competencies changed.</a:t>
            </a:r>
          </a:p>
          <a:p>
            <a:pPr marL="742950" lvl="1" indent="-285750">
              <a:buFont typeface="Arial" panose="020B0604020202020204" pitchFamily="34" charset="0"/>
              <a:buChar char="•"/>
            </a:pPr>
            <a:r>
              <a:rPr lang="en-GB" dirty="0"/>
              <a:t>Example: Nurses may need to manage digital devices for patient monitoring or conduct virtual consultations.</a:t>
            </a:r>
          </a:p>
          <a:p>
            <a:pPr>
              <a:buFont typeface="Arial" panose="020B0604020202020204" pitchFamily="34" charset="0"/>
              <a:buChar char="•"/>
            </a:pPr>
            <a:r>
              <a:rPr lang="en-GB" b="1" dirty="0"/>
              <a:t>Service Delivery</a:t>
            </a:r>
            <a:r>
              <a:rPr lang="en-GB" dirty="0"/>
              <a:t>: Describe how the day-to-day operations changed.</a:t>
            </a:r>
          </a:p>
          <a:p>
            <a:pPr marL="742950" lvl="1" indent="-285750">
              <a:buFont typeface="Arial" panose="020B0604020202020204" pitchFamily="34" charset="0"/>
              <a:buChar char="•"/>
            </a:pPr>
            <a:r>
              <a:rPr lang="en-GB" dirty="0"/>
              <a:t>Example: Virtual appointments replacing in-person visits, faster response times for patients, streamlined scheduling systems.</a:t>
            </a:r>
          </a:p>
          <a:p>
            <a:r>
              <a:rPr lang="en-GB" b="1" dirty="0"/>
              <a:t>4. Impact on Patients and Community (3 minutes)</a:t>
            </a:r>
          </a:p>
          <a:p>
            <a:pPr>
              <a:buFont typeface="Arial" panose="020B0604020202020204" pitchFamily="34" charset="0"/>
              <a:buChar char="•"/>
            </a:pPr>
            <a:r>
              <a:rPr lang="en-GB" b="1" dirty="0"/>
              <a:t>Patient Experience</a:t>
            </a:r>
            <a:r>
              <a:rPr lang="en-GB" dirty="0"/>
              <a:t>: Share testimonials or data from the case study on patient satisfaction, challenges, or improvements in care quality.</a:t>
            </a:r>
          </a:p>
          <a:p>
            <a:pPr marL="742950" lvl="1" indent="-285750">
              <a:buFont typeface="Arial" panose="020B0604020202020204" pitchFamily="34" charset="0"/>
              <a:buChar char="•"/>
            </a:pPr>
            <a:r>
              <a:rPr lang="en-GB" dirty="0"/>
              <a:t>Example: Increased convenience and accessibility for patients in rural areas using telemedicine.</a:t>
            </a:r>
          </a:p>
          <a:p>
            <a:pPr>
              <a:buFont typeface="Arial" panose="020B0604020202020204" pitchFamily="34" charset="0"/>
              <a:buChar char="•"/>
            </a:pPr>
            <a:r>
              <a:rPr lang="en-GB" b="1" dirty="0"/>
              <a:t>Community Impact</a:t>
            </a:r>
            <a:r>
              <a:rPr lang="en-GB" dirty="0"/>
              <a:t>: Discuss how the innovation affected families, caregivers, and the broader community.</a:t>
            </a:r>
          </a:p>
          <a:p>
            <a:pPr marL="742950" lvl="1" indent="-285750">
              <a:buFont typeface="Arial" panose="020B0604020202020204" pitchFamily="34" charset="0"/>
              <a:buChar char="•"/>
            </a:pPr>
            <a:r>
              <a:rPr lang="en-GB" dirty="0"/>
              <a:t>Example: Families being able to attend consultations remotely or rural areas having greater access to specialist care.</a:t>
            </a:r>
          </a:p>
          <a:p>
            <a:r>
              <a:rPr lang="en-GB" b="1" dirty="0"/>
              <a:t>5. Conclusion and Recommendations (1 minute)</a:t>
            </a:r>
          </a:p>
          <a:p>
            <a:pPr>
              <a:buFont typeface="Arial" panose="020B0604020202020204" pitchFamily="34" charset="0"/>
              <a:buChar char="•"/>
            </a:pPr>
            <a:r>
              <a:rPr lang="en-GB" dirty="0"/>
              <a:t>Summarize the outcomes from the case study.</a:t>
            </a:r>
          </a:p>
          <a:p>
            <a:pPr>
              <a:buFont typeface="Arial" panose="020B0604020202020204" pitchFamily="34" charset="0"/>
              <a:buChar char="•"/>
            </a:pPr>
            <a:r>
              <a:rPr lang="en-GB" dirty="0"/>
              <a:t>Offer recommendations for scaling or improving this digital innovation.</a:t>
            </a:r>
          </a:p>
          <a:p>
            <a:pPr>
              <a:buFont typeface="Arial" panose="020B0604020202020204" pitchFamily="34" charset="0"/>
              <a:buChar char="•"/>
            </a:pPr>
            <a:r>
              <a:rPr lang="en-GB" dirty="0"/>
              <a:t>Highlight the broader implications for health and social care.</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11</a:t>
            </a:fld>
            <a:endParaRPr lang="en-GB"/>
          </a:p>
        </p:txBody>
      </p:sp>
    </p:spTree>
    <p:extLst>
      <p:ext uri="{BB962C8B-B14F-4D97-AF65-F5344CB8AC3E}">
        <p14:creationId xmlns:p14="http://schemas.microsoft.com/office/powerpoint/2010/main" val="9083481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Problem-Solution Approach</a:t>
            </a:r>
          </a:p>
          <a:p>
            <a:r>
              <a:rPr lang="en-GB" dirty="0"/>
              <a:t>In this structure, the focus is on defining a key healthcare problem and showing how the digital innovation directly addresses this issue. This approach emphasizes the </a:t>
            </a:r>
            <a:r>
              <a:rPr lang="en-GB" b="1" dirty="0"/>
              <a:t>value proposition</a:t>
            </a:r>
            <a:r>
              <a:rPr lang="en-GB" dirty="0"/>
              <a:t> of the technology.</a:t>
            </a:r>
          </a:p>
          <a:p>
            <a:r>
              <a:rPr lang="en-GB" b="1" dirty="0"/>
              <a:t>1. Introduction: Identifying the Problem (2 minutes)</a:t>
            </a:r>
          </a:p>
          <a:p>
            <a:pPr>
              <a:buFont typeface="Arial" panose="020B0604020202020204" pitchFamily="34" charset="0"/>
              <a:buChar char="•"/>
            </a:pPr>
            <a:r>
              <a:rPr lang="en-GB" dirty="0"/>
              <a:t>Start with a clear explanation of a key challenge in health and social care (e.g., access to care, long waiting times, staff shortages).</a:t>
            </a:r>
          </a:p>
          <a:p>
            <a:pPr>
              <a:buFont typeface="Arial" panose="020B0604020202020204" pitchFamily="34" charset="0"/>
              <a:buChar char="•"/>
            </a:pPr>
            <a:r>
              <a:rPr lang="en-GB" dirty="0"/>
              <a:t>Provide data or evidence to highlight the scope of the problem (e.g., statistics on waiting times or patient satisfaction issues).</a:t>
            </a:r>
          </a:p>
          <a:p>
            <a:r>
              <a:rPr lang="en-GB" b="1" dirty="0"/>
              <a:t>2. Introducing the Digital Innovation as the Solution (2 minutes)</a:t>
            </a:r>
          </a:p>
          <a:p>
            <a:pPr>
              <a:buFont typeface="Arial" panose="020B0604020202020204" pitchFamily="34" charset="0"/>
              <a:buChar char="•"/>
            </a:pPr>
            <a:r>
              <a:rPr lang="en-GB" dirty="0"/>
              <a:t>Introduce the innovation (e.g., telemedicine) as the solution to the identified problem.</a:t>
            </a:r>
          </a:p>
          <a:p>
            <a:pPr>
              <a:buFont typeface="Arial" panose="020B0604020202020204" pitchFamily="34" charset="0"/>
              <a:buChar char="•"/>
            </a:pPr>
            <a:r>
              <a:rPr lang="en-GB" dirty="0"/>
              <a:t>Explain how it specifically addresses the challenges mentioned (e.g., reducing wait times by enabling remote consultations).</a:t>
            </a:r>
          </a:p>
          <a:p>
            <a:r>
              <a:rPr lang="en-GB" b="1" dirty="0"/>
              <a:t>3. Breakdown of Benefits (3 minutes)</a:t>
            </a:r>
          </a:p>
          <a:p>
            <a:pPr>
              <a:buFont typeface="Arial" panose="020B0604020202020204" pitchFamily="34" charset="0"/>
              <a:buChar char="•"/>
            </a:pPr>
            <a:r>
              <a:rPr lang="en-GB" b="1" dirty="0"/>
              <a:t>For Workforce</a:t>
            </a:r>
            <a:r>
              <a:rPr lang="en-GB" dirty="0"/>
              <a:t>: Explain how the digital innovation helps alleviate workforce stress or improve efficiency.</a:t>
            </a:r>
          </a:p>
          <a:p>
            <a:pPr marL="742950" lvl="1" indent="-285750">
              <a:buFont typeface="Arial" panose="020B0604020202020204" pitchFamily="34" charset="0"/>
              <a:buChar char="•"/>
            </a:pPr>
            <a:r>
              <a:rPr lang="en-GB" dirty="0"/>
              <a:t>Example: AI-driven diagnostics can speed up triage, allowing doctors to focus on more critical cases.</a:t>
            </a:r>
          </a:p>
          <a:p>
            <a:pPr>
              <a:buFont typeface="Arial" panose="020B0604020202020204" pitchFamily="34" charset="0"/>
              <a:buChar char="•"/>
            </a:pPr>
            <a:r>
              <a:rPr lang="en-GB" b="1" dirty="0"/>
              <a:t>For Service Delivery</a:t>
            </a:r>
            <a:r>
              <a:rPr lang="en-GB" dirty="0"/>
              <a:t>: Show how the solution changes the delivery of care, making it more efficient and accessible.</a:t>
            </a:r>
          </a:p>
          <a:p>
            <a:pPr marL="742950" lvl="1" indent="-285750">
              <a:buFont typeface="Arial" panose="020B0604020202020204" pitchFamily="34" charset="0"/>
              <a:buChar char="•"/>
            </a:pPr>
            <a:r>
              <a:rPr lang="en-GB" dirty="0"/>
              <a:t>Example: Telemedicine reduces the number of in-person visits, freeing up healthcare resources.</a:t>
            </a:r>
          </a:p>
          <a:p>
            <a:pPr>
              <a:buFont typeface="Arial" panose="020B0604020202020204" pitchFamily="34" charset="0"/>
              <a:buChar char="•"/>
            </a:pPr>
            <a:r>
              <a:rPr lang="en-GB" b="1" dirty="0"/>
              <a:t>For Patients</a:t>
            </a:r>
            <a:r>
              <a:rPr lang="en-GB" dirty="0"/>
              <a:t>: Highlight the improvement in patient experience—access to care, convenience, and outcomes.</a:t>
            </a:r>
          </a:p>
          <a:p>
            <a:pPr marL="742950" lvl="1" indent="-285750">
              <a:buFont typeface="Arial" panose="020B0604020202020204" pitchFamily="34" charset="0"/>
              <a:buChar char="•"/>
            </a:pPr>
            <a:r>
              <a:rPr lang="en-GB" dirty="0"/>
              <a:t>Example: Faster appointments, reduced travel, and improved monitoring of chronic conditions.</a:t>
            </a:r>
          </a:p>
          <a:p>
            <a:r>
              <a:rPr lang="en-GB" b="1" dirty="0"/>
              <a:t>4. Potential Challenges and Solutions (2 minutes)</a:t>
            </a:r>
          </a:p>
          <a:p>
            <a:pPr>
              <a:buFont typeface="Arial" panose="020B0604020202020204" pitchFamily="34" charset="0"/>
              <a:buChar char="•"/>
            </a:pPr>
            <a:r>
              <a:rPr lang="en-GB" dirty="0"/>
              <a:t>Acknowledge the barriers to successful implementation (e.g., digital literacy, infrastructure).</a:t>
            </a:r>
          </a:p>
          <a:p>
            <a:pPr>
              <a:buFont typeface="Arial" panose="020B0604020202020204" pitchFamily="34" charset="0"/>
              <a:buChar char="•"/>
            </a:pPr>
            <a:r>
              <a:rPr lang="en-GB" dirty="0"/>
              <a:t>Propose solutions to overcome these challenges (e.g., training programs, public health campaigns on digital literacy).</a:t>
            </a:r>
          </a:p>
          <a:p>
            <a:r>
              <a:rPr lang="en-GB" b="1" dirty="0"/>
              <a:t>5. Conclusion and Call to Action (1 minute)</a:t>
            </a:r>
          </a:p>
          <a:p>
            <a:pPr>
              <a:buFont typeface="Arial" panose="020B0604020202020204" pitchFamily="34" charset="0"/>
              <a:buChar char="•"/>
            </a:pPr>
            <a:r>
              <a:rPr lang="en-GB" dirty="0"/>
              <a:t>Summarize the key points: the problem, the solution, and the benefits.</a:t>
            </a:r>
          </a:p>
          <a:p>
            <a:pPr>
              <a:buFont typeface="Arial" panose="020B0604020202020204" pitchFamily="34" charset="0"/>
              <a:buChar char="•"/>
            </a:pPr>
            <a:r>
              <a:rPr lang="en-GB" dirty="0"/>
              <a:t>Encourage further exploration or adoption of the digital innovation within the healthcare system.</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13</a:t>
            </a:fld>
            <a:endParaRPr lang="en-GB"/>
          </a:p>
        </p:txBody>
      </p:sp>
    </p:spTree>
    <p:extLst>
      <p:ext uri="{BB962C8B-B14F-4D97-AF65-F5344CB8AC3E}">
        <p14:creationId xmlns:p14="http://schemas.microsoft.com/office/powerpoint/2010/main" val="40177619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14</a:t>
            </a:fld>
            <a:endParaRPr lang="en-GB"/>
          </a:p>
        </p:txBody>
      </p:sp>
    </p:spTree>
    <p:extLst>
      <p:ext uri="{BB962C8B-B14F-4D97-AF65-F5344CB8AC3E}">
        <p14:creationId xmlns:p14="http://schemas.microsoft.com/office/powerpoint/2010/main" val="11765048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SWOT Analysis Approach</a:t>
            </a:r>
          </a:p>
          <a:p>
            <a:r>
              <a:rPr lang="en-GB" dirty="0"/>
              <a:t>In this structure, you assess the </a:t>
            </a:r>
            <a:r>
              <a:rPr lang="en-GB" b="1" dirty="0"/>
              <a:t>Strengths, Weaknesses, Opportunities, and Threats</a:t>
            </a:r>
            <a:r>
              <a:rPr lang="en-GB" dirty="0"/>
              <a:t> of the digital innovation. This is useful for providing a balanced, critical evaluation of the innovation.</a:t>
            </a:r>
          </a:p>
          <a:p>
            <a:r>
              <a:rPr lang="en-GB" b="1" dirty="0"/>
              <a:t>1. Introduction and Overview of the Innovation (1 minute)</a:t>
            </a:r>
          </a:p>
          <a:p>
            <a:pPr>
              <a:buFont typeface="Arial" panose="020B0604020202020204" pitchFamily="34" charset="0"/>
              <a:buChar char="•"/>
            </a:pPr>
            <a:r>
              <a:rPr lang="en-GB" dirty="0"/>
              <a:t>Introduce the digital innovation and its significance in health and social care.</a:t>
            </a:r>
          </a:p>
          <a:p>
            <a:pPr>
              <a:buFont typeface="Arial" panose="020B0604020202020204" pitchFamily="34" charset="0"/>
              <a:buChar char="•"/>
            </a:pPr>
            <a:r>
              <a:rPr lang="en-GB" dirty="0"/>
              <a:t>Briefly mention that you’ll critically analyse it using a SWOT framework.</a:t>
            </a:r>
          </a:p>
          <a:p>
            <a:r>
              <a:rPr lang="en-GB" b="1" dirty="0"/>
              <a:t>2. Strengths of the Innovation (2 minutes)</a:t>
            </a:r>
          </a:p>
          <a:p>
            <a:pPr>
              <a:buFont typeface="Arial" panose="020B0604020202020204" pitchFamily="34" charset="0"/>
              <a:buChar char="•"/>
            </a:pPr>
            <a:r>
              <a:rPr lang="en-GB" b="1" dirty="0"/>
              <a:t>Efficiency</a:t>
            </a:r>
            <a:r>
              <a:rPr lang="en-GB" dirty="0"/>
              <a:t>: Improved service delivery (e.g., telemedicine reduces patient wait times).</a:t>
            </a:r>
          </a:p>
          <a:p>
            <a:pPr>
              <a:buFont typeface="Arial" panose="020B0604020202020204" pitchFamily="34" charset="0"/>
              <a:buChar char="•"/>
            </a:pPr>
            <a:r>
              <a:rPr lang="en-GB" b="1" dirty="0"/>
              <a:t>Access</a:t>
            </a:r>
            <a:r>
              <a:rPr lang="en-GB" dirty="0"/>
              <a:t>: Increased access to care for rural or underserved populations.</a:t>
            </a:r>
          </a:p>
          <a:p>
            <a:pPr>
              <a:buFont typeface="Arial" panose="020B0604020202020204" pitchFamily="34" charset="0"/>
              <a:buChar char="•"/>
            </a:pPr>
            <a:r>
              <a:rPr lang="en-GB" b="1" dirty="0"/>
              <a:t>Workforce Adaptation</a:t>
            </a:r>
            <a:r>
              <a:rPr lang="en-GB" dirty="0"/>
              <a:t>: New roles and competencies for healthcare workers.</a:t>
            </a:r>
          </a:p>
          <a:p>
            <a:r>
              <a:rPr lang="en-GB" b="1" dirty="0"/>
              <a:t>3. Weaknesses of the Innovation (2 minutes)</a:t>
            </a:r>
          </a:p>
          <a:p>
            <a:pPr>
              <a:buFont typeface="Arial" panose="020B0604020202020204" pitchFamily="34" charset="0"/>
              <a:buChar char="•"/>
            </a:pPr>
            <a:r>
              <a:rPr lang="en-GB" b="1" dirty="0"/>
              <a:t>Digital Literacy</a:t>
            </a:r>
            <a:r>
              <a:rPr lang="en-GB" dirty="0"/>
              <a:t>: Some patients and staff may struggle to adapt.</a:t>
            </a:r>
          </a:p>
          <a:p>
            <a:pPr>
              <a:buFont typeface="Arial" panose="020B0604020202020204" pitchFamily="34" charset="0"/>
              <a:buChar char="•"/>
            </a:pPr>
            <a:r>
              <a:rPr lang="en-GB" b="1" dirty="0"/>
              <a:t>Infrastructure</a:t>
            </a:r>
            <a:r>
              <a:rPr lang="en-GB" dirty="0"/>
              <a:t>: Requires significant investment in technology and training.</a:t>
            </a:r>
          </a:p>
          <a:p>
            <a:pPr>
              <a:buFont typeface="Arial" panose="020B0604020202020204" pitchFamily="34" charset="0"/>
              <a:buChar char="•"/>
            </a:pPr>
            <a:r>
              <a:rPr lang="en-GB" b="1" dirty="0"/>
              <a:t>Personalization</a:t>
            </a:r>
            <a:r>
              <a:rPr lang="en-GB" dirty="0"/>
              <a:t>: Loss of in-person contact could reduce the personal touch in care.</a:t>
            </a:r>
          </a:p>
          <a:p>
            <a:r>
              <a:rPr lang="en-GB" b="1" dirty="0"/>
              <a:t>4. Opportunities for Expansion (2 minutes)</a:t>
            </a:r>
          </a:p>
          <a:p>
            <a:pPr>
              <a:buFont typeface="Arial" panose="020B0604020202020204" pitchFamily="34" charset="0"/>
              <a:buChar char="•"/>
            </a:pPr>
            <a:r>
              <a:rPr lang="en-GB" b="1" dirty="0"/>
              <a:t>Scalability</a:t>
            </a:r>
            <a:r>
              <a:rPr lang="en-GB" dirty="0"/>
              <a:t>: The innovation could be expanded to more areas of healthcare (e.g., integrating telemedicine with AI diagnostics).</a:t>
            </a:r>
          </a:p>
          <a:p>
            <a:pPr>
              <a:buFont typeface="Arial" panose="020B0604020202020204" pitchFamily="34" charset="0"/>
              <a:buChar char="•"/>
            </a:pPr>
            <a:r>
              <a:rPr lang="en-GB" b="1" dirty="0"/>
              <a:t>Innovation in Care Models</a:t>
            </a:r>
            <a:r>
              <a:rPr lang="en-GB" dirty="0"/>
              <a:t>: New models of care can emerge (e.g., hybrid care combining digital and in-person).</a:t>
            </a:r>
          </a:p>
          <a:p>
            <a:pPr>
              <a:buFont typeface="Arial" panose="020B0604020202020204" pitchFamily="34" charset="0"/>
              <a:buChar char="•"/>
            </a:pPr>
            <a:r>
              <a:rPr lang="en-GB" b="1" dirty="0"/>
              <a:t>Public Health Impact</a:t>
            </a:r>
            <a:r>
              <a:rPr lang="en-GB" dirty="0"/>
              <a:t>: Potential to support larger public health initiatives (e.g., remote monitoring for chronic diseases).</a:t>
            </a:r>
          </a:p>
          <a:p>
            <a:r>
              <a:rPr lang="en-GB" b="1" dirty="0"/>
              <a:t>5. Threats and Challenges (2 minutes)</a:t>
            </a:r>
          </a:p>
          <a:p>
            <a:pPr>
              <a:buFont typeface="Arial" panose="020B0604020202020204" pitchFamily="34" charset="0"/>
              <a:buChar char="•"/>
            </a:pPr>
            <a:r>
              <a:rPr lang="en-GB" b="1" dirty="0"/>
              <a:t>Inequality</a:t>
            </a:r>
            <a:r>
              <a:rPr lang="en-GB" dirty="0"/>
              <a:t>: Risk of deepening healthcare access inequality for digitally excluded populations.</a:t>
            </a:r>
          </a:p>
          <a:p>
            <a:pPr>
              <a:buFont typeface="Arial" panose="020B0604020202020204" pitchFamily="34" charset="0"/>
              <a:buChar char="•"/>
            </a:pPr>
            <a:r>
              <a:rPr lang="en-GB" b="1" dirty="0"/>
              <a:t>Resistance</a:t>
            </a:r>
            <a:r>
              <a:rPr lang="en-GB" dirty="0"/>
              <a:t>: Staff or patient resistance to adopting new technologies.</a:t>
            </a:r>
          </a:p>
          <a:p>
            <a:pPr>
              <a:buFont typeface="Arial" panose="020B0604020202020204" pitchFamily="34" charset="0"/>
              <a:buChar char="•"/>
            </a:pPr>
            <a:r>
              <a:rPr lang="en-GB" b="1" dirty="0"/>
              <a:t>Security and Privacy</a:t>
            </a:r>
            <a:r>
              <a:rPr lang="en-GB" dirty="0"/>
              <a:t>: Increased risks of data breaches or misuse of sensitive patient information.</a:t>
            </a:r>
          </a:p>
          <a:p>
            <a:r>
              <a:rPr lang="en-GB" b="1" dirty="0"/>
              <a:t>6. Conclusion and Recommendations (1 minute)</a:t>
            </a:r>
          </a:p>
          <a:p>
            <a:pPr>
              <a:buFont typeface="Arial" panose="020B0604020202020204" pitchFamily="34" charset="0"/>
              <a:buChar char="•"/>
            </a:pPr>
            <a:r>
              <a:rPr lang="en-GB" dirty="0"/>
              <a:t>Summarise the key points from the SWOT analysis.</a:t>
            </a:r>
          </a:p>
          <a:p>
            <a:pPr>
              <a:buFont typeface="Arial" panose="020B0604020202020204" pitchFamily="34" charset="0"/>
              <a:buChar char="•"/>
            </a:pPr>
            <a:r>
              <a:rPr lang="en-GB" dirty="0"/>
              <a:t>Summarise the main value of your research.  </a:t>
            </a:r>
          </a:p>
          <a:p>
            <a:pPr>
              <a:buFont typeface="Arial" panose="020B0604020202020204" pitchFamily="34" charset="0"/>
              <a:buChar char="•"/>
            </a:pPr>
            <a:r>
              <a:rPr lang="en-GB" dirty="0"/>
              <a:t>Offer recommendations for mitigating weaknesses and threats, and maximizing strengths and opportunities.</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15</a:t>
            </a:fld>
            <a:endParaRPr lang="en-GB"/>
          </a:p>
        </p:txBody>
      </p:sp>
    </p:spTree>
    <p:extLst>
      <p:ext uri="{BB962C8B-B14F-4D97-AF65-F5344CB8AC3E}">
        <p14:creationId xmlns:p14="http://schemas.microsoft.com/office/powerpoint/2010/main" val="7807084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key aspects of this checklist and ensure that students are clear what ‘concise’ means. </a:t>
            </a:r>
          </a:p>
        </p:txBody>
      </p:sp>
      <p:sp>
        <p:nvSpPr>
          <p:cNvPr id="4" name="Slide Number Placeholder 3"/>
          <p:cNvSpPr>
            <a:spLocks noGrp="1"/>
          </p:cNvSpPr>
          <p:nvPr>
            <p:ph type="sldNum" sz="quarter" idx="5"/>
          </p:nvPr>
        </p:nvSpPr>
        <p:spPr/>
        <p:txBody>
          <a:bodyPr/>
          <a:lstStyle/>
          <a:p>
            <a:fld id="{3D4C67B5-F292-4576-8BF8-36D135D4AF60}" type="slidenum">
              <a:rPr lang="en-GB" smtClean="0"/>
              <a:t>17</a:t>
            </a:fld>
            <a:endParaRPr lang="en-GB"/>
          </a:p>
        </p:txBody>
      </p:sp>
    </p:spTree>
    <p:extLst>
      <p:ext uri="{BB962C8B-B14F-4D97-AF65-F5344CB8AC3E}">
        <p14:creationId xmlns:p14="http://schemas.microsoft.com/office/powerpoint/2010/main" val="28382382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4C67B5-F292-4576-8BF8-36D135D4AF60}" type="slidenum">
              <a:rPr lang="en-GB" smtClean="0"/>
              <a:t>18</a:t>
            </a:fld>
            <a:endParaRPr lang="en-GB"/>
          </a:p>
        </p:txBody>
      </p:sp>
    </p:spTree>
    <p:extLst>
      <p:ext uri="{BB962C8B-B14F-4D97-AF65-F5344CB8AC3E}">
        <p14:creationId xmlns:p14="http://schemas.microsoft.com/office/powerpoint/2010/main" val="39798576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a:t>
            </a:r>
            <a:r>
              <a:rPr lang="en-US" dirty="0" err="1">
                <a:ea typeface="Calibri"/>
                <a:cs typeface="Calibri"/>
              </a:rPr>
              <a:t>UWTSd</a:t>
            </a:r>
            <a:r>
              <a:rPr lang="en-US" dirty="0">
                <a:ea typeface="Calibri"/>
                <a:cs typeface="Calibri"/>
              </a:rPr>
              <a:t> library have info skills course to help you to develop </a:t>
            </a:r>
          </a:p>
        </p:txBody>
      </p:sp>
      <p:sp>
        <p:nvSpPr>
          <p:cNvPr id="4" name="Slide Number Placeholder 3"/>
          <p:cNvSpPr>
            <a:spLocks noGrp="1"/>
          </p:cNvSpPr>
          <p:nvPr>
            <p:ph type="sldNum" sz="quarter" idx="5"/>
          </p:nvPr>
        </p:nvSpPr>
        <p:spPr/>
        <p:txBody>
          <a:bodyPr/>
          <a:lstStyle/>
          <a:p>
            <a:fld id="{3D4C67B5-F292-4576-8BF8-36D135D4AF60}" type="slidenum">
              <a:rPr lang="en-US"/>
              <a:t>19</a:t>
            </a:fld>
            <a:endParaRPr lang="en-US"/>
          </a:p>
        </p:txBody>
      </p:sp>
    </p:spTree>
    <p:extLst>
      <p:ext uri="{BB962C8B-B14F-4D97-AF65-F5344CB8AC3E}">
        <p14:creationId xmlns:p14="http://schemas.microsoft.com/office/powerpoint/2010/main" val="18383283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4C67B5-F292-4576-8BF8-36D135D4AF60}" type="slidenum">
              <a:rPr lang="en-GB" smtClean="0"/>
              <a:t>20</a:t>
            </a:fld>
            <a:endParaRPr lang="en-GB"/>
          </a:p>
        </p:txBody>
      </p:sp>
    </p:spTree>
    <p:extLst>
      <p:ext uri="{BB962C8B-B14F-4D97-AF65-F5344CB8AC3E}">
        <p14:creationId xmlns:p14="http://schemas.microsoft.com/office/powerpoint/2010/main" val="37879075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2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5" Type="http://schemas.openxmlformats.org/officeDocument/2006/relationships/slideLayout" Target="../slideLayouts/slideLayout26.xml"/><Relationship Id="rId4" Type="http://schemas.openxmlformats.org/officeDocument/2006/relationships/slideLayout" Target="../slideLayouts/slideLayout25.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3/29/2026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30.png"/></Relationships>
</file>

<file path=ppt/slides/_rels/slide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5.xml"/><Relationship Id="rId1" Type="http://schemas.openxmlformats.org/officeDocument/2006/relationships/slideLayout" Target="../slideLayouts/slideLayout15.xml"/><Relationship Id="rId4" Type="http://schemas.openxmlformats.org/officeDocument/2006/relationships/image" Target="../media/image32.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7.xml"/><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hyperlink" Target="https://digital.nhs.uk/services/nhs-app/case-studies/paul" TargetMode="External"/><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4.xml"/><Relationship Id="rId1" Type="http://schemas.openxmlformats.org/officeDocument/2006/relationships/slideLayout" Target="../slideLayouts/slideLayout17.xml"/><Relationship Id="rId5" Type="http://schemas.openxmlformats.org/officeDocument/2006/relationships/image" Target="../media/image39.jpeg"/><Relationship Id="rId4" Type="http://schemas.openxmlformats.org/officeDocument/2006/relationships/hyperlink" Target="https://moodle.uwtsd.ac.uk/course/view.php?id=11455"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13718F9-3C64-7D51-EFAB-7110E9660A6A}"/>
              </a:ext>
            </a:extLst>
          </p:cNvPr>
          <p:cNvSpPr>
            <a:spLocks noGrp="1"/>
          </p:cNvSpPr>
          <p:nvPr>
            <p:ph idx="1"/>
          </p:nvPr>
        </p:nvSpPr>
        <p:spPr>
          <a:xfrm>
            <a:off x="630810" y="1470581"/>
            <a:ext cx="10803903" cy="1090489"/>
          </a:xfrm>
        </p:spPr>
        <p:txBody>
          <a:bodyPr/>
          <a:lstStyle/>
          <a:p>
            <a:pPr marL="0" indent="0" algn="ctr">
              <a:buNone/>
            </a:pPr>
            <a:r>
              <a:rPr lang="en-GB" sz="3200" dirty="0">
                <a:solidFill>
                  <a:schemeClr val="bg1"/>
                </a:solidFill>
                <a:ea typeface="Calibri"/>
                <a:cs typeface="Calibri"/>
              </a:rPr>
              <a:t>BMHP6026_LON </a:t>
            </a:r>
            <a:endParaRPr lang="en-GB" sz="4800" dirty="0">
              <a:solidFill>
                <a:schemeClr val="bg1"/>
              </a:solidFill>
              <a:ea typeface="Calibri"/>
              <a:cs typeface="Calibri"/>
            </a:endParaRPr>
          </a:p>
          <a:p>
            <a:pPr marL="0" indent="0" algn="ctr">
              <a:buNone/>
            </a:pPr>
            <a:r>
              <a:rPr lang="en-GB" sz="4800" dirty="0">
                <a:solidFill>
                  <a:schemeClr val="bg1"/>
                </a:solidFill>
                <a:ea typeface="Calibri"/>
                <a:cs typeface="Calibri"/>
              </a:rPr>
              <a:t>Week 8</a:t>
            </a:r>
          </a:p>
          <a:p>
            <a:pPr marL="0" indent="0" algn="ctr">
              <a:buNone/>
            </a:pPr>
            <a:r>
              <a:rPr lang="en-GB" sz="4800" dirty="0">
                <a:solidFill>
                  <a:schemeClr val="bg1"/>
                </a:solidFill>
                <a:ea typeface="Calibri"/>
                <a:cs typeface="Calibri"/>
              </a:rPr>
              <a:t> Developing critical analysis for </a:t>
            </a:r>
          </a:p>
          <a:p>
            <a:pPr marL="0" indent="0" algn="ctr">
              <a:buNone/>
            </a:pPr>
            <a:r>
              <a:rPr lang="en-GB" sz="4800" dirty="0">
                <a:solidFill>
                  <a:schemeClr val="bg1"/>
                </a:solidFill>
                <a:ea typeface="Calibri"/>
                <a:cs typeface="Calibri"/>
              </a:rPr>
              <a:t>Component 2 Viva Presentations. </a:t>
            </a:r>
          </a:p>
        </p:txBody>
      </p:sp>
    </p:spTree>
    <p:extLst>
      <p:ext uri="{BB962C8B-B14F-4D97-AF65-F5344CB8AC3E}">
        <p14:creationId xmlns:p14="http://schemas.microsoft.com/office/powerpoint/2010/main" val="3644276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E98E1-4664-4D86-B9F8-B3112E5C343D}"/>
              </a:ext>
            </a:extLst>
          </p:cNvPr>
          <p:cNvSpPr>
            <a:spLocks noGrp="1"/>
          </p:cNvSpPr>
          <p:nvPr>
            <p:ph type="title"/>
          </p:nvPr>
        </p:nvSpPr>
        <p:spPr/>
        <p:txBody>
          <a:bodyPr/>
          <a:lstStyle/>
          <a:p>
            <a:r>
              <a:rPr lang="en-GB" dirty="0"/>
              <a:t>During this session we will…</a:t>
            </a:r>
          </a:p>
        </p:txBody>
      </p:sp>
      <p:sp>
        <p:nvSpPr>
          <p:cNvPr id="5" name="Arrow: Right 4">
            <a:extLst>
              <a:ext uri="{FF2B5EF4-FFF2-40B4-BE49-F238E27FC236}">
                <a16:creationId xmlns:a16="http://schemas.microsoft.com/office/drawing/2014/main" id="{18872F5B-A1DA-4DBF-A43D-716958E18DD2}"/>
              </a:ext>
            </a:extLst>
          </p:cNvPr>
          <p:cNvSpPr/>
          <p:nvPr/>
        </p:nvSpPr>
        <p:spPr>
          <a:xfrm>
            <a:off x="1219834" y="1825625"/>
            <a:ext cx="9758680" cy="3576638"/>
          </a:xfrm>
          <a:prstGeom prst="rightArrow">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6" name="Freeform: Shape 5">
            <a:extLst>
              <a:ext uri="{FF2B5EF4-FFF2-40B4-BE49-F238E27FC236}">
                <a16:creationId xmlns:a16="http://schemas.microsoft.com/office/drawing/2014/main" id="{D0CFCCDE-A73C-4EF8-A434-BB9510F3CB4E}"/>
              </a:ext>
            </a:extLst>
          </p:cNvPr>
          <p:cNvSpPr/>
          <p:nvPr/>
        </p:nvSpPr>
        <p:spPr>
          <a:xfrm>
            <a:off x="747821"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lvl="0" algn="ctr" defTabSz="1155700">
              <a:lnSpc>
                <a:spcPct val="90000"/>
              </a:lnSpc>
              <a:spcBef>
                <a:spcPct val="0"/>
              </a:spcBef>
              <a:spcAft>
                <a:spcPct val="35000"/>
              </a:spcAft>
            </a:pPr>
            <a:r>
              <a:rPr lang="en-GB" sz="2600" dirty="0"/>
              <a:t>Go over the Component 2 Task.</a:t>
            </a:r>
            <a:endParaRPr lang="en-GB" sz="2600" kern="1200" dirty="0"/>
          </a:p>
        </p:txBody>
      </p:sp>
      <p:sp>
        <p:nvSpPr>
          <p:cNvPr id="7" name="Freeform: Shape 6">
            <a:extLst>
              <a:ext uri="{FF2B5EF4-FFF2-40B4-BE49-F238E27FC236}">
                <a16:creationId xmlns:a16="http://schemas.microsoft.com/office/drawing/2014/main" id="{99092D8B-962D-4CBC-8B3F-AF14F5B38632}"/>
              </a:ext>
            </a:extLst>
          </p:cNvPr>
          <p:cNvSpPr/>
          <p:nvPr/>
        </p:nvSpPr>
        <p:spPr>
          <a:xfrm>
            <a:off x="4377055"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700">
              <a:lnSpc>
                <a:spcPct val="90000"/>
              </a:lnSpc>
              <a:spcBef>
                <a:spcPct val="0"/>
              </a:spcBef>
              <a:spcAft>
                <a:spcPct val="35000"/>
              </a:spcAft>
              <a:buNone/>
            </a:pPr>
            <a:r>
              <a:rPr lang="en-GB" sz="2600" dirty="0"/>
              <a:t>Discuss summary points from your C1 critical analysis </a:t>
            </a:r>
            <a:endParaRPr lang="en-GB" sz="2600" kern="1200" dirty="0"/>
          </a:p>
        </p:txBody>
      </p:sp>
      <p:sp>
        <p:nvSpPr>
          <p:cNvPr id="8" name="Freeform: Shape 7">
            <a:extLst>
              <a:ext uri="{FF2B5EF4-FFF2-40B4-BE49-F238E27FC236}">
                <a16:creationId xmlns:a16="http://schemas.microsoft.com/office/drawing/2014/main" id="{E962042B-39E2-41F7-BEDB-7E22F3A052D0}"/>
              </a:ext>
            </a:extLst>
          </p:cNvPr>
          <p:cNvSpPr/>
          <p:nvPr/>
        </p:nvSpPr>
        <p:spPr>
          <a:xfrm>
            <a:off x="8006288"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lvl="0" algn="ctr" defTabSz="1155700">
              <a:lnSpc>
                <a:spcPct val="90000"/>
              </a:lnSpc>
              <a:spcBef>
                <a:spcPct val="0"/>
              </a:spcBef>
              <a:spcAft>
                <a:spcPct val="35000"/>
              </a:spcAft>
            </a:pPr>
            <a:endParaRPr lang="en-GB" sz="2600" dirty="0"/>
          </a:p>
          <a:p>
            <a:pPr lvl="0" algn="ctr" defTabSz="1155700">
              <a:lnSpc>
                <a:spcPct val="90000"/>
              </a:lnSpc>
              <a:spcBef>
                <a:spcPct val="0"/>
              </a:spcBef>
              <a:spcAft>
                <a:spcPct val="35000"/>
              </a:spcAft>
            </a:pPr>
            <a:r>
              <a:rPr lang="en-GB" sz="2600" dirty="0"/>
              <a:t>Explore possible structure styles for component 2 </a:t>
            </a:r>
          </a:p>
          <a:p>
            <a:pPr marL="0" lvl="0" indent="0" algn="ctr" defTabSz="1155700">
              <a:lnSpc>
                <a:spcPct val="90000"/>
              </a:lnSpc>
              <a:spcBef>
                <a:spcPct val="0"/>
              </a:spcBef>
              <a:spcAft>
                <a:spcPct val="35000"/>
              </a:spcAft>
              <a:buNone/>
            </a:pPr>
            <a:endParaRPr lang="en-GB" sz="2600" kern="1200" dirty="0"/>
          </a:p>
        </p:txBody>
      </p:sp>
    </p:spTree>
    <p:extLst>
      <p:ext uri="{BB962C8B-B14F-4D97-AF65-F5344CB8AC3E}">
        <p14:creationId xmlns:p14="http://schemas.microsoft.com/office/powerpoint/2010/main" val="4262185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37670-FEF7-63CE-F365-A200AC8C0902}"/>
              </a:ext>
            </a:extLst>
          </p:cNvPr>
          <p:cNvSpPr>
            <a:spLocks noGrp="1"/>
          </p:cNvSpPr>
          <p:nvPr>
            <p:ph type="title"/>
          </p:nvPr>
        </p:nvSpPr>
        <p:spPr/>
        <p:txBody>
          <a:bodyPr/>
          <a:lstStyle/>
          <a:p>
            <a:r>
              <a:rPr lang="en-GB" dirty="0"/>
              <a:t>Structuring your presentation</a:t>
            </a:r>
          </a:p>
        </p:txBody>
      </p:sp>
      <p:sp>
        <p:nvSpPr>
          <p:cNvPr id="3" name="Content Placeholder 2">
            <a:extLst>
              <a:ext uri="{FF2B5EF4-FFF2-40B4-BE49-F238E27FC236}">
                <a16:creationId xmlns:a16="http://schemas.microsoft.com/office/drawing/2014/main" id="{9FEAFC59-5C50-FC77-A21D-4CAD1DF3C58D}"/>
              </a:ext>
            </a:extLst>
          </p:cNvPr>
          <p:cNvSpPr>
            <a:spLocks noGrp="1"/>
          </p:cNvSpPr>
          <p:nvPr>
            <p:ph idx="1"/>
          </p:nvPr>
        </p:nvSpPr>
        <p:spPr/>
        <p:txBody>
          <a:bodyPr/>
          <a:lstStyle/>
          <a:p>
            <a:r>
              <a:rPr lang="en-GB" dirty="0"/>
              <a:t>Consider the structure of your presentation carefully. Aim for maximum impact. </a:t>
            </a:r>
          </a:p>
          <a:p>
            <a:endParaRPr lang="en-GB" dirty="0"/>
          </a:p>
          <a:p>
            <a:r>
              <a:rPr lang="en-GB" dirty="0"/>
              <a:t>There are multiple ways in which you can structure your presentation, so examples will be shared: </a:t>
            </a:r>
          </a:p>
          <a:p>
            <a:pPr lvl="1"/>
            <a:r>
              <a:rPr lang="en-GB" dirty="0"/>
              <a:t>Context and core concept evaluation</a:t>
            </a:r>
          </a:p>
          <a:p>
            <a:pPr lvl="1"/>
            <a:r>
              <a:rPr lang="en-GB" dirty="0"/>
              <a:t>Case Study Approach</a:t>
            </a:r>
          </a:p>
          <a:p>
            <a:pPr lvl="1"/>
            <a:r>
              <a:rPr lang="en-GB" dirty="0"/>
              <a:t>Problem – Solution Approach</a:t>
            </a:r>
          </a:p>
          <a:p>
            <a:pPr lvl="1"/>
            <a:r>
              <a:rPr lang="en-GB" dirty="0"/>
              <a:t>SWOT Analysis</a:t>
            </a:r>
          </a:p>
          <a:p>
            <a:pPr lvl="1"/>
            <a:r>
              <a:rPr lang="en-GB" dirty="0"/>
              <a:t>Chronological Approach</a:t>
            </a:r>
          </a:p>
        </p:txBody>
      </p:sp>
      <p:sp>
        <p:nvSpPr>
          <p:cNvPr id="4" name="Rectangle: Rounded Corners 3">
            <a:extLst>
              <a:ext uri="{FF2B5EF4-FFF2-40B4-BE49-F238E27FC236}">
                <a16:creationId xmlns:a16="http://schemas.microsoft.com/office/drawing/2014/main" id="{D7BA750D-0171-1EF2-C7DC-49075901B74A}"/>
              </a:ext>
            </a:extLst>
          </p:cNvPr>
          <p:cNvSpPr/>
          <p:nvPr/>
        </p:nvSpPr>
        <p:spPr>
          <a:xfrm>
            <a:off x="8904514" y="5072743"/>
            <a:ext cx="2831856" cy="142013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We will examine these in more detail later. </a:t>
            </a:r>
          </a:p>
        </p:txBody>
      </p:sp>
    </p:spTree>
    <p:extLst>
      <p:ext uri="{BB962C8B-B14F-4D97-AF65-F5344CB8AC3E}">
        <p14:creationId xmlns:p14="http://schemas.microsoft.com/office/powerpoint/2010/main" val="3374698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thletic woman thumbs up smiling">
            <a:extLst>
              <a:ext uri="{FF2B5EF4-FFF2-40B4-BE49-F238E27FC236}">
                <a16:creationId xmlns:a16="http://schemas.microsoft.com/office/drawing/2014/main" id="{9F402743-C154-C299-D90E-28129E2F48A1}"/>
              </a:ext>
            </a:extLst>
          </p:cNvPr>
          <p:cNvPicPr>
            <a:picLocks noChangeAspect="1"/>
          </p:cNvPicPr>
          <p:nvPr/>
        </p:nvPicPr>
        <p:blipFill>
          <a:blip r:embed="rId3"/>
          <a:stretch>
            <a:fillRect/>
          </a:stretch>
        </p:blipFill>
        <p:spPr>
          <a:xfrm>
            <a:off x="6096000" y="1425389"/>
            <a:ext cx="1436573" cy="3890254"/>
          </a:xfrm>
          <a:prstGeom prst="rect">
            <a:avLst/>
          </a:prstGeom>
        </p:spPr>
      </p:pic>
      <p:pic>
        <p:nvPicPr>
          <p:cNvPr id="9" name="Picture 8" descr="Business woman hand on head">
            <a:extLst>
              <a:ext uri="{FF2B5EF4-FFF2-40B4-BE49-F238E27FC236}">
                <a16:creationId xmlns:a16="http://schemas.microsoft.com/office/drawing/2014/main" id="{94B42299-E014-AE6A-ABC0-09CAB3332E42}"/>
              </a:ext>
            </a:extLst>
          </p:cNvPr>
          <p:cNvPicPr>
            <a:picLocks noChangeAspect="1"/>
          </p:cNvPicPr>
          <p:nvPr/>
        </p:nvPicPr>
        <p:blipFill>
          <a:blip r:embed="rId4"/>
          <a:stretch>
            <a:fillRect/>
          </a:stretch>
        </p:blipFill>
        <p:spPr>
          <a:xfrm>
            <a:off x="4624269" y="1542357"/>
            <a:ext cx="1662209" cy="4329953"/>
          </a:xfrm>
          <a:prstGeom prst="rect">
            <a:avLst/>
          </a:prstGeom>
        </p:spPr>
      </p:pic>
      <p:sp>
        <p:nvSpPr>
          <p:cNvPr id="10" name="Speech Bubble: Rectangle 9">
            <a:extLst>
              <a:ext uri="{FF2B5EF4-FFF2-40B4-BE49-F238E27FC236}">
                <a16:creationId xmlns:a16="http://schemas.microsoft.com/office/drawing/2014/main" id="{E87E4731-FA10-16E4-4A2E-9D20FAB5CD00}"/>
              </a:ext>
            </a:extLst>
          </p:cNvPr>
          <p:cNvSpPr/>
          <p:nvPr/>
        </p:nvSpPr>
        <p:spPr>
          <a:xfrm>
            <a:off x="7771614" y="842469"/>
            <a:ext cx="4193262" cy="2743200"/>
          </a:xfrm>
          <a:prstGeom prst="wedgeRectCallout">
            <a:avLst>
              <a:gd name="adj1" fmla="val -64446"/>
              <a:gd name="adj2" fmla="val -13970"/>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dirty="0"/>
              <a:t>I am just going to do a slide for each paragraph of my component 1 report. Why do any extra work? </a:t>
            </a:r>
          </a:p>
        </p:txBody>
      </p:sp>
      <p:sp>
        <p:nvSpPr>
          <p:cNvPr id="11" name="Speech Bubble: Rectangle 10">
            <a:extLst>
              <a:ext uri="{FF2B5EF4-FFF2-40B4-BE49-F238E27FC236}">
                <a16:creationId xmlns:a16="http://schemas.microsoft.com/office/drawing/2014/main" id="{085821D4-2196-1CEF-6B6A-0804B53282B0}"/>
              </a:ext>
            </a:extLst>
          </p:cNvPr>
          <p:cNvSpPr/>
          <p:nvPr/>
        </p:nvSpPr>
        <p:spPr>
          <a:xfrm>
            <a:off x="227124" y="2214069"/>
            <a:ext cx="4397145" cy="2304143"/>
          </a:xfrm>
          <a:prstGeom prst="wedgeRectCallout">
            <a:avLst>
              <a:gd name="adj1" fmla="val 52562"/>
              <a:gd name="adj2" fmla="val -63558"/>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dirty="0"/>
              <a:t>I am not sure that we are allowed to do that. It will be plagiarism or something. </a:t>
            </a:r>
          </a:p>
        </p:txBody>
      </p:sp>
    </p:spTree>
    <p:extLst>
      <p:ext uri="{BB962C8B-B14F-4D97-AF65-F5344CB8AC3E}">
        <p14:creationId xmlns:p14="http://schemas.microsoft.com/office/powerpoint/2010/main" val="3878235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55C01129-3453-464D-A870-ED71C6E89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2781A6-5C82-4764-B489-F9A599C0A7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8833" y="685800"/>
            <a:ext cx="5004061" cy="5486400"/>
          </a:xfrm>
          <a:prstGeom prst="rect">
            <a:avLst/>
          </a:prstGeom>
          <a:solidFill>
            <a:schemeClr val="tx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3BBE41-F689-A9F0-313C-046E334F145E}"/>
              </a:ext>
            </a:extLst>
          </p:cNvPr>
          <p:cNvSpPr>
            <a:spLocks noGrp="1"/>
          </p:cNvSpPr>
          <p:nvPr>
            <p:ph type="title"/>
          </p:nvPr>
        </p:nvSpPr>
        <p:spPr>
          <a:xfrm>
            <a:off x="4086447" y="1084522"/>
            <a:ext cx="4019107" cy="962418"/>
          </a:xfrm>
        </p:spPr>
        <p:txBody>
          <a:bodyPr vert="horz" lIns="91440" tIns="45720" rIns="91440" bIns="45720" rtlCol="0" anchor="b">
            <a:normAutofit/>
          </a:bodyPr>
          <a:lstStyle/>
          <a:p>
            <a:pPr algn="ctr"/>
            <a:r>
              <a:rPr lang="en-US" kern="1200" dirty="0">
                <a:solidFill>
                  <a:schemeClr val="bg1">
                    <a:alpha val="60000"/>
                  </a:schemeClr>
                </a:solidFill>
                <a:latin typeface="+mj-lt"/>
                <a:ea typeface="+mj-ea"/>
                <a:cs typeface="+mj-cs"/>
              </a:rPr>
              <a:t>Self-Plagiarism </a:t>
            </a:r>
          </a:p>
        </p:txBody>
      </p:sp>
      <p:pic>
        <p:nvPicPr>
          <p:cNvPr id="5" name="Picture 4" descr="Athletic woman angry">
            <a:extLst>
              <a:ext uri="{FF2B5EF4-FFF2-40B4-BE49-F238E27FC236}">
                <a16:creationId xmlns:a16="http://schemas.microsoft.com/office/drawing/2014/main" id="{5758F7B9-EE9A-3873-3322-54F8736CF65B}"/>
              </a:ext>
            </a:extLst>
          </p:cNvPr>
          <p:cNvPicPr>
            <a:picLocks noChangeAspect="1"/>
          </p:cNvPicPr>
          <p:nvPr/>
        </p:nvPicPr>
        <p:blipFill>
          <a:blip r:embed="rId3"/>
          <a:srcRect r="-2" b="43849"/>
          <a:stretch/>
        </p:blipFill>
        <p:spPr>
          <a:xfrm>
            <a:off x="680483" y="685795"/>
            <a:ext cx="2931299" cy="5486400"/>
          </a:xfrm>
          <a:prstGeom prst="rect">
            <a:avLst/>
          </a:prstGeom>
        </p:spPr>
      </p:pic>
      <p:sp>
        <p:nvSpPr>
          <p:cNvPr id="3" name="Content Placeholder 2">
            <a:extLst>
              <a:ext uri="{FF2B5EF4-FFF2-40B4-BE49-F238E27FC236}">
                <a16:creationId xmlns:a16="http://schemas.microsoft.com/office/drawing/2014/main" id="{C67D7781-639A-0C72-FD69-0CF8292C3437}"/>
              </a:ext>
            </a:extLst>
          </p:cNvPr>
          <p:cNvSpPr>
            <a:spLocks noGrp="1"/>
          </p:cNvSpPr>
          <p:nvPr>
            <p:ph idx="1"/>
          </p:nvPr>
        </p:nvSpPr>
        <p:spPr>
          <a:xfrm>
            <a:off x="3838481" y="2046940"/>
            <a:ext cx="4515038" cy="4125255"/>
          </a:xfrm>
        </p:spPr>
        <p:txBody>
          <a:bodyPr vert="horz" lIns="91440" tIns="45720" rIns="91440" bIns="45720" rtlCol="0" anchor="t">
            <a:noAutofit/>
          </a:bodyPr>
          <a:lstStyle/>
          <a:p>
            <a:pPr marL="0" indent="0" algn="ctr">
              <a:buNone/>
            </a:pPr>
            <a:r>
              <a:rPr lang="en-US" sz="2000" b="1" u="sng" dirty="0">
                <a:solidFill>
                  <a:schemeClr val="bg1"/>
                </a:solidFill>
              </a:rPr>
              <a:t>If</a:t>
            </a:r>
            <a:r>
              <a:rPr lang="en-US" sz="2000" dirty="0">
                <a:solidFill>
                  <a:schemeClr val="bg1"/>
                </a:solidFill>
              </a:rPr>
              <a:t> you copy and paste sections </a:t>
            </a:r>
          </a:p>
          <a:p>
            <a:pPr marL="0" indent="0" algn="ctr">
              <a:buNone/>
            </a:pPr>
            <a:r>
              <a:rPr lang="en-US" sz="2000" b="1" u="sng" dirty="0">
                <a:solidFill>
                  <a:schemeClr val="bg1"/>
                </a:solidFill>
              </a:rPr>
              <a:t>word-for-word</a:t>
            </a:r>
            <a:r>
              <a:rPr lang="en-US" sz="2000" dirty="0">
                <a:solidFill>
                  <a:schemeClr val="bg1"/>
                </a:solidFill>
              </a:rPr>
              <a:t> from your component 1 report you are self-</a:t>
            </a:r>
            <a:r>
              <a:rPr lang="en-US" sz="2000" dirty="0" err="1">
                <a:solidFill>
                  <a:schemeClr val="bg1"/>
                </a:solidFill>
              </a:rPr>
              <a:t>plagiarising</a:t>
            </a:r>
            <a:r>
              <a:rPr lang="en-US" sz="2000" dirty="0">
                <a:solidFill>
                  <a:schemeClr val="bg1"/>
                </a:solidFill>
              </a:rPr>
              <a:t>. </a:t>
            </a:r>
          </a:p>
          <a:p>
            <a:r>
              <a:rPr lang="en-US" sz="2000" dirty="0">
                <a:solidFill>
                  <a:schemeClr val="bg1"/>
                </a:solidFill>
              </a:rPr>
              <a:t>Avoid self-plagiarism by: </a:t>
            </a:r>
          </a:p>
          <a:p>
            <a:pPr lvl="1"/>
            <a:r>
              <a:rPr lang="en-US" sz="2000" dirty="0">
                <a:solidFill>
                  <a:schemeClr val="bg1"/>
                </a:solidFill>
              </a:rPr>
              <a:t>Paraphrase your report content. </a:t>
            </a:r>
          </a:p>
          <a:p>
            <a:pPr lvl="1"/>
            <a:r>
              <a:rPr lang="en-US" sz="2000" dirty="0">
                <a:solidFill>
                  <a:schemeClr val="bg1"/>
                </a:solidFill>
              </a:rPr>
              <a:t>Use bullet points of key points. </a:t>
            </a:r>
          </a:p>
          <a:p>
            <a:pPr lvl="1"/>
            <a:r>
              <a:rPr lang="en-US" sz="2000" dirty="0">
                <a:solidFill>
                  <a:schemeClr val="bg1"/>
                </a:solidFill>
              </a:rPr>
              <a:t>Practice rephrasing and speaking naturally when presenting. </a:t>
            </a:r>
          </a:p>
          <a:p>
            <a:pPr lvl="1"/>
            <a:r>
              <a:rPr lang="en-US" sz="2000" dirty="0">
                <a:solidFill>
                  <a:schemeClr val="bg1"/>
                </a:solidFill>
              </a:rPr>
              <a:t>Cite your sources during your presentation. </a:t>
            </a:r>
          </a:p>
        </p:txBody>
      </p:sp>
      <p:pic>
        <p:nvPicPr>
          <p:cNvPr id="11" name="Picture 10" descr="Business woman raising hand">
            <a:extLst>
              <a:ext uri="{FF2B5EF4-FFF2-40B4-BE49-F238E27FC236}">
                <a16:creationId xmlns:a16="http://schemas.microsoft.com/office/drawing/2014/main" id="{55C33E59-DCC9-4E6D-E8B2-FD6608697B38}"/>
              </a:ext>
            </a:extLst>
          </p:cNvPr>
          <p:cNvPicPr>
            <a:picLocks noChangeAspect="1"/>
          </p:cNvPicPr>
          <p:nvPr/>
        </p:nvPicPr>
        <p:blipFill>
          <a:blip r:embed="rId4"/>
          <a:srcRect b="21459"/>
          <a:stretch/>
        </p:blipFill>
        <p:spPr>
          <a:xfrm flipH="1">
            <a:off x="8466665" y="685801"/>
            <a:ext cx="3679925" cy="6057900"/>
          </a:xfrm>
          <a:prstGeom prst="rect">
            <a:avLst/>
          </a:prstGeom>
        </p:spPr>
      </p:pic>
    </p:spTree>
    <p:extLst>
      <p:ext uri="{BB962C8B-B14F-4D97-AF65-F5344CB8AC3E}">
        <p14:creationId xmlns:p14="http://schemas.microsoft.com/office/powerpoint/2010/main" val="30469967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F1AEC-021D-23E7-5301-2FA4DA65756C}"/>
              </a:ext>
            </a:extLst>
          </p:cNvPr>
          <p:cNvSpPr>
            <a:spLocks noGrp="1"/>
          </p:cNvSpPr>
          <p:nvPr>
            <p:ph type="title"/>
          </p:nvPr>
        </p:nvSpPr>
        <p:spPr>
          <a:xfrm>
            <a:off x="3301176" y="164117"/>
            <a:ext cx="7956222" cy="1138994"/>
          </a:xfrm>
        </p:spPr>
        <p:txBody>
          <a:bodyPr/>
          <a:lstStyle/>
          <a:p>
            <a:r>
              <a:rPr lang="en-GB" dirty="0"/>
              <a:t>Key points to remember</a:t>
            </a:r>
          </a:p>
        </p:txBody>
      </p:sp>
      <p:sp>
        <p:nvSpPr>
          <p:cNvPr id="3" name="Content Placeholder 2">
            <a:extLst>
              <a:ext uri="{FF2B5EF4-FFF2-40B4-BE49-F238E27FC236}">
                <a16:creationId xmlns:a16="http://schemas.microsoft.com/office/drawing/2014/main" id="{0AF41EE5-04B7-C956-E94A-6A6B72F3FE07}"/>
              </a:ext>
            </a:extLst>
          </p:cNvPr>
          <p:cNvSpPr>
            <a:spLocks noGrp="1"/>
          </p:cNvSpPr>
          <p:nvPr>
            <p:ph idx="1"/>
          </p:nvPr>
        </p:nvSpPr>
        <p:spPr>
          <a:xfrm>
            <a:off x="3518891" y="1303111"/>
            <a:ext cx="7956222" cy="4667250"/>
          </a:xfrm>
        </p:spPr>
        <p:txBody>
          <a:bodyPr/>
          <a:lstStyle/>
          <a:p>
            <a:r>
              <a:rPr lang="en-GB" dirty="0"/>
              <a:t>Regardless of your chosen structure, all students should remember to: </a:t>
            </a:r>
          </a:p>
          <a:p>
            <a:endParaRPr lang="en-GB" dirty="0"/>
          </a:p>
        </p:txBody>
      </p:sp>
      <p:grpSp>
        <p:nvGrpSpPr>
          <p:cNvPr id="15" name="Group 14">
            <a:extLst>
              <a:ext uri="{FF2B5EF4-FFF2-40B4-BE49-F238E27FC236}">
                <a16:creationId xmlns:a16="http://schemas.microsoft.com/office/drawing/2014/main" id="{00C85B7D-6D2F-67AB-1BD2-679180723A2E}"/>
              </a:ext>
            </a:extLst>
          </p:cNvPr>
          <p:cNvGrpSpPr/>
          <p:nvPr/>
        </p:nvGrpSpPr>
        <p:grpSpPr>
          <a:xfrm>
            <a:off x="-5410094" y="753278"/>
            <a:ext cx="17198939" cy="7293488"/>
            <a:chOff x="-5410094" y="753278"/>
            <a:chExt cx="17198939" cy="7293488"/>
          </a:xfrm>
        </p:grpSpPr>
        <p:sp>
          <p:nvSpPr>
            <p:cNvPr id="6" name="Block Arc 5">
              <a:extLst>
                <a:ext uri="{FF2B5EF4-FFF2-40B4-BE49-F238E27FC236}">
                  <a16:creationId xmlns:a16="http://schemas.microsoft.com/office/drawing/2014/main" id="{F7314801-8CD7-58AB-7DDC-B056EADE010A}"/>
                </a:ext>
              </a:extLst>
            </p:cNvPr>
            <p:cNvSpPr/>
            <p:nvPr/>
          </p:nvSpPr>
          <p:spPr>
            <a:xfrm>
              <a:off x="-5410094" y="753278"/>
              <a:ext cx="7293488" cy="7293488"/>
            </a:xfrm>
            <a:prstGeom prst="blockArc">
              <a:avLst>
                <a:gd name="adj1" fmla="val 18900000"/>
                <a:gd name="adj2" fmla="val 2700000"/>
                <a:gd name="adj3" fmla="val 296"/>
              </a:avLst>
            </a:prstGeom>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7" name="Free-form: Shape 6">
              <a:extLst>
                <a:ext uri="{FF2B5EF4-FFF2-40B4-BE49-F238E27FC236}">
                  <a16:creationId xmlns:a16="http://schemas.microsoft.com/office/drawing/2014/main" id="{ADBB8A62-6558-AF15-E75F-123CAAD1C2A0}"/>
                </a:ext>
              </a:extLst>
            </p:cNvPr>
            <p:cNvSpPr/>
            <p:nvPr/>
          </p:nvSpPr>
          <p:spPr>
            <a:xfrm>
              <a:off x="1327391" y="2107275"/>
              <a:ext cx="10461454" cy="833607"/>
            </a:xfrm>
            <a:custGeom>
              <a:avLst/>
              <a:gdLst>
                <a:gd name="connsiteX0" fmla="*/ 0 w 10461454"/>
                <a:gd name="connsiteY0" fmla="*/ 0 h 833607"/>
                <a:gd name="connsiteX1" fmla="*/ 10461454 w 10461454"/>
                <a:gd name="connsiteY1" fmla="*/ 0 h 833607"/>
                <a:gd name="connsiteX2" fmla="*/ 10461454 w 10461454"/>
                <a:gd name="connsiteY2" fmla="*/ 833607 h 833607"/>
                <a:gd name="connsiteX3" fmla="*/ 0 w 10461454"/>
                <a:gd name="connsiteY3" fmla="*/ 833607 h 833607"/>
                <a:gd name="connsiteX4" fmla="*/ 0 w 10461454"/>
                <a:gd name="connsiteY4" fmla="*/ 0 h 833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61454" h="833607">
                  <a:moveTo>
                    <a:pt x="0" y="0"/>
                  </a:moveTo>
                  <a:lnTo>
                    <a:pt x="10461454" y="0"/>
                  </a:lnTo>
                  <a:lnTo>
                    <a:pt x="10461454" y="833607"/>
                  </a:lnTo>
                  <a:lnTo>
                    <a:pt x="0" y="833607"/>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1676"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t>Remain focused on the same innovation as researched in component 1. </a:t>
              </a:r>
            </a:p>
          </p:txBody>
        </p:sp>
        <p:sp>
          <p:nvSpPr>
            <p:cNvPr id="8" name="Oval 7">
              <a:extLst>
                <a:ext uri="{FF2B5EF4-FFF2-40B4-BE49-F238E27FC236}">
                  <a16:creationId xmlns:a16="http://schemas.microsoft.com/office/drawing/2014/main" id="{CB049CFE-EF3A-6C61-7F97-74E7660BF9F3}"/>
                </a:ext>
              </a:extLst>
            </p:cNvPr>
            <p:cNvSpPr/>
            <p:nvPr/>
          </p:nvSpPr>
          <p:spPr>
            <a:xfrm>
              <a:off x="806387" y="2003074"/>
              <a:ext cx="1042009" cy="1042009"/>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16" name="Group 15">
            <a:extLst>
              <a:ext uri="{FF2B5EF4-FFF2-40B4-BE49-F238E27FC236}">
                <a16:creationId xmlns:a16="http://schemas.microsoft.com/office/drawing/2014/main" id="{AEDCC20F-44BC-D1FE-1B18-548FABA8334B}"/>
              </a:ext>
            </a:extLst>
          </p:cNvPr>
          <p:cNvGrpSpPr/>
          <p:nvPr/>
        </p:nvGrpSpPr>
        <p:grpSpPr>
          <a:xfrm>
            <a:off x="1284313" y="3253702"/>
            <a:ext cx="10504532" cy="1042009"/>
            <a:chOff x="1284313" y="3253702"/>
            <a:chExt cx="10504532" cy="1042009"/>
          </a:xfrm>
        </p:grpSpPr>
        <p:sp>
          <p:nvSpPr>
            <p:cNvPr id="9" name="Free-form: Shape 8">
              <a:extLst>
                <a:ext uri="{FF2B5EF4-FFF2-40B4-BE49-F238E27FC236}">
                  <a16:creationId xmlns:a16="http://schemas.microsoft.com/office/drawing/2014/main" id="{3D02D0AD-398B-92CA-D518-638550E1EC38}"/>
                </a:ext>
              </a:extLst>
            </p:cNvPr>
            <p:cNvSpPr/>
            <p:nvPr/>
          </p:nvSpPr>
          <p:spPr>
            <a:xfrm>
              <a:off x="1805318" y="3357903"/>
              <a:ext cx="9983527" cy="833607"/>
            </a:xfrm>
            <a:custGeom>
              <a:avLst/>
              <a:gdLst>
                <a:gd name="connsiteX0" fmla="*/ 0 w 9983527"/>
                <a:gd name="connsiteY0" fmla="*/ 0 h 833607"/>
                <a:gd name="connsiteX1" fmla="*/ 9983527 w 9983527"/>
                <a:gd name="connsiteY1" fmla="*/ 0 h 833607"/>
                <a:gd name="connsiteX2" fmla="*/ 9983527 w 9983527"/>
                <a:gd name="connsiteY2" fmla="*/ 833607 h 833607"/>
                <a:gd name="connsiteX3" fmla="*/ 0 w 9983527"/>
                <a:gd name="connsiteY3" fmla="*/ 833607 h 833607"/>
                <a:gd name="connsiteX4" fmla="*/ 0 w 9983527"/>
                <a:gd name="connsiteY4" fmla="*/ 0 h 833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83527" h="833607">
                  <a:moveTo>
                    <a:pt x="0" y="0"/>
                  </a:moveTo>
                  <a:lnTo>
                    <a:pt x="9983527" y="0"/>
                  </a:lnTo>
                  <a:lnTo>
                    <a:pt x="9983527" y="833607"/>
                  </a:lnTo>
                  <a:lnTo>
                    <a:pt x="0" y="833607"/>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1676"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t>Keep written points brief – expand verbally. </a:t>
              </a:r>
            </a:p>
          </p:txBody>
        </p:sp>
        <p:sp>
          <p:nvSpPr>
            <p:cNvPr id="10" name="Oval 9">
              <a:extLst>
                <a:ext uri="{FF2B5EF4-FFF2-40B4-BE49-F238E27FC236}">
                  <a16:creationId xmlns:a16="http://schemas.microsoft.com/office/drawing/2014/main" id="{07A0A1F8-71A0-3116-4A91-3688A973B09A}"/>
                </a:ext>
              </a:extLst>
            </p:cNvPr>
            <p:cNvSpPr/>
            <p:nvPr/>
          </p:nvSpPr>
          <p:spPr>
            <a:xfrm>
              <a:off x="1284313" y="3253702"/>
              <a:ext cx="1042009" cy="1042009"/>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17" name="Group 16">
            <a:extLst>
              <a:ext uri="{FF2B5EF4-FFF2-40B4-BE49-F238E27FC236}">
                <a16:creationId xmlns:a16="http://schemas.microsoft.com/office/drawing/2014/main" id="{D625B102-F69D-1089-6966-C789307DC6BB}"/>
              </a:ext>
            </a:extLst>
          </p:cNvPr>
          <p:cNvGrpSpPr/>
          <p:nvPr/>
        </p:nvGrpSpPr>
        <p:grpSpPr>
          <a:xfrm>
            <a:off x="1284313" y="4504330"/>
            <a:ext cx="10504532" cy="1042009"/>
            <a:chOff x="1284313" y="4504330"/>
            <a:chExt cx="10504532" cy="1042009"/>
          </a:xfrm>
        </p:grpSpPr>
        <p:sp>
          <p:nvSpPr>
            <p:cNvPr id="11" name="Free-form: Shape 10">
              <a:extLst>
                <a:ext uri="{FF2B5EF4-FFF2-40B4-BE49-F238E27FC236}">
                  <a16:creationId xmlns:a16="http://schemas.microsoft.com/office/drawing/2014/main" id="{9A09CDC8-8D7E-6348-F99A-8C818CB160A6}"/>
                </a:ext>
              </a:extLst>
            </p:cNvPr>
            <p:cNvSpPr/>
            <p:nvPr/>
          </p:nvSpPr>
          <p:spPr>
            <a:xfrm>
              <a:off x="1805318" y="4608531"/>
              <a:ext cx="9983527" cy="833607"/>
            </a:xfrm>
            <a:custGeom>
              <a:avLst/>
              <a:gdLst>
                <a:gd name="connsiteX0" fmla="*/ 0 w 9983527"/>
                <a:gd name="connsiteY0" fmla="*/ 0 h 833607"/>
                <a:gd name="connsiteX1" fmla="*/ 9983527 w 9983527"/>
                <a:gd name="connsiteY1" fmla="*/ 0 h 833607"/>
                <a:gd name="connsiteX2" fmla="*/ 9983527 w 9983527"/>
                <a:gd name="connsiteY2" fmla="*/ 833607 h 833607"/>
                <a:gd name="connsiteX3" fmla="*/ 0 w 9983527"/>
                <a:gd name="connsiteY3" fmla="*/ 833607 h 833607"/>
                <a:gd name="connsiteX4" fmla="*/ 0 w 9983527"/>
                <a:gd name="connsiteY4" fmla="*/ 0 h 833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83527" h="833607">
                  <a:moveTo>
                    <a:pt x="0" y="0"/>
                  </a:moveTo>
                  <a:lnTo>
                    <a:pt x="9983527" y="0"/>
                  </a:lnTo>
                  <a:lnTo>
                    <a:pt x="9983527" y="833607"/>
                  </a:lnTo>
                  <a:lnTo>
                    <a:pt x="0" y="833607"/>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1676"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t>Include points about how you would further your research with more time or resources. </a:t>
              </a:r>
            </a:p>
          </p:txBody>
        </p:sp>
        <p:sp>
          <p:nvSpPr>
            <p:cNvPr id="12" name="Oval 11">
              <a:extLst>
                <a:ext uri="{FF2B5EF4-FFF2-40B4-BE49-F238E27FC236}">
                  <a16:creationId xmlns:a16="http://schemas.microsoft.com/office/drawing/2014/main" id="{DE7744C6-33B8-FDE5-0756-316DA7125E2E}"/>
                </a:ext>
              </a:extLst>
            </p:cNvPr>
            <p:cNvSpPr/>
            <p:nvPr/>
          </p:nvSpPr>
          <p:spPr>
            <a:xfrm>
              <a:off x="1284313" y="4504330"/>
              <a:ext cx="1042009" cy="1042009"/>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18" name="Group 17">
            <a:extLst>
              <a:ext uri="{FF2B5EF4-FFF2-40B4-BE49-F238E27FC236}">
                <a16:creationId xmlns:a16="http://schemas.microsoft.com/office/drawing/2014/main" id="{85AEDEC1-EFB3-6A60-7D97-189EE3663AC0}"/>
              </a:ext>
            </a:extLst>
          </p:cNvPr>
          <p:cNvGrpSpPr/>
          <p:nvPr/>
        </p:nvGrpSpPr>
        <p:grpSpPr>
          <a:xfrm>
            <a:off x="806387" y="5754959"/>
            <a:ext cx="10982458" cy="1042009"/>
            <a:chOff x="806387" y="5754959"/>
            <a:chExt cx="10982458" cy="1042009"/>
          </a:xfrm>
        </p:grpSpPr>
        <p:sp>
          <p:nvSpPr>
            <p:cNvPr id="13" name="Free-form: Shape 12">
              <a:extLst>
                <a:ext uri="{FF2B5EF4-FFF2-40B4-BE49-F238E27FC236}">
                  <a16:creationId xmlns:a16="http://schemas.microsoft.com/office/drawing/2014/main" id="{5672A128-4833-6D56-AD23-F3318FCEE4BD}"/>
                </a:ext>
              </a:extLst>
            </p:cNvPr>
            <p:cNvSpPr/>
            <p:nvPr/>
          </p:nvSpPr>
          <p:spPr>
            <a:xfrm>
              <a:off x="1327391" y="5859160"/>
              <a:ext cx="10461454" cy="833607"/>
            </a:xfrm>
            <a:custGeom>
              <a:avLst/>
              <a:gdLst>
                <a:gd name="connsiteX0" fmla="*/ 0 w 10461454"/>
                <a:gd name="connsiteY0" fmla="*/ 0 h 833607"/>
                <a:gd name="connsiteX1" fmla="*/ 10461454 w 10461454"/>
                <a:gd name="connsiteY1" fmla="*/ 0 h 833607"/>
                <a:gd name="connsiteX2" fmla="*/ 10461454 w 10461454"/>
                <a:gd name="connsiteY2" fmla="*/ 833607 h 833607"/>
                <a:gd name="connsiteX3" fmla="*/ 0 w 10461454"/>
                <a:gd name="connsiteY3" fmla="*/ 833607 h 833607"/>
                <a:gd name="connsiteX4" fmla="*/ 0 w 10461454"/>
                <a:gd name="connsiteY4" fmla="*/ 0 h 833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61454" h="833607">
                  <a:moveTo>
                    <a:pt x="0" y="0"/>
                  </a:moveTo>
                  <a:lnTo>
                    <a:pt x="10461454" y="0"/>
                  </a:lnTo>
                  <a:lnTo>
                    <a:pt x="10461454" y="833607"/>
                  </a:lnTo>
                  <a:lnTo>
                    <a:pt x="0" y="833607"/>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1676"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t>Use notes to support you – </a:t>
              </a:r>
              <a:r>
                <a:rPr lang="en-GB" sz="2500" kern="1200"/>
                <a:t>not as a </a:t>
              </a:r>
              <a:r>
                <a:rPr lang="en-GB" sz="2500" kern="1200" dirty="0"/>
                <a:t>script. </a:t>
              </a:r>
            </a:p>
          </p:txBody>
        </p:sp>
        <p:sp>
          <p:nvSpPr>
            <p:cNvPr id="14" name="Oval 13">
              <a:extLst>
                <a:ext uri="{FF2B5EF4-FFF2-40B4-BE49-F238E27FC236}">
                  <a16:creationId xmlns:a16="http://schemas.microsoft.com/office/drawing/2014/main" id="{65779181-E4C7-7E49-0B10-AAA93C609D41}"/>
                </a:ext>
              </a:extLst>
            </p:cNvPr>
            <p:cNvSpPr/>
            <p:nvPr/>
          </p:nvSpPr>
          <p:spPr>
            <a:xfrm>
              <a:off x="806387" y="5754959"/>
              <a:ext cx="1042009" cy="1042009"/>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spTree>
    <p:extLst>
      <p:ext uri="{BB962C8B-B14F-4D97-AF65-F5344CB8AC3E}">
        <p14:creationId xmlns:p14="http://schemas.microsoft.com/office/powerpoint/2010/main" val="377066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fade">
                                      <p:cBhvr>
                                        <p:cTn id="12" dur="500"/>
                                        <p:tgtEl>
                                          <p:spTgt spid="1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fade">
                                      <p:cBhvr>
                                        <p:cTn id="17" dur="500"/>
                                        <p:tgtEl>
                                          <p:spTgt spid="1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8"/>
                                        </p:tgtEl>
                                        <p:attrNameLst>
                                          <p:attrName>style.visibility</p:attrName>
                                        </p:attrNameLst>
                                      </p:cBhvr>
                                      <p:to>
                                        <p:strVal val="visible"/>
                                      </p:to>
                                    </p:set>
                                    <p:animEffect transition="in" filter="fade">
                                      <p:cBhvr>
                                        <p:cTn id="22"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FDC02-2AAF-2C3A-3759-853BC0780311}"/>
              </a:ext>
            </a:extLst>
          </p:cNvPr>
          <p:cNvSpPr>
            <a:spLocks noGrp="1"/>
          </p:cNvSpPr>
          <p:nvPr>
            <p:ph type="title"/>
          </p:nvPr>
        </p:nvSpPr>
        <p:spPr/>
        <p:txBody>
          <a:bodyPr/>
          <a:lstStyle/>
          <a:p>
            <a:r>
              <a:rPr lang="en-GB" dirty="0"/>
              <a:t>How do I summarise my research?</a:t>
            </a:r>
          </a:p>
        </p:txBody>
      </p:sp>
      <p:sp>
        <p:nvSpPr>
          <p:cNvPr id="6" name="Rectangle 5">
            <a:extLst>
              <a:ext uri="{FF2B5EF4-FFF2-40B4-BE49-F238E27FC236}">
                <a16:creationId xmlns:a16="http://schemas.microsoft.com/office/drawing/2014/main" id="{888A8B5C-7667-C3FC-8A49-38386FDE4E18}"/>
              </a:ext>
            </a:extLst>
          </p:cNvPr>
          <p:cNvSpPr/>
          <p:nvPr/>
        </p:nvSpPr>
        <p:spPr>
          <a:xfrm>
            <a:off x="3331029" y="1972281"/>
            <a:ext cx="8405359" cy="3780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7" name="Free-form: Shape 6">
            <a:extLst>
              <a:ext uri="{FF2B5EF4-FFF2-40B4-BE49-F238E27FC236}">
                <a16:creationId xmlns:a16="http://schemas.microsoft.com/office/drawing/2014/main" id="{80446C06-05A4-A73F-9EDF-98BFD5392F72}"/>
              </a:ext>
            </a:extLst>
          </p:cNvPr>
          <p:cNvSpPr/>
          <p:nvPr/>
        </p:nvSpPr>
        <p:spPr>
          <a:xfrm>
            <a:off x="3751296" y="1750881"/>
            <a:ext cx="5883751" cy="442800"/>
          </a:xfrm>
          <a:custGeom>
            <a:avLst/>
            <a:gdLst>
              <a:gd name="connsiteX0" fmla="*/ 0 w 5883751"/>
              <a:gd name="connsiteY0" fmla="*/ 73801 h 442800"/>
              <a:gd name="connsiteX1" fmla="*/ 73801 w 5883751"/>
              <a:gd name="connsiteY1" fmla="*/ 0 h 442800"/>
              <a:gd name="connsiteX2" fmla="*/ 5809950 w 5883751"/>
              <a:gd name="connsiteY2" fmla="*/ 0 h 442800"/>
              <a:gd name="connsiteX3" fmla="*/ 5883751 w 5883751"/>
              <a:gd name="connsiteY3" fmla="*/ 73801 h 442800"/>
              <a:gd name="connsiteX4" fmla="*/ 5883751 w 5883751"/>
              <a:gd name="connsiteY4" fmla="*/ 368999 h 442800"/>
              <a:gd name="connsiteX5" fmla="*/ 5809950 w 5883751"/>
              <a:gd name="connsiteY5" fmla="*/ 442800 h 442800"/>
              <a:gd name="connsiteX6" fmla="*/ 73801 w 5883751"/>
              <a:gd name="connsiteY6" fmla="*/ 442800 h 442800"/>
              <a:gd name="connsiteX7" fmla="*/ 0 w 5883751"/>
              <a:gd name="connsiteY7" fmla="*/ 368999 h 442800"/>
              <a:gd name="connsiteX8" fmla="*/ 0 w 5883751"/>
              <a:gd name="connsiteY8" fmla="*/ 73801 h 442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83751" h="442800">
                <a:moveTo>
                  <a:pt x="0" y="73801"/>
                </a:moveTo>
                <a:cubicBezTo>
                  <a:pt x="0" y="33042"/>
                  <a:pt x="33042" y="0"/>
                  <a:pt x="73801" y="0"/>
                </a:cubicBezTo>
                <a:lnTo>
                  <a:pt x="5809950" y="0"/>
                </a:lnTo>
                <a:cubicBezTo>
                  <a:pt x="5850709" y="0"/>
                  <a:pt x="5883751" y="33042"/>
                  <a:pt x="5883751" y="73801"/>
                </a:cubicBezTo>
                <a:lnTo>
                  <a:pt x="5883751" y="368999"/>
                </a:lnTo>
                <a:cubicBezTo>
                  <a:pt x="5883751" y="409758"/>
                  <a:pt x="5850709" y="442800"/>
                  <a:pt x="5809950" y="442800"/>
                </a:cubicBezTo>
                <a:lnTo>
                  <a:pt x="73801" y="442800"/>
                </a:lnTo>
                <a:cubicBezTo>
                  <a:pt x="33042" y="442800"/>
                  <a:pt x="0" y="409758"/>
                  <a:pt x="0" y="368999"/>
                </a:cubicBezTo>
                <a:lnTo>
                  <a:pt x="0" y="738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4008" tIns="21616" rIns="244008" bIns="21616" numCol="1" spcCol="1270" anchor="ctr" anchorCtr="0">
            <a:noAutofit/>
          </a:bodyPr>
          <a:lstStyle/>
          <a:p>
            <a:pPr marL="0" lvl="0" indent="0" algn="l" defTabSz="889000">
              <a:lnSpc>
                <a:spcPct val="90000"/>
              </a:lnSpc>
              <a:spcBef>
                <a:spcPct val="0"/>
              </a:spcBef>
              <a:spcAft>
                <a:spcPct val="35000"/>
              </a:spcAft>
              <a:buNone/>
            </a:pPr>
            <a:r>
              <a:rPr lang="en-GB" sz="2000" kern="1200" dirty="0"/>
              <a:t>Define your core message</a:t>
            </a:r>
          </a:p>
        </p:txBody>
      </p:sp>
      <p:sp>
        <p:nvSpPr>
          <p:cNvPr id="8" name="Rectangle 7">
            <a:extLst>
              <a:ext uri="{FF2B5EF4-FFF2-40B4-BE49-F238E27FC236}">
                <a16:creationId xmlns:a16="http://schemas.microsoft.com/office/drawing/2014/main" id="{B25F5EDB-C918-28A1-7EA0-51DFC5EA3017}"/>
              </a:ext>
            </a:extLst>
          </p:cNvPr>
          <p:cNvSpPr/>
          <p:nvPr/>
        </p:nvSpPr>
        <p:spPr>
          <a:xfrm>
            <a:off x="3331029" y="2652681"/>
            <a:ext cx="8405359" cy="3780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9" name="Free-form: Shape 8">
            <a:extLst>
              <a:ext uri="{FF2B5EF4-FFF2-40B4-BE49-F238E27FC236}">
                <a16:creationId xmlns:a16="http://schemas.microsoft.com/office/drawing/2014/main" id="{687693BD-F616-06A8-3A46-02279F8DCFA6}"/>
              </a:ext>
            </a:extLst>
          </p:cNvPr>
          <p:cNvSpPr/>
          <p:nvPr/>
        </p:nvSpPr>
        <p:spPr>
          <a:xfrm>
            <a:off x="3751296" y="2431281"/>
            <a:ext cx="5883751" cy="442800"/>
          </a:xfrm>
          <a:custGeom>
            <a:avLst/>
            <a:gdLst>
              <a:gd name="connsiteX0" fmla="*/ 0 w 5883751"/>
              <a:gd name="connsiteY0" fmla="*/ 73801 h 442800"/>
              <a:gd name="connsiteX1" fmla="*/ 73801 w 5883751"/>
              <a:gd name="connsiteY1" fmla="*/ 0 h 442800"/>
              <a:gd name="connsiteX2" fmla="*/ 5809950 w 5883751"/>
              <a:gd name="connsiteY2" fmla="*/ 0 h 442800"/>
              <a:gd name="connsiteX3" fmla="*/ 5883751 w 5883751"/>
              <a:gd name="connsiteY3" fmla="*/ 73801 h 442800"/>
              <a:gd name="connsiteX4" fmla="*/ 5883751 w 5883751"/>
              <a:gd name="connsiteY4" fmla="*/ 368999 h 442800"/>
              <a:gd name="connsiteX5" fmla="*/ 5809950 w 5883751"/>
              <a:gd name="connsiteY5" fmla="*/ 442800 h 442800"/>
              <a:gd name="connsiteX6" fmla="*/ 73801 w 5883751"/>
              <a:gd name="connsiteY6" fmla="*/ 442800 h 442800"/>
              <a:gd name="connsiteX7" fmla="*/ 0 w 5883751"/>
              <a:gd name="connsiteY7" fmla="*/ 368999 h 442800"/>
              <a:gd name="connsiteX8" fmla="*/ 0 w 5883751"/>
              <a:gd name="connsiteY8" fmla="*/ 73801 h 442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83751" h="442800">
                <a:moveTo>
                  <a:pt x="0" y="73801"/>
                </a:moveTo>
                <a:cubicBezTo>
                  <a:pt x="0" y="33042"/>
                  <a:pt x="33042" y="0"/>
                  <a:pt x="73801" y="0"/>
                </a:cubicBezTo>
                <a:lnTo>
                  <a:pt x="5809950" y="0"/>
                </a:lnTo>
                <a:cubicBezTo>
                  <a:pt x="5850709" y="0"/>
                  <a:pt x="5883751" y="33042"/>
                  <a:pt x="5883751" y="73801"/>
                </a:cubicBezTo>
                <a:lnTo>
                  <a:pt x="5883751" y="368999"/>
                </a:lnTo>
                <a:cubicBezTo>
                  <a:pt x="5883751" y="409758"/>
                  <a:pt x="5850709" y="442800"/>
                  <a:pt x="5809950" y="442800"/>
                </a:cubicBezTo>
                <a:lnTo>
                  <a:pt x="73801" y="442800"/>
                </a:lnTo>
                <a:cubicBezTo>
                  <a:pt x="33042" y="442800"/>
                  <a:pt x="0" y="409758"/>
                  <a:pt x="0" y="368999"/>
                </a:cubicBezTo>
                <a:lnTo>
                  <a:pt x="0" y="738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4008" tIns="21616" rIns="244008" bIns="21616" numCol="1" spcCol="1270" anchor="ctr" anchorCtr="0">
            <a:noAutofit/>
          </a:bodyPr>
          <a:lstStyle/>
          <a:p>
            <a:pPr marL="0" lvl="0" indent="0" algn="l" defTabSz="889000">
              <a:lnSpc>
                <a:spcPct val="90000"/>
              </a:lnSpc>
              <a:spcBef>
                <a:spcPct val="0"/>
              </a:spcBef>
              <a:spcAft>
                <a:spcPct val="35000"/>
              </a:spcAft>
              <a:buNone/>
            </a:pPr>
            <a:r>
              <a:rPr lang="en-GB" sz="2000" kern="1200" dirty="0"/>
              <a:t>Create a clear structure</a:t>
            </a:r>
          </a:p>
        </p:txBody>
      </p:sp>
      <p:sp>
        <p:nvSpPr>
          <p:cNvPr id="10" name="Rectangle 9">
            <a:extLst>
              <a:ext uri="{FF2B5EF4-FFF2-40B4-BE49-F238E27FC236}">
                <a16:creationId xmlns:a16="http://schemas.microsoft.com/office/drawing/2014/main" id="{E7F92D42-24A4-289B-2EBA-FB3209DDDC02}"/>
              </a:ext>
            </a:extLst>
          </p:cNvPr>
          <p:cNvSpPr/>
          <p:nvPr/>
        </p:nvSpPr>
        <p:spPr>
          <a:xfrm>
            <a:off x="3331029" y="3333081"/>
            <a:ext cx="8405359" cy="3780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1" name="Free-form: Shape 10">
            <a:extLst>
              <a:ext uri="{FF2B5EF4-FFF2-40B4-BE49-F238E27FC236}">
                <a16:creationId xmlns:a16="http://schemas.microsoft.com/office/drawing/2014/main" id="{0D1CAE6B-AB6D-87E8-C32E-10B30F26DC66}"/>
              </a:ext>
            </a:extLst>
          </p:cNvPr>
          <p:cNvSpPr/>
          <p:nvPr/>
        </p:nvSpPr>
        <p:spPr>
          <a:xfrm>
            <a:off x="3751296" y="3111681"/>
            <a:ext cx="5883751" cy="442800"/>
          </a:xfrm>
          <a:custGeom>
            <a:avLst/>
            <a:gdLst>
              <a:gd name="connsiteX0" fmla="*/ 0 w 5883751"/>
              <a:gd name="connsiteY0" fmla="*/ 73801 h 442800"/>
              <a:gd name="connsiteX1" fmla="*/ 73801 w 5883751"/>
              <a:gd name="connsiteY1" fmla="*/ 0 h 442800"/>
              <a:gd name="connsiteX2" fmla="*/ 5809950 w 5883751"/>
              <a:gd name="connsiteY2" fmla="*/ 0 h 442800"/>
              <a:gd name="connsiteX3" fmla="*/ 5883751 w 5883751"/>
              <a:gd name="connsiteY3" fmla="*/ 73801 h 442800"/>
              <a:gd name="connsiteX4" fmla="*/ 5883751 w 5883751"/>
              <a:gd name="connsiteY4" fmla="*/ 368999 h 442800"/>
              <a:gd name="connsiteX5" fmla="*/ 5809950 w 5883751"/>
              <a:gd name="connsiteY5" fmla="*/ 442800 h 442800"/>
              <a:gd name="connsiteX6" fmla="*/ 73801 w 5883751"/>
              <a:gd name="connsiteY6" fmla="*/ 442800 h 442800"/>
              <a:gd name="connsiteX7" fmla="*/ 0 w 5883751"/>
              <a:gd name="connsiteY7" fmla="*/ 368999 h 442800"/>
              <a:gd name="connsiteX8" fmla="*/ 0 w 5883751"/>
              <a:gd name="connsiteY8" fmla="*/ 73801 h 442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83751" h="442800">
                <a:moveTo>
                  <a:pt x="0" y="73801"/>
                </a:moveTo>
                <a:cubicBezTo>
                  <a:pt x="0" y="33042"/>
                  <a:pt x="33042" y="0"/>
                  <a:pt x="73801" y="0"/>
                </a:cubicBezTo>
                <a:lnTo>
                  <a:pt x="5809950" y="0"/>
                </a:lnTo>
                <a:cubicBezTo>
                  <a:pt x="5850709" y="0"/>
                  <a:pt x="5883751" y="33042"/>
                  <a:pt x="5883751" y="73801"/>
                </a:cubicBezTo>
                <a:lnTo>
                  <a:pt x="5883751" y="368999"/>
                </a:lnTo>
                <a:cubicBezTo>
                  <a:pt x="5883751" y="409758"/>
                  <a:pt x="5850709" y="442800"/>
                  <a:pt x="5809950" y="442800"/>
                </a:cubicBezTo>
                <a:lnTo>
                  <a:pt x="73801" y="442800"/>
                </a:lnTo>
                <a:cubicBezTo>
                  <a:pt x="33042" y="442800"/>
                  <a:pt x="0" y="409758"/>
                  <a:pt x="0" y="368999"/>
                </a:cubicBezTo>
                <a:lnTo>
                  <a:pt x="0" y="738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4008" tIns="21616" rIns="244008" bIns="21616" numCol="1" spcCol="1270" anchor="ctr" anchorCtr="0">
            <a:noAutofit/>
          </a:bodyPr>
          <a:lstStyle/>
          <a:p>
            <a:pPr marL="0" lvl="0" indent="0" algn="l" defTabSz="889000">
              <a:lnSpc>
                <a:spcPct val="90000"/>
              </a:lnSpc>
              <a:spcBef>
                <a:spcPct val="0"/>
              </a:spcBef>
              <a:spcAft>
                <a:spcPct val="35000"/>
              </a:spcAft>
              <a:buNone/>
            </a:pPr>
            <a:r>
              <a:rPr lang="en-GB" sz="2000" kern="1200" dirty="0"/>
              <a:t>Prioritise key points. </a:t>
            </a:r>
          </a:p>
        </p:txBody>
      </p:sp>
      <p:sp>
        <p:nvSpPr>
          <p:cNvPr id="12" name="Rectangle 11">
            <a:extLst>
              <a:ext uri="{FF2B5EF4-FFF2-40B4-BE49-F238E27FC236}">
                <a16:creationId xmlns:a16="http://schemas.microsoft.com/office/drawing/2014/main" id="{9C642619-3C29-4D48-669A-9E8011E827CB}"/>
              </a:ext>
            </a:extLst>
          </p:cNvPr>
          <p:cNvSpPr/>
          <p:nvPr/>
        </p:nvSpPr>
        <p:spPr>
          <a:xfrm>
            <a:off x="3331029" y="4013481"/>
            <a:ext cx="8405359" cy="3780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3" name="Free-form: Shape 12">
            <a:extLst>
              <a:ext uri="{FF2B5EF4-FFF2-40B4-BE49-F238E27FC236}">
                <a16:creationId xmlns:a16="http://schemas.microsoft.com/office/drawing/2014/main" id="{62A5899A-3F8D-9700-375E-E64FBAF70090}"/>
              </a:ext>
            </a:extLst>
          </p:cNvPr>
          <p:cNvSpPr/>
          <p:nvPr/>
        </p:nvSpPr>
        <p:spPr>
          <a:xfrm>
            <a:off x="3751296" y="3792081"/>
            <a:ext cx="5883751" cy="442800"/>
          </a:xfrm>
          <a:custGeom>
            <a:avLst/>
            <a:gdLst>
              <a:gd name="connsiteX0" fmla="*/ 0 w 5883751"/>
              <a:gd name="connsiteY0" fmla="*/ 73801 h 442800"/>
              <a:gd name="connsiteX1" fmla="*/ 73801 w 5883751"/>
              <a:gd name="connsiteY1" fmla="*/ 0 h 442800"/>
              <a:gd name="connsiteX2" fmla="*/ 5809950 w 5883751"/>
              <a:gd name="connsiteY2" fmla="*/ 0 h 442800"/>
              <a:gd name="connsiteX3" fmla="*/ 5883751 w 5883751"/>
              <a:gd name="connsiteY3" fmla="*/ 73801 h 442800"/>
              <a:gd name="connsiteX4" fmla="*/ 5883751 w 5883751"/>
              <a:gd name="connsiteY4" fmla="*/ 368999 h 442800"/>
              <a:gd name="connsiteX5" fmla="*/ 5809950 w 5883751"/>
              <a:gd name="connsiteY5" fmla="*/ 442800 h 442800"/>
              <a:gd name="connsiteX6" fmla="*/ 73801 w 5883751"/>
              <a:gd name="connsiteY6" fmla="*/ 442800 h 442800"/>
              <a:gd name="connsiteX7" fmla="*/ 0 w 5883751"/>
              <a:gd name="connsiteY7" fmla="*/ 368999 h 442800"/>
              <a:gd name="connsiteX8" fmla="*/ 0 w 5883751"/>
              <a:gd name="connsiteY8" fmla="*/ 73801 h 442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83751" h="442800">
                <a:moveTo>
                  <a:pt x="0" y="73801"/>
                </a:moveTo>
                <a:cubicBezTo>
                  <a:pt x="0" y="33042"/>
                  <a:pt x="33042" y="0"/>
                  <a:pt x="73801" y="0"/>
                </a:cubicBezTo>
                <a:lnTo>
                  <a:pt x="5809950" y="0"/>
                </a:lnTo>
                <a:cubicBezTo>
                  <a:pt x="5850709" y="0"/>
                  <a:pt x="5883751" y="33042"/>
                  <a:pt x="5883751" y="73801"/>
                </a:cubicBezTo>
                <a:lnTo>
                  <a:pt x="5883751" y="368999"/>
                </a:lnTo>
                <a:cubicBezTo>
                  <a:pt x="5883751" y="409758"/>
                  <a:pt x="5850709" y="442800"/>
                  <a:pt x="5809950" y="442800"/>
                </a:cubicBezTo>
                <a:lnTo>
                  <a:pt x="73801" y="442800"/>
                </a:lnTo>
                <a:cubicBezTo>
                  <a:pt x="33042" y="442800"/>
                  <a:pt x="0" y="409758"/>
                  <a:pt x="0" y="368999"/>
                </a:cubicBezTo>
                <a:lnTo>
                  <a:pt x="0" y="738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4008" tIns="21616" rIns="244008" bIns="21616" numCol="1" spcCol="1270" anchor="ctr" anchorCtr="0">
            <a:noAutofit/>
          </a:bodyPr>
          <a:lstStyle/>
          <a:p>
            <a:pPr marL="0" lvl="0" indent="0" algn="l" defTabSz="889000">
              <a:lnSpc>
                <a:spcPct val="90000"/>
              </a:lnSpc>
              <a:spcBef>
                <a:spcPct val="0"/>
              </a:spcBef>
              <a:spcAft>
                <a:spcPct val="35000"/>
              </a:spcAft>
              <a:buNone/>
            </a:pPr>
            <a:r>
              <a:rPr lang="en-GB" sz="2000" kern="1200" dirty="0"/>
              <a:t>Include real life or specific  examples</a:t>
            </a:r>
          </a:p>
        </p:txBody>
      </p:sp>
      <p:sp>
        <p:nvSpPr>
          <p:cNvPr id="14" name="Rectangle 13">
            <a:extLst>
              <a:ext uri="{FF2B5EF4-FFF2-40B4-BE49-F238E27FC236}">
                <a16:creationId xmlns:a16="http://schemas.microsoft.com/office/drawing/2014/main" id="{2280C779-08DF-A8D9-CC27-8B89B2748DD4}"/>
              </a:ext>
            </a:extLst>
          </p:cNvPr>
          <p:cNvSpPr/>
          <p:nvPr/>
        </p:nvSpPr>
        <p:spPr>
          <a:xfrm>
            <a:off x="3331029" y="4693881"/>
            <a:ext cx="8405359" cy="3780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5" name="Free-form: Shape 14">
            <a:extLst>
              <a:ext uri="{FF2B5EF4-FFF2-40B4-BE49-F238E27FC236}">
                <a16:creationId xmlns:a16="http://schemas.microsoft.com/office/drawing/2014/main" id="{0A20C38D-3CAA-C07C-8BBE-E67B8FEBA261}"/>
              </a:ext>
            </a:extLst>
          </p:cNvPr>
          <p:cNvSpPr/>
          <p:nvPr/>
        </p:nvSpPr>
        <p:spPr>
          <a:xfrm>
            <a:off x="3751296" y="4472481"/>
            <a:ext cx="5883751" cy="442800"/>
          </a:xfrm>
          <a:custGeom>
            <a:avLst/>
            <a:gdLst>
              <a:gd name="connsiteX0" fmla="*/ 0 w 5883751"/>
              <a:gd name="connsiteY0" fmla="*/ 73801 h 442800"/>
              <a:gd name="connsiteX1" fmla="*/ 73801 w 5883751"/>
              <a:gd name="connsiteY1" fmla="*/ 0 h 442800"/>
              <a:gd name="connsiteX2" fmla="*/ 5809950 w 5883751"/>
              <a:gd name="connsiteY2" fmla="*/ 0 h 442800"/>
              <a:gd name="connsiteX3" fmla="*/ 5883751 w 5883751"/>
              <a:gd name="connsiteY3" fmla="*/ 73801 h 442800"/>
              <a:gd name="connsiteX4" fmla="*/ 5883751 w 5883751"/>
              <a:gd name="connsiteY4" fmla="*/ 368999 h 442800"/>
              <a:gd name="connsiteX5" fmla="*/ 5809950 w 5883751"/>
              <a:gd name="connsiteY5" fmla="*/ 442800 h 442800"/>
              <a:gd name="connsiteX6" fmla="*/ 73801 w 5883751"/>
              <a:gd name="connsiteY6" fmla="*/ 442800 h 442800"/>
              <a:gd name="connsiteX7" fmla="*/ 0 w 5883751"/>
              <a:gd name="connsiteY7" fmla="*/ 368999 h 442800"/>
              <a:gd name="connsiteX8" fmla="*/ 0 w 5883751"/>
              <a:gd name="connsiteY8" fmla="*/ 73801 h 442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83751" h="442800">
                <a:moveTo>
                  <a:pt x="0" y="73801"/>
                </a:moveTo>
                <a:cubicBezTo>
                  <a:pt x="0" y="33042"/>
                  <a:pt x="33042" y="0"/>
                  <a:pt x="73801" y="0"/>
                </a:cubicBezTo>
                <a:lnTo>
                  <a:pt x="5809950" y="0"/>
                </a:lnTo>
                <a:cubicBezTo>
                  <a:pt x="5850709" y="0"/>
                  <a:pt x="5883751" y="33042"/>
                  <a:pt x="5883751" y="73801"/>
                </a:cubicBezTo>
                <a:lnTo>
                  <a:pt x="5883751" y="368999"/>
                </a:lnTo>
                <a:cubicBezTo>
                  <a:pt x="5883751" y="409758"/>
                  <a:pt x="5850709" y="442800"/>
                  <a:pt x="5809950" y="442800"/>
                </a:cubicBezTo>
                <a:lnTo>
                  <a:pt x="73801" y="442800"/>
                </a:lnTo>
                <a:cubicBezTo>
                  <a:pt x="33042" y="442800"/>
                  <a:pt x="0" y="409758"/>
                  <a:pt x="0" y="368999"/>
                </a:cubicBezTo>
                <a:lnTo>
                  <a:pt x="0" y="738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4008" tIns="21616" rIns="244008" bIns="21616" numCol="1" spcCol="1270" anchor="ctr" anchorCtr="0">
            <a:noAutofit/>
          </a:bodyPr>
          <a:lstStyle/>
          <a:p>
            <a:pPr marL="0" lvl="0" indent="0" algn="l" defTabSz="889000">
              <a:lnSpc>
                <a:spcPct val="90000"/>
              </a:lnSpc>
              <a:spcBef>
                <a:spcPct val="0"/>
              </a:spcBef>
              <a:spcAft>
                <a:spcPct val="35000"/>
              </a:spcAft>
              <a:buNone/>
            </a:pPr>
            <a:r>
              <a:rPr lang="en-GB" sz="2000" kern="1200" dirty="0"/>
              <a:t>Practice timing</a:t>
            </a:r>
          </a:p>
        </p:txBody>
      </p:sp>
      <p:sp>
        <p:nvSpPr>
          <p:cNvPr id="16" name="Rectangle 15">
            <a:extLst>
              <a:ext uri="{FF2B5EF4-FFF2-40B4-BE49-F238E27FC236}">
                <a16:creationId xmlns:a16="http://schemas.microsoft.com/office/drawing/2014/main" id="{CE01438E-0D31-5950-9E0B-E1EF9D474A20}"/>
              </a:ext>
            </a:extLst>
          </p:cNvPr>
          <p:cNvSpPr/>
          <p:nvPr/>
        </p:nvSpPr>
        <p:spPr>
          <a:xfrm>
            <a:off x="3331029" y="5374281"/>
            <a:ext cx="8405359" cy="3780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7" name="Free-form: Shape 16">
            <a:extLst>
              <a:ext uri="{FF2B5EF4-FFF2-40B4-BE49-F238E27FC236}">
                <a16:creationId xmlns:a16="http://schemas.microsoft.com/office/drawing/2014/main" id="{F2682D7F-2081-048D-CE0D-EAE119BE6F63}"/>
              </a:ext>
            </a:extLst>
          </p:cNvPr>
          <p:cNvSpPr/>
          <p:nvPr/>
        </p:nvSpPr>
        <p:spPr>
          <a:xfrm>
            <a:off x="3751296" y="5152881"/>
            <a:ext cx="5883751" cy="442800"/>
          </a:xfrm>
          <a:custGeom>
            <a:avLst/>
            <a:gdLst>
              <a:gd name="connsiteX0" fmla="*/ 0 w 5883751"/>
              <a:gd name="connsiteY0" fmla="*/ 73801 h 442800"/>
              <a:gd name="connsiteX1" fmla="*/ 73801 w 5883751"/>
              <a:gd name="connsiteY1" fmla="*/ 0 h 442800"/>
              <a:gd name="connsiteX2" fmla="*/ 5809950 w 5883751"/>
              <a:gd name="connsiteY2" fmla="*/ 0 h 442800"/>
              <a:gd name="connsiteX3" fmla="*/ 5883751 w 5883751"/>
              <a:gd name="connsiteY3" fmla="*/ 73801 h 442800"/>
              <a:gd name="connsiteX4" fmla="*/ 5883751 w 5883751"/>
              <a:gd name="connsiteY4" fmla="*/ 368999 h 442800"/>
              <a:gd name="connsiteX5" fmla="*/ 5809950 w 5883751"/>
              <a:gd name="connsiteY5" fmla="*/ 442800 h 442800"/>
              <a:gd name="connsiteX6" fmla="*/ 73801 w 5883751"/>
              <a:gd name="connsiteY6" fmla="*/ 442800 h 442800"/>
              <a:gd name="connsiteX7" fmla="*/ 0 w 5883751"/>
              <a:gd name="connsiteY7" fmla="*/ 368999 h 442800"/>
              <a:gd name="connsiteX8" fmla="*/ 0 w 5883751"/>
              <a:gd name="connsiteY8" fmla="*/ 73801 h 442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83751" h="442800">
                <a:moveTo>
                  <a:pt x="0" y="73801"/>
                </a:moveTo>
                <a:cubicBezTo>
                  <a:pt x="0" y="33042"/>
                  <a:pt x="33042" y="0"/>
                  <a:pt x="73801" y="0"/>
                </a:cubicBezTo>
                <a:lnTo>
                  <a:pt x="5809950" y="0"/>
                </a:lnTo>
                <a:cubicBezTo>
                  <a:pt x="5850709" y="0"/>
                  <a:pt x="5883751" y="33042"/>
                  <a:pt x="5883751" y="73801"/>
                </a:cubicBezTo>
                <a:lnTo>
                  <a:pt x="5883751" y="368999"/>
                </a:lnTo>
                <a:cubicBezTo>
                  <a:pt x="5883751" y="409758"/>
                  <a:pt x="5850709" y="442800"/>
                  <a:pt x="5809950" y="442800"/>
                </a:cubicBezTo>
                <a:lnTo>
                  <a:pt x="73801" y="442800"/>
                </a:lnTo>
                <a:cubicBezTo>
                  <a:pt x="33042" y="442800"/>
                  <a:pt x="0" y="409758"/>
                  <a:pt x="0" y="368999"/>
                </a:cubicBezTo>
                <a:lnTo>
                  <a:pt x="0" y="738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4008" tIns="21616" rIns="244008" bIns="21616" numCol="1" spcCol="1270" anchor="ctr" anchorCtr="0">
            <a:noAutofit/>
          </a:bodyPr>
          <a:lstStyle/>
          <a:p>
            <a:pPr marL="0" lvl="0" indent="0" algn="l" defTabSz="889000">
              <a:lnSpc>
                <a:spcPct val="90000"/>
              </a:lnSpc>
              <a:spcBef>
                <a:spcPct val="0"/>
              </a:spcBef>
              <a:spcAft>
                <a:spcPct val="35000"/>
              </a:spcAft>
              <a:buNone/>
            </a:pPr>
            <a:r>
              <a:rPr lang="en-GB" sz="2000" kern="1200" dirty="0"/>
              <a:t>Use visuals sparingly</a:t>
            </a:r>
          </a:p>
        </p:txBody>
      </p:sp>
      <p:sp>
        <p:nvSpPr>
          <p:cNvPr id="18" name="Rectangle 17">
            <a:extLst>
              <a:ext uri="{FF2B5EF4-FFF2-40B4-BE49-F238E27FC236}">
                <a16:creationId xmlns:a16="http://schemas.microsoft.com/office/drawing/2014/main" id="{E1A3ABCC-ED49-252C-5614-577732CA8F2A}"/>
              </a:ext>
            </a:extLst>
          </p:cNvPr>
          <p:cNvSpPr/>
          <p:nvPr/>
        </p:nvSpPr>
        <p:spPr>
          <a:xfrm>
            <a:off x="3331029" y="6054681"/>
            <a:ext cx="8405359" cy="3780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9" name="Free-form: Shape 18">
            <a:extLst>
              <a:ext uri="{FF2B5EF4-FFF2-40B4-BE49-F238E27FC236}">
                <a16:creationId xmlns:a16="http://schemas.microsoft.com/office/drawing/2014/main" id="{A685D923-5F49-1A57-2370-6A40A9529FC4}"/>
              </a:ext>
            </a:extLst>
          </p:cNvPr>
          <p:cNvSpPr/>
          <p:nvPr/>
        </p:nvSpPr>
        <p:spPr>
          <a:xfrm>
            <a:off x="3751296" y="5833281"/>
            <a:ext cx="5883751" cy="442800"/>
          </a:xfrm>
          <a:custGeom>
            <a:avLst/>
            <a:gdLst>
              <a:gd name="connsiteX0" fmla="*/ 0 w 5883751"/>
              <a:gd name="connsiteY0" fmla="*/ 73801 h 442800"/>
              <a:gd name="connsiteX1" fmla="*/ 73801 w 5883751"/>
              <a:gd name="connsiteY1" fmla="*/ 0 h 442800"/>
              <a:gd name="connsiteX2" fmla="*/ 5809950 w 5883751"/>
              <a:gd name="connsiteY2" fmla="*/ 0 h 442800"/>
              <a:gd name="connsiteX3" fmla="*/ 5883751 w 5883751"/>
              <a:gd name="connsiteY3" fmla="*/ 73801 h 442800"/>
              <a:gd name="connsiteX4" fmla="*/ 5883751 w 5883751"/>
              <a:gd name="connsiteY4" fmla="*/ 368999 h 442800"/>
              <a:gd name="connsiteX5" fmla="*/ 5809950 w 5883751"/>
              <a:gd name="connsiteY5" fmla="*/ 442800 h 442800"/>
              <a:gd name="connsiteX6" fmla="*/ 73801 w 5883751"/>
              <a:gd name="connsiteY6" fmla="*/ 442800 h 442800"/>
              <a:gd name="connsiteX7" fmla="*/ 0 w 5883751"/>
              <a:gd name="connsiteY7" fmla="*/ 368999 h 442800"/>
              <a:gd name="connsiteX8" fmla="*/ 0 w 5883751"/>
              <a:gd name="connsiteY8" fmla="*/ 73801 h 442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83751" h="442800">
                <a:moveTo>
                  <a:pt x="0" y="73801"/>
                </a:moveTo>
                <a:cubicBezTo>
                  <a:pt x="0" y="33042"/>
                  <a:pt x="33042" y="0"/>
                  <a:pt x="73801" y="0"/>
                </a:cubicBezTo>
                <a:lnTo>
                  <a:pt x="5809950" y="0"/>
                </a:lnTo>
                <a:cubicBezTo>
                  <a:pt x="5850709" y="0"/>
                  <a:pt x="5883751" y="33042"/>
                  <a:pt x="5883751" y="73801"/>
                </a:cubicBezTo>
                <a:lnTo>
                  <a:pt x="5883751" y="368999"/>
                </a:lnTo>
                <a:cubicBezTo>
                  <a:pt x="5883751" y="409758"/>
                  <a:pt x="5850709" y="442800"/>
                  <a:pt x="5809950" y="442800"/>
                </a:cubicBezTo>
                <a:lnTo>
                  <a:pt x="73801" y="442800"/>
                </a:lnTo>
                <a:cubicBezTo>
                  <a:pt x="33042" y="442800"/>
                  <a:pt x="0" y="409758"/>
                  <a:pt x="0" y="368999"/>
                </a:cubicBezTo>
                <a:lnTo>
                  <a:pt x="0" y="738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4008" tIns="21616" rIns="244008" bIns="21616" numCol="1" spcCol="1270" anchor="ctr" anchorCtr="0">
            <a:noAutofit/>
          </a:bodyPr>
          <a:lstStyle/>
          <a:p>
            <a:pPr marL="0" lvl="0" indent="0" algn="l" defTabSz="889000">
              <a:lnSpc>
                <a:spcPct val="90000"/>
              </a:lnSpc>
              <a:spcBef>
                <a:spcPct val="0"/>
              </a:spcBef>
              <a:spcAft>
                <a:spcPct val="35000"/>
              </a:spcAft>
              <a:buNone/>
            </a:pPr>
            <a:r>
              <a:rPr lang="en-GB" sz="2000" kern="1200" dirty="0"/>
              <a:t>Speak clearly and confidently </a:t>
            </a:r>
          </a:p>
        </p:txBody>
      </p:sp>
    </p:spTree>
    <p:extLst>
      <p:ext uri="{BB962C8B-B14F-4D97-AF65-F5344CB8AC3E}">
        <p14:creationId xmlns:p14="http://schemas.microsoft.com/office/powerpoint/2010/main" val="940251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fade">
                                      <p:cBhvr>
                                        <p:cTn id="18" dur="500"/>
                                        <p:tgtEl>
                                          <p:spTgt spid="9"/>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fade">
                                      <p:cBhvr>
                                        <p:cTn id="23" dur="500"/>
                                        <p:tgtEl>
                                          <p:spTgt spid="10"/>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500"/>
                                        <p:tgtEl>
                                          <p:spTgt spid="11"/>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Effect transition="in" filter="fade">
                                      <p:cBhvr>
                                        <p:cTn id="31" dur="500"/>
                                        <p:tgtEl>
                                          <p:spTgt spid="12"/>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3"/>
                                        </p:tgtEl>
                                        <p:attrNameLst>
                                          <p:attrName>style.visibility</p:attrName>
                                        </p:attrNameLst>
                                      </p:cBhvr>
                                      <p:to>
                                        <p:strVal val="visible"/>
                                      </p:to>
                                    </p:set>
                                    <p:animEffect transition="in" filter="fade">
                                      <p:cBhvr>
                                        <p:cTn id="34" dur="500"/>
                                        <p:tgtEl>
                                          <p:spTgt spid="13"/>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14"/>
                                        </p:tgtEl>
                                        <p:attrNameLst>
                                          <p:attrName>style.visibility</p:attrName>
                                        </p:attrNameLst>
                                      </p:cBhvr>
                                      <p:to>
                                        <p:strVal val="visible"/>
                                      </p:to>
                                    </p:set>
                                    <p:animEffect transition="in" filter="fade">
                                      <p:cBhvr>
                                        <p:cTn id="39" dur="500"/>
                                        <p:tgtEl>
                                          <p:spTgt spid="14"/>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5"/>
                                        </p:tgtEl>
                                        <p:attrNameLst>
                                          <p:attrName>style.visibility</p:attrName>
                                        </p:attrNameLst>
                                      </p:cBhvr>
                                      <p:to>
                                        <p:strVal val="visible"/>
                                      </p:to>
                                    </p:set>
                                    <p:animEffect transition="in" filter="fade">
                                      <p:cBhvr>
                                        <p:cTn id="42" dur="500"/>
                                        <p:tgtEl>
                                          <p:spTgt spid="15"/>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6"/>
                                        </p:tgtEl>
                                        <p:attrNameLst>
                                          <p:attrName>style.visibility</p:attrName>
                                        </p:attrNameLst>
                                      </p:cBhvr>
                                      <p:to>
                                        <p:strVal val="visible"/>
                                      </p:to>
                                    </p:set>
                                    <p:animEffect transition="in" filter="fade">
                                      <p:cBhvr>
                                        <p:cTn id="47" dur="500"/>
                                        <p:tgtEl>
                                          <p:spTgt spid="16"/>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17"/>
                                        </p:tgtEl>
                                        <p:attrNameLst>
                                          <p:attrName>style.visibility</p:attrName>
                                        </p:attrNameLst>
                                      </p:cBhvr>
                                      <p:to>
                                        <p:strVal val="visible"/>
                                      </p:to>
                                    </p:set>
                                    <p:animEffect transition="in" filter="fade">
                                      <p:cBhvr>
                                        <p:cTn id="50" dur="500"/>
                                        <p:tgtEl>
                                          <p:spTgt spid="17"/>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18"/>
                                        </p:tgtEl>
                                        <p:attrNameLst>
                                          <p:attrName>style.visibility</p:attrName>
                                        </p:attrNameLst>
                                      </p:cBhvr>
                                      <p:to>
                                        <p:strVal val="visible"/>
                                      </p:to>
                                    </p:set>
                                    <p:animEffect transition="in" filter="fade">
                                      <p:cBhvr>
                                        <p:cTn id="55" dur="500"/>
                                        <p:tgtEl>
                                          <p:spTgt spid="18"/>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19"/>
                                        </p:tgtEl>
                                        <p:attrNameLst>
                                          <p:attrName>style.visibility</p:attrName>
                                        </p:attrNameLst>
                                      </p:cBhvr>
                                      <p:to>
                                        <p:strVal val="visible"/>
                                      </p:to>
                                    </p:set>
                                    <p:animEffect transition="in" filter="fade">
                                      <p:cBhvr>
                                        <p:cTn id="58"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P spid="17" grpId="0" animBg="1"/>
      <p:bldP spid="18" grpId="0" animBg="1"/>
      <p:bldP spid="19"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itle 3">
            <a:extLst>
              <a:ext uri="{FF2B5EF4-FFF2-40B4-BE49-F238E27FC236}">
                <a16:creationId xmlns:a16="http://schemas.microsoft.com/office/drawing/2014/main" id="{C6CACF7D-8FD6-AE36-30CB-DD68B226240F}"/>
              </a:ext>
            </a:extLst>
          </p:cNvPr>
          <p:cNvSpPr>
            <a:spLocks noGrp="1"/>
          </p:cNvSpPr>
          <p:nvPr>
            <p:ph type="title"/>
          </p:nvPr>
        </p:nvSpPr>
        <p:spPr>
          <a:xfrm>
            <a:off x="2555631" y="1441938"/>
            <a:ext cx="7080738" cy="3974124"/>
          </a:xfrm>
          <a:prstGeom prst="rect">
            <a:avLst/>
          </a:prstGeom>
        </p:spPr>
        <p:txBody>
          <a:bodyPr vert="horz" lIns="91440" tIns="45720" rIns="91440" bIns="45720" rtlCol="0" anchor="ctr">
            <a:normAutofit/>
          </a:bodyPr>
          <a:lstStyle/>
          <a:p>
            <a:pPr algn="ctr"/>
            <a:r>
              <a:rPr lang="en-US" sz="5400" dirty="0">
                <a:solidFill>
                  <a:schemeClr val="bg1">
                    <a:lumMod val="95000"/>
                    <a:lumOff val="5000"/>
                  </a:schemeClr>
                </a:solidFill>
              </a:rPr>
              <a:t>Context and core concept evaluation Approach</a:t>
            </a:r>
          </a:p>
        </p:txBody>
      </p:sp>
    </p:spTree>
    <p:extLst>
      <p:ext uri="{BB962C8B-B14F-4D97-AF65-F5344CB8AC3E}">
        <p14:creationId xmlns:p14="http://schemas.microsoft.com/office/powerpoint/2010/main" val="293752325"/>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9" name="Group 28">
            <a:extLst>
              <a:ext uri="{FF2B5EF4-FFF2-40B4-BE49-F238E27FC236}">
                <a16:creationId xmlns:a16="http://schemas.microsoft.com/office/drawing/2014/main" id="{621ED69C-807D-91E6-0099-02718FD88F30}"/>
              </a:ext>
            </a:extLst>
          </p:cNvPr>
          <p:cNvGrpSpPr/>
          <p:nvPr/>
        </p:nvGrpSpPr>
        <p:grpSpPr>
          <a:xfrm>
            <a:off x="-5954" y="972140"/>
            <a:ext cx="12192000" cy="750930"/>
            <a:chOff x="0" y="579"/>
            <a:chExt cx="12192000" cy="750930"/>
          </a:xfrm>
        </p:grpSpPr>
        <p:sp>
          <p:nvSpPr>
            <p:cNvPr id="8" name="Free-form: Shape 7">
              <a:extLst>
                <a:ext uri="{FF2B5EF4-FFF2-40B4-BE49-F238E27FC236}">
                  <a16:creationId xmlns:a16="http://schemas.microsoft.com/office/drawing/2014/main" id="{56BD4349-E725-53FE-9CA4-129C00C27B03}"/>
                </a:ext>
              </a:extLst>
            </p:cNvPr>
            <p:cNvSpPr/>
            <p:nvPr/>
          </p:nvSpPr>
          <p:spPr>
            <a:xfrm>
              <a:off x="4876800" y="579"/>
              <a:ext cx="7315200" cy="750930"/>
            </a:xfrm>
            <a:custGeom>
              <a:avLst/>
              <a:gdLst>
                <a:gd name="connsiteX0" fmla="*/ 0 w 7315200"/>
                <a:gd name="connsiteY0" fmla="*/ 93866 h 750930"/>
                <a:gd name="connsiteX1" fmla="*/ 6939735 w 7315200"/>
                <a:gd name="connsiteY1" fmla="*/ 93866 h 750930"/>
                <a:gd name="connsiteX2" fmla="*/ 6939735 w 7315200"/>
                <a:gd name="connsiteY2" fmla="*/ 0 h 750930"/>
                <a:gd name="connsiteX3" fmla="*/ 7315200 w 7315200"/>
                <a:gd name="connsiteY3" fmla="*/ 375465 h 750930"/>
                <a:gd name="connsiteX4" fmla="*/ 6939735 w 7315200"/>
                <a:gd name="connsiteY4" fmla="*/ 750930 h 750930"/>
                <a:gd name="connsiteX5" fmla="*/ 6939735 w 7315200"/>
                <a:gd name="connsiteY5" fmla="*/ 657064 h 750930"/>
                <a:gd name="connsiteX6" fmla="*/ 0 w 7315200"/>
                <a:gd name="connsiteY6" fmla="*/ 657064 h 750930"/>
                <a:gd name="connsiteX7" fmla="*/ 0 w 7315200"/>
                <a:gd name="connsiteY7" fmla="*/ 93866 h 750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315200" h="750930">
                  <a:moveTo>
                    <a:pt x="0" y="93866"/>
                  </a:moveTo>
                  <a:lnTo>
                    <a:pt x="6939735" y="93866"/>
                  </a:lnTo>
                  <a:lnTo>
                    <a:pt x="6939735" y="0"/>
                  </a:lnTo>
                  <a:lnTo>
                    <a:pt x="7315200" y="375465"/>
                  </a:lnTo>
                  <a:lnTo>
                    <a:pt x="6939735" y="750930"/>
                  </a:lnTo>
                  <a:lnTo>
                    <a:pt x="6939735" y="657064"/>
                  </a:lnTo>
                  <a:lnTo>
                    <a:pt x="0" y="657064"/>
                  </a:lnTo>
                  <a:lnTo>
                    <a:pt x="0" y="93866"/>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2700" tIns="106566" rIns="294299" bIns="106566" numCol="1" spcCol="1270" anchor="t" anchorCtr="0">
              <a:noAutofit/>
            </a:bodyPr>
            <a:lstStyle/>
            <a:p>
              <a:pPr marL="228600" lvl="1" indent="-228600" algn="l" defTabSz="889000">
                <a:lnSpc>
                  <a:spcPct val="90000"/>
                </a:lnSpc>
                <a:spcBef>
                  <a:spcPct val="0"/>
                </a:spcBef>
                <a:spcAft>
                  <a:spcPct val="15000"/>
                </a:spcAft>
                <a:buChar char="•"/>
              </a:pPr>
              <a:r>
                <a:rPr lang="en-GB" sz="2000" kern="1200" dirty="0"/>
                <a:t>Opening statement</a:t>
              </a:r>
            </a:p>
            <a:p>
              <a:pPr marL="228600" lvl="1" indent="-228600" algn="l" defTabSz="889000">
                <a:lnSpc>
                  <a:spcPct val="90000"/>
                </a:lnSpc>
                <a:spcBef>
                  <a:spcPct val="0"/>
                </a:spcBef>
                <a:spcAft>
                  <a:spcPct val="15000"/>
                </a:spcAft>
                <a:buChar char="•"/>
              </a:pPr>
              <a:r>
                <a:rPr lang="en-GB" sz="2000" kern="1200" dirty="0"/>
                <a:t>Context </a:t>
              </a:r>
            </a:p>
          </p:txBody>
        </p:sp>
        <p:sp>
          <p:nvSpPr>
            <p:cNvPr id="9" name="Free-form: Shape 8">
              <a:extLst>
                <a:ext uri="{FF2B5EF4-FFF2-40B4-BE49-F238E27FC236}">
                  <a16:creationId xmlns:a16="http://schemas.microsoft.com/office/drawing/2014/main" id="{9C46F011-2367-64B9-69F7-59F364E0097D}"/>
                </a:ext>
              </a:extLst>
            </p:cNvPr>
            <p:cNvSpPr/>
            <p:nvPr/>
          </p:nvSpPr>
          <p:spPr>
            <a:xfrm>
              <a:off x="0" y="139059"/>
              <a:ext cx="4876800" cy="473972"/>
            </a:xfrm>
            <a:custGeom>
              <a:avLst/>
              <a:gdLst>
                <a:gd name="connsiteX0" fmla="*/ 0 w 4876800"/>
                <a:gd name="connsiteY0" fmla="*/ 78997 h 473972"/>
                <a:gd name="connsiteX1" fmla="*/ 78997 w 4876800"/>
                <a:gd name="connsiteY1" fmla="*/ 0 h 473972"/>
                <a:gd name="connsiteX2" fmla="*/ 4797803 w 4876800"/>
                <a:gd name="connsiteY2" fmla="*/ 0 h 473972"/>
                <a:gd name="connsiteX3" fmla="*/ 4876800 w 4876800"/>
                <a:gd name="connsiteY3" fmla="*/ 78997 h 473972"/>
                <a:gd name="connsiteX4" fmla="*/ 4876800 w 4876800"/>
                <a:gd name="connsiteY4" fmla="*/ 394975 h 473972"/>
                <a:gd name="connsiteX5" fmla="*/ 4797803 w 4876800"/>
                <a:gd name="connsiteY5" fmla="*/ 473972 h 473972"/>
                <a:gd name="connsiteX6" fmla="*/ 78997 w 4876800"/>
                <a:gd name="connsiteY6" fmla="*/ 473972 h 473972"/>
                <a:gd name="connsiteX7" fmla="*/ 0 w 4876800"/>
                <a:gd name="connsiteY7" fmla="*/ 394975 h 473972"/>
                <a:gd name="connsiteX8" fmla="*/ 0 w 4876800"/>
                <a:gd name="connsiteY8" fmla="*/ 78997 h 473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76800" h="473972">
                  <a:moveTo>
                    <a:pt x="0" y="78997"/>
                  </a:moveTo>
                  <a:cubicBezTo>
                    <a:pt x="0" y="35368"/>
                    <a:pt x="35368" y="0"/>
                    <a:pt x="78997" y="0"/>
                  </a:cubicBezTo>
                  <a:lnTo>
                    <a:pt x="4797803" y="0"/>
                  </a:lnTo>
                  <a:cubicBezTo>
                    <a:pt x="4841432" y="0"/>
                    <a:pt x="4876800" y="35368"/>
                    <a:pt x="4876800" y="78997"/>
                  </a:cubicBezTo>
                  <a:lnTo>
                    <a:pt x="4876800" y="394975"/>
                  </a:lnTo>
                  <a:cubicBezTo>
                    <a:pt x="4876800" y="438604"/>
                    <a:pt x="4841432" y="473972"/>
                    <a:pt x="4797803" y="473972"/>
                  </a:cubicBezTo>
                  <a:lnTo>
                    <a:pt x="78997" y="473972"/>
                  </a:lnTo>
                  <a:cubicBezTo>
                    <a:pt x="35368" y="473972"/>
                    <a:pt x="0" y="438604"/>
                    <a:pt x="0" y="394975"/>
                  </a:cubicBezTo>
                  <a:lnTo>
                    <a:pt x="0" y="7899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4577" tIns="68857" rIns="114577" bIns="68857" numCol="1" spcCol="1270" anchor="ctr" anchorCtr="0">
              <a:noAutofit/>
            </a:bodyPr>
            <a:lstStyle/>
            <a:p>
              <a:pPr marL="0" lvl="0" indent="0" algn="ctr" defTabSz="1066800">
                <a:lnSpc>
                  <a:spcPct val="90000"/>
                </a:lnSpc>
                <a:spcBef>
                  <a:spcPct val="0"/>
                </a:spcBef>
                <a:spcAft>
                  <a:spcPct val="35000"/>
                </a:spcAft>
                <a:buNone/>
              </a:pPr>
              <a:r>
                <a:rPr lang="en-GB" sz="2400" kern="1200" dirty="0"/>
                <a:t>Introduction</a:t>
              </a:r>
            </a:p>
          </p:txBody>
        </p:sp>
      </p:grpSp>
      <p:grpSp>
        <p:nvGrpSpPr>
          <p:cNvPr id="30" name="Group 29">
            <a:extLst>
              <a:ext uri="{FF2B5EF4-FFF2-40B4-BE49-F238E27FC236}">
                <a16:creationId xmlns:a16="http://schemas.microsoft.com/office/drawing/2014/main" id="{7EA53225-3C4F-D695-DDD8-D859235466BD}"/>
              </a:ext>
            </a:extLst>
          </p:cNvPr>
          <p:cNvGrpSpPr/>
          <p:nvPr/>
        </p:nvGrpSpPr>
        <p:grpSpPr>
          <a:xfrm>
            <a:off x="-5954" y="1600390"/>
            <a:ext cx="12192000" cy="750930"/>
            <a:chOff x="0" y="826603"/>
            <a:chExt cx="12192000" cy="750930"/>
          </a:xfrm>
        </p:grpSpPr>
        <p:sp>
          <p:nvSpPr>
            <p:cNvPr id="10" name="Free-form: Shape 9">
              <a:extLst>
                <a:ext uri="{FF2B5EF4-FFF2-40B4-BE49-F238E27FC236}">
                  <a16:creationId xmlns:a16="http://schemas.microsoft.com/office/drawing/2014/main" id="{2CB9D597-2FBE-4B80-84A9-4E1B8CBF5B0B}"/>
                </a:ext>
              </a:extLst>
            </p:cNvPr>
            <p:cNvSpPr/>
            <p:nvPr/>
          </p:nvSpPr>
          <p:spPr>
            <a:xfrm>
              <a:off x="4876800" y="826603"/>
              <a:ext cx="7315200" cy="750930"/>
            </a:xfrm>
            <a:custGeom>
              <a:avLst/>
              <a:gdLst>
                <a:gd name="connsiteX0" fmla="*/ 0 w 7315200"/>
                <a:gd name="connsiteY0" fmla="*/ 93866 h 750930"/>
                <a:gd name="connsiteX1" fmla="*/ 6939735 w 7315200"/>
                <a:gd name="connsiteY1" fmla="*/ 93866 h 750930"/>
                <a:gd name="connsiteX2" fmla="*/ 6939735 w 7315200"/>
                <a:gd name="connsiteY2" fmla="*/ 0 h 750930"/>
                <a:gd name="connsiteX3" fmla="*/ 7315200 w 7315200"/>
                <a:gd name="connsiteY3" fmla="*/ 375465 h 750930"/>
                <a:gd name="connsiteX4" fmla="*/ 6939735 w 7315200"/>
                <a:gd name="connsiteY4" fmla="*/ 750930 h 750930"/>
                <a:gd name="connsiteX5" fmla="*/ 6939735 w 7315200"/>
                <a:gd name="connsiteY5" fmla="*/ 657064 h 750930"/>
                <a:gd name="connsiteX6" fmla="*/ 0 w 7315200"/>
                <a:gd name="connsiteY6" fmla="*/ 657064 h 750930"/>
                <a:gd name="connsiteX7" fmla="*/ 0 w 7315200"/>
                <a:gd name="connsiteY7" fmla="*/ 93866 h 750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315200" h="750930">
                  <a:moveTo>
                    <a:pt x="0" y="93866"/>
                  </a:moveTo>
                  <a:lnTo>
                    <a:pt x="6939735" y="93866"/>
                  </a:lnTo>
                  <a:lnTo>
                    <a:pt x="6939735" y="0"/>
                  </a:lnTo>
                  <a:lnTo>
                    <a:pt x="7315200" y="375465"/>
                  </a:lnTo>
                  <a:lnTo>
                    <a:pt x="6939735" y="750930"/>
                  </a:lnTo>
                  <a:lnTo>
                    <a:pt x="6939735" y="657064"/>
                  </a:lnTo>
                  <a:lnTo>
                    <a:pt x="0" y="657064"/>
                  </a:lnTo>
                  <a:lnTo>
                    <a:pt x="0" y="93866"/>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2700" tIns="106566" rIns="294299" bIns="106566" numCol="1" spcCol="1270" anchor="t" anchorCtr="0">
              <a:noAutofit/>
            </a:bodyPr>
            <a:lstStyle/>
            <a:p>
              <a:pPr marL="228600" lvl="1" indent="-228600" algn="l" defTabSz="889000">
                <a:lnSpc>
                  <a:spcPct val="90000"/>
                </a:lnSpc>
                <a:spcBef>
                  <a:spcPct val="0"/>
                </a:spcBef>
                <a:spcAft>
                  <a:spcPct val="15000"/>
                </a:spcAft>
                <a:buChar char="•"/>
              </a:pPr>
              <a:r>
                <a:rPr lang="en-GB" sz="2000" kern="1200" dirty="0"/>
                <a:t>Description of chosen innovation</a:t>
              </a:r>
            </a:p>
            <a:p>
              <a:pPr marL="228600" lvl="1" indent="-228600" algn="l" defTabSz="889000">
                <a:lnSpc>
                  <a:spcPct val="90000"/>
                </a:lnSpc>
                <a:spcBef>
                  <a:spcPct val="0"/>
                </a:spcBef>
                <a:spcAft>
                  <a:spcPct val="15000"/>
                </a:spcAft>
                <a:buChar char="•"/>
              </a:pPr>
              <a:r>
                <a:rPr lang="en-GB" sz="2000" kern="1200" dirty="0"/>
                <a:t>Key areas of use. </a:t>
              </a:r>
            </a:p>
          </p:txBody>
        </p:sp>
        <p:sp>
          <p:nvSpPr>
            <p:cNvPr id="12" name="Free-form: Shape 11">
              <a:extLst>
                <a:ext uri="{FF2B5EF4-FFF2-40B4-BE49-F238E27FC236}">
                  <a16:creationId xmlns:a16="http://schemas.microsoft.com/office/drawing/2014/main" id="{676B5B10-E346-78C7-97B6-5FF52B97C73D}"/>
                </a:ext>
              </a:extLst>
            </p:cNvPr>
            <p:cNvSpPr/>
            <p:nvPr/>
          </p:nvSpPr>
          <p:spPr>
            <a:xfrm>
              <a:off x="0" y="997620"/>
              <a:ext cx="4876800" cy="408896"/>
            </a:xfrm>
            <a:custGeom>
              <a:avLst/>
              <a:gdLst>
                <a:gd name="connsiteX0" fmla="*/ 0 w 4876800"/>
                <a:gd name="connsiteY0" fmla="*/ 68151 h 408896"/>
                <a:gd name="connsiteX1" fmla="*/ 68151 w 4876800"/>
                <a:gd name="connsiteY1" fmla="*/ 0 h 408896"/>
                <a:gd name="connsiteX2" fmla="*/ 4808649 w 4876800"/>
                <a:gd name="connsiteY2" fmla="*/ 0 h 408896"/>
                <a:gd name="connsiteX3" fmla="*/ 4876800 w 4876800"/>
                <a:gd name="connsiteY3" fmla="*/ 68151 h 408896"/>
                <a:gd name="connsiteX4" fmla="*/ 4876800 w 4876800"/>
                <a:gd name="connsiteY4" fmla="*/ 340745 h 408896"/>
                <a:gd name="connsiteX5" fmla="*/ 4808649 w 4876800"/>
                <a:gd name="connsiteY5" fmla="*/ 408896 h 408896"/>
                <a:gd name="connsiteX6" fmla="*/ 68151 w 4876800"/>
                <a:gd name="connsiteY6" fmla="*/ 408896 h 408896"/>
                <a:gd name="connsiteX7" fmla="*/ 0 w 4876800"/>
                <a:gd name="connsiteY7" fmla="*/ 340745 h 408896"/>
                <a:gd name="connsiteX8" fmla="*/ 0 w 4876800"/>
                <a:gd name="connsiteY8" fmla="*/ 68151 h 408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76800" h="408896">
                  <a:moveTo>
                    <a:pt x="0" y="68151"/>
                  </a:moveTo>
                  <a:cubicBezTo>
                    <a:pt x="0" y="30512"/>
                    <a:pt x="30512" y="0"/>
                    <a:pt x="68151" y="0"/>
                  </a:cubicBezTo>
                  <a:lnTo>
                    <a:pt x="4808649" y="0"/>
                  </a:lnTo>
                  <a:cubicBezTo>
                    <a:pt x="4846288" y="0"/>
                    <a:pt x="4876800" y="30512"/>
                    <a:pt x="4876800" y="68151"/>
                  </a:cubicBezTo>
                  <a:lnTo>
                    <a:pt x="4876800" y="340745"/>
                  </a:lnTo>
                  <a:cubicBezTo>
                    <a:pt x="4876800" y="378384"/>
                    <a:pt x="4846288" y="408896"/>
                    <a:pt x="4808649" y="408896"/>
                  </a:cubicBezTo>
                  <a:lnTo>
                    <a:pt x="68151" y="408896"/>
                  </a:lnTo>
                  <a:cubicBezTo>
                    <a:pt x="30512" y="408896"/>
                    <a:pt x="0" y="378384"/>
                    <a:pt x="0" y="340745"/>
                  </a:cubicBezTo>
                  <a:lnTo>
                    <a:pt x="0" y="6815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1401" tIns="65681" rIns="111401" bIns="65681" numCol="1" spcCol="1270" anchor="ctr" anchorCtr="0">
              <a:noAutofit/>
            </a:bodyPr>
            <a:lstStyle/>
            <a:p>
              <a:pPr marL="0" lvl="0" indent="0" algn="ctr" defTabSz="1066800">
                <a:lnSpc>
                  <a:spcPct val="90000"/>
                </a:lnSpc>
                <a:spcBef>
                  <a:spcPct val="0"/>
                </a:spcBef>
                <a:spcAft>
                  <a:spcPct val="35000"/>
                </a:spcAft>
                <a:buNone/>
              </a:pPr>
              <a:r>
                <a:rPr lang="en-GB" sz="2400" kern="1200" dirty="0"/>
                <a:t>Overview of innovation</a:t>
              </a:r>
            </a:p>
          </p:txBody>
        </p:sp>
      </p:grpSp>
      <p:grpSp>
        <p:nvGrpSpPr>
          <p:cNvPr id="31" name="Group 30">
            <a:extLst>
              <a:ext uri="{FF2B5EF4-FFF2-40B4-BE49-F238E27FC236}">
                <a16:creationId xmlns:a16="http://schemas.microsoft.com/office/drawing/2014/main" id="{951BEF1B-52A8-B30E-64CB-5B8C11CD692D}"/>
              </a:ext>
            </a:extLst>
          </p:cNvPr>
          <p:cNvGrpSpPr/>
          <p:nvPr/>
        </p:nvGrpSpPr>
        <p:grpSpPr>
          <a:xfrm>
            <a:off x="11907" y="2265272"/>
            <a:ext cx="12180093" cy="904225"/>
            <a:chOff x="5953" y="1652627"/>
            <a:chExt cx="12180093" cy="904225"/>
          </a:xfrm>
        </p:grpSpPr>
        <p:sp>
          <p:nvSpPr>
            <p:cNvPr id="14" name="Free-form: Shape 13">
              <a:extLst>
                <a:ext uri="{FF2B5EF4-FFF2-40B4-BE49-F238E27FC236}">
                  <a16:creationId xmlns:a16="http://schemas.microsoft.com/office/drawing/2014/main" id="{0F31CB09-69C5-3930-8337-F1A1D5C7F4E3}"/>
                </a:ext>
              </a:extLst>
            </p:cNvPr>
            <p:cNvSpPr/>
            <p:nvPr/>
          </p:nvSpPr>
          <p:spPr>
            <a:xfrm>
              <a:off x="4877990" y="1652627"/>
              <a:ext cx="7308056" cy="904225"/>
            </a:xfrm>
            <a:custGeom>
              <a:avLst/>
              <a:gdLst>
                <a:gd name="connsiteX0" fmla="*/ 0 w 7308056"/>
                <a:gd name="connsiteY0" fmla="*/ 113028 h 904225"/>
                <a:gd name="connsiteX1" fmla="*/ 6855944 w 7308056"/>
                <a:gd name="connsiteY1" fmla="*/ 113028 h 904225"/>
                <a:gd name="connsiteX2" fmla="*/ 6855944 w 7308056"/>
                <a:gd name="connsiteY2" fmla="*/ 0 h 904225"/>
                <a:gd name="connsiteX3" fmla="*/ 7308056 w 7308056"/>
                <a:gd name="connsiteY3" fmla="*/ 452113 h 904225"/>
                <a:gd name="connsiteX4" fmla="*/ 6855944 w 7308056"/>
                <a:gd name="connsiteY4" fmla="*/ 904225 h 904225"/>
                <a:gd name="connsiteX5" fmla="*/ 6855944 w 7308056"/>
                <a:gd name="connsiteY5" fmla="*/ 791197 h 904225"/>
                <a:gd name="connsiteX6" fmla="*/ 0 w 7308056"/>
                <a:gd name="connsiteY6" fmla="*/ 791197 h 904225"/>
                <a:gd name="connsiteX7" fmla="*/ 0 w 7308056"/>
                <a:gd name="connsiteY7" fmla="*/ 113028 h 904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308056" h="904225">
                  <a:moveTo>
                    <a:pt x="0" y="113028"/>
                  </a:moveTo>
                  <a:lnTo>
                    <a:pt x="6855944" y="113028"/>
                  </a:lnTo>
                  <a:lnTo>
                    <a:pt x="6855944" y="0"/>
                  </a:lnTo>
                  <a:lnTo>
                    <a:pt x="7308056" y="452113"/>
                  </a:lnTo>
                  <a:lnTo>
                    <a:pt x="6855944" y="904225"/>
                  </a:lnTo>
                  <a:lnTo>
                    <a:pt x="6855944" y="791197"/>
                  </a:lnTo>
                  <a:lnTo>
                    <a:pt x="0" y="791197"/>
                  </a:lnTo>
                  <a:lnTo>
                    <a:pt x="0" y="113028"/>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2700" tIns="125728" rIns="351784" bIns="125728" numCol="1" spcCol="1270" anchor="t" anchorCtr="0">
              <a:noAutofit/>
            </a:bodyPr>
            <a:lstStyle/>
            <a:p>
              <a:pPr marL="228600" lvl="1" indent="-228600" algn="l" defTabSz="889000">
                <a:lnSpc>
                  <a:spcPct val="90000"/>
                </a:lnSpc>
                <a:spcBef>
                  <a:spcPct val="0"/>
                </a:spcBef>
                <a:spcAft>
                  <a:spcPct val="15000"/>
                </a:spcAft>
                <a:buChar char="•"/>
              </a:pPr>
              <a:r>
                <a:rPr lang="en-GB" sz="2000" kern="1200" dirty="0"/>
                <a:t>Job roles      - Positive/negative</a:t>
              </a:r>
            </a:p>
            <a:p>
              <a:pPr marL="228600" lvl="1" indent="-228600" algn="l" defTabSz="889000">
                <a:lnSpc>
                  <a:spcPct val="90000"/>
                </a:lnSpc>
                <a:spcBef>
                  <a:spcPct val="0"/>
                </a:spcBef>
                <a:spcAft>
                  <a:spcPct val="15000"/>
                </a:spcAft>
                <a:buChar char="•"/>
              </a:pPr>
              <a:r>
                <a:rPr lang="en-GB" sz="2000" kern="1200" dirty="0"/>
                <a:t>Role Competency</a:t>
              </a:r>
            </a:p>
          </p:txBody>
        </p:sp>
        <p:sp>
          <p:nvSpPr>
            <p:cNvPr id="16" name="Free-form: Shape 15">
              <a:extLst>
                <a:ext uri="{FF2B5EF4-FFF2-40B4-BE49-F238E27FC236}">
                  <a16:creationId xmlns:a16="http://schemas.microsoft.com/office/drawing/2014/main" id="{31215D6C-9AE2-AD11-6E40-F5424E32FF21}"/>
                </a:ext>
              </a:extLst>
            </p:cNvPr>
            <p:cNvSpPr/>
            <p:nvPr/>
          </p:nvSpPr>
          <p:spPr>
            <a:xfrm>
              <a:off x="5953" y="1890789"/>
              <a:ext cx="4872037" cy="427902"/>
            </a:xfrm>
            <a:custGeom>
              <a:avLst/>
              <a:gdLst>
                <a:gd name="connsiteX0" fmla="*/ 0 w 4872037"/>
                <a:gd name="connsiteY0" fmla="*/ 71318 h 427902"/>
                <a:gd name="connsiteX1" fmla="*/ 71318 w 4872037"/>
                <a:gd name="connsiteY1" fmla="*/ 0 h 427902"/>
                <a:gd name="connsiteX2" fmla="*/ 4800719 w 4872037"/>
                <a:gd name="connsiteY2" fmla="*/ 0 h 427902"/>
                <a:gd name="connsiteX3" fmla="*/ 4872037 w 4872037"/>
                <a:gd name="connsiteY3" fmla="*/ 71318 h 427902"/>
                <a:gd name="connsiteX4" fmla="*/ 4872037 w 4872037"/>
                <a:gd name="connsiteY4" fmla="*/ 356584 h 427902"/>
                <a:gd name="connsiteX5" fmla="*/ 4800719 w 4872037"/>
                <a:gd name="connsiteY5" fmla="*/ 427902 h 427902"/>
                <a:gd name="connsiteX6" fmla="*/ 71318 w 4872037"/>
                <a:gd name="connsiteY6" fmla="*/ 427902 h 427902"/>
                <a:gd name="connsiteX7" fmla="*/ 0 w 4872037"/>
                <a:gd name="connsiteY7" fmla="*/ 356584 h 427902"/>
                <a:gd name="connsiteX8" fmla="*/ 0 w 4872037"/>
                <a:gd name="connsiteY8" fmla="*/ 71318 h 427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72037" h="427902">
                  <a:moveTo>
                    <a:pt x="0" y="71318"/>
                  </a:moveTo>
                  <a:cubicBezTo>
                    <a:pt x="0" y="31930"/>
                    <a:pt x="31930" y="0"/>
                    <a:pt x="71318" y="0"/>
                  </a:cubicBezTo>
                  <a:lnTo>
                    <a:pt x="4800719" y="0"/>
                  </a:lnTo>
                  <a:cubicBezTo>
                    <a:pt x="4840107" y="0"/>
                    <a:pt x="4872037" y="31930"/>
                    <a:pt x="4872037" y="71318"/>
                  </a:cubicBezTo>
                  <a:lnTo>
                    <a:pt x="4872037" y="356584"/>
                  </a:lnTo>
                  <a:cubicBezTo>
                    <a:pt x="4872037" y="395972"/>
                    <a:pt x="4840107" y="427902"/>
                    <a:pt x="4800719" y="427902"/>
                  </a:cubicBezTo>
                  <a:lnTo>
                    <a:pt x="71318" y="427902"/>
                  </a:lnTo>
                  <a:cubicBezTo>
                    <a:pt x="31930" y="427902"/>
                    <a:pt x="0" y="395972"/>
                    <a:pt x="0" y="356584"/>
                  </a:cubicBezTo>
                  <a:lnTo>
                    <a:pt x="0" y="71318"/>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2328" tIns="66608" rIns="112328" bIns="66608" numCol="1" spcCol="1270" anchor="ctr" anchorCtr="0">
              <a:noAutofit/>
            </a:bodyPr>
            <a:lstStyle/>
            <a:p>
              <a:pPr marL="0" lvl="0" indent="0" algn="ctr" defTabSz="1066800">
                <a:lnSpc>
                  <a:spcPct val="90000"/>
                </a:lnSpc>
                <a:spcBef>
                  <a:spcPct val="0"/>
                </a:spcBef>
                <a:spcAft>
                  <a:spcPct val="35000"/>
                </a:spcAft>
                <a:buNone/>
              </a:pPr>
              <a:r>
                <a:rPr lang="en-GB" sz="2400" kern="1200" dirty="0"/>
                <a:t>Impact on the Workforce</a:t>
              </a:r>
            </a:p>
          </p:txBody>
        </p:sp>
      </p:grpSp>
      <p:grpSp>
        <p:nvGrpSpPr>
          <p:cNvPr id="32" name="Group 31">
            <a:extLst>
              <a:ext uri="{FF2B5EF4-FFF2-40B4-BE49-F238E27FC236}">
                <a16:creationId xmlns:a16="http://schemas.microsoft.com/office/drawing/2014/main" id="{20273126-A1B0-7562-2AD3-93FEE04FC6A3}"/>
              </a:ext>
            </a:extLst>
          </p:cNvPr>
          <p:cNvGrpSpPr/>
          <p:nvPr/>
        </p:nvGrpSpPr>
        <p:grpSpPr>
          <a:xfrm>
            <a:off x="11907" y="3109471"/>
            <a:ext cx="12192000" cy="750930"/>
            <a:chOff x="0" y="2631946"/>
            <a:chExt cx="12192000" cy="750930"/>
          </a:xfrm>
        </p:grpSpPr>
        <p:sp>
          <p:nvSpPr>
            <p:cNvPr id="18" name="Free-form: Shape 17">
              <a:extLst>
                <a:ext uri="{FF2B5EF4-FFF2-40B4-BE49-F238E27FC236}">
                  <a16:creationId xmlns:a16="http://schemas.microsoft.com/office/drawing/2014/main" id="{8468E686-5DCA-29E0-6780-DE16D0BC496A}"/>
                </a:ext>
              </a:extLst>
            </p:cNvPr>
            <p:cNvSpPr/>
            <p:nvPr/>
          </p:nvSpPr>
          <p:spPr>
            <a:xfrm>
              <a:off x="4876800" y="2631946"/>
              <a:ext cx="7315200" cy="750930"/>
            </a:xfrm>
            <a:custGeom>
              <a:avLst/>
              <a:gdLst>
                <a:gd name="connsiteX0" fmla="*/ 0 w 7315200"/>
                <a:gd name="connsiteY0" fmla="*/ 93866 h 750930"/>
                <a:gd name="connsiteX1" fmla="*/ 6939735 w 7315200"/>
                <a:gd name="connsiteY1" fmla="*/ 93866 h 750930"/>
                <a:gd name="connsiteX2" fmla="*/ 6939735 w 7315200"/>
                <a:gd name="connsiteY2" fmla="*/ 0 h 750930"/>
                <a:gd name="connsiteX3" fmla="*/ 7315200 w 7315200"/>
                <a:gd name="connsiteY3" fmla="*/ 375465 h 750930"/>
                <a:gd name="connsiteX4" fmla="*/ 6939735 w 7315200"/>
                <a:gd name="connsiteY4" fmla="*/ 750930 h 750930"/>
                <a:gd name="connsiteX5" fmla="*/ 6939735 w 7315200"/>
                <a:gd name="connsiteY5" fmla="*/ 657064 h 750930"/>
                <a:gd name="connsiteX6" fmla="*/ 0 w 7315200"/>
                <a:gd name="connsiteY6" fmla="*/ 657064 h 750930"/>
                <a:gd name="connsiteX7" fmla="*/ 0 w 7315200"/>
                <a:gd name="connsiteY7" fmla="*/ 93866 h 750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315200" h="750930">
                  <a:moveTo>
                    <a:pt x="0" y="93866"/>
                  </a:moveTo>
                  <a:lnTo>
                    <a:pt x="6939735" y="93866"/>
                  </a:lnTo>
                  <a:lnTo>
                    <a:pt x="6939735" y="0"/>
                  </a:lnTo>
                  <a:lnTo>
                    <a:pt x="7315200" y="375465"/>
                  </a:lnTo>
                  <a:lnTo>
                    <a:pt x="6939735" y="750930"/>
                  </a:lnTo>
                  <a:lnTo>
                    <a:pt x="6939735" y="657064"/>
                  </a:lnTo>
                  <a:lnTo>
                    <a:pt x="0" y="657064"/>
                  </a:lnTo>
                  <a:lnTo>
                    <a:pt x="0" y="93866"/>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2700" tIns="106566" rIns="294299" bIns="106566" numCol="1" spcCol="1270" anchor="t" anchorCtr="0">
              <a:noAutofit/>
            </a:bodyPr>
            <a:lstStyle/>
            <a:p>
              <a:pPr marL="228600" lvl="1" indent="-228600" algn="l" defTabSz="889000">
                <a:lnSpc>
                  <a:spcPct val="90000"/>
                </a:lnSpc>
                <a:spcBef>
                  <a:spcPct val="0"/>
                </a:spcBef>
                <a:spcAft>
                  <a:spcPct val="15000"/>
                </a:spcAft>
                <a:buChar char="•"/>
              </a:pPr>
              <a:r>
                <a:rPr lang="en-GB" sz="2000" kern="1200" dirty="0"/>
                <a:t>Changes in day-to-day service. - Positive/negative</a:t>
              </a:r>
            </a:p>
            <a:p>
              <a:pPr marL="228600" lvl="1" indent="-228600" algn="l" defTabSz="889000">
                <a:lnSpc>
                  <a:spcPct val="90000"/>
                </a:lnSpc>
                <a:spcBef>
                  <a:spcPct val="0"/>
                </a:spcBef>
                <a:spcAft>
                  <a:spcPct val="15000"/>
                </a:spcAft>
                <a:buChar char="•"/>
              </a:pPr>
              <a:r>
                <a:rPr lang="en-GB" sz="2000" kern="1200" dirty="0"/>
                <a:t>Operational changes. – Example</a:t>
              </a:r>
            </a:p>
          </p:txBody>
        </p:sp>
        <p:sp>
          <p:nvSpPr>
            <p:cNvPr id="20" name="Free-form: Shape 19">
              <a:extLst>
                <a:ext uri="{FF2B5EF4-FFF2-40B4-BE49-F238E27FC236}">
                  <a16:creationId xmlns:a16="http://schemas.microsoft.com/office/drawing/2014/main" id="{7804B951-51B0-C811-E359-FA19BAE0488E}"/>
                </a:ext>
              </a:extLst>
            </p:cNvPr>
            <p:cNvSpPr/>
            <p:nvPr/>
          </p:nvSpPr>
          <p:spPr>
            <a:xfrm>
              <a:off x="0" y="2779504"/>
              <a:ext cx="4876800" cy="455815"/>
            </a:xfrm>
            <a:custGeom>
              <a:avLst/>
              <a:gdLst>
                <a:gd name="connsiteX0" fmla="*/ 0 w 4876800"/>
                <a:gd name="connsiteY0" fmla="*/ 75971 h 455815"/>
                <a:gd name="connsiteX1" fmla="*/ 75971 w 4876800"/>
                <a:gd name="connsiteY1" fmla="*/ 0 h 455815"/>
                <a:gd name="connsiteX2" fmla="*/ 4800829 w 4876800"/>
                <a:gd name="connsiteY2" fmla="*/ 0 h 455815"/>
                <a:gd name="connsiteX3" fmla="*/ 4876800 w 4876800"/>
                <a:gd name="connsiteY3" fmla="*/ 75971 h 455815"/>
                <a:gd name="connsiteX4" fmla="*/ 4876800 w 4876800"/>
                <a:gd name="connsiteY4" fmla="*/ 379844 h 455815"/>
                <a:gd name="connsiteX5" fmla="*/ 4800829 w 4876800"/>
                <a:gd name="connsiteY5" fmla="*/ 455815 h 455815"/>
                <a:gd name="connsiteX6" fmla="*/ 75971 w 4876800"/>
                <a:gd name="connsiteY6" fmla="*/ 455815 h 455815"/>
                <a:gd name="connsiteX7" fmla="*/ 0 w 4876800"/>
                <a:gd name="connsiteY7" fmla="*/ 379844 h 455815"/>
                <a:gd name="connsiteX8" fmla="*/ 0 w 4876800"/>
                <a:gd name="connsiteY8" fmla="*/ 75971 h 455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76800" h="455815">
                  <a:moveTo>
                    <a:pt x="0" y="75971"/>
                  </a:moveTo>
                  <a:cubicBezTo>
                    <a:pt x="0" y="34013"/>
                    <a:pt x="34013" y="0"/>
                    <a:pt x="75971" y="0"/>
                  </a:cubicBezTo>
                  <a:lnTo>
                    <a:pt x="4800829" y="0"/>
                  </a:lnTo>
                  <a:cubicBezTo>
                    <a:pt x="4842787" y="0"/>
                    <a:pt x="4876800" y="34013"/>
                    <a:pt x="4876800" y="75971"/>
                  </a:cubicBezTo>
                  <a:lnTo>
                    <a:pt x="4876800" y="379844"/>
                  </a:lnTo>
                  <a:cubicBezTo>
                    <a:pt x="4876800" y="421802"/>
                    <a:pt x="4842787" y="455815"/>
                    <a:pt x="4800829" y="455815"/>
                  </a:cubicBezTo>
                  <a:lnTo>
                    <a:pt x="75971" y="455815"/>
                  </a:lnTo>
                  <a:cubicBezTo>
                    <a:pt x="34013" y="455815"/>
                    <a:pt x="0" y="421802"/>
                    <a:pt x="0" y="379844"/>
                  </a:cubicBezTo>
                  <a:lnTo>
                    <a:pt x="0" y="7597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3691" tIns="67971" rIns="113691" bIns="67971" numCol="1" spcCol="1270" anchor="ctr" anchorCtr="0">
              <a:noAutofit/>
            </a:bodyPr>
            <a:lstStyle/>
            <a:p>
              <a:pPr marL="0" lvl="0" indent="0" algn="ctr" defTabSz="1066800">
                <a:lnSpc>
                  <a:spcPct val="90000"/>
                </a:lnSpc>
                <a:spcBef>
                  <a:spcPct val="0"/>
                </a:spcBef>
                <a:spcAft>
                  <a:spcPct val="35000"/>
                </a:spcAft>
                <a:buNone/>
              </a:pPr>
              <a:r>
                <a:rPr lang="en-GB" sz="2400" kern="1200" dirty="0"/>
                <a:t>Impact on service delivery</a:t>
              </a:r>
            </a:p>
          </p:txBody>
        </p:sp>
      </p:grpSp>
      <p:grpSp>
        <p:nvGrpSpPr>
          <p:cNvPr id="33" name="Group 32">
            <a:extLst>
              <a:ext uri="{FF2B5EF4-FFF2-40B4-BE49-F238E27FC236}">
                <a16:creationId xmlns:a16="http://schemas.microsoft.com/office/drawing/2014/main" id="{5859AA2E-9266-7F69-CEA8-7AF1D06DDD2E}"/>
              </a:ext>
            </a:extLst>
          </p:cNvPr>
          <p:cNvGrpSpPr/>
          <p:nvPr/>
        </p:nvGrpSpPr>
        <p:grpSpPr>
          <a:xfrm>
            <a:off x="11907" y="3912242"/>
            <a:ext cx="12192000" cy="750930"/>
            <a:chOff x="0" y="3457970"/>
            <a:chExt cx="12192000" cy="750930"/>
          </a:xfrm>
        </p:grpSpPr>
        <p:sp>
          <p:nvSpPr>
            <p:cNvPr id="22" name="Free-form: Shape 21">
              <a:extLst>
                <a:ext uri="{FF2B5EF4-FFF2-40B4-BE49-F238E27FC236}">
                  <a16:creationId xmlns:a16="http://schemas.microsoft.com/office/drawing/2014/main" id="{420D10E7-FCB5-17F1-6F08-6B84501D5E6A}"/>
                </a:ext>
              </a:extLst>
            </p:cNvPr>
            <p:cNvSpPr/>
            <p:nvPr/>
          </p:nvSpPr>
          <p:spPr>
            <a:xfrm>
              <a:off x="4876800" y="3457970"/>
              <a:ext cx="7315200" cy="750930"/>
            </a:xfrm>
            <a:custGeom>
              <a:avLst/>
              <a:gdLst>
                <a:gd name="connsiteX0" fmla="*/ 0 w 7315200"/>
                <a:gd name="connsiteY0" fmla="*/ 93866 h 750930"/>
                <a:gd name="connsiteX1" fmla="*/ 6939735 w 7315200"/>
                <a:gd name="connsiteY1" fmla="*/ 93866 h 750930"/>
                <a:gd name="connsiteX2" fmla="*/ 6939735 w 7315200"/>
                <a:gd name="connsiteY2" fmla="*/ 0 h 750930"/>
                <a:gd name="connsiteX3" fmla="*/ 7315200 w 7315200"/>
                <a:gd name="connsiteY3" fmla="*/ 375465 h 750930"/>
                <a:gd name="connsiteX4" fmla="*/ 6939735 w 7315200"/>
                <a:gd name="connsiteY4" fmla="*/ 750930 h 750930"/>
                <a:gd name="connsiteX5" fmla="*/ 6939735 w 7315200"/>
                <a:gd name="connsiteY5" fmla="*/ 657064 h 750930"/>
                <a:gd name="connsiteX6" fmla="*/ 0 w 7315200"/>
                <a:gd name="connsiteY6" fmla="*/ 657064 h 750930"/>
                <a:gd name="connsiteX7" fmla="*/ 0 w 7315200"/>
                <a:gd name="connsiteY7" fmla="*/ 93866 h 750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315200" h="750930">
                  <a:moveTo>
                    <a:pt x="0" y="93866"/>
                  </a:moveTo>
                  <a:lnTo>
                    <a:pt x="6939735" y="93866"/>
                  </a:lnTo>
                  <a:lnTo>
                    <a:pt x="6939735" y="0"/>
                  </a:lnTo>
                  <a:lnTo>
                    <a:pt x="7315200" y="375465"/>
                  </a:lnTo>
                  <a:lnTo>
                    <a:pt x="6939735" y="750930"/>
                  </a:lnTo>
                  <a:lnTo>
                    <a:pt x="6939735" y="657064"/>
                  </a:lnTo>
                  <a:lnTo>
                    <a:pt x="0" y="657064"/>
                  </a:lnTo>
                  <a:lnTo>
                    <a:pt x="0" y="93866"/>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2700" tIns="106566" rIns="294299" bIns="106566" numCol="1" spcCol="1270" anchor="t" anchorCtr="0">
              <a:noAutofit/>
            </a:bodyPr>
            <a:lstStyle/>
            <a:p>
              <a:pPr marL="228600" lvl="1" indent="-228600" algn="l" defTabSz="889000">
                <a:lnSpc>
                  <a:spcPct val="90000"/>
                </a:lnSpc>
                <a:spcBef>
                  <a:spcPct val="0"/>
                </a:spcBef>
                <a:spcAft>
                  <a:spcPct val="15000"/>
                </a:spcAft>
                <a:buChar char="•"/>
              </a:pPr>
              <a:r>
                <a:rPr lang="en-GB" sz="2000" kern="1200" dirty="0"/>
                <a:t>Patient Experience – Positive/Negative</a:t>
              </a:r>
            </a:p>
            <a:p>
              <a:pPr marL="228600" lvl="1" indent="-228600" algn="l" defTabSz="889000">
                <a:lnSpc>
                  <a:spcPct val="90000"/>
                </a:lnSpc>
                <a:spcBef>
                  <a:spcPct val="0"/>
                </a:spcBef>
                <a:spcAft>
                  <a:spcPct val="15000"/>
                </a:spcAft>
                <a:buChar char="•"/>
              </a:pPr>
              <a:r>
                <a:rPr lang="en-GB" sz="2000" kern="1200" dirty="0"/>
                <a:t>Patient Perception – Example</a:t>
              </a:r>
            </a:p>
          </p:txBody>
        </p:sp>
        <p:sp>
          <p:nvSpPr>
            <p:cNvPr id="24" name="Free-form: Shape 23">
              <a:extLst>
                <a:ext uri="{FF2B5EF4-FFF2-40B4-BE49-F238E27FC236}">
                  <a16:creationId xmlns:a16="http://schemas.microsoft.com/office/drawing/2014/main" id="{D3F94C8A-9FAB-7324-F0D6-8F55B305C169}"/>
                </a:ext>
              </a:extLst>
            </p:cNvPr>
            <p:cNvSpPr/>
            <p:nvPr/>
          </p:nvSpPr>
          <p:spPr>
            <a:xfrm>
              <a:off x="0" y="3619909"/>
              <a:ext cx="4876800" cy="427054"/>
            </a:xfrm>
            <a:custGeom>
              <a:avLst/>
              <a:gdLst>
                <a:gd name="connsiteX0" fmla="*/ 0 w 4876800"/>
                <a:gd name="connsiteY0" fmla="*/ 71177 h 427054"/>
                <a:gd name="connsiteX1" fmla="*/ 71177 w 4876800"/>
                <a:gd name="connsiteY1" fmla="*/ 0 h 427054"/>
                <a:gd name="connsiteX2" fmla="*/ 4805623 w 4876800"/>
                <a:gd name="connsiteY2" fmla="*/ 0 h 427054"/>
                <a:gd name="connsiteX3" fmla="*/ 4876800 w 4876800"/>
                <a:gd name="connsiteY3" fmla="*/ 71177 h 427054"/>
                <a:gd name="connsiteX4" fmla="*/ 4876800 w 4876800"/>
                <a:gd name="connsiteY4" fmla="*/ 355877 h 427054"/>
                <a:gd name="connsiteX5" fmla="*/ 4805623 w 4876800"/>
                <a:gd name="connsiteY5" fmla="*/ 427054 h 427054"/>
                <a:gd name="connsiteX6" fmla="*/ 71177 w 4876800"/>
                <a:gd name="connsiteY6" fmla="*/ 427054 h 427054"/>
                <a:gd name="connsiteX7" fmla="*/ 0 w 4876800"/>
                <a:gd name="connsiteY7" fmla="*/ 355877 h 427054"/>
                <a:gd name="connsiteX8" fmla="*/ 0 w 4876800"/>
                <a:gd name="connsiteY8" fmla="*/ 71177 h 427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76800" h="427054">
                  <a:moveTo>
                    <a:pt x="0" y="71177"/>
                  </a:moveTo>
                  <a:cubicBezTo>
                    <a:pt x="0" y="31867"/>
                    <a:pt x="31867" y="0"/>
                    <a:pt x="71177" y="0"/>
                  </a:cubicBezTo>
                  <a:lnTo>
                    <a:pt x="4805623" y="0"/>
                  </a:lnTo>
                  <a:cubicBezTo>
                    <a:pt x="4844933" y="0"/>
                    <a:pt x="4876800" y="31867"/>
                    <a:pt x="4876800" y="71177"/>
                  </a:cubicBezTo>
                  <a:lnTo>
                    <a:pt x="4876800" y="355877"/>
                  </a:lnTo>
                  <a:cubicBezTo>
                    <a:pt x="4876800" y="395187"/>
                    <a:pt x="4844933" y="427054"/>
                    <a:pt x="4805623" y="427054"/>
                  </a:cubicBezTo>
                  <a:lnTo>
                    <a:pt x="71177" y="427054"/>
                  </a:lnTo>
                  <a:cubicBezTo>
                    <a:pt x="31867" y="427054"/>
                    <a:pt x="0" y="395187"/>
                    <a:pt x="0" y="355877"/>
                  </a:cubicBezTo>
                  <a:lnTo>
                    <a:pt x="0" y="7117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2287" tIns="66567" rIns="112287" bIns="66567" numCol="1" spcCol="1270" anchor="ctr" anchorCtr="0">
              <a:noAutofit/>
            </a:bodyPr>
            <a:lstStyle/>
            <a:p>
              <a:pPr marL="0" lvl="0" indent="0" algn="ctr" defTabSz="1066800">
                <a:lnSpc>
                  <a:spcPct val="90000"/>
                </a:lnSpc>
                <a:spcBef>
                  <a:spcPct val="0"/>
                </a:spcBef>
                <a:spcAft>
                  <a:spcPct val="35000"/>
                </a:spcAft>
                <a:buNone/>
              </a:pPr>
              <a:r>
                <a:rPr lang="en-GB" sz="2400" kern="1200" dirty="0"/>
                <a:t>Impact on Patients/Service Users</a:t>
              </a:r>
            </a:p>
          </p:txBody>
        </p:sp>
      </p:grpSp>
      <p:grpSp>
        <p:nvGrpSpPr>
          <p:cNvPr id="34" name="Group 33">
            <a:extLst>
              <a:ext uri="{FF2B5EF4-FFF2-40B4-BE49-F238E27FC236}">
                <a16:creationId xmlns:a16="http://schemas.microsoft.com/office/drawing/2014/main" id="{8D5AD491-9B4C-A7C0-4CB1-1CF45C5252A1}"/>
              </a:ext>
            </a:extLst>
          </p:cNvPr>
          <p:cNvGrpSpPr/>
          <p:nvPr/>
        </p:nvGrpSpPr>
        <p:grpSpPr>
          <a:xfrm>
            <a:off x="11907" y="4565614"/>
            <a:ext cx="12180093" cy="1180981"/>
            <a:chOff x="5953" y="4283994"/>
            <a:chExt cx="12180093" cy="1180981"/>
          </a:xfrm>
        </p:grpSpPr>
        <p:sp>
          <p:nvSpPr>
            <p:cNvPr id="25" name="Free-form: Shape 24">
              <a:extLst>
                <a:ext uri="{FF2B5EF4-FFF2-40B4-BE49-F238E27FC236}">
                  <a16:creationId xmlns:a16="http://schemas.microsoft.com/office/drawing/2014/main" id="{61385307-F98E-FE7F-4DE1-0238C7145E45}"/>
                </a:ext>
              </a:extLst>
            </p:cNvPr>
            <p:cNvSpPr/>
            <p:nvPr/>
          </p:nvSpPr>
          <p:spPr>
            <a:xfrm>
              <a:off x="4877990" y="4283994"/>
              <a:ext cx="7308056" cy="1180981"/>
            </a:xfrm>
            <a:custGeom>
              <a:avLst/>
              <a:gdLst>
                <a:gd name="connsiteX0" fmla="*/ 0 w 7308056"/>
                <a:gd name="connsiteY0" fmla="*/ 147623 h 1180981"/>
                <a:gd name="connsiteX1" fmla="*/ 6717566 w 7308056"/>
                <a:gd name="connsiteY1" fmla="*/ 147623 h 1180981"/>
                <a:gd name="connsiteX2" fmla="*/ 6717566 w 7308056"/>
                <a:gd name="connsiteY2" fmla="*/ 0 h 1180981"/>
                <a:gd name="connsiteX3" fmla="*/ 7308056 w 7308056"/>
                <a:gd name="connsiteY3" fmla="*/ 590491 h 1180981"/>
                <a:gd name="connsiteX4" fmla="*/ 6717566 w 7308056"/>
                <a:gd name="connsiteY4" fmla="*/ 1180981 h 1180981"/>
                <a:gd name="connsiteX5" fmla="*/ 6717566 w 7308056"/>
                <a:gd name="connsiteY5" fmla="*/ 1033358 h 1180981"/>
                <a:gd name="connsiteX6" fmla="*/ 0 w 7308056"/>
                <a:gd name="connsiteY6" fmla="*/ 1033358 h 1180981"/>
                <a:gd name="connsiteX7" fmla="*/ 0 w 7308056"/>
                <a:gd name="connsiteY7" fmla="*/ 147623 h 11809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308056" h="1180981">
                  <a:moveTo>
                    <a:pt x="0" y="147623"/>
                  </a:moveTo>
                  <a:lnTo>
                    <a:pt x="6717566" y="147623"/>
                  </a:lnTo>
                  <a:lnTo>
                    <a:pt x="6717566" y="0"/>
                  </a:lnTo>
                  <a:lnTo>
                    <a:pt x="7308056" y="590491"/>
                  </a:lnTo>
                  <a:lnTo>
                    <a:pt x="6717566" y="1180981"/>
                  </a:lnTo>
                  <a:lnTo>
                    <a:pt x="6717566" y="1033358"/>
                  </a:lnTo>
                  <a:lnTo>
                    <a:pt x="0" y="1033358"/>
                  </a:lnTo>
                  <a:lnTo>
                    <a:pt x="0" y="147623"/>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2700" tIns="160323" rIns="455568" bIns="160323" numCol="1" spcCol="1270" anchor="t" anchorCtr="0">
              <a:noAutofit/>
            </a:bodyPr>
            <a:lstStyle/>
            <a:p>
              <a:pPr marL="228600" lvl="1" indent="-228600" algn="l" defTabSz="889000">
                <a:lnSpc>
                  <a:spcPct val="90000"/>
                </a:lnSpc>
                <a:spcBef>
                  <a:spcPct val="0"/>
                </a:spcBef>
                <a:spcAft>
                  <a:spcPct val="15000"/>
                </a:spcAft>
                <a:buChar char="•"/>
              </a:pPr>
              <a:r>
                <a:rPr lang="en-GB" sz="2000" kern="1200" dirty="0"/>
                <a:t>Service location and accessibility – positive/negative</a:t>
              </a:r>
            </a:p>
            <a:p>
              <a:pPr marL="228600" lvl="1" indent="-228600" algn="l" defTabSz="889000">
                <a:lnSpc>
                  <a:spcPct val="90000"/>
                </a:lnSpc>
                <a:spcBef>
                  <a:spcPct val="0"/>
                </a:spcBef>
                <a:spcAft>
                  <a:spcPct val="15000"/>
                </a:spcAft>
                <a:buChar char="•"/>
              </a:pPr>
              <a:r>
                <a:rPr lang="en-GB" sz="2000" kern="1200" dirty="0"/>
                <a:t>Effect on families and caregivers</a:t>
              </a:r>
            </a:p>
            <a:p>
              <a:pPr marL="228600" lvl="1" indent="-228600" algn="l" defTabSz="889000">
                <a:lnSpc>
                  <a:spcPct val="90000"/>
                </a:lnSpc>
                <a:spcBef>
                  <a:spcPct val="0"/>
                </a:spcBef>
                <a:spcAft>
                  <a:spcPct val="15000"/>
                </a:spcAft>
                <a:buChar char="•"/>
              </a:pPr>
              <a:r>
                <a:rPr lang="en-GB" sz="2000" kern="1200" dirty="0"/>
                <a:t>Co-production and public health – if relevant</a:t>
              </a:r>
            </a:p>
          </p:txBody>
        </p:sp>
        <p:sp>
          <p:nvSpPr>
            <p:cNvPr id="26" name="Free-form: Shape 25">
              <a:extLst>
                <a:ext uri="{FF2B5EF4-FFF2-40B4-BE49-F238E27FC236}">
                  <a16:creationId xmlns:a16="http://schemas.microsoft.com/office/drawing/2014/main" id="{245C8C63-A22E-EB2C-4160-2A75793E7F6F}"/>
                </a:ext>
              </a:extLst>
            </p:cNvPr>
            <p:cNvSpPr/>
            <p:nvPr/>
          </p:nvSpPr>
          <p:spPr>
            <a:xfrm>
              <a:off x="5953" y="4665584"/>
              <a:ext cx="4872037" cy="417802"/>
            </a:xfrm>
            <a:custGeom>
              <a:avLst/>
              <a:gdLst>
                <a:gd name="connsiteX0" fmla="*/ 0 w 4872037"/>
                <a:gd name="connsiteY0" fmla="*/ 69635 h 417802"/>
                <a:gd name="connsiteX1" fmla="*/ 69635 w 4872037"/>
                <a:gd name="connsiteY1" fmla="*/ 0 h 417802"/>
                <a:gd name="connsiteX2" fmla="*/ 4802402 w 4872037"/>
                <a:gd name="connsiteY2" fmla="*/ 0 h 417802"/>
                <a:gd name="connsiteX3" fmla="*/ 4872037 w 4872037"/>
                <a:gd name="connsiteY3" fmla="*/ 69635 h 417802"/>
                <a:gd name="connsiteX4" fmla="*/ 4872037 w 4872037"/>
                <a:gd name="connsiteY4" fmla="*/ 348167 h 417802"/>
                <a:gd name="connsiteX5" fmla="*/ 4802402 w 4872037"/>
                <a:gd name="connsiteY5" fmla="*/ 417802 h 417802"/>
                <a:gd name="connsiteX6" fmla="*/ 69635 w 4872037"/>
                <a:gd name="connsiteY6" fmla="*/ 417802 h 417802"/>
                <a:gd name="connsiteX7" fmla="*/ 0 w 4872037"/>
                <a:gd name="connsiteY7" fmla="*/ 348167 h 417802"/>
                <a:gd name="connsiteX8" fmla="*/ 0 w 4872037"/>
                <a:gd name="connsiteY8" fmla="*/ 69635 h 417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72037" h="417802">
                  <a:moveTo>
                    <a:pt x="0" y="69635"/>
                  </a:moveTo>
                  <a:cubicBezTo>
                    <a:pt x="0" y="31177"/>
                    <a:pt x="31177" y="0"/>
                    <a:pt x="69635" y="0"/>
                  </a:cubicBezTo>
                  <a:lnTo>
                    <a:pt x="4802402" y="0"/>
                  </a:lnTo>
                  <a:cubicBezTo>
                    <a:pt x="4840860" y="0"/>
                    <a:pt x="4872037" y="31177"/>
                    <a:pt x="4872037" y="69635"/>
                  </a:cubicBezTo>
                  <a:lnTo>
                    <a:pt x="4872037" y="348167"/>
                  </a:lnTo>
                  <a:cubicBezTo>
                    <a:pt x="4872037" y="386625"/>
                    <a:pt x="4840860" y="417802"/>
                    <a:pt x="4802402" y="417802"/>
                  </a:cubicBezTo>
                  <a:lnTo>
                    <a:pt x="69635" y="417802"/>
                  </a:lnTo>
                  <a:cubicBezTo>
                    <a:pt x="31177" y="417802"/>
                    <a:pt x="0" y="386625"/>
                    <a:pt x="0" y="348167"/>
                  </a:cubicBezTo>
                  <a:lnTo>
                    <a:pt x="0" y="6963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1835" tIns="66115" rIns="111835" bIns="66115" numCol="1" spcCol="1270" anchor="ctr" anchorCtr="0">
              <a:noAutofit/>
            </a:bodyPr>
            <a:lstStyle/>
            <a:p>
              <a:pPr marL="0" lvl="0" indent="0" algn="ctr" defTabSz="1066800">
                <a:lnSpc>
                  <a:spcPct val="90000"/>
                </a:lnSpc>
                <a:spcBef>
                  <a:spcPct val="0"/>
                </a:spcBef>
                <a:spcAft>
                  <a:spcPct val="35000"/>
                </a:spcAft>
                <a:buNone/>
              </a:pPr>
              <a:r>
                <a:rPr lang="en-GB" sz="2400" kern="1200" dirty="0"/>
                <a:t>Impact on the community </a:t>
              </a:r>
            </a:p>
          </p:txBody>
        </p:sp>
      </p:grpSp>
      <p:grpSp>
        <p:nvGrpSpPr>
          <p:cNvPr id="35" name="Group 34">
            <a:extLst>
              <a:ext uri="{FF2B5EF4-FFF2-40B4-BE49-F238E27FC236}">
                <a16:creationId xmlns:a16="http://schemas.microsoft.com/office/drawing/2014/main" id="{3C4CE6B4-8FA0-42AE-9661-765FF1EC1B94}"/>
              </a:ext>
            </a:extLst>
          </p:cNvPr>
          <p:cNvGrpSpPr/>
          <p:nvPr/>
        </p:nvGrpSpPr>
        <p:grpSpPr>
          <a:xfrm>
            <a:off x="5953" y="5540069"/>
            <a:ext cx="12180093" cy="1317350"/>
            <a:chOff x="5953" y="5540069"/>
            <a:chExt cx="12180093" cy="1317350"/>
          </a:xfrm>
        </p:grpSpPr>
        <p:sp>
          <p:nvSpPr>
            <p:cNvPr id="27" name="Free-form: Shape 26">
              <a:extLst>
                <a:ext uri="{FF2B5EF4-FFF2-40B4-BE49-F238E27FC236}">
                  <a16:creationId xmlns:a16="http://schemas.microsoft.com/office/drawing/2014/main" id="{10D232DC-9E41-744F-29F3-5E4CE3F24C05}"/>
                </a:ext>
              </a:extLst>
            </p:cNvPr>
            <p:cNvSpPr/>
            <p:nvPr/>
          </p:nvSpPr>
          <p:spPr>
            <a:xfrm>
              <a:off x="4877990" y="5540069"/>
              <a:ext cx="7308056" cy="1317350"/>
            </a:xfrm>
            <a:custGeom>
              <a:avLst/>
              <a:gdLst>
                <a:gd name="connsiteX0" fmla="*/ 0 w 7308056"/>
                <a:gd name="connsiteY0" fmla="*/ 164669 h 1317350"/>
                <a:gd name="connsiteX1" fmla="*/ 6649381 w 7308056"/>
                <a:gd name="connsiteY1" fmla="*/ 164669 h 1317350"/>
                <a:gd name="connsiteX2" fmla="*/ 6649381 w 7308056"/>
                <a:gd name="connsiteY2" fmla="*/ 0 h 1317350"/>
                <a:gd name="connsiteX3" fmla="*/ 7308056 w 7308056"/>
                <a:gd name="connsiteY3" fmla="*/ 658675 h 1317350"/>
                <a:gd name="connsiteX4" fmla="*/ 6649381 w 7308056"/>
                <a:gd name="connsiteY4" fmla="*/ 1317350 h 1317350"/>
                <a:gd name="connsiteX5" fmla="*/ 6649381 w 7308056"/>
                <a:gd name="connsiteY5" fmla="*/ 1152681 h 1317350"/>
                <a:gd name="connsiteX6" fmla="*/ 0 w 7308056"/>
                <a:gd name="connsiteY6" fmla="*/ 1152681 h 1317350"/>
                <a:gd name="connsiteX7" fmla="*/ 0 w 7308056"/>
                <a:gd name="connsiteY7" fmla="*/ 164669 h 1317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308056" h="1317350">
                  <a:moveTo>
                    <a:pt x="0" y="164669"/>
                  </a:moveTo>
                  <a:lnTo>
                    <a:pt x="6649381" y="164669"/>
                  </a:lnTo>
                  <a:lnTo>
                    <a:pt x="6649381" y="0"/>
                  </a:lnTo>
                  <a:lnTo>
                    <a:pt x="7308056" y="658675"/>
                  </a:lnTo>
                  <a:lnTo>
                    <a:pt x="6649381" y="1317350"/>
                  </a:lnTo>
                  <a:lnTo>
                    <a:pt x="6649381" y="1152681"/>
                  </a:lnTo>
                  <a:lnTo>
                    <a:pt x="0" y="1152681"/>
                  </a:lnTo>
                  <a:lnTo>
                    <a:pt x="0" y="164669"/>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2700" tIns="177369" rIns="506706" bIns="177369" numCol="1" spcCol="1270" anchor="t" anchorCtr="0">
              <a:noAutofit/>
            </a:bodyPr>
            <a:lstStyle/>
            <a:p>
              <a:pPr marL="228600" lvl="1" indent="-228600" algn="l" defTabSz="889000">
                <a:lnSpc>
                  <a:spcPct val="90000"/>
                </a:lnSpc>
                <a:spcBef>
                  <a:spcPct val="0"/>
                </a:spcBef>
                <a:spcAft>
                  <a:spcPct val="15000"/>
                </a:spcAft>
                <a:buChar char="•"/>
              </a:pPr>
              <a:r>
                <a:rPr lang="en-GB" sz="2000" kern="1200" dirty="0"/>
                <a:t>Main findings of research</a:t>
              </a:r>
            </a:p>
            <a:p>
              <a:pPr marL="228600" lvl="1" indent="-228600" algn="l" defTabSz="889000">
                <a:lnSpc>
                  <a:spcPct val="90000"/>
                </a:lnSpc>
                <a:spcBef>
                  <a:spcPct val="0"/>
                </a:spcBef>
                <a:spcAft>
                  <a:spcPct val="15000"/>
                </a:spcAft>
                <a:buChar char="•"/>
              </a:pPr>
              <a:r>
                <a:rPr lang="en-GB" sz="2000" kern="1200" dirty="0"/>
                <a:t>The value of the research for others. </a:t>
              </a:r>
            </a:p>
            <a:p>
              <a:pPr marL="228600" lvl="1" indent="-228600" algn="l" defTabSz="889000">
                <a:lnSpc>
                  <a:spcPct val="90000"/>
                </a:lnSpc>
                <a:spcBef>
                  <a:spcPct val="0"/>
                </a:spcBef>
                <a:spcAft>
                  <a:spcPct val="15000"/>
                </a:spcAft>
                <a:buChar char="•"/>
              </a:pPr>
              <a:r>
                <a:rPr lang="en-GB" sz="2000" kern="1200" dirty="0"/>
                <a:t>Areas for further research </a:t>
              </a:r>
            </a:p>
            <a:p>
              <a:pPr marL="228600" lvl="1" indent="-228600" algn="l" defTabSz="889000">
                <a:lnSpc>
                  <a:spcPct val="90000"/>
                </a:lnSpc>
                <a:spcBef>
                  <a:spcPct val="0"/>
                </a:spcBef>
                <a:spcAft>
                  <a:spcPct val="15000"/>
                </a:spcAft>
                <a:buChar char="•"/>
              </a:pPr>
              <a:r>
                <a:rPr lang="en-GB" sz="2000" kern="1200" dirty="0"/>
                <a:t>Challenges and recommendations</a:t>
              </a:r>
            </a:p>
          </p:txBody>
        </p:sp>
        <p:sp>
          <p:nvSpPr>
            <p:cNvPr id="28" name="Free-form: Shape 27">
              <a:extLst>
                <a:ext uri="{FF2B5EF4-FFF2-40B4-BE49-F238E27FC236}">
                  <a16:creationId xmlns:a16="http://schemas.microsoft.com/office/drawing/2014/main" id="{084754E5-D7BC-8268-F33A-3FA95D3BAF8D}"/>
                </a:ext>
              </a:extLst>
            </p:cNvPr>
            <p:cNvSpPr/>
            <p:nvPr/>
          </p:nvSpPr>
          <p:spPr>
            <a:xfrm>
              <a:off x="5953" y="6024502"/>
              <a:ext cx="4872037" cy="348484"/>
            </a:xfrm>
            <a:custGeom>
              <a:avLst/>
              <a:gdLst>
                <a:gd name="connsiteX0" fmla="*/ 0 w 4872037"/>
                <a:gd name="connsiteY0" fmla="*/ 58082 h 348484"/>
                <a:gd name="connsiteX1" fmla="*/ 58082 w 4872037"/>
                <a:gd name="connsiteY1" fmla="*/ 0 h 348484"/>
                <a:gd name="connsiteX2" fmla="*/ 4813955 w 4872037"/>
                <a:gd name="connsiteY2" fmla="*/ 0 h 348484"/>
                <a:gd name="connsiteX3" fmla="*/ 4872037 w 4872037"/>
                <a:gd name="connsiteY3" fmla="*/ 58082 h 348484"/>
                <a:gd name="connsiteX4" fmla="*/ 4872037 w 4872037"/>
                <a:gd name="connsiteY4" fmla="*/ 290402 h 348484"/>
                <a:gd name="connsiteX5" fmla="*/ 4813955 w 4872037"/>
                <a:gd name="connsiteY5" fmla="*/ 348484 h 348484"/>
                <a:gd name="connsiteX6" fmla="*/ 58082 w 4872037"/>
                <a:gd name="connsiteY6" fmla="*/ 348484 h 348484"/>
                <a:gd name="connsiteX7" fmla="*/ 0 w 4872037"/>
                <a:gd name="connsiteY7" fmla="*/ 290402 h 348484"/>
                <a:gd name="connsiteX8" fmla="*/ 0 w 4872037"/>
                <a:gd name="connsiteY8" fmla="*/ 58082 h 348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72037" h="348484">
                  <a:moveTo>
                    <a:pt x="0" y="58082"/>
                  </a:moveTo>
                  <a:cubicBezTo>
                    <a:pt x="0" y="26004"/>
                    <a:pt x="26004" y="0"/>
                    <a:pt x="58082" y="0"/>
                  </a:cubicBezTo>
                  <a:lnTo>
                    <a:pt x="4813955" y="0"/>
                  </a:lnTo>
                  <a:cubicBezTo>
                    <a:pt x="4846033" y="0"/>
                    <a:pt x="4872037" y="26004"/>
                    <a:pt x="4872037" y="58082"/>
                  </a:cubicBezTo>
                  <a:lnTo>
                    <a:pt x="4872037" y="290402"/>
                  </a:lnTo>
                  <a:cubicBezTo>
                    <a:pt x="4872037" y="322480"/>
                    <a:pt x="4846033" y="348484"/>
                    <a:pt x="4813955" y="348484"/>
                  </a:cubicBezTo>
                  <a:lnTo>
                    <a:pt x="58082" y="348484"/>
                  </a:lnTo>
                  <a:cubicBezTo>
                    <a:pt x="26004" y="348484"/>
                    <a:pt x="0" y="322480"/>
                    <a:pt x="0" y="290402"/>
                  </a:cubicBezTo>
                  <a:lnTo>
                    <a:pt x="0" y="5808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8452" tIns="62732" rIns="108452" bIns="62732" numCol="1" spcCol="1270" anchor="ctr" anchorCtr="0">
              <a:noAutofit/>
            </a:bodyPr>
            <a:lstStyle/>
            <a:p>
              <a:pPr marL="0" lvl="0" indent="0" algn="ctr" defTabSz="1066800">
                <a:lnSpc>
                  <a:spcPct val="90000"/>
                </a:lnSpc>
                <a:spcBef>
                  <a:spcPct val="0"/>
                </a:spcBef>
                <a:spcAft>
                  <a:spcPct val="35000"/>
                </a:spcAft>
                <a:buNone/>
              </a:pPr>
              <a:r>
                <a:rPr lang="en-GB" sz="2400" kern="1200" dirty="0"/>
                <a:t>Conclusion </a:t>
              </a:r>
            </a:p>
          </p:txBody>
        </p:sp>
      </p:grpSp>
      <p:sp>
        <p:nvSpPr>
          <p:cNvPr id="37" name="TextBox 36">
            <a:extLst>
              <a:ext uri="{FF2B5EF4-FFF2-40B4-BE49-F238E27FC236}">
                <a16:creationId xmlns:a16="http://schemas.microsoft.com/office/drawing/2014/main" id="{FCDC707A-BEB7-855A-F7FB-AC70C0BE237A}"/>
              </a:ext>
            </a:extLst>
          </p:cNvPr>
          <p:cNvSpPr txBox="1"/>
          <p:nvPr/>
        </p:nvSpPr>
        <p:spPr>
          <a:xfrm>
            <a:off x="1282212" y="160336"/>
            <a:ext cx="9627576" cy="646331"/>
          </a:xfrm>
          <a:prstGeom prst="rect">
            <a:avLst/>
          </a:prstGeom>
          <a:noFill/>
          <a:ln w="28575">
            <a:solidFill>
              <a:schemeClr val="tx1"/>
            </a:solidFill>
          </a:ln>
        </p:spPr>
        <p:txBody>
          <a:bodyPr wrap="square">
            <a:spAutoFit/>
          </a:bodyPr>
          <a:lstStyle/>
          <a:p>
            <a:r>
              <a:rPr lang="en-US" sz="3600" dirty="0"/>
              <a:t>Context and core concept evaluation Approach</a:t>
            </a:r>
            <a:endParaRPr lang="en-GB" sz="3600" dirty="0"/>
          </a:p>
        </p:txBody>
      </p:sp>
      <p:grpSp>
        <p:nvGrpSpPr>
          <p:cNvPr id="42" name="Group 41">
            <a:extLst>
              <a:ext uri="{FF2B5EF4-FFF2-40B4-BE49-F238E27FC236}">
                <a16:creationId xmlns:a16="http://schemas.microsoft.com/office/drawing/2014/main" id="{E7320D7A-FC81-72B7-F639-4C571968E69B}"/>
              </a:ext>
            </a:extLst>
          </p:cNvPr>
          <p:cNvGrpSpPr/>
          <p:nvPr/>
        </p:nvGrpSpPr>
        <p:grpSpPr>
          <a:xfrm>
            <a:off x="10196520" y="962898"/>
            <a:ext cx="1596984" cy="2137188"/>
            <a:chOff x="10196520" y="962898"/>
            <a:chExt cx="1596984" cy="2137188"/>
          </a:xfrm>
        </p:grpSpPr>
        <p:pic>
          <p:nvPicPr>
            <p:cNvPr id="39" name="Picture 38" descr="Businesswoman holding sign">
              <a:extLst>
                <a:ext uri="{FF2B5EF4-FFF2-40B4-BE49-F238E27FC236}">
                  <a16:creationId xmlns:a16="http://schemas.microsoft.com/office/drawing/2014/main" id="{5781F6B8-BB68-2FF6-A3F4-5DDCA531E8BD}"/>
                </a:ext>
              </a:extLst>
            </p:cNvPr>
            <p:cNvPicPr>
              <a:picLocks noChangeAspect="1"/>
            </p:cNvPicPr>
            <p:nvPr/>
          </p:nvPicPr>
          <p:blipFill>
            <a:blip r:embed="rId3"/>
            <a:stretch>
              <a:fillRect/>
            </a:stretch>
          </p:blipFill>
          <p:spPr>
            <a:xfrm>
              <a:off x="10196520" y="962898"/>
              <a:ext cx="1426536" cy="2137188"/>
            </a:xfrm>
            <a:prstGeom prst="rect">
              <a:avLst/>
            </a:prstGeom>
          </p:spPr>
        </p:pic>
        <p:sp>
          <p:nvSpPr>
            <p:cNvPr id="40" name="TextBox 39">
              <a:extLst>
                <a:ext uri="{FF2B5EF4-FFF2-40B4-BE49-F238E27FC236}">
                  <a16:creationId xmlns:a16="http://schemas.microsoft.com/office/drawing/2014/main" id="{7D46810E-2DAC-C1E4-67BD-DB4368E369BB}"/>
                </a:ext>
              </a:extLst>
            </p:cNvPr>
            <p:cNvSpPr txBox="1"/>
            <p:nvPr/>
          </p:nvSpPr>
          <p:spPr>
            <a:xfrm rot="21130918">
              <a:off x="10554251" y="1399213"/>
              <a:ext cx="1239253" cy="307777"/>
            </a:xfrm>
            <a:prstGeom prst="rect">
              <a:avLst/>
            </a:prstGeom>
            <a:noFill/>
          </p:spPr>
          <p:txBody>
            <a:bodyPr wrap="square" rtlCol="0">
              <a:spAutoFit/>
            </a:bodyPr>
            <a:lstStyle/>
            <a:p>
              <a:r>
                <a:rPr lang="en-GB" sz="1400" dirty="0"/>
                <a:t>Presentation </a:t>
              </a:r>
            </a:p>
          </p:txBody>
        </p:sp>
      </p:grpSp>
    </p:spTree>
    <p:extLst>
      <p:ext uri="{BB962C8B-B14F-4D97-AF65-F5344CB8AC3E}">
        <p14:creationId xmlns:p14="http://schemas.microsoft.com/office/powerpoint/2010/main" val="3234014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9"/>
                                        </p:tgtEl>
                                        <p:attrNameLst>
                                          <p:attrName>style.visibility</p:attrName>
                                        </p:attrNameLst>
                                      </p:cBhvr>
                                      <p:to>
                                        <p:strVal val="visible"/>
                                      </p:to>
                                    </p:set>
                                    <p:animEffect transition="in" filter="fade">
                                      <p:cBhvr>
                                        <p:cTn id="7" dur="500"/>
                                        <p:tgtEl>
                                          <p:spTgt spid="2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0"/>
                                        </p:tgtEl>
                                        <p:attrNameLst>
                                          <p:attrName>style.visibility</p:attrName>
                                        </p:attrNameLst>
                                      </p:cBhvr>
                                      <p:to>
                                        <p:strVal val="visible"/>
                                      </p:to>
                                    </p:set>
                                    <p:animEffect transition="in" filter="fade">
                                      <p:cBhvr>
                                        <p:cTn id="12" dur="500"/>
                                        <p:tgtEl>
                                          <p:spTgt spid="3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1"/>
                                        </p:tgtEl>
                                        <p:attrNameLst>
                                          <p:attrName>style.visibility</p:attrName>
                                        </p:attrNameLst>
                                      </p:cBhvr>
                                      <p:to>
                                        <p:strVal val="visible"/>
                                      </p:to>
                                    </p:set>
                                    <p:animEffect transition="in" filter="fade">
                                      <p:cBhvr>
                                        <p:cTn id="17" dur="500"/>
                                        <p:tgtEl>
                                          <p:spTgt spid="3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2"/>
                                        </p:tgtEl>
                                        <p:attrNameLst>
                                          <p:attrName>style.visibility</p:attrName>
                                        </p:attrNameLst>
                                      </p:cBhvr>
                                      <p:to>
                                        <p:strVal val="visible"/>
                                      </p:to>
                                    </p:set>
                                    <p:animEffect transition="in" filter="fade">
                                      <p:cBhvr>
                                        <p:cTn id="22" dur="500"/>
                                        <p:tgtEl>
                                          <p:spTgt spid="3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3"/>
                                        </p:tgtEl>
                                        <p:attrNameLst>
                                          <p:attrName>style.visibility</p:attrName>
                                        </p:attrNameLst>
                                      </p:cBhvr>
                                      <p:to>
                                        <p:strVal val="visible"/>
                                      </p:to>
                                    </p:set>
                                    <p:animEffect transition="in" filter="fade">
                                      <p:cBhvr>
                                        <p:cTn id="27" dur="500"/>
                                        <p:tgtEl>
                                          <p:spTgt spid="3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4"/>
                                        </p:tgtEl>
                                        <p:attrNameLst>
                                          <p:attrName>style.visibility</p:attrName>
                                        </p:attrNameLst>
                                      </p:cBhvr>
                                      <p:to>
                                        <p:strVal val="visible"/>
                                      </p:to>
                                    </p:set>
                                    <p:animEffect transition="in" filter="fade">
                                      <p:cBhvr>
                                        <p:cTn id="32" dur="500"/>
                                        <p:tgtEl>
                                          <p:spTgt spid="34"/>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5"/>
                                        </p:tgtEl>
                                        <p:attrNameLst>
                                          <p:attrName>style.visibility</p:attrName>
                                        </p:attrNameLst>
                                      </p:cBhvr>
                                      <p:to>
                                        <p:strVal val="visible"/>
                                      </p:to>
                                    </p:set>
                                    <p:animEffect transition="in" filter="fade">
                                      <p:cBhvr>
                                        <p:cTn id="37"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itle 3">
            <a:extLst>
              <a:ext uri="{FF2B5EF4-FFF2-40B4-BE49-F238E27FC236}">
                <a16:creationId xmlns:a16="http://schemas.microsoft.com/office/drawing/2014/main" id="{C6CACF7D-8FD6-AE36-30CB-DD68B226240F}"/>
              </a:ext>
            </a:extLst>
          </p:cNvPr>
          <p:cNvSpPr>
            <a:spLocks noGrp="1"/>
          </p:cNvSpPr>
          <p:nvPr>
            <p:ph type="title"/>
          </p:nvPr>
        </p:nvSpPr>
        <p:spPr>
          <a:xfrm>
            <a:off x="2555631" y="1441938"/>
            <a:ext cx="7080738" cy="3974124"/>
          </a:xfrm>
          <a:prstGeom prst="rect">
            <a:avLst/>
          </a:prstGeom>
        </p:spPr>
        <p:txBody>
          <a:bodyPr vert="horz" lIns="91440" tIns="45720" rIns="91440" bIns="45720" rtlCol="0" anchor="ctr">
            <a:normAutofit/>
          </a:bodyPr>
          <a:lstStyle/>
          <a:p>
            <a:pPr algn="ctr"/>
            <a:r>
              <a:rPr lang="en-GB" sz="5400" dirty="0">
                <a:solidFill>
                  <a:schemeClr val="bg1"/>
                </a:solidFill>
              </a:rPr>
              <a:t>Case Study Approach</a:t>
            </a:r>
          </a:p>
        </p:txBody>
      </p:sp>
    </p:spTree>
    <p:extLst>
      <p:ext uri="{BB962C8B-B14F-4D97-AF65-F5344CB8AC3E}">
        <p14:creationId xmlns:p14="http://schemas.microsoft.com/office/powerpoint/2010/main" val="1748271934"/>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DDD679D-7AFB-3F9D-CCFE-2E8224F2BE59}"/>
              </a:ext>
            </a:extLst>
          </p:cNvPr>
          <p:cNvSpPr>
            <a:spLocks noGrp="1"/>
          </p:cNvSpPr>
          <p:nvPr>
            <p:ph type="title"/>
          </p:nvPr>
        </p:nvSpPr>
        <p:spPr>
          <a:xfrm>
            <a:off x="270290" y="171235"/>
            <a:ext cx="11481847" cy="620527"/>
          </a:xfrm>
        </p:spPr>
        <p:txBody>
          <a:bodyPr>
            <a:normAutofit fontScale="90000"/>
          </a:bodyPr>
          <a:lstStyle/>
          <a:p>
            <a:pPr algn="ctr"/>
            <a:r>
              <a:rPr lang="en-GB" dirty="0"/>
              <a:t>Case Study Approach</a:t>
            </a:r>
          </a:p>
        </p:txBody>
      </p:sp>
      <p:grpSp>
        <p:nvGrpSpPr>
          <p:cNvPr id="17" name="Group 16">
            <a:extLst>
              <a:ext uri="{FF2B5EF4-FFF2-40B4-BE49-F238E27FC236}">
                <a16:creationId xmlns:a16="http://schemas.microsoft.com/office/drawing/2014/main" id="{6F1753EA-D8AB-525C-73AE-6D311B2D88D6}"/>
              </a:ext>
            </a:extLst>
          </p:cNvPr>
          <p:cNvGrpSpPr/>
          <p:nvPr/>
        </p:nvGrpSpPr>
        <p:grpSpPr>
          <a:xfrm>
            <a:off x="0" y="884571"/>
            <a:ext cx="6728880" cy="1060172"/>
            <a:chOff x="2721071" y="1109678"/>
            <a:chExt cx="6728880" cy="779302"/>
          </a:xfrm>
        </p:grpSpPr>
        <p:sp>
          <p:nvSpPr>
            <p:cNvPr id="7" name="Arrow: Right 6">
              <a:extLst>
                <a:ext uri="{FF2B5EF4-FFF2-40B4-BE49-F238E27FC236}">
                  <a16:creationId xmlns:a16="http://schemas.microsoft.com/office/drawing/2014/main" id="{F5659930-511F-397A-1066-2050D952477C}"/>
                </a:ext>
              </a:extLst>
            </p:cNvPr>
            <p:cNvSpPr/>
            <p:nvPr/>
          </p:nvSpPr>
          <p:spPr>
            <a:xfrm>
              <a:off x="2721071" y="1155775"/>
              <a:ext cx="6728880" cy="655800"/>
            </a:xfrm>
            <a:prstGeom prst="rightArrow">
              <a:avLst>
                <a:gd name="adj1" fmla="val 75000"/>
                <a:gd name="adj2" fmla="val 50000"/>
              </a:avLst>
            </a:pr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8" name="Free-form: Shape 7">
              <a:extLst>
                <a:ext uri="{FF2B5EF4-FFF2-40B4-BE49-F238E27FC236}">
                  <a16:creationId xmlns:a16="http://schemas.microsoft.com/office/drawing/2014/main" id="{291B3D55-0A2A-9155-D99D-69183099A43E}"/>
                </a:ext>
              </a:extLst>
            </p:cNvPr>
            <p:cNvSpPr/>
            <p:nvPr/>
          </p:nvSpPr>
          <p:spPr>
            <a:xfrm>
              <a:off x="2964505" y="1109678"/>
              <a:ext cx="4585384" cy="779302"/>
            </a:xfrm>
            <a:custGeom>
              <a:avLst/>
              <a:gdLst>
                <a:gd name="connsiteX0" fmla="*/ 0 w 4585384"/>
                <a:gd name="connsiteY0" fmla="*/ 129886 h 779302"/>
                <a:gd name="connsiteX1" fmla="*/ 129886 w 4585384"/>
                <a:gd name="connsiteY1" fmla="*/ 0 h 779302"/>
                <a:gd name="connsiteX2" fmla="*/ 4455498 w 4585384"/>
                <a:gd name="connsiteY2" fmla="*/ 0 h 779302"/>
                <a:gd name="connsiteX3" fmla="*/ 4585384 w 4585384"/>
                <a:gd name="connsiteY3" fmla="*/ 129886 h 779302"/>
                <a:gd name="connsiteX4" fmla="*/ 4585384 w 4585384"/>
                <a:gd name="connsiteY4" fmla="*/ 649416 h 779302"/>
                <a:gd name="connsiteX5" fmla="*/ 4455498 w 4585384"/>
                <a:gd name="connsiteY5" fmla="*/ 779302 h 779302"/>
                <a:gd name="connsiteX6" fmla="*/ 129886 w 4585384"/>
                <a:gd name="connsiteY6" fmla="*/ 779302 h 779302"/>
                <a:gd name="connsiteX7" fmla="*/ 0 w 4585384"/>
                <a:gd name="connsiteY7" fmla="*/ 649416 h 779302"/>
                <a:gd name="connsiteX8" fmla="*/ 0 w 4585384"/>
                <a:gd name="connsiteY8" fmla="*/ 129886 h 77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5384" h="779302">
                  <a:moveTo>
                    <a:pt x="0" y="129886"/>
                  </a:moveTo>
                  <a:cubicBezTo>
                    <a:pt x="0" y="58152"/>
                    <a:pt x="58152" y="0"/>
                    <a:pt x="129886" y="0"/>
                  </a:cubicBezTo>
                  <a:lnTo>
                    <a:pt x="4455498" y="0"/>
                  </a:lnTo>
                  <a:cubicBezTo>
                    <a:pt x="4527232" y="0"/>
                    <a:pt x="4585384" y="58152"/>
                    <a:pt x="4585384" y="129886"/>
                  </a:cubicBezTo>
                  <a:lnTo>
                    <a:pt x="4585384" y="649416"/>
                  </a:lnTo>
                  <a:cubicBezTo>
                    <a:pt x="4585384" y="721150"/>
                    <a:pt x="4527232" y="779302"/>
                    <a:pt x="4455498" y="779302"/>
                  </a:cubicBezTo>
                  <a:lnTo>
                    <a:pt x="129886" y="779302"/>
                  </a:lnTo>
                  <a:cubicBezTo>
                    <a:pt x="58152" y="779302"/>
                    <a:pt x="0" y="721150"/>
                    <a:pt x="0" y="649416"/>
                  </a:cubicBezTo>
                  <a:lnTo>
                    <a:pt x="0" y="129886"/>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9962" tIns="99002" rIns="159962" bIns="99002" numCol="1" spcCol="1270" anchor="ctr" anchorCtr="0">
              <a:noAutofit/>
            </a:bodyPr>
            <a:lstStyle/>
            <a:p>
              <a:pPr marL="0" lvl="0" indent="0" algn="ctr" defTabSz="1422400">
                <a:lnSpc>
                  <a:spcPct val="90000"/>
                </a:lnSpc>
                <a:spcBef>
                  <a:spcPct val="0"/>
                </a:spcBef>
                <a:spcAft>
                  <a:spcPct val="35000"/>
                </a:spcAft>
                <a:buNone/>
              </a:pPr>
              <a:r>
                <a:rPr lang="en-GB" sz="3200" kern="1200" dirty="0"/>
                <a:t> Introduction and Context</a:t>
              </a:r>
            </a:p>
          </p:txBody>
        </p:sp>
      </p:grpSp>
      <p:grpSp>
        <p:nvGrpSpPr>
          <p:cNvPr id="18" name="Group 17">
            <a:extLst>
              <a:ext uri="{FF2B5EF4-FFF2-40B4-BE49-F238E27FC236}">
                <a16:creationId xmlns:a16="http://schemas.microsoft.com/office/drawing/2014/main" id="{AA50B9EF-1F22-F14C-A6D1-87447BC9BFF1}"/>
              </a:ext>
            </a:extLst>
          </p:cNvPr>
          <p:cNvGrpSpPr/>
          <p:nvPr/>
        </p:nvGrpSpPr>
        <p:grpSpPr>
          <a:xfrm>
            <a:off x="0" y="1921142"/>
            <a:ext cx="6141933" cy="906261"/>
            <a:chOff x="2555264" y="2222669"/>
            <a:chExt cx="6405693" cy="791079"/>
          </a:xfrm>
        </p:grpSpPr>
        <p:sp>
          <p:nvSpPr>
            <p:cNvPr id="9" name="Arrow: Right 8">
              <a:extLst>
                <a:ext uri="{FF2B5EF4-FFF2-40B4-BE49-F238E27FC236}">
                  <a16:creationId xmlns:a16="http://schemas.microsoft.com/office/drawing/2014/main" id="{58E64CCA-15C5-F99F-3B93-3BA27B70742E}"/>
                </a:ext>
              </a:extLst>
            </p:cNvPr>
            <p:cNvSpPr/>
            <p:nvPr/>
          </p:nvSpPr>
          <p:spPr>
            <a:xfrm>
              <a:off x="2555264" y="2222669"/>
              <a:ext cx="6405693" cy="774698"/>
            </a:xfrm>
            <a:prstGeom prst="rightArrow">
              <a:avLst>
                <a:gd name="adj1" fmla="val 75000"/>
                <a:gd name="adj2" fmla="val 50000"/>
              </a:avLst>
            </a:pr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0" name="Free-form: Shape 9">
              <a:extLst>
                <a:ext uri="{FF2B5EF4-FFF2-40B4-BE49-F238E27FC236}">
                  <a16:creationId xmlns:a16="http://schemas.microsoft.com/office/drawing/2014/main" id="{5F8AD5C3-98F7-FD4C-1AF7-94BD9E1F3123}"/>
                </a:ext>
              </a:extLst>
            </p:cNvPr>
            <p:cNvSpPr/>
            <p:nvPr/>
          </p:nvSpPr>
          <p:spPr>
            <a:xfrm>
              <a:off x="2964505" y="2234446"/>
              <a:ext cx="4599049" cy="779302"/>
            </a:xfrm>
            <a:custGeom>
              <a:avLst/>
              <a:gdLst>
                <a:gd name="connsiteX0" fmla="*/ 0 w 4599049"/>
                <a:gd name="connsiteY0" fmla="*/ 129886 h 779302"/>
                <a:gd name="connsiteX1" fmla="*/ 129886 w 4599049"/>
                <a:gd name="connsiteY1" fmla="*/ 0 h 779302"/>
                <a:gd name="connsiteX2" fmla="*/ 4469163 w 4599049"/>
                <a:gd name="connsiteY2" fmla="*/ 0 h 779302"/>
                <a:gd name="connsiteX3" fmla="*/ 4599049 w 4599049"/>
                <a:gd name="connsiteY3" fmla="*/ 129886 h 779302"/>
                <a:gd name="connsiteX4" fmla="*/ 4599049 w 4599049"/>
                <a:gd name="connsiteY4" fmla="*/ 649416 h 779302"/>
                <a:gd name="connsiteX5" fmla="*/ 4469163 w 4599049"/>
                <a:gd name="connsiteY5" fmla="*/ 779302 h 779302"/>
                <a:gd name="connsiteX6" fmla="*/ 129886 w 4599049"/>
                <a:gd name="connsiteY6" fmla="*/ 779302 h 779302"/>
                <a:gd name="connsiteX7" fmla="*/ 0 w 4599049"/>
                <a:gd name="connsiteY7" fmla="*/ 649416 h 779302"/>
                <a:gd name="connsiteX8" fmla="*/ 0 w 4599049"/>
                <a:gd name="connsiteY8" fmla="*/ 129886 h 77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99049" h="779302">
                  <a:moveTo>
                    <a:pt x="0" y="129886"/>
                  </a:moveTo>
                  <a:cubicBezTo>
                    <a:pt x="0" y="58152"/>
                    <a:pt x="58152" y="0"/>
                    <a:pt x="129886" y="0"/>
                  </a:cubicBezTo>
                  <a:lnTo>
                    <a:pt x="4469163" y="0"/>
                  </a:lnTo>
                  <a:cubicBezTo>
                    <a:pt x="4540897" y="0"/>
                    <a:pt x="4599049" y="58152"/>
                    <a:pt x="4599049" y="129886"/>
                  </a:cubicBezTo>
                  <a:lnTo>
                    <a:pt x="4599049" y="649416"/>
                  </a:lnTo>
                  <a:cubicBezTo>
                    <a:pt x="4599049" y="721150"/>
                    <a:pt x="4540897" y="779302"/>
                    <a:pt x="4469163" y="779302"/>
                  </a:cubicBezTo>
                  <a:lnTo>
                    <a:pt x="129886" y="779302"/>
                  </a:lnTo>
                  <a:cubicBezTo>
                    <a:pt x="58152" y="779302"/>
                    <a:pt x="0" y="721150"/>
                    <a:pt x="0" y="649416"/>
                  </a:cubicBezTo>
                  <a:lnTo>
                    <a:pt x="0" y="129886"/>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9962" tIns="99002" rIns="159962" bIns="99002" numCol="1" spcCol="1270" anchor="ctr" anchorCtr="0">
              <a:noAutofit/>
            </a:bodyPr>
            <a:lstStyle/>
            <a:p>
              <a:pPr marL="0" lvl="0" indent="0" algn="ctr" defTabSz="1422400">
                <a:lnSpc>
                  <a:spcPct val="90000"/>
                </a:lnSpc>
                <a:spcBef>
                  <a:spcPct val="0"/>
                </a:spcBef>
                <a:spcAft>
                  <a:spcPct val="35000"/>
                </a:spcAft>
                <a:buNone/>
              </a:pPr>
              <a:r>
                <a:rPr lang="en-GB" sz="3200" kern="1200" dirty="0"/>
                <a:t>Case Study Presentation</a:t>
              </a:r>
            </a:p>
          </p:txBody>
        </p:sp>
      </p:grpSp>
      <p:grpSp>
        <p:nvGrpSpPr>
          <p:cNvPr id="19" name="Group 18">
            <a:extLst>
              <a:ext uri="{FF2B5EF4-FFF2-40B4-BE49-F238E27FC236}">
                <a16:creationId xmlns:a16="http://schemas.microsoft.com/office/drawing/2014/main" id="{DC08D929-DBC1-181F-84AE-02C9E983BA2E}"/>
              </a:ext>
            </a:extLst>
          </p:cNvPr>
          <p:cNvGrpSpPr/>
          <p:nvPr/>
        </p:nvGrpSpPr>
        <p:grpSpPr>
          <a:xfrm>
            <a:off x="61025" y="2898296"/>
            <a:ext cx="7179019" cy="866567"/>
            <a:chOff x="624800" y="3173341"/>
            <a:chExt cx="8829589" cy="779302"/>
          </a:xfrm>
        </p:grpSpPr>
        <p:sp>
          <p:nvSpPr>
            <p:cNvPr id="11" name="Arrow: Right 10">
              <a:extLst>
                <a:ext uri="{FF2B5EF4-FFF2-40B4-BE49-F238E27FC236}">
                  <a16:creationId xmlns:a16="http://schemas.microsoft.com/office/drawing/2014/main" id="{BDDD671C-B771-76D9-665B-ADFC1167AB4E}"/>
                </a:ext>
              </a:extLst>
            </p:cNvPr>
            <p:cNvSpPr/>
            <p:nvPr/>
          </p:nvSpPr>
          <p:spPr>
            <a:xfrm>
              <a:off x="2660504" y="3208458"/>
              <a:ext cx="6793885" cy="691009"/>
            </a:xfrm>
            <a:prstGeom prst="rightArrow">
              <a:avLst>
                <a:gd name="adj1" fmla="val 75000"/>
                <a:gd name="adj2" fmla="val 50000"/>
              </a:avLst>
            </a:pr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2" name="Free-form: Shape 11">
              <a:extLst>
                <a:ext uri="{FF2B5EF4-FFF2-40B4-BE49-F238E27FC236}">
                  <a16:creationId xmlns:a16="http://schemas.microsoft.com/office/drawing/2014/main" id="{7363E529-5A7B-3F40-4BD2-477285368D2A}"/>
                </a:ext>
              </a:extLst>
            </p:cNvPr>
            <p:cNvSpPr/>
            <p:nvPr/>
          </p:nvSpPr>
          <p:spPr>
            <a:xfrm>
              <a:off x="624800" y="3173341"/>
              <a:ext cx="5621355" cy="779302"/>
            </a:xfrm>
            <a:custGeom>
              <a:avLst/>
              <a:gdLst>
                <a:gd name="connsiteX0" fmla="*/ 0 w 4529256"/>
                <a:gd name="connsiteY0" fmla="*/ 129886 h 779302"/>
                <a:gd name="connsiteX1" fmla="*/ 129886 w 4529256"/>
                <a:gd name="connsiteY1" fmla="*/ 0 h 779302"/>
                <a:gd name="connsiteX2" fmla="*/ 4399370 w 4529256"/>
                <a:gd name="connsiteY2" fmla="*/ 0 h 779302"/>
                <a:gd name="connsiteX3" fmla="*/ 4529256 w 4529256"/>
                <a:gd name="connsiteY3" fmla="*/ 129886 h 779302"/>
                <a:gd name="connsiteX4" fmla="*/ 4529256 w 4529256"/>
                <a:gd name="connsiteY4" fmla="*/ 649416 h 779302"/>
                <a:gd name="connsiteX5" fmla="*/ 4399370 w 4529256"/>
                <a:gd name="connsiteY5" fmla="*/ 779302 h 779302"/>
                <a:gd name="connsiteX6" fmla="*/ 129886 w 4529256"/>
                <a:gd name="connsiteY6" fmla="*/ 779302 h 779302"/>
                <a:gd name="connsiteX7" fmla="*/ 0 w 4529256"/>
                <a:gd name="connsiteY7" fmla="*/ 649416 h 779302"/>
                <a:gd name="connsiteX8" fmla="*/ 0 w 4529256"/>
                <a:gd name="connsiteY8" fmla="*/ 129886 h 77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29256" h="779302">
                  <a:moveTo>
                    <a:pt x="0" y="129886"/>
                  </a:moveTo>
                  <a:cubicBezTo>
                    <a:pt x="0" y="58152"/>
                    <a:pt x="58152" y="0"/>
                    <a:pt x="129886" y="0"/>
                  </a:cubicBezTo>
                  <a:lnTo>
                    <a:pt x="4399370" y="0"/>
                  </a:lnTo>
                  <a:cubicBezTo>
                    <a:pt x="4471104" y="0"/>
                    <a:pt x="4529256" y="58152"/>
                    <a:pt x="4529256" y="129886"/>
                  </a:cubicBezTo>
                  <a:lnTo>
                    <a:pt x="4529256" y="649416"/>
                  </a:lnTo>
                  <a:cubicBezTo>
                    <a:pt x="4529256" y="721150"/>
                    <a:pt x="4471104" y="779302"/>
                    <a:pt x="4399370" y="779302"/>
                  </a:cubicBezTo>
                  <a:lnTo>
                    <a:pt x="129886" y="779302"/>
                  </a:lnTo>
                  <a:cubicBezTo>
                    <a:pt x="58152" y="779302"/>
                    <a:pt x="0" y="721150"/>
                    <a:pt x="0" y="649416"/>
                  </a:cubicBezTo>
                  <a:lnTo>
                    <a:pt x="0" y="129886"/>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75202" tIns="106622" rIns="175202" bIns="106622" numCol="1" spcCol="1270" anchor="ctr" anchorCtr="0">
              <a:noAutofit/>
            </a:bodyPr>
            <a:lstStyle/>
            <a:p>
              <a:pPr marL="0" lvl="0" indent="0" algn="ctr" defTabSz="2889250">
                <a:lnSpc>
                  <a:spcPct val="90000"/>
                </a:lnSpc>
                <a:spcBef>
                  <a:spcPct val="0"/>
                </a:spcBef>
                <a:spcAft>
                  <a:spcPct val="35000"/>
                </a:spcAft>
                <a:buNone/>
              </a:pPr>
              <a:r>
                <a:rPr lang="en-GB" sz="3200" kern="1200" dirty="0"/>
                <a:t>Impact on Workforce and Service Delivery</a:t>
              </a:r>
            </a:p>
          </p:txBody>
        </p:sp>
      </p:grpSp>
      <p:grpSp>
        <p:nvGrpSpPr>
          <p:cNvPr id="20" name="Group 19">
            <a:extLst>
              <a:ext uri="{FF2B5EF4-FFF2-40B4-BE49-F238E27FC236}">
                <a16:creationId xmlns:a16="http://schemas.microsoft.com/office/drawing/2014/main" id="{854B38CD-6912-02C4-938D-6CAB8A6CE043}"/>
              </a:ext>
            </a:extLst>
          </p:cNvPr>
          <p:cNvGrpSpPr/>
          <p:nvPr/>
        </p:nvGrpSpPr>
        <p:grpSpPr>
          <a:xfrm>
            <a:off x="0" y="3841560"/>
            <a:ext cx="6091610" cy="1009300"/>
            <a:chOff x="2660505" y="3994029"/>
            <a:chExt cx="6091610" cy="779303"/>
          </a:xfrm>
        </p:grpSpPr>
        <p:sp>
          <p:nvSpPr>
            <p:cNvPr id="13" name="Arrow: Right 12">
              <a:extLst>
                <a:ext uri="{FF2B5EF4-FFF2-40B4-BE49-F238E27FC236}">
                  <a16:creationId xmlns:a16="http://schemas.microsoft.com/office/drawing/2014/main" id="{030E23EF-5BF5-E1CE-86C7-31C2416FFB84}"/>
                </a:ext>
              </a:extLst>
            </p:cNvPr>
            <p:cNvSpPr/>
            <p:nvPr/>
          </p:nvSpPr>
          <p:spPr>
            <a:xfrm>
              <a:off x="2660505" y="4065690"/>
              <a:ext cx="6091610" cy="707642"/>
            </a:xfrm>
            <a:prstGeom prst="rightArrow">
              <a:avLst>
                <a:gd name="adj1" fmla="val 75000"/>
                <a:gd name="adj2" fmla="val 50000"/>
              </a:avLst>
            </a:pr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4" name="Free-form: Shape 13">
              <a:extLst>
                <a:ext uri="{FF2B5EF4-FFF2-40B4-BE49-F238E27FC236}">
                  <a16:creationId xmlns:a16="http://schemas.microsoft.com/office/drawing/2014/main" id="{64202B76-9E41-9C53-5328-75CB01C62AE3}"/>
                </a:ext>
              </a:extLst>
            </p:cNvPr>
            <p:cNvSpPr/>
            <p:nvPr/>
          </p:nvSpPr>
          <p:spPr>
            <a:xfrm>
              <a:off x="3071383" y="3994029"/>
              <a:ext cx="4529256" cy="779302"/>
            </a:xfrm>
            <a:custGeom>
              <a:avLst/>
              <a:gdLst>
                <a:gd name="connsiteX0" fmla="*/ 0 w 4529256"/>
                <a:gd name="connsiteY0" fmla="*/ 129886 h 779302"/>
                <a:gd name="connsiteX1" fmla="*/ 129886 w 4529256"/>
                <a:gd name="connsiteY1" fmla="*/ 0 h 779302"/>
                <a:gd name="connsiteX2" fmla="*/ 4399370 w 4529256"/>
                <a:gd name="connsiteY2" fmla="*/ 0 h 779302"/>
                <a:gd name="connsiteX3" fmla="*/ 4529256 w 4529256"/>
                <a:gd name="connsiteY3" fmla="*/ 129886 h 779302"/>
                <a:gd name="connsiteX4" fmla="*/ 4529256 w 4529256"/>
                <a:gd name="connsiteY4" fmla="*/ 649416 h 779302"/>
                <a:gd name="connsiteX5" fmla="*/ 4399370 w 4529256"/>
                <a:gd name="connsiteY5" fmla="*/ 779302 h 779302"/>
                <a:gd name="connsiteX6" fmla="*/ 129886 w 4529256"/>
                <a:gd name="connsiteY6" fmla="*/ 779302 h 779302"/>
                <a:gd name="connsiteX7" fmla="*/ 0 w 4529256"/>
                <a:gd name="connsiteY7" fmla="*/ 649416 h 779302"/>
                <a:gd name="connsiteX8" fmla="*/ 0 w 4529256"/>
                <a:gd name="connsiteY8" fmla="*/ 129886 h 77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29256" h="779302">
                  <a:moveTo>
                    <a:pt x="0" y="129886"/>
                  </a:moveTo>
                  <a:cubicBezTo>
                    <a:pt x="0" y="58152"/>
                    <a:pt x="58152" y="0"/>
                    <a:pt x="129886" y="0"/>
                  </a:cubicBezTo>
                  <a:lnTo>
                    <a:pt x="4399370" y="0"/>
                  </a:lnTo>
                  <a:cubicBezTo>
                    <a:pt x="4471104" y="0"/>
                    <a:pt x="4529256" y="58152"/>
                    <a:pt x="4529256" y="129886"/>
                  </a:cubicBezTo>
                  <a:lnTo>
                    <a:pt x="4529256" y="649416"/>
                  </a:lnTo>
                  <a:cubicBezTo>
                    <a:pt x="4529256" y="721150"/>
                    <a:pt x="4471104" y="779302"/>
                    <a:pt x="4399370" y="779302"/>
                  </a:cubicBezTo>
                  <a:lnTo>
                    <a:pt x="129886" y="779302"/>
                  </a:lnTo>
                  <a:cubicBezTo>
                    <a:pt x="58152" y="779302"/>
                    <a:pt x="0" y="721150"/>
                    <a:pt x="0" y="649416"/>
                  </a:cubicBezTo>
                  <a:lnTo>
                    <a:pt x="0" y="129886"/>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75202" tIns="106622" rIns="175202" bIns="106622" numCol="1" spcCol="1270" anchor="ctr" anchorCtr="0">
              <a:noAutofit/>
            </a:bodyPr>
            <a:lstStyle/>
            <a:p>
              <a:pPr marL="0" lvl="0" indent="0" algn="ctr" defTabSz="2889250">
                <a:lnSpc>
                  <a:spcPct val="90000"/>
                </a:lnSpc>
                <a:spcBef>
                  <a:spcPct val="0"/>
                </a:spcBef>
                <a:spcAft>
                  <a:spcPct val="35000"/>
                </a:spcAft>
                <a:buNone/>
              </a:pPr>
              <a:r>
                <a:rPr lang="en-GB" sz="3200" kern="1200" dirty="0"/>
                <a:t>Impact on Patients and Community</a:t>
              </a:r>
              <a:endParaRPr lang="en-GB" sz="3600" kern="1200" dirty="0"/>
            </a:p>
          </p:txBody>
        </p:sp>
      </p:grpSp>
      <p:grpSp>
        <p:nvGrpSpPr>
          <p:cNvPr id="21" name="Group 20">
            <a:extLst>
              <a:ext uri="{FF2B5EF4-FFF2-40B4-BE49-F238E27FC236}">
                <a16:creationId xmlns:a16="http://schemas.microsoft.com/office/drawing/2014/main" id="{AFFA073A-BAB5-20C7-5225-B95102DFA7F5}"/>
              </a:ext>
            </a:extLst>
          </p:cNvPr>
          <p:cNvGrpSpPr/>
          <p:nvPr/>
        </p:nvGrpSpPr>
        <p:grpSpPr>
          <a:xfrm>
            <a:off x="25161" y="4792880"/>
            <a:ext cx="6091610" cy="1001243"/>
            <a:chOff x="3362779" y="4916651"/>
            <a:chExt cx="6091610" cy="779302"/>
          </a:xfrm>
        </p:grpSpPr>
        <p:sp>
          <p:nvSpPr>
            <p:cNvPr id="15" name="Arrow: Right 14">
              <a:extLst>
                <a:ext uri="{FF2B5EF4-FFF2-40B4-BE49-F238E27FC236}">
                  <a16:creationId xmlns:a16="http://schemas.microsoft.com/office/drawing/2014/main" id="{EB4FE2DE-D91A-E296-B777-DA311B43D05B}"/>
                </a:ext>
              </a:extLst>
            </p:cNvPr>
            <p:cNvSpPr/>
            <p:nvPr/>
          </p:nvSpPr>
          <p:spPr>
            <a:xfrm>
              <a:off x="3362779" y="4922921"/>
              <a:ext cx="6091610" cy="713336"/>
            </a:xfrm>
            <a:prstGeom prst="rightArrow">
              <a:avLst>
                <a:gd name="adj1" fmla="val 75000"/>
                <a:gd name="adj2" fmla="val 50000"/>
              </a:avLst>
            </a:pr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6" name="Free-form: Shape 15">
              <a:extLst>
                <a:ext uri="{FF2B5EF4-FFF2-40B4-BE49-F238E27FC236}">
                  <a16:creationId xmlns:a16="http://schemas.microsoft.com/office/drawing/2014/main" id="{EFE15D56-7662-E074-5722-F1B2AAAD2DD3}"/>
                </a:ext>
              </a:extLst>
            </p:cNvPr>
            <p:cNvSpPr/>
            <p:nvPr/>
          </p:nvSpPr>
          <p:spPr>
            <a:xfrm>
              <a:off x="3831372" y="4916651"/>
              <a:ext cx="4529256" cy="779302"/>
            </a:xfrm>
            <a:custGeom>
              <a:avLst/>
              <a:gdLst>
                <a:gd name="connsiteX0" fmla="*/ 0 w 4529256"/>
                <a:gd name="connsiteY0" fmla="*/ 129886 h 779302"/>
                <a:gd name="connsiteX1" fmla="*/ 129886 w 4529256"/>
                <a:gd name="connsiteY1" fmla="*/ 0 h 779302"/>
                <a:gd name="connsiteX2" fmla="*/ 4399370 w 4529256"/>
                <a:gd name="connsiteY2" fmla="*/ 0 h 779302"/>
                <a:gd name="connsiteX3" fmla="*/ 4529256 w 4529256"/>
                <a:gd name="connsiteY3" fmla="*/ 129886 h 779302"/>
                <a:gd name="connsiteX4" fmla="*/ 4529256 w 4529256"/>
                <a:gd name="connsiteY4" fmla="*/ 649416 h 779302"/>
                <a:gd name="connsiteX5" fmla="*/ 4399370 w 4529256"/>
                <a:gd name="connsiteY5" fmla="*/ 779302 h 779302"/>
                <a:gd name="connsiteX6" fmla="*/ 129886 w 4529256"/>
                <a:gd name="connsiteY6" fmla="*/ 779302 h 779302"/>
                <a:gd name="connsiteX7" fmla="*/ 0 w 4529256"/>
                <a:gd name="connsiteY7" fmla="*/ 649416 h 779302"/>
                <a:gd name="connsiteX8" fmla="*/ 0 w 4529256"/>
                <a:gd name="connsiteY8" fmla="*/ 129886 h 77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29256" h="779302">
                  <a:moveTo>
                    <a:pt x="0" y="129886"/>
                  </a:moveTo>
                  <a:cubicBezTo>
                    <a:pt x="0" y="58152"/>
                    <a:pt x="58152" y="0"/>
                    <a:pt x="129886" y="0"/>
                  </a:cubicBezTo>
                  <a:lnTo>
                    <a:pt x="4399370" y="0"/>
                  </a:lnTo>
                  <a:cubicBezTo>
                    <a:pt x="4471104" y="0"/>
                    <a:pt x="4529256" y="58152"/>
                    <a:pt x="4529256" y="129886"/>
                  </a:cubicBezTo>
                  <a:lnTo>
                    <a:pt x="4529256" y="649416"/>
                  </a:lnTo>
                  <a:cubicBezTo>
                    <a:pt x="4529256" y="721150"/>
                    <a:pt x="4471104" y="779302"/>
                    <a:pt x="4399370" y="779302"/>
                  </a:cubicBezTo>
                  <a:lnTo>
                    <a:pt x="129886" y="779302"/>
                  </a:lnTo>
                  <a:cubicBezTo>
                    <a:pt x="58152" y="779302"/>
                    <a:pt x="0" y="721150"/>
                    <a:pt x="0" y="649416"/>
                  </a:cubicBezTo>
                  <a:lnTo>
                    <a:pt x="0" y="129886"/>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75202" tIns="106622" rIns="175202" bIns="106622" numCol="1" spcCol="1270" anchor="ctr" anchorCtr="0">
              <a:noAutofit/>
            </a:bodyPr>
            <a:lstStyle/>
            <a:p>
              <a:pPr marL="0" lvl="0" indent="0" algn="ctr" defTabSz="2889250">
                <a:lnSpc>
                  <a:spcPct val="90000"/>
                </a:lnSpc>
                <a:spcBef>
                  <a:spcPct val="0"/>
                </a:spcBef>
                <a:spcAft>
                  <a:spcPct val="35000"/>
                </a:spcAft>
                <a:buNone/>
              </a:pPr>
              <a:r>
                <a:rPr lang="en-GB" sz="3200" kern="1200" dirty="0"/>
                <a:t>Challenges, Conclusion and Recommendations </a:t>
              </a:r>
              <a:endParaRPr lang="en-GB" sz="3600" kern="1200" dirty="0"/>
            </a:p>
          </p:txBody>
        </p:sp>
      </p:grpSp>
      <p:sp>
        <p:nvSpPr>
          <p:cNvPr id="2" name="TextBox 1">
            <a:extLst>
              <a:ext uri="{FF2B5EF4-FFF2-40B4-BE49-F238E27FC236}">
                <a16:creationId xmlns:a16="http://schemas.microsoft.com/office/drawing/2014/main" id="{4A8D4F75-410A-75DD-5DE3-C12CDB105092}"/>
              </a:ext>
            </a:extLst>
          </p:cNvPr>
          <p:cNvSpPr txBox="1"/>
          <p:nvPr/>
        </p:nvSpPr>
        <p:spPr>
          <a:xfrm>
            <a:off x="6091610" y="1893339"/>
            <a:ext cx="5807897" cy="954107"/>
          </a:xfrm>
          <a:prstGeom prst="rect">
            <a:avLst/>
          </a:prstGeom>
          <a:noFill/>
        </p:spPr>
        <p:txBody>
          <a:bodyPr wrap="square" rtlCol="0">
            <a:spAutoFit/>
          </a:bodyPr>
          <a:lstStyle/>
          <a:p>
            <a:r>
              <a:rPr lang="en-GB" sz="1400" dirty="0"/>
              <a:t>Example: Describe a specific healthcare provider or institution where this innovation has been implemented (e.g., a hospital that uses telemedicine).</a:t>
            </a:r>
          </a:p>
          <a:p>
            <a:r>
              <a:rPr lang="en-GB" sz="1400" dirty="0"/>
              <a:t>Provide details about how the innovation was integrated into this setting (e.g., deployment timelines, training, infrastructure</a:t>
            </a:r>
            <a:r>
              <a:rPr lang="en-GB" sz="1100" dirty="0"/>
              <a:t>). </a:t>
            </a:r>
          </a:p>
        </p:txBody>
      </p:sp>
      <p:sp>
        <p:nvSpPr>
          <p:cNvPr id="4" name="TextBox 3">
            <a:extLst>
              <a:ext uri="{FF2B5EF4-FFF2-40B4-BE49-F238E27FC236}">
                <a16:creationId xmlns:a16="http://schemas.microsoft.com/office/drawing/2014/main" id="{104FCF3A-9FAC-FA41-4FF9-EF59DBB8D027}"/>
              </a:ext>
            </a:extLst>
          </p:cNvPr>
          <p:cNvSpPr txBox="1"/>
          <p:nvPr/>
        </p:nvSpPr>
        <p:spPr>
          <a:xfrm>
            <a:off x="7139836" y="1018370"/>
            <a:ext cx="3958224" cy="646331"/>
          </a:xfrm>
          <a:prstGeom prst="rect">
            <a:avLst/>
          </a:prstGeom>
          <a:noFill/>
        </p:spPr>
        <p:txBody>
          <a:bodyPr wrap="square" rtlCol="0">
            <a:spAutoFit/>
          </a:bodyPr>
          <a:lstStyle/>
          <a:p>
            <a:r>
              <a:rPr lang="en-GB" dirty="0">
                <a:hlinkClick r:id="rId3"/>
              </a:rPr>
              <a:t>NHS App Case Study: Paul's story - NHS England Digital</a:t>
            </a:r>
            <a:endParaRPr lang="en-GB" dirty="0"/>
          </a:p>
        </p:txBody>
      </p:sp>
    </p:spTree>
    <p:extLst>
      <p:ext uri="{BB962C8B-B14F-4D97-AF65-F5344CB8AC3E}">
        <p14:creationId xmlns:p14="http://schemas.microsoft.com/office/powerpoint/2010/main" val="448850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fade">
                                      <p:cBhvr>
                                        <p:cTn id="12" dur="500"/>
                                        <p:tgtEl>
                                          <p:spTgt spid="1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9"/>
                                        </p:tgtEl>
                                        <p:attrNameLst>
                                          <p:attrName>style.visibility</p:attrName>
                                        </p:attrNameLst>
                                      </p:cBhvr>
                                      <p:to>
                                        <p:strVal val="visible"/>
                                      </p:to>
                                    </p:set>
                                    <p:animEffect transition="in" filter="fade">
                                      <p:cBhvr>
                                        <p:cTn id="17" dur="500"/>
                                        <p:tgtEl>
                                          <p:spTgt spid="1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0"/>
                                        </p:tgtEl>
                                        <p:attrNameLst>
                                          <p:attrName>style.visibility</p:attrName>
                                        </p:attrNameLst>
                                      </p:cBhvr>
                                      <p:to>
                                        <p:strVal val="visible"/>
                                      </p:to>
                                    </p:set>
                                    <p:animEffect transition="in" filter="fade">
                                      <p:cBhvr>
                                        <p:cTn id="22" dur="500"/>
                                        <p:tgtEl>
                                          <p:spTgt spid="2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1"/>
                                        </p:tgtEl>
                                        <p:attrNameLst>
                                          <p:attrName>style.visibility</p:attrName>
                                        </p:attrNameLst>
                                      </p:cBhvr>
                                      <p:to>
                                        <p:strVal val="visible"/>
                                      </p:to>
                                    </p:set>
                                    <p:animEffect transition="in" filter="fade">
                                      <p:cBhvr>
                                        <p:cTn id="27"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itle 3">
            <a:extLst>
              <a:ext uri="{FF2B5EF4-FFF2-40B4-BE49-F238E27FC236}">
                <a16:creationId xmlns:a16="http://schemas.microsoft.com/office/drawing/2014/main" id="{C6CACF7D-8FD6-AE36-30CB-DD68B226240F}"/>
              </a:ext>
            </a:extLst>
          </p:cNvPr>
          <p:cNvSpPr>
            <a:spLocks noGrp="1"/>
          </p:cNvSpPr>
          <p:nvPr>
            <p:ph type="title"/>
          </p:nvPr>
        </p:nvSpPr>
        <p:spPr>
          <a:xfrm>
            <a:off x="2555631" y="1441938"/>
            <a:ext cx="7080738" cy="3974124"/>
          </a:xfrm>
          <a:prstGeom prst="rect">
            <a:avLst/>
          </a:prstGeom>
        </p:spPr>
        <p:txBody>
          <a:bodyPr vert="horz" lIns="91440" tIns="45720" rIns="91440" bIns="45720" rtlCol="0" anchor="ctr">
            <a:normAutofit/>
          </a:bodyPr>
          <a:lstStyle/>
          <a:p>
            <a:pPr algn="ctr"/>
            <a:r>
              <a:rPr lang="en-GB" sz="6000" dirty="0">
                <a:solidFill>
                  <a:schemeClr val="bg1"/>
                </a:solidFill>
              </a:rPr>
              <a:t>Problem-Solution Approach</a:t>
            </a:r>
            <a:endParaRPr lang="en-GB" sz="13800" dirty="0">
              <a:solidFill>
                <a:schemeClr val="bg1"/>
              </a:solidFill>
            </a:endParaRPr>
          </a:p>
        </p:txBody>
      </p:sp>
    </p:spTree>
    <p:extLst>
      <p:ext uri="{BB962C8B-B14F-4D97-AF65-F5344CB8AC3E}">
        <p14:creationId xmlns:p14="http://schemas.microsoft.com/office/powerpoint/2010/main" val="241815687"/>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descr="Casual woman holding sign smiling">
            <a:extLst>
              <a:ext uri="{FF2B5EF4-FFF2-40B4-BE49-F238E27FC236}">
                <a16:creationId xmlns:a16="http://schemas.microsoft.com/office/drawing/2014/main" id="{8D9C2B4C-44B1-15A8-D361-22D41642DC2D}"/>
              </a:ext>
            </a:extLst>
          </p:cNvPr>
          <p:cNvPicPr>
            <a:picLocks noChangeAspect="1"/>
          </p:cNvPicPr>
          <p:nvPr/>
        </p:nvPicPr>
        <p:blipFill>
          <a:blip r:embed="rId3"/>
          <a:stretch>
            <a:fillRect/>
          </a:stretch>
        </p:blipFill>
        <p:spPr>
          <a:xfrm>
            <a:off x="10291920" y="184942"/>
            <a:ext cx="1353455" cy="4002047"/>
          </a:xfrm>
          <a:prstGeom prst="rect">
            <a:avLst/>
          </a:prstGeom>
        </p:spPr>
      </p:pic>
      <p:sp>
        <p:nvSpPr>
          <p:cNvPr id="2" name="Title 1">
            <a:extLst>
              <a:ext uri="{FF2B5EF4-FFF2-40B4-BE49-F238E27FC236}">
                <a16:creationId xmlns:a16="http://schemas.microsoft.com/office/drawing/2014/main" id="{B4914A5A-AAB5-5373-DA41-FB0C38034C19}"/>
              </a:ext>
            </a:extLst>
          </p:cNvPr>
          <p:cNvSpPr>
            <a:spLocks noGrp="1"/>
          </p:cNvSpPr>
          <p:nvPr>
            <p:ph type="title"/>
          </p:nvPr>
        </p:nvSpPr>
        <p:spPr>
          <a:xfrm>
            <a:off x="358219" y="365126"/>
            <a:ext cx="11481847" cy="525524"/>
          </a:xfrm>
        </p:spPr>
        <p:txBody>
          <a:bodyPr>
            <a:normAutofit fontScale="90000"/>
          </a:bodyPr>
          <a:lstStyle/>
          <a:p>
            <a:pPr algn="ctr"/>
            <a:r>
              <a:rPr lang="en-GB" sz="3200" dirty="0"/>
              <a:t>Problem-Solution Approach</a:t>
            </a:r>
          </a:p>
        </p:txBody>
      </p:sp>
      <p:sp>
        <p:nvSpPr>
          <p:cNvPr id="6" name="Free-form: Shape 5">
            <a:extLst>
              <a:ext uri="{FF2B5EF4-FFF2-40B4-BE49-F238E27FC236}">
                <a16:creationId xmlns:a16="http://schemas.microsoft.com/office/drawing/2014/main" id="{D00C3CED-E7B5-3FE1-6C0A-E36B02A66AFA}"/>
              </a:ext>
            </a:extLst>
          </p:cNvPr>
          <p:cNvSpPr/>
          <p:nvPr/>
        </p:nvSpPr>
        <p:spPr>
          <a:xfrm rot="16200000">
            <a:off x="181095" y="2468911"/>
            <a:ext cx="2677359" cy="2231133"/>
          </a:xfrm>
          <a:custGeom>
            <a:avLst/>
            <a:gdLst>
              <a:gd name="connsiteX0" fmla="*/ 0 w 2231132"/>
              <a:gd name="connsiteY0" fmla="*/ 111557 h 2677358"/>
              <a:gd name="connsiteX1" fmla="*/ 111557 w 2231132"/>
              <a:gd name="connsiteY1" fmla="*/ 0 h 2677358"/>
              <a:gd name="connsiteX2" fmla="*/ 2119575 w 2231132"/>
              <a:gd name="connsiteY2" fmla="*/ 0 h 2677358"/>
              <a:gd name="connsiteX3" fmla="*/ 2231132 w 2231132"/>
              <a:gd name="connsiteY3" fmla="*/ 111557 h 2677358"/>
              <a:gd name="connsiteX4" fmla="*/ 2231132 w 2231132"/>
              <a:gd name="connsiteY4" fmla="*/ 2565801 h 2677358"/>
              <a:gd name="connsiteX5" fmla="*/ 2119575 w 2231132"/>
              <a:gd name="connsiteY5" fmla="*/ 2677358 h 2677358"/>
              <a:gd name="connsiteX6" fmla="*/ 111557 w 2231132"/>
              <a:gd name="connsiteY6" fmla="*/ 2677358 h 2677358"/>
              <a:gd name="connsiteX7" fmla="*/ 0 w 2231132"/>
              <a:gd name="connsiteY7" fmla="*/ 2565801 h 2677358"/>
              <a:gd name="connsiteX8" fmla="*/ 0 w 2231132"/>
              <a:gd name="connsiteY8" fmla="*/ 111557 h 2677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1132" h="2677358">
                <a:moveTo>
                  <a:pt x="2138167" y="1"/>
                </a:moveTo>
                <a:cubicBezTo>
                  <a:pt x="2189510" y="1"/>
                  <a:pt x="2231132" y="59936"/>
                  <a:pt x="2231132" y="133869"/>
                </a:cubicBezTo>
                <a:lnTo>
                  <a:pt x="2231132" y="2543489"/>
                </a:lnTo>
                <a:cubicBezTo>
                  <a:pt x="2231132" y="2617422"/>
                  <a:pt x="2189510" y="2677357"/>
                  <a:pt x="2138167" y="2677357"/>
                </a:cubicBezTo>
                <a:lnTo>
                  <a:pt x="92965" y="2677357"/>
                </a:lnTo>
                <a:cubicBezTo>
                  <a:pt x="41622" y="2677357"/>
                  <a:pt x="0" y="2617422"/>
                  <a:pt x="0" y="2543489"/>
                </a:cubicBezTo>
                <a:lnTo>
                  <a:pt x="0" y="133869"/>
                </a:lnTo>
                <a:cubicBezTo>
                  <a:pt x="0" y="59936"/>
                  <a:pt x="41622" y="1"/>
                  <a:pt x="92965" y="1"/>
                </a:cubicBezTo>
                <a:lnTo>
                  <a:pt x="2138167" y="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81923" tIns="85726" rIns="111127" bIns="1784905" numCol="1" spcCol="1270" anchor="t" anchorCtr="0">
            <a:noAutofit/>
          </a:bodyPr>
          <a:lstStyle/>
          <a:p>
            <a:pPr marL="0" lvl="0" indent="0" algn="r" defTabSz="1111250">
              <a:lnSpc>
                <a:spcPct val="90000"/>
              </a:lnSpc>
              <a:spcBef>
                <a:spcPct val="0"/>
              </a:spcBef>
              <a:spcAft>
                <a:spcPct val="35000"/>
              </a:spcAft>
              <a:buNone/>
            </a:pPr>
            <a:endParaRPr lang="en-GB" sz="2500" kern="1200" dirty="0"/>
          </a:p>
        </p:txBody>
      </p:sp>
      <p:sp>
        <p:nvSpPr>
          <p:cNvPr id="7" name="Free-form: Shape 6">
            <a:extLst>
              <a:ext uri="{FF2B5EF4-FFF2-40B4-BE49-F238E27FC236}">
                <a16:creationId xmlns:a16="http://schemas.microsoft.com/office/drawing/2014/main" id="{558A7B32-D3E0-4AD4-939D-641B293FD7E9}"/>
              </a:ext>
            </a:extLst>
          </p:cNvPr>
          <p:cNvSpPr/>
          <p:nvPr/>
        </p:nvSpPr>
        <p:spPr>
          <a:xfrm>
            <a:off x="588277" y="2367169"/>
            <a:ext cx="1992056" cy="2555988"/>
          </a:xfrm>
          <a:custGeom>
            <a:avLst/>
            <a:gdLst>
              <a:gd name="connsiteX0" fmla="*/ 0 w 1662193"/>
              <a:gd name="connsiteY0" fmla="*/ 0 h 2677358"/>
              <a:gd name="connsiteX1" fmla="*/ 1662193 w 1662193"/>
              <a:gd name="connsiteY1" fmla="*/ 0 h 2677358"/>
              <a:gd name="connsiteX2" fmla="*/ 1662193 w 1662193"/>
              <a:gd name="connsiteY2" fmla="*/ 2677358 h 2677358"/>
              <a:gd name="connsiteX3" fmla="*/ 0 w 1662193"/>
              <a:gd name="connsiteY3" fmla="*/ 2677358 h 2677358"/>
              <a:gd name="connsiteX4" fmla="*/ 0 w 1662193"/>
              <a:gd name="connsiteY4" fmla="*/ 0 h 26773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2193" h="2677358">
                <a:moveTo>
                  <a:pt x="0" y="0"/>
                </a:moveTo>
                <a:lnTo>
                  <a:pt x="1662193" y="0"/>
                </a:lnTo>
                <a:lnTo>
                  <a:pt x="1662193" y="2677358"/>
                </a:lnTo>
                <a:lnTo>
                  <a:pt x="0" y="2677358"/>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85725" rIns="0" bIns="0" numCol="1" spcCol="1270" anchor="t" anchorCtr="0">
            <a:noAutofit/>
          </a:bodyPr>
          <a:lstStyle/>
          <a:p>
            <a:pPr marL="0" lvl="0" indent="0" algn="l" defTabSz="1111250">
              <a:lnSpc>
                <a:spcPct val="90000"/>
              </a:lnSpc>
              <a:spcBef>
                <a:spcPct val="0"/>
              </a:spcBef>
              <a:spcAft>
                <a:spcPct val="35000"/>
              </a:spcAft>
              <a:buNone/>
            </a:pPr>
            <a:r>
              <a:rPr lang="en-GB" sz="2500" kern="1200" dirty="0"/>
              <a:t> Introduction</a:t>
            </a:r>
          </a:p>
          <a:p>
            <a:pPr marL="228600" lvl="1" indent="-228600" algn="l" defTabSz="889000">
              <a:lnSpc>
                <a:spcPct val="90000"/>
              </a:lnSpc>
              <a:spcBef>
                <a:spcPct val="0"/>
              </a:spcBef>
              <a:spcAft>
                <a:spcPct val="15000"/>
              </a:spcAft>
              <a:buChar char="•"/>
            </a:pPr>
            <a:r>
              <a:rPr lang="en-GB" sz="2000" kern="1200" dirty="0"/>
              <a:t>Identifying the Problem</a:t>
            </a:r>
          </a:p>
          <a:p>
            <a:pPr marL="0" lvl="1" algn="l" defTabSz="889000">
              <a:lnSpc>
                <a:spcPct val="90000"/>
              </a:lnSpc>
              <a:spcBef>
                <a:spcPct val="0"/>
              </a:spcBef>
              <a:spcAft>
                <a:spcPct val="15000"/>
              </a:spcAft>
            </a:pPr>
            <a:r>
              <a:rPr lang="en-GB" sz="1400" dirty="0"/>
              <a:t>focus is on defining a key healthcare problem and showing how the digital innovation directly addresses this issue</a:t>
            </a:r>
            <a:r>
              <a:rPr lang="en-GB" sz="800" dirty="0"/>
              <a:t>.</a:t>
            </a:r>
          </a:p>
          <a:p>
            <a:pPr marL="0" lvl="1" algn="l" defTabSz="889000">
              <a:lnSpc>
                <a:spcPct val="90000"/>
              </a:lnSpc>
              <a:spcBef>
                <a:spcPct val="0"/>
              </a:spcBef>
              <a:spcAft>
                <a:spcPct val="15000"/>
              </a:spcAft>
            </a:pPr>
            <a:r>
              <a:rPr lang="en-GB" sz="800" dirty="0"/>
              <a:t>Example : waiting time to get prescription, call to check the reports, appointments)</a:t>
            </a:r>
          </a:p>
          <a:p>
            <a:pPr marL="0" lvl="1" algn="l" defTabSz="889000">
              <a:lnSpc>
                <a:spcPct val="90000"/>
              </a:lnSpc>
              <a:spcBef>
                <a:spcPct val="0"/>
              </a:spcBef>
              <a:spcAft>
                <a:spcPct val="15000"/>
              </a:spcAft>
            </a:pPr>
            <a:r>
              <a:rPr lang="en-GB" sz="800" dirty="0"/>
              <a:t> </a:t>
            </a:r>
          </a:p>
          <a:p>
            <a:pPr marL="228600" lvl="1" indent="-228600" algn="l" defTabSz="889000">
              <a:lnSpc>
                <a:spcPct val="90000"/>
              </a:lnSpc>
              <a:spcBef>
                <a:spcPct val="0"/>
              </a:spcBef>
              <a:spcAft>
                <a:spcPct val="15000"/>
              </a:spcAft>
              <a:buChar char="•"/>
            </a:pPr>
            <a:endParaRPr lang="en-GB" sz="2000" kern="1200" dirty="0"/>
          </a:p>
        </p:txBody>
      </p:sp>
      <p:sp>
        <p:nvSpPr>
          <p:cNvPr id="8" name="Free-form: Shape 7">
            <a:extLst>
              <a:ext uri="{FF2B5EF4-FFF2-40B4-BE49-F238E27FC236}">
                <a16:creationId xmlns:a16="http://schemas.microsoft.com/office/drawing/2014/main" id="{F0F95570-2773-76A1-2777-7F3EEC66A8F7}"/>
              </a:ext>
            </a:extLst>
          </p:cNvPr>
          <p:cNvSpPr/>
          <p:nvPr/>
        </p:nvSpPr>
        <p:spPr>
          <a:xfrm rot="16200000">
            <a:off x="2451274" y="2498377"/>
            <a:ext cx="2677359" cy="2231133"/>
          </a:xfrm>
          <a:custGeom>
            <a:avLst/>
            <a:gdLst>
              <a:gd name="connsiteX0" fmla="*/ 0 w 2231132"/>
              <a:gd name="connsiteY0" fmla="*/ 111557 h 2677358"/>
              <a:gd name="connsiteX1" fmla="*/ 111557 w 2231132"/>
              <a:gd name="connsiteY1" fmla="*/ 0 h 2677358"/>
              <a:gd name="connsiteX2" fmla="*/ 2119575 w 2231132"/>
              <a:gd name="connsiteY2" fmla="*/ 0 h 2677358"/>
              <a:gd name="connsiteX3" fmla="*/ 2231132 w 2231132"/>
              <a:gd name="connsiteY3" fmla="*/ 111557 h 2677358"/>
              <a:gd name="connsiteX4" fmla="*/ 2231132 w 2231132"/>
              <a:gd name="connsiteY4" fmla="*/ 2565801 h 2677358"/>
              <a:gd name="connsiteX5" fmla="*/ 2119575 w 2231132"/>
              <a:gd name="connsiteY5" fmla="*/ 2677358 h 2677358"/>
              <a:gd name="connsiteX6" fmla="*/ 111557 w 2231132"/>
              <a:gd name="connsiteY6" fmla="*/ 2677358 h 2677358"/>
              <a:gd name="connsiteX7" fmla="*/ 0 w 2231132"/>
              <a:gd name="connsiteY7" fmla="*/ 2565801 h 2677358"/>
              <a:gd name="connsiteX8" fmla="*/ 0 w 2231132"/>
              <a:gd name="connsiteY8" fmla="*/ 111557 h 2677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1132" h="2677358">
                <a:moveTo>
                  <a:pt x="2138167" y="1"/>
                </a:moveTo>
                <a:cubicBezTo>
                  <a:pt x="2189510" y="1"/>
                  <a:pt x="2231132" y="59936"/>
                  <a:pt x="2231132" y="133869"/>
                </a:cubicBezTo>
                <a:lnTo>
                  <a:pt x="2231132" y="2543489"/>
                </a:lnTo>
                <a:cubicBezTo>
                  <a:pt x="2231132" y="2617422"/>
                  <a:pt x="2189510" y="2677357"/>
                  <a:pt x="2138167" y="2677357"/>
                </a:cubicBezTo>
                <a:lnTo>
                  <a:pt x="92965" y="2677357"/>
                </a:lnTo>
                <a:cubicBezTo>
                  <a:pt x="41622" y="2677357"/>
                  <a:pt x="0" y="2617422"/>
                  <a:pt x="0" y="2543489"/>
                </a:cubicBezTo>
                <a:lnTo>
                  <a:pt x="0" y="133869"/>
                </a:lnTo>
                <a:cubicBezTo>
                  <a:pt x="0" y="59936"/>
                  <a:pt x="41622" y="1"/>
                  <a:pt x="92965" y="1"/>
                </a:cubicBezTo>
                <a:lnTo>
                  <a:pt x="2138167" y="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81924" tIns="85724" rIns="111126" bIns="1784907" numCol="1" spcCol="1270" anchor="t" anchorCtr="0">
            <a:noAutofit/>
          </a:bodyPr>
          <a:lstStyle/>
          <a:p>
            <a:pPr marL="0" lvl="0" indent="0" algn="r" defTabSz="1111250">
              <a:lnSpc>
                <a:spcPct val="90000"/>
              </a:lnSpc>
              <a:spcBef>
                <a:spcPct val="0"/>
              </a:spcBef>
              <a:spcAft>
                <a:spcPct val="35000"/>
              </a:spcAft>
              <a:buNone/>
            </a:pPr>
            <a:endParaRPr lang="en-GB" sz="2500" kern="1200" dirty="0"/>
          </a:p>
        </p:txBody>
      </p:sp>
      <p:sp>
        <p:nvSpPr>
          <p:cNvPr id="9" name="Flowchart: Extract 8">
            <a:extLst>
              <a:ext uri="{FF2B5EF4-FFF2-40B4-BE49-F238E27FC236}">
                <a16:creationId xmlns:a16="http://schemas.microsoft.com/office/drawing/2014/main" id="{49CD9215-A478-A720-88F1-87C76CDA7C75}"/>
              </a:ext>
            </a:extLst>
          </p:cNvPr>
          <p:cNvSpPr/>
          <p:nvPr/>
        </p:nvSpPr>
        <p:spPr>
          <a:xfrm rot="5400000">
            <a:off x="2488718" y="4404214"/>
            <a:ext cx="393648" cy="334669"/>
          </a:xfrm>
          <a:prstGeom prst="flowChartExtract">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0" name="Free-form: Shape 9">
            <a:extLst>
              <a:ext uri="{FF2B5EF4-FFF2-40B4-BE49-F238E27FC236}">
                <a16:creationId xmlns:a16="http://schemas.microsoft.com/office/drawing/2014/main" id="{0002FB47-3F0E-FB33-29D6-2F4EEB2651A7}"/>
              </a:ext>
            </a:extLst>
          </p:cNvPr>
          <p:cNvSpPr/>
          <p:nvPr/>
        </p:nvSpPr>
        <p:spPr>
          <a:xfrm>
            <a:off x="2741322" y="2695074"/>
            <a:ext cx="2041485" cy="2257548"/>
          </a:xfrm>
          <a:custGeom>
            <a:avLst/>
            <a:gdLst>
              <a:gd name="connsiteX0" fmla="*/ 0 w 1662193"/>
              <a:gd name="connsiteY0" fmla="*/ 0 h 2677358"/>
              <a:gd name="connsiteX1" fmla="*/ 1662193 w 1662193"/>
              <a:gd name="connsiteY1" fmla="*/ 0 h 2677358"/>
              <a:gd name="connsiteX2" fmla="*/ 1662193 w 1662193"/>
              <a:gd name="connsiteY2" fmla="*/ 2677358 h 2677358"/>
              <a:gd name="connsiteX3" fmla="*/ 0 w 1662193"/>
              <a:gd name="connsiteY3" fmla="*/ 2677358 h 2677358"/>
              <a:gd name="connsiteX4" fmla="*/ 0 w 1662193"/>
              <a:gd name="connsiteY4" fmla="*/ 0 h 26773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2193" h="2677358">
                <a:moveTo>
                  <a:pt x="0" y="0"/>
                </a:moveTo>
                <a:lnTo>
                  <a:pt x="1662193" y="0"/>
                </a:lnTo>
                <a:lnTo>
                  <a:pt x="1662193" y="2677358"/>
                </a:lnTo>
                <a:lnTo>
                  <a:pt x="0" y="2677358"/>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85725" rIns="0" bIns="0" numCol="1" spcCol="1270" anchor="t" anchorCtr="0">
            <a:noAutofit/>
          </a:bodyPr>
          <a:lstStyle/>
          <a:p>
            <a:pPr marL="0" lvl="0" indent="0" algn="l" defTabSz="1111250">
              <a:lnSpc>
                <a:spcPct val="90000"/>
              </a:lnSpc>
              <a:spcBef>
                <a:spcPct val="0"/>
              </a:spcBef>
              <a:spcAft>
                <a:spcPct val="35000"/>
              </a:spcAft>
              <a:buNone/>
            </a:pPr>
            <a:r>
              <a:rPr lang="en-GB" sz="2500" kern="1200" dirty="0"/>
              <a:t>Introduce the Digital Innovation as the Solution</a:t>
            </a:r>
          </a:p>
          <a:p>
            <a:pPr marL="0" lvl="0" indent="0" algn="l" defTabSz="1111250">
              <a:lnSpc>
                <a:spcPct val="90000"/>
              </a:lnSpc>
              <a:spcBef>
                <a:spcPct val="0"/>
              </a:spcBef>
              <a:spcAft>
                <a:spcPct val="35000"/>
              </a:spcAft>
              <a:buNone/>
            </a:pPr>
            <a:r>
              <a:rPr lang="en-GB" sz="2500" dirty="0"/>
              <a:t>(NHS APP)</a:t>
            </a:r>
            <a:endParaRPr lang="en-GB" sz="2500" kern="1200" dirty="0"/>
          </a:p>
        </p:txBody>
      </p:sp>
      <p:sp>
        <p:nvSpPr>
          <p:cNvPr id="11" name="Free-form: Shape 10">
            <a:extLst>
              <a:ext uri="{FF2B5EF4-FFF2-40B4-BE49-F238E27FC236}">
                <a16:creationId xmlns:a16="http://schemas.microsoft.com/office/drawing/2014/main" id="{D23DC2CF-03E8-95D8-5F03-6EECB1CCE9F0}"/>
              </a:ext>
            </a:extLst>
          </p:cNvPr>
          <p:cNvSpPr/>
          <p:nvPr/>
        </p:nvSpPr>
        <p:spPr>
          <a:xfrm rot="16200000">
            <a:off x="4760495" y="2498376"/>
            <a:ext cx="2677358" cy="2231133"/>
          </a:xfrm>
          <a:custGeom>
            <a:avLst/>
            <a:gdLst>
              <a:gd name="connsiteX0" fmla="*/ 0 w 2231132"/>
              <a:gd name="connsiteY0" fmla="*/ 111557 h 2677358"/>
              <a:gd name="connsiteX1" fmla="*/ 111557 w 2231132"/>
              <a:gd name="connsiteY1" fmla="*/ 0 h 2677358"/>
              <a:gd name="connsiteX2" fmla="*/ 2119575 w 2231132"/>
              <a:gd name="connsiteY2" fmla="*/ 0 h 2677358"/>
              <a:gd name="connsiteX3" fmla="*/ 2231132 w 2231132"/>
              <a:gd name="connsiteY3" fmla="*/ 111557 h 2677358"/>
              <a:gd name="connsiteX4" fmla="*/ 2231132 w 2231132"/>
              <a:gd name="connsiteY4" fmla="*/ 2565801 h 2677358"/>
              <a:gd name="connsiteX5" fmla="*/ 2119575 w 2231132"/>
              <a:gd name="connsiteY5" fmla="*/ 2677358 h 2677358"/>
              <a:gd name="connsiteX6" fmla="*/ 111557 w 2231132"/>
              <a:gd name="connsiteY6" fmla="*/ 2677358 h 2677358"/>
              <a:gd name="connsiteX7" fmla="*/ 0 w 2231132"/>
              <a:gd name="connsiteY7" fmla="*/ 2565801 h 2677358"/>
              <a:gd name="connsiteX8" fmla="*/ 0 w 2231132"/>
              <a:gd name="connsiteY8" fmla="*/ 111557 h 2677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1132" h="2677358">
                <a:moveTo>
                  <a:pt x="2138167" y="1"/>
                </a:moveTo>
                <a:cubicBezTo>
                  <a:pt x="2189510" y="1"/>
                  <a:pt x="2231132" y="59936"/>
                  <a:pt x="2231132" y="133869"/>
                </a:cubicBezTo>
                <a:lnTo>
                  <a:pt x="2231132" y="2543489"/>
                </a:lnTo>
                <a:cubicBezTo>
                  <a:pt x="2231132" y="2617422"/>
                  <a:pt x="2189510" y="2677357"/>
                  <a:pt x="2138167" y="2677357"/>
                </a:cubicBezTo>
                <a:lnTo>
                  <a:pt x="92965" y="2677357"/>
                </a:lnTo>
                <a:cubicBezTo>
                  <a:pt x="41622" y="2677357"/>
                  <a:pt x="0" y="2617422"/>
                  <a:pt x="0" y="2543489"/>
                </a:cubicBezTo>
                <a:lnTo>
                  <a:pt x="0" y="133869"/>
                </a:lnTo>
                <a:cubicBezTo>
                  <a:pt x="0" y="59936"/>
                  <a:pt x="41622" y="1"/>
                  <a:pt x="92965" y="1"/>
                </a:cubicBezTo>
                <a:lnTo>
                  <a:pt x="2138167" y="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81923" tIns="85725" rIns="111126" bIns="1784906" numCol="1" spcCol="1270" anchor="t" anchorCtr="0">
            <a:noAutofit/>
          </a:bodyPr>
          <a:lstStyle/>
          <a:p>
            <a:pPr marL="0" lvl="0" indent="0" algn="r" defTabSz="1111250">
              <a:lnSpc>
                <a:spcPct val="90000"/>
              </a:lnSpc>
              <a:spcBef>
                <a:spcPct val="0"/>
              </a:spcBef>
              <a:spcAft>
                <a:spcPct val="35000"/>
              </a:spcAft>
              <a:buNone/>
            </a:pPr>
            <a:endParaRPr lang="en-GB" sz="2500" kern="1200" dirty="0"/>
          </a:p>
        </p:txBody>
      </p:sp>
      <p:sp>
        <p:nvSpPr>
          <p:cNvPr id="12" name="Flowchart: Extract 11">
            <a:extLst>
              <a:ext uri="{FF2B5EF4-FFF2-40B4-BE49-F238E27FC236}">
                <a16:creationId xmlns:a16="http://schemas.microsoft.com/office/drawing/2014/main" id="{275C6C46-1488-940E-50F0-DDF887D7DD31}"/>
              </a:ext>
            </a:extLst>
          </p:cNvPr>
          <p:cNvSpPr/>
          <p:nvPr/>
        </p:nvSpPr>
        <p:spPr>
          <a:xfrm rot="5400000">
            <a:off x="4797940" y="4404214"/>
            <a:ext cx="393648" cy="334669"/>
          </a:xfrm>
          <a:prstGeom prst="flowChartExtract">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3" name="Free-form: Shape 12">
            <a:extLst>
              <a:ext uri="{FF2B5EF4-FFF2-40B4-BE49-F238E27FC236}">
                <a16:creationId xmlns:a16="http://schemas.microsoft.com/office/drawing/2014/main" id="{A6C6C25C-ACEE-8B97-B864-85980EB2A6D1}"/>
              </a:ext>
            </a:extLst>
          </p:cNvPr>
          <p:cNvSpPr/>
          <p:nvPr/>
        </p:nvSpPr>
        <p:spPr>
          <a:xfrm>
            <a:off x="5050543" y="2695074"/>
            <a:ext cx="2041485" cy="2257548"/>
          </a:xfrm>
          <a:custGeom>
            <a:avLst/>
            <a:gdLst>
              <a:gd name="connsiteX0" fmla="*/ 0 w 1662193"/>
              <a:gd name="connsiteY0" fmla="*/ 0 h 2677358"/>
              <a:gd name="connsiteX1" fmla="*/ 1662193 w 1662193"/>
              <a:gd name="connsiteY1" fmla="*/ 0 h 2677358"/>
              <a:gd name="connsiteX2" fmla="*/ 1662193 w 1662193"/>
              <a:gd name="connsiteY2" fmla="*/ 2677358 h 2677358"/>
              <a:gd name="connsiteX3" fmla="*/ 0 w 1662193"/>
              <a:gd name="connsiteY3" fmla="*/ 2677358 h 2677358"/>
              <a:gd name="connsiteX4" fmla="*/ 0 w 1662193"/>
              <a:gd name="connsiteY4" fmla="*/ 0 h 26773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2193" h="2677358">
                <a:moveTo>
                  <a:pt x="0" y="0"/>
                </a:moveTo>
                <a:lnTo>
                  <a:pt x="1662193" y="0"/>
                </a:lnTo>
                <a:lnTo>
                  <a:pt x="1662193" y="2677358"/>
                </a:lnTo>
                <a:lnTo>
                  <a:pt x="0" y="2677358"/>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85725" rIns="0" bIns="0" numCol="1" spcCol="1270" anchor="t" anchorCtr="0">
            <a:noAutofit/>
          </a:bodyPr>
          <a:lstStyle/>
          <a:p>
            <a:pPr marL="0" lvl="0" indent="0" algn="l" defTabSz="1111250">
              <a:lnSpc>
                <a:spcPct val="90000"/>
              </a:lnSpc>
              <a:spcBef>
                <a:spcPct val="0"/>
              </a:spcBef>
              <a:spcAft>
                <a:spcPct val="35000"/>
              </a:spcAft>
              <a:buNone/>
            </a:pPr>
            <a:r>
              <a:rPr lang="en-GB" sz="2500" kern="1200" dirty="0"/>
              <a:t>Breakdown of Benefits</a:t>
            </a:r>
          </a:p>
          <a:p>
            <a:pPr marL="228600" lvl="1" indent="-228600" algn="l" defTabSz="889000">
              <a:lnSpc>
                <a:spcPct val="90000"/>
              </a:lnSpc>
              <a:spcBef>
                <a:spcPct val="0"/>
              </a:spcBef>
              <a:spcAft>
                <a:spcPct val="15000"/>
              </a:spcAft>
              <a:buChar char="•"/>
            </a:pPr>
            <a:r>
              <a:rPr lang="en-GB" sz="2000" kern="1200" dirty="0"/>
              <a:t>For Workforce</a:t>
            </a:r>
          </a:p>
          <a:p>
            <a:pPr marL="228600" lvl="1" indent="-228600" algn="l" defTabSz="889000">
              <a:lnSpc>
                <a:spcPct val="90000"/>
              </a:lnSpc>
              <a:spcBef>
                <a:spcPct val="0"/>
              </a:spcBef>
              <a:spcAft>
                <a:spcPct val="15000"/>
              </a:spcAft>
              <a:buChar char="•"/>
            </a:pPr>
            <a:r>
              <a:rPr lang="en-GB" sz="2000" kern="1200" dirty="0"/>
              <a:t>For Service Delivery</a:t>
            </a:r>
          </a:p>
          <a:p>
            <a:pPr marL="228600" lvl="1" indent="-228600" algn="l" defTabSz="889000">
              <a:lnSpc>
                <a:spcPct val="90000"/>
              </a:lnSpc>
              <a:spcBef>
                <a:spcPct val="0"/>
              </a:spcBef>
              <a:spcAft>
                <a:spcPct val="15000"/>
              </a:spcAft>
              <a:buChar char="•"/>
            </a:pPr>
            <a:r>
              <a:rPr lang="en-GB" sz="2000" kern="1200" dirty="0"/>
              <a:t>For Patients</a:t>
            </a:r>
          </a:p>
        </p:txBody>
      </p:sp>
      <p:sp>
        <p:nvSpPr>
          <p:cNvPr id="14" name="Free-form: Shape 13">
            <a:extLst>
              <a:ext uri="{FF2B5EF4-FFF2-40B4-BE49-F238E27FC236}">
                <a16:creationId xmlns:a16="http://schemas.microsoft.com/office/drawing/2014/main" id="{5F692088-C06B-2C8B-4A42-CBD874EA7390}"/>
              </a:ext>
            </a:extLst>
          </p:cNvPr>
          <p:cNvSpPr/>
          <p:nvPr/>
        </p:nvSpPr>
        <p:spPr>
          <a:xfrm rot="16200000">
            <a:off x="7069717" y="2498376"/>
            <a:ext cx="2677358" cy="2231133"/>
          </a:xfrm>
          <a:custGeom>
            <a:avLst/>
            <a:gdLst>
              <a:gd name="connsiteX0" fmla="*/ 0 w 2231132"/>
              <a:gd name="connsiteY0" fmla="*/ 111557 h 2677358"/>
              <a:gd name="connsiteX1" fmla="*/ 111557 w 2231132"/>
              <a:gd name="connsiteY1" fmla="*/ 0 h 2677358"/>
              <a:gd name="connsiteX2" fmla="*/ 2119575 w 2231132"/>
              <a:gd name="connsiteY2" fmla="*/ 0 h 2677358"/>
              <a:gd name="connsiteX3" fmla="*/ 2231132 w 2231132"/>
              <a:gd name="connsiteY3" fmla="*/ 111557 h 2677358"/>
              <a:gd name="connsiteX4" fmla="*/ 2231132 w 2231132"/>
              <a:gd name="connsiteY4" fmla="*/ 2565801 h 2677358"/>
              <a:gd name="connsiteX5" fmla="*/ 2119575 w 2231132"/>
              <a:gd name="connsiteY5" fmla="*/ 2677358 h 2677358"/>
              <a:gd name="connsiteX6" fmla="*/ 111557 w 2231132"/>
              <a:gd name="connsiteY6" fmla="*/ 2677358 h 2677358"/>
              <a:gd name="connsiteX7" fmla="*/ 0 w 2231132"/>
              <a:gd name="connsiteY7" fmla="*/ 2565801 h 2677358"/>
              <a:gd name="connsiteX8" fmla="*/ 0 w 2231132"/>
              <a:gd name="connsiteY8" fmla="*/ 111557 h 2677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1132" h="2677358">
                <a:moveTo>
                  <a:pt x="2138167" y="1"/>
                </a:moveTo>
                <a:cubicBezTo>
                  <a:pt x="2189510" y="1"/>
                  <a:pt x="2231132" y="59936"/>
                  <a:pt x="2231132" y="133869"/>
                </a:cubicBezTo>
                <a:lnTo>
                  <a:pt x="2231132" y="2543489"/>
                </a:lnTo>
                <a:cubicBezTo>
                  <a:pt x="2231132" y="2617422"/>
                  <a:pt x="2189510" y="2677357"/>
                  <a:pt x="2138167" y="2677357"/>
                </a:cubicBezTo>
                <a:lnTo>
                  <a:pt x="92965" y="2677357"/>
                </a:lnTo>
                <a:cubicBezTo>
                  <a:pt x="41622" y="2677357"/>
                  <a:pt x="0" y="2617422"/>
                  <a:pt x="0" y="2543489"/>
                </a:cubicBezTo>
                <a:lnTo>
                  <a:pt x="0" y="133869"/>
                </a:lnTo>
                <a:cubicBezTo>
                  <a:pt x="0" y="59936"/>
                  <a:pt x="41622" y="1"/>
                  <a:pt x="92965" y="1"/>
                </a:cubicBezTo>
                <a:lnTo>
                  <a:pt x="2138167" y="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81923" tIns="85724" rIns="111126" bIns="1784907" numCol="1" spcCol="1270" anchor="t" anchorCtr="0">
            <a:noAutofit/>
          </a:bodyPr>
          <a:lstStyle/>
          <a:p>
            <a:pPr marL="0" lvl="0" indent="0" algn="r" defTabSz="1111250">
              <a:lnSpc>
                <a:spcPct val="90000"/>
              </a:lnSpc>
              <a:spcBef>
                <a:spcPct val="0"/>
              </a:spcBef>
              <a:spcAft>
                <a:spcPct val="35000"/>
              </a:spcAft>
              <a:buNone/>
            </a:pPr>
            <a:endParaRPr lang="en-GB" sz="2500" kern="1200" dirty="0"/>
          </a:p>
        </p:txBody>
      </p:sp>
      <p:sp>
        <p:nvSpPr>
          <p:cNvPr id="15" name="Flowchart: Extract 14">
            <a:extLst>
              <a:ext uri="{FF2B5EF4-FFF2-40B4-BE49-F238E27FC236}">
                <a16:creationId xmlns:a16="http://schemas.microsoft.com/office/drawing/2014/main" id="{B1AC6C14-ADF3-9056-5D60-D04F1588887F}"/>
              </a:ext>
            </a:extLst>
          </p:cNvPr>
          <p:cNvSpPr/>
          <p:nvPr/>
        </p:nvSpPr>
        <p:spPr>
          <a:xfrm rot="5400000">
            <a:off x="7107161" y="4404214"/>
            <a:ext cx="393648" cy="334669"/>
          </a:xfrm>
          <a:prstGeom prst="flowChartExtract">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6" name="Free-form: Shape 15">
            <a:extLst>
              <a:ext uri="{FF2B5EF4-FFF2-40B4-BE49-F238E27FC236}">
                <a16:creationId xmlns:a16="http://schemas.microsoft.com/office/drawing/2014/main" id="{408DFFCA-7000-0797-ED83-5ADD591F69FF}"/>
              </a:ext>
            </a:extLst>
          </p:cNvPr>
          <p:cNvSpPr/>
          <p:nvPr/>
        </p:nvSpPr>
        <p:spPr>
          <a:xfrm>
            <a:off x="7471321" y="2695074"/>
            <a:ext cx="1929930" cy="2257548"/>
          </a:xfrm>
          <a:custGeom>
            <a:avLst/>
            <a:gdLst>
              <a:gd name="connsiteX0" fmla="*/ 0 w 1662193"/>
              <a:gd name="connsiteY0" fmla="*/ 0 h 2677358"/>
              <a:gd name="connsiteX1" fmla="*/ 1662193 w 1662193"/>
              <a:gd name="connsiteY1" fmla="*/ 0 h 2677358"/>
              <a:gd name="connsiteX2" fmla="*/ 1662193 w 1662193"/>
              <a:gd name="connsiteY2" fmla="*/ 2677358 h 2677358"/>
              <a:gd name="connsiteX3" fmla="*/ 0 w 1662193"/>
              <a:gd name="connsiteY3" fmla="*/ 2677358 h 2677358"/>
              <a:gd name="connsiteX4" fmla="*/ 0 w 1662193"/>
              <a:gd name="connsiteY4" fmla="*/ 0 h 26773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2193" h="2677358">
                <a:moveTo>
                  <a:pt x="0" y="0"/>
                </a:moveTo>
                <a:lnTo>
                  <a:pt x="1662193" y="0"/>
                </a:lnTo>
                <a:lnTo>
                  <a:pt x="1662193" y="2677358"/>
                </a:lnTo>
                <a:lnTo>
                  <a:pt x="0" y="2677358"/>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85725" rIns="0" bIns="0" numCol="1" spcCol="1270" anchor="t" anchorCtr="0">
            <a:noAutofit/>
          </a:bodyPr>
          <a:lstStyle/>
          <a:p>
            <a:pPr marL="0" lvl="0" indent="0" algn="l" defTabSz="1111250">
              <a:lnSpc>
                <a:spcPct val="90000"/>
              </a:lnSpc>
              <a:spcBef>
                <a:spcPct val="0"/>
              </a:spcBef>
              <a:spcAft>
                <a:spcPct val="35000"/>
              </a:spcAft>
              <a:buNone/>
            </a:pPr>
            <a:r>
              <a:rPr lang="en-GB" sz="2500" kern="1200" dirty="0"/>
              <a:t>Potential Challenges and Solutions</a:t>
            </a:r>
          </a:p>
        </p:txBody>
      </p:sp>
      <p:sp>
        <p:nvSpPr>
          <p:cNvPr id="17" name="Free-form: Shape 16">
            <a:extLst>
              <a:ext uri="{FF2B5EF4-FFF2-40B4-BE49-F238E27FC236}">
                <a16:creationId xmlns:a16="http://schemas.microsoft.com/office/drawing/2014/main" id="{84F282E3-59DC-00FB-28F7-F37533C4E653}"/>
              </a:ext>
            </a:extLst>
          </p:cNvPr>
          <p:cNvSpPr/>
          <p:nvPr/>
        </p:nvSpPr>
        <p:spPr>
          <a:xfrm rot="16200000">
            <a:off x="9378939" y="2498377"/>
            <a:ext cx="2677358" cy="2231132"/>
          </a:xfrm>
          <a:custGeom>
            <a:avLst/>
            <a:gdLst>
              <a:gd name="connsiteX0" fmla="*/ 0 w 2231132"/>
              <a:gd name="connsiteY0" fmla="*/ 111557 h 2677358"/>
              <a:gd name="connsiteX1" fmla="*/ 111557 w 2231132"/>
              <a:gd name="connsiteY1" fmla="*/ 0 h 2677358"/>
              <a:gd name="connsiteX2" fmla="*/ 2119575 w 2231132"/>
              <a:gd name="connsiteY2" fmla="*/ 0 h 2677358"/>
              <a:gd name="connsiteX3" fmla="*/ 2231132 w 2231132"/>
              <a:gd name="connsiteY3" fmla="*/ 111557 h 2677358"/>
              <a:gd name="connsiteX4" fmla="*/ 2231132 w 2231132"/>
              <a:gd name="connsiteY4" fmla="*/ 2565801 h 2677358"/>
              <a:gd name="connsiteX5" fmla="*/ 2119575 w 2231132"/>
              <a:gd name="connsiteY5" fmla="*/ 2677358 h 2677358"/>
              <a:gd name="connsiteX6" fmla="*/ 111557 w 2231132"/>
              <a:gd name="connsiteY6" fmla="*/ 2677358 h 2677358"/>
              <a:gd name="connsiteX7" fmla="*/ 0 w 2231132"/>
              <a:gd name="connsiteY7" fmla="*/ 2565801 h 2677358"/>
              <a:gd name="connsiteX8" fmla="*/ 0 w 2231132"/>
              <a:gd name="connsiteY8" fmla="*/ 111557 h 2677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1132" h="2677358">
                <a:moveTo>
                  <a:pt x="2138167" y="1"/>
                </a:moveTo>
                <a:cubicBezTo>
                  <a:pt x="2189510" y="1"/>
                  <a:pt x="2231132" y="59936"/>
                  <a:pt x="2231132" y="133869"/>
                </a:cubicBezTo>
                <a:lnTo>
                  <a:pt x="2231132" y="2543489"/>
                </a:lnTo>
                <a:cubicBezTo>
                  <a:pt x="2231132" y="2617422"/>
                  <a:pt x="2189510" y="2677357"/>
                  <a:pt x="2138167" y="2677357"/>
                </a:cubicBezTo>
                <a:lnTo>
                  <a:pt x="92965" y="2677357"/>
                </a:lnTo>
                <a:cubicBezTo>
                  <a:pt x="41622" y="2677357"/>
                  <a:pt x="0" y="2617422"/>
                  <a:pt x="0" y="2543489"/>
                </a:cubicBezTo>
                <a:lnTo>
                  <a:pt x="0" y="133869"/>
                </a:lnTo>
                <a:cubicBezTo>
                  <a:pt x="0" y="59936"/>
                  <a:pt x="41622" y="1"/>
                  <a:pt x="92965" y="1"/>
                </a:cubicBezTo>
                <a:lnTo>
                  <a:pt x="2138167" y="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81924" tIns="85724" rIns="111125" bIns="1784906" numCol="1" spcCol="1270" anchor="t" anchorCtr="0">
            <a:noAutofit/>
          </a:bodyPr>
          <a:lstStyle/>
          <a:p>
            <a:pPr marL="0" lvl="0" indent="0" algn="r" defTabSz="1111250">
              <a:lnSpc>
                <a:spcPct val="90000"/>
              </a:lnSpc>
              <a:spcBef>
                <a:spcPct val="0"/>
              </a:spcBef>
              <a:spcAft>
                <a:spcPct val="35000"/>
              </a:spcAft>
              <a:buNone/>
            </a:pPr>
            <a:endParaRPr lang="en-GB" sz="2500" kern="1200" dirty="0"/>
          </a:p>
        </p:txBody>
      </p:sp>
      <p:sp>
        <p:nvSpPr>
          <p:cNvPr id="18" name="Flowchart: Extract 17">
            <a:extLst>
              <a:ext uri="{FF2B5EF4-FFF2-40B4-BE49-F238E27FC236}">
                <a16:creationId xmlns:a16="http://schemas.microsoft.com/office/drawing/2014/main" id="{2CAA886C-4D2B-1FC0-37D3-EB4CC2DA375A}"/>
              </a:ext>
            </a:extLst>
          </p:cNvPr>
          <p:cNvSpPr/>
          <p:nvPr/>
        </p:nvSpPr>
        <p:spPr>
          <a:xfrm rot="5400000">
            <a:off x="9416383" y="4404214"/>
            <a:ext cx="393648" cy="334669"/>
          </a:xfrm>
          <a:prstGeom prst="flowChartExtract">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9" name="Free-form: Shape 18">
            <a:extLst>
              <a:ext uri="{FF2B5EF4-FFF2-40B4-BE49-F238E27FC236}">
                <a16:creationId xmlns:a16="http://schemas.microsoft.com/office/drawing/2014/main" id="{9DC3C776-34C6-DF98-5B7A-6EB712B0F0FD}"/>
              </a:ext>
            </a:extLst>
          </p:cNvPr>
          <p:cNvSpPr/>
          <p:nvPr/>
        </p:nvSpPr>
        <p:spPr>
          <a:xfrm>
            <a:off x="9702456" y="2695074"/>
            <a:ext cx="2008016" cy="2257548"/>
          </a:xfrm>
          <a:custGeom>
            <a:avLst/>
            <a:gdLst>
              <a:gd name="connsiteX0" fmla="*/ 0 w 1662193"/>
              <a:gd name="connsiteY0" fmla="*/ 0 h 2677358"/>
              <a:gd name="connsiteX1" fmla="*/ 1662193 w 1662193"/>
              <a:gd name="connsiteY1" fmla="*/ 0 h 2677358"/>
              <a:gd name="connsiteX2" fmla="*/ 1662193 w 1662193"/>
              <a:gd name="connsiteY2" fmla="*/ 2677358 h 2677358"/>
              <a:gd name="connsiteX3" fmla="*/ 0 w 1662193"/>
              <a:gd name="connsiteY3" fmla="*/ 2677358 h 2677358"/>
              <a:gd name="connsiteX4" fmla="*/ 0 w 1662193"/>
              <a:gd name="connsiteY4" fmla="*/ 0 h 26773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2193" h="2677358">
                <a:moveTo>
                  <a:pt x="0" y="0"/>
                </a:moveTo>
                <a:lnTo>
                  <a:pt x="1662193" y="0"/>
                </a:lnTo>
                <a:lnTo>
                  <a:pt x="1662193" y="2677358"/>
                </a:lnTo>
                <a:lnTo>
                  <a:pt x="0" y="2677358"/>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85725" rIns="0" bIns="0" numCol="1" spcCol="1270" anchor="t" anchorCtr="0">
            <a:noAutofit/>
          </a:bodyPr>
          <a:lstStyle/>
          <a:p>
            <a:pPr marL="0" lvl="0" indent="0" algn="l" defTabSz="1111250">
              <a:lnSpc>
                <a:spcPct val="90000"/>
              </a:lnSpc>
              <a:spcBef>
                <a:spcPct val="0"/>
              </a:spcBef>
              <a:spcAft>
                <a:spcPct val="35000"/>
              </a:spcAft>
              <a:buNone/>
            </a:pPr>
            <a:r>
              <a:rPr lang="en-GB" sz="2500" kern="1200" dirty="0"/>
              <a:t>Conclusion and Call to Action</a:t>
            </a:r>
          </a:p>
        </p:txBody>
      </p:sp>
      <p:sp>
        <p:nvSpPr>
          <p:cNvPr id="22" name="TextBox 21">
            <a:extLst>
              <a:ext uri="{FF2B5EF4-FFF2-40B4-BE49-F238E27FC236}">
                <a16:creationId xmlns:a16="http://schemas.microsoft.com/office/drawing/2014/main" id="{DFC9F066-B74F-D1EF-8158-195A91FCA6ED}"/>
              </a:ext>
            </a:extLst>
          </p:cNvPr>
          <p:cNvSpPr txBox="1"/>
          <p:nvPr/>
        </p:nvSpPr>
        <p:spPr>
          <a:xfrm rot="21417876">
            <a:off x="10398843" y="1188338"/>
            <a:ext cx="1239253" cy="307777"/>
          </a:xfrm>
          <a:prstGeom prst="rect">
            <a:avLst/>
          </a:prstGeom>
          <a:noFill/>
        </p:spPr>
        <p:txBody>
          <a:bodyPr wrap="square" rtlCol="0">
            <a:spAutoFit/>
          </a:bodyPr>
          <a:lstStyle/>
          <a:p>
            <a:r>
              <a:rPr lang="en-GB" sz="1400" dirty="0"/>
              <a:t>Presentation </a:t>
            </a:r>
          </a:p>
        </p:txBody>
      </p:sp>
    </p:spTree>
    <p:extLst>
      <p:ext uri="{BB962C8B-B14F-4D97-AF65-F5344CB8AC3E}">
        <p14:creationId xmlns:p14="http://schemas.microsoft.com/office/powerpoint/2010/main" val="895916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animEffect transition="in" filter="fade">
                                      <p:cBhvr>
                                        <p:cTn id="15" dur="500"/>
                                        <p:tgtEl>
                                          <p:spTgt spid="12"/>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500"/>
                                        <p:tgtEl>
                                          <p:spTgt spid="11"/>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5"/>
                                        </p:tgtEl>
                                        <p:attrNameLst>
                                          <p:attrName>style.visibility</p:attrName>
                                        </p:attrNameLst>
                                      </p:cBhvr>
                                      <p:to>
                                        <p:strVal val="visible"/>
                                      </p:to>
                                    </p:set>
                                    <p:animEffect transition="in" filter="fade">
                                      <p:cBhvr>
                                        <p:cTn id="26" dur="500"/>
                                        <p:tgtEl>
                                          <p:spTgt spid="15"/>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animEffect transition="in" filter="fade">
                                      <p:cBhvr>
                                        <p:cTn id="31" dur="500"/>
                                        <p:tgtEl>
                                          <p:spTgt spid="14"/>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8"/>
                                        </p:tgtEl>
                                        <p:attrNameLst>
                                          <p:attrName>style.visibility</p:attrName>
                                        </p:attrNameLst>
                                      </p:cBhvr>
                                      <p:to>
                                        <p:strVal val="visible"/>
                                      </p:to>
                                    </p:set>
                                    <p:animEffect transition="in" filter="fade">
                                      <p:cBhvr>
                                        <p:cTn id="34" dur="500"/>
                                        <p:tgtEl>
                                          <p:spTgt spid="18"/>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17"/>
                                        </p:tgtEl>
                                        <p:attrNameLst>
                                          <p:attrName>style.visibility</p:attrName>
                                        </p:attrNameLst>
                                      </p:cBhvr>
                                      <p:to>
                                        <p:strVal val="visible"/>
                                      </p:to>
                                    </p:set>
                                    <p:animEffect transition="in" filter="fade">
                                      <p:cBhvr>
                                        <p:cTn id="39" dur="500"/>
                                        <p:tgtEl>
                                          <p:spTgt spid="17"/>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9"/>
                                        </p:tgtEl>
                                        <p:attrNameLst>
                                          <p:attrName>style.visibility</p:attrName>
                                        </p:attrNameLst>
                                      </p:cBhvr>
                                      <p:to>
                                        <p:strVal val="visible"/>
                                      </p:to>
                                    </p:set>
                                    <p:animEffect transition="in" filter="fade">
                                      <p:cBhvr>
                                        <p:cTn id="42"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9" grpId="0" animBg="1"/>
      <p:bldP spid="11" grpId="0" animBg="1"/>
      <p:bldP spid="12" grpId="0" animBg="1"/>
      <p:bldP spid="14" grpId="0" animBg="1"/>
      <p:bldP spid="15" grpId="0" animBg="1"/>
      <p:bldP spid="17" grpId="0" animBg="1"/>
      <p:bldP spid="18" grpId="0" animBg="1"/>
      <p:bldP spid="19"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itle 3">
            <a:extLst>
              <a:ext uri="{FF2B5EF4-FFF2-40B4-BE49-F238E27FC236}">
                <a16:creationId xmlns:a16="http://schemas.microsoft.com/office/drawing/2014/main" id="{C6CACF7D-8FD6-AE36-30CB-DD68B226240F}"/>
              </a:ext>
            </a:extLst>
          </p:cNvPr>
          <p:cNvSpPr>
            <a:spLocks noGrp="1"/>
          </p:cNvSpPr>
          <p:nvPr>
            <p:ph type="title"/>
          </p:nvPr>
        </p:nvSpPr>
        <p:spPr>
          <a:xfrm>
            <a:off x="2555631" y="1441938"/>
            <a:ext cx="7080738" cy="3974124"/>
          </a:xfrm>
          <a:prstGeom prst="rect">
            <a:avLst/>
          </a:prstGeom>
        </p:spPr>
        <p:txBody>
          <a:bodyPr vert="horz" lIns="91440" tIns="45720" rIns="91440" bIns="45720" rtlCol="0" anchor="ctr">
            <a:normAutofit/>
          </a:bodyPr>
          <a:lstStyle/>
          <a:p>
            <a:pPr algn="ctr"/>
            <a:r>
              <a:rPr lang="en-GB" sz="6000" dirty="0">
                <a:solidFill>
                  <a:schemeClr val="bg1"/>
                </a:solidFill>
              </a:rPr>
              <a:t>SWOT Analysis Approach</a:t>
            </a:r>
            <a:endParaRPr lang="en-GB" sz="13800" dirty="0">
              <a:solidFill>
                <a:schemeClr val="bg1"/>
              </a:solidFill>
            </a:endParaRPr>
          </a:p>
        </p:txBody>
      </p:sp>
    </p:spTree>
    <p:extLst>
      <p:ext uri="{BB962C8B-B14F-4D97-AF65-F5344CB8AC3E}">
        <p14:creationId xmlns:p14="http://schemas.microsoft.com/office/powerpoint/2010/main" val="2435186097"/>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922B3-28B8-F13C-C2E5-53D5D9FAC403}"/>
              </a:ext>
            </a:extLst>
          </p:cNvPr>
          <p:cNvSpPr>
            <a:spLocks noGrp="1"/>
          </p:cNvSpPr>
          <p:nvPr>
            <p:ph type="title"/>
          </p:nvPr>
        </p:nvSpPr>
        <p:spPr/>
        <p:txBody>
          <a:bodyPr/>
          <a:lstStyle/>
          <a:p>
            <a:r>
              <a:rPr lang="en-GB" dirty="0"/>
              <a:t>SWOT Analysis Approach</a:t>
            </a:r>
          </a:p>
        </p:txBody>
      </p:sp>
      <p:sp>
        <p:nvSpPr>
          <p:cNvPr id="6" name="Arrow: Quad 5">
            <a:extLst>
              <a:ext uri="{FF2B5EF4-FFF2-40B4-BE49-F238E27FC236}">
                <a16:creationId xmlns:a16="http://schemas.microsoft.com/office/drawing/2014/main" id="{51D6E32E-DE96-AE8F-849A-274115504715}"/>
              </a:ext>
            </a:extLst>
          </p:cNvPr>
          <p:cNvSpPr/>
          <p:nvPr/>
        </p:nvSpPr>
        <p:spPr>
          <a:xfrm>
            <a:off x="4011831" y="2514738"/>
            <a:ext cx="4154014" cy="4234978"/>
          </a:xfrm>
          <a:prstGeom prst="quadArrow">
            <a:avLst>
              <a:gd name="adj1" fmla="val 2000"/>
              <a:gd name="adj2" fmla="val 4000"/>
              <a:gd name="adj3" fmla="val 5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7" name="Free-form: Shape 6">
            <a:extLst>
              <a:ext uri="{FF2B5EF4-FFF2-40B4-BE49-F238E27FC236}">
                <a16:creationId xmlns:a16="http://schemas.microsoft.com/office/drawing/2014/main" id="{BEBFADF5-62CF-D612-9D54-68172F181B24}"/>
              </a:ext>
            </a:extLst>
          </p:cNvPr>
          <p:cNvSpPr/>
          <p:nvPr/>
        </p:nvSpPr>
        <p:spPr>
          <a:xfrm>
            <a:off x="4281841" y="2790011"/>
            <a:ext cx="1661606" cy="1693991"/>
          </a:xfrm>
          <a:custGeom>
            <a:avLst/>
            <a:gdLst>
              <a:gd name="connsiteX0" fmla="*/ 0 w 1439868"/>
              <a:gd name="connsiteY0" fmla="*/ 239983 h 1439868"/>
              <a:gd name="connsiteX1" fmla="*/ 239983 w 1439868"/>
              <a:gd name="connsiteY1" fmla="*/ 0 h 1439868"/>
              <a:gd name="connsiteX2" fmla="*/ 1199885 w 1439868"/>
              <a:gd name="connsiteY2" fmla="*/ 0 h 1439868"/>
              <a:gd name="connsiteX3" fmla="*/ 1439868 w 1439868"/>
              <a:gd name="connsiteY3" fmla="*/ 239983 h 1439868"/>
              <a:gd name="connsiteX4" fmla="*/ 1439868 w 1439868"/>
              <a:gd name="connsiteY4" fmla="*/ 1199885 h 1439868"/>
              <a:gd name="connsiteX5" fmla="*/ 1199885 w 1439868"/>
              <a:gd name="connsiteY5" fmla="*/ 1439868 h 1439868"/>
              <a:gd name="connsiteX6" fmla="*/ 239983 w 1439868"/>
              <a:gd name="connsiteY6" fmla="*/ 1439868 h 1439868"/>
              <a:gd name="connsiteX7" fmla="*/ 0 w 1439868"/>
              <a:gd name="connsiteY7" fmla="*/ 1199885 h 1439868"/>
              <a:gd name="connsiteX8" fmla="*/ 0 w 1439868"/>
              <a:gd name="connsiteY8" fmla="*/ 239983 h 1439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9868" h="1439868">
                <a:moveTo>
                  <a:pt x="0" y="239983"/>
                </a:moveTo>
                <a:cubicBezTo>
                  <a:pt x="0" y="107444"/>
                  <a:pt x="107444" y="0"/>
                  <a:pt x="239983" y="0"/>
                </a:cubicBezTo>
                <a:lnTo>
                  <a:pt x="1199885" y="0"/>
                </a:lnTo>
                <a:cubicBezTo>
                  <a:pt x="1332424" y="0"/>
                  <a:pt x="1439868" y="107444"/>
                  <a:pt x="1439868" y="239983"/>
                </a:cubicBezTo>
                <a:lnTo>
                  <a:pt x="1439868" y="1199885"/>
                </a:lnTo>
                <a:cubicBezTo>
                  <a:pt x="1439868" y="1332424"/>
                  <a:pt x="1332424" y="1439868"/>
                  <a:pt x="1199885" y="1439868"/>
                </a:cubicBezTo>
                <a:lnTo>
                  <a:pt x="239983" y="1439868"/>
                </a:lnTo>
                <a:cubicBezTo>
                  <a:pt x="107444" y="1439868"/>
                  <a:pt x="0" y="1332424"/>
                  <a:pt x="0" y="1199885"/>
                </a:cubicBezTo>
                <a:lnTo>
                  <a:pt x="0" y="239983"/>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31249" tIns="131249" rIns="131249" bIns="131249" numCol="1" spcCol="1270" anchor="ctr" anchorCtr="0">
            <a:noAutofit/>
          </a:bodyPr>
          <a:lstStyle/>
          <a:p>
            <a:pPr marL="0" lvl="0" indent="0" algn="ctr" defTabSz="711200">
              <a:lnSpc>
                <a:spcPct val="90000"/>
              </a:lnSpc>
              <a:spcBef>
                <a:spcPct val="0"/>
              </a:spcBef>
              <a:spcAft>
                <a:spcPct val="35000"/>
              </a:spcAft>
              <a:buNone/>
            </a:pPr>
            <a:r>
              <a:rPr lang="en-GB" sz="1600" kern="1200" dirty="0"/>
              <a:t>Strengths of the Innovation</a:t>
            </a:r>
          </a:p>
        </p:txBody>
      </p:sp>
      <p:sp>
        <p:nvSpPr>
          <p:cNvPr id="8" name="Free-form: Shape 7">
            <a:extLst>
              <a:ext uri="{FF2B5EF4-FFF2-40B4-BE49-F238E27FC236}">
                <a16:creationId xmlns:a16="http://schemas.microsoft.com/office/drawing/2014/main" id="{510ED2D2-41DD-29D7-5B8C-6C56158D4BE7}"/>
              </a:ext>
            </a:extLst>
          </p:cNvPr>
          <p:cNvSpPr/>
          <p:nvPr/>
        </p:nvSpPr>
        <p:spPr>
          <a:xfrm>
            <a:off x="6234228" y="2790011"/>
            <a:ext cx="1661606" cy="1693991"/>
          </a:xfrm>
          <a:custGeom>
            <a:avLst/>
            <a:gdLst>
              <a:gd name="connsiteX0" fmla="*/ 0 w 1439868"/>
              <a:gd name="connsiteY0" fmla="*/ 239983 h 1439868"/>
              <a:gd name="connsiteX1" fmla="*/ 239983 w 1439868"/>
              <a:gd name="connsiteY1" fmla="*/ 0 h 1439868"/>
              <a:gd name="connsiteX2" fmla="*/ 1199885 w 1439868"/>
              <a:gd name="connsiteY2" fmla="*/ 0 h 1439868"/>
              <a:gd name="connsiteX3" fmla="*/ 1439868 w 1439868"/>
              <a:gd name="connsiteY3" fmla="*/ 239983 h 1439868"/>
              <a:gd name="connsiteX4" fmla="*/ 1439868 w 1439868"/>
              <a:gd name="connsiteY4" fmla="*/ 1199885 h 1439868"/>
              <a:gd name="connsiteX5" fmla="*/ 1199885 w 1439868"/>
              <a:gd name="connsiteY5" fmla="*/ 1439868 h 1439868"/>
              <a:gd name="connsiteX6" fmla="*/ 239983 w 1439868"/>
              <a:gd name="connsiteY6" fmla="*/ 1439868 h 1439868"/>
              <a:gd name="connsiteX7" fmla="*/ 0 w 1439868"/>
              <a:gd name="connsiteY7" fmla="*/ 1199885 h 1439868"/>
              <a:gd name="connsiteX8" fmla="*/ 0 w 1439868"/>
              <a:gd name="connsiteY8" fmla="*/ 239983 h 1439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9868" h="1439868">
                <a:moveTo>
                  <a:pt x="0" y="239983"/>
                </a:moveTo>
                <a:cubicBezTo>
                  <a:pt x="0" y="107444"/>
                  <a:pt x="107444" y="0"/>
                  <a:pt x="239983" y="0"/>
                </a:cubicBezTo>
                <a:lnTo>
                  <a:pt x="1199885" y="0"/>
                </a:lnTo>
                <a:cubicBezTo>
                  <a:pt x="1332424" y="0"/>
                  <a:pt x="1439868" y="107444"/>
                  <a:pt x="1439868" y="239983"/>
                </a:cubicBezTo>
                <a:lnTo>
                  <a:pt x="1439868" y="1199885"/>
                </a:lnTo>
                <a:cubicBezTo>
                  <a:pt x="1439868" y="1332424"/>
                  <a:pt x="1332424" y="1439868"/>
                  <a:pt x="1199885" y="1439868"/>
                </a:cubicBezTo>
                <a:lnTo>
                  <a:pt x="239983" y="1439868"/>
                </a:lnTo>
                <a:cubicBezTo>
                  <a:pt x="107444" y="1439868"/>
                  <a:pt x="0" y="1332424"/>
                  <a:pt x="0" y="1199885"/>
                </a:cubicBezTo>
                <a:lnTo>
                  <a:pt x="0" y="239983"/>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31249" tIns="131249" rIns="131249" bIns="131249" numCol="1" spcCol="1270" anchor="ctr" anchorCtr="0">
            <a:noAutofit/>
          </a:bodyPr>
          <a:lstStyle/>
          <a:p>
            <a:pPr marL="0" lvl="0" indent="0" algn="ctr" defTabSz="711200">
              <a:lnSpc>
                <a:spcPct val="90000"/>
              </a:lnSpc>
              <a:spcBef>
                <a:spcPct val="0"/>
              </a:spcBef>
              <a:spcAft>
                <a:spcPct val="35000"/>
              </a:spcAft>
              <a:buNone/>
            </a:pPr>
            <a:r>
              <a:rPr lang="en-GB" sz="1600" kern="1200" dirty="0"/>
              <a:t>Weaknesses of the Innovation</a:t>
            </a:r>
          </a:p>
        </p:txBody>
      </p:sp>
      <p:sp>
        <p:nvSpPr>
          <p:cNvPr id="9" name="Free-form: Shape 8">
            <a:extLst>
              <a:ext uri="{FF2B5EF4-FFF2-40B4-BE49-F238E27FC236}">
                <a16:creationId xmlns:a16="http://schemas.microsoft.com/office/drawing/2014/main" id="{C80ADFBB-80CB-26E6-B34A-79C2BF64EF8D}"/>
              </a:ext>
            </a:extLst>
          </p:cNvPr>
          <p:cNvSpPr/>
          <p:nvPr/>
        </p:nvSpPr>
        <p:spPr>
          <a:xfrm>
            <a:off x="4281841" y="4780451"/>
            <a:ext cx="1661606" cy="1693991"/>
          </a:xfrm>
          <a:custGeom>
            <a:avLst/>
            <a:gdLst>
              <a:gd name="connsiteX0" fmla="*/ 0 w 1439868"/>
              <a:gd name="connsiteY0" fmla="*/ 239983 h 1439868"/>
              <a:gd name="connsiteX1" fmla="*/ 239983 w 1439868"/>
              <a:gd name="connsiteY1" fmla="*/ 0 h 1439868"/>
              <a:gd name="connsiteX2" fmla="*/ 1199885 w 1439868"/>
              <a:gd name="connsiteY2" fmla="*/ 0 h 1439868"/>
              <a:gd name="connsiteX3" fmla="*/ 1439868 w 1439868"/>
              <a:gd name="connsiteY3" fmla="*/ 239983 h 1439868"/>
              <a:gd name="connsiteX4" fmla="*/ 1439868 w 1439868"/>
              <a:gd name="connsiteY4" fmla="*/ 1199885 h 1439868"/>
              <a:gd name="connsiteX5" fmla="*/ 1199885 w 1439868"/>
              <a:gd name="connsiteY5" fmla="*/ 1439868 h 1439868"/>
              <a:gd name="connsiteX6" fmla="*/ 239983 w 1439868"/>
              <a:gd name="connsiteY6" fmla="*/ 1439868 h 1439868"/>
              <a:gd name="connsiteX7" fmla="*/ 0 w 1439868"/>
              <a:gd name="connsiteY7" fmla="*/ 1199885 h 1439868"/>
              <a:gd name="connsiteX8" fmla="*/ 0 w 1439868"/>
              <a:gd name="connsiteY8" fmla="*/ 239983 h 1439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9868" h="1439868">
                <a:moveTo>
                  <a:pt x="0" y="239983"/>
                </a:moveTo>
                <a:cubicBezTo>
                  <a:pt x="0" y="107444"/>
                  <a:pt x="107444" y="0"/>
                  <a:pt x="239983" y="0"/>
                </a:cubicBezTo>
                <a:lnTo>
                  <a:pt x="1199885" y="0"/>
                </a:lnTo>
                <a:cubicBezTo>
                  <a:pt x="1332424" y="0"/>
                  <a:pt x="1439868" y="107444"/>
                  <a:pt x="1439868" y="239983"/>
                </a:cubicBezTo>
                <a:lnTo>
                  <a:pt x="1439868" y="1199885"/>
                </a:lnTo>
                <a:cubicBezTo>
                  <a:pt x="1439868" y="1332424"/>
                  <a:pt x="1332424" y="1439868"/>
                  <a:pt x="1199885" y="1439868"/>
                </a:cubicBezTo>
                <a:lnTo>
                  <a:pt x="239983" y="1439868"/>
                </a:lnTo>
                <a:cubicBezTo>
                  <a:pt x="107444" y="1439868"/>
                  <a:pt x="0" y="1332424"/>
                  <a:pt x="0" y="1199885"/>
                </a:cubicBezTo>
                <a:lnTo>
                  <a:pt x="0" y="239983"/>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31249" tIns="131249" rIns="131249" bIns="131249" numCol="1" spcCol="1270" anchor="ctr" anchorCtr="0">
            <a:noAutofit/>
          </a:bodyPr>
          <a:lstStyle/>
          <a:p>
            <a:pPr marL="0" lvl="0" indent="0" algn="ctr" defTabSz="711200">
              <a:lnSpc>
                <a:spcPct val="90000"/>
              </a:lnSpc>
              <a:spcBef>
                <a:spcPct val="0"/>
              </a:spcBef>
              <a:spcAft>
                <a:spcPct val="35000"/>
              </a:spcAft>
              <a:buNone/>
            </a:pPr>
            <a:r>
              <a:rPr lang="en-GB" sz="1600" kern="1200" dirty="0"/>
              <a:t>Opportunities for Expansion</a:t>
            </a:r>
          </a:p>
        </p:txBody>
      </p:sp>
      <p:sp>
        <p:nvSpPr>
          <p:cNvPr id="10" name="Free-form: Shape 9">
            <a:extLst>
              <a:ext uri="{FF2B5EF4-FFF2-40B4-BE49-F238E27FC236}">
                <a16:creationId xmlns:a16="http://schemas.microsoft.com/office/drawing/2014/main" id="{F781D74C-8B00-BFB4-A7C2-33874F25E645}"/>
              </a:ext>
            </a:extLst>
          </p:cNvPr>
          <p:cNvSpPr/>
          <p:nvPr/>
        </p:nvSpPr>
        <p:spPr>
          <a:xfrm>
            <a:off x="6234228" y="4780451"/>
            <a:ext cx="1661606" cy="1693991"/>
          </a:xfrm>
          <a:custGeom>
            <a:avLst/>
            <a:gdLst>
              <a:gd name="connsiteX0" fmla="*/ 0 w 1439868"/>
              <a:gd name="connsiteY0" fmla="*/ 239983 h 1439868"/>
              <a:gd name="connsiteX1" fmla="*/ 239983 w 1439868"/>
              <a:gd name="connsiteY1" fmla="*/ 0 h 1439868"/>
              <a:gd name="connsiteX2" fmla="*/ 1199885 w 1439868"/>
              <a:gd name="connsiteY2" fmla="*/ 0 h 1439868"/>
              <a:gd name="connsiteX3" fmla="*/ 1439868 w 1439868"/>
              <a:gd name="connsiteY3" fmla="*/ 239983 h 1439868"/>
              <a:gd name="connsiteX4" fmla="*/ 1439868 w 1439868"/>
              <a:gd name="connsiteY4" fmla="*/ 1199885 h 1439868"/>
              <a:gd name="connsiteX5" fmla="*/ 1199885 w 1439868"/>
              <a:gd name="connsiteY5" fmla="*/ 1439868 h 1439868"/>
              <a:gd name="connsiteX6" fmla="*/ 239983 w 1439868"/>
              <a:gd name="connsiteY6" fmla="*/ 1439868 h 1439868"/>
              <a:gd name="connsiteX7" fmla="*/ 0 w 1439868"/>
              <a:gd name="connsiteY7" fmla="*/ 1199885 h 1439868"/>
              <a:gd name="connsiteX8" fmla="*/ 0 w 1439868"/>
              <a:gd name="connsiteY8" fmla="*/ 239983 h 1439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9868" h="1439868">
                <a:moveTo>
                  <a:pt x="0" y="239983"/>
                </a:moveTo>
                <a:cubicBezTo>
                  <a:pt x="0" y="107444"/>
                  <a:pt x="107444" y="0"/>
                  <a:pt x="239983" y="0"/>
                </a:cubicBezTo>
                <a:lnTo>
                  <a:pt x="1199885" y="0"/>
                </a:lnTo>
                <a:cubicBezTo>
                  <a:pt x="1332424" y="0"/>
                  <a:pt x="1439868" y="107444"/>
                  <a:pt x="1439868" y="239983"/>
                </a:cubicBezTo>
                <a:lnTo>
                  <a:pt x="1439868" y="1199885"/>
                </a:lnTo>
                <a:cubicBezTo>
                  <a:pt x="1439868" y="1332424"/>
                  <a:pt x="1332424" y="1439868"/>
                  <a:pt x="1199885" y="1439868"/>
                </a:cubicBezTo>
                <a:lnTo>
                  <a:pt x="239983" y="1439868"/>
                </a:lnTo>
                <a:cubicBezTo>
                  <a:pt x="107444" y="1439868"/>
                  <a:pt x="0" y="1332424"/>
                  <a:pt x="0" y="1199885"/>
                </a:cubicBezTo>
                <a:lnTo>
                  <a:pt x="0" y="239983"/>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31249" tIns="131249" rIns="131249" bIns="131249" numCol="1" spcCol="1270" anchor="ctr" anchorCtr="0">
            <a:noAutofit/>
          </a:bodyPr>
          <a:lstStyle/>
          <a:p>
            <a:pPr marL="0" lvl="0" indent="0" algn="ctr" defTabSz="711200">
              <a:lnSpc>
                <a:spcPct val="90000"/>
              </a:lnSpc>
              <a:spcBef>
                <a:spcPct val="0"/>
              </a:spcBef>
              <a:spcAft>
                <a:spcPct val="35000"/>
              </a:spcAft>
              <a:buNone/>
            </a:pPr>
            <a:r>
              <a:rPr lang="en-GB" sz="1600" kern="1200"/>
              <a:t>Threats and Challenges</a:t>
            </a:r>
            <a:endParaRPr lang="en-GB" sz="1600" kern="1200" dirty="0"/>
          </a:p>
        </p:txBody>
      </p:sp>
      <p:sp>
        <p:nvSpPr>
          <p:cNvPr id="11" name="Rectangle: Rounded Corners 10">
            <a:extLst>
              <a:ext uri="{FF2B5EF4-FFF2-40B4-BE49-F238E27FC236}">
                <a16:creationId xmlns:a16="http://schemas.microsoft.com/office/drawing/2014/main" id="{D4DEBC3D-33DF-0083-A83F-E16C85A58078}"/>
              </a:ext>
            </a:extLst>
          </p:cNvPr>
          <p:cNvSpPr/>
          <p:nvPr/>
        </p:nvSpPr>
        <p:spPr>
          <a:xfrm>
            <a:off x="8819231" y="2751444"/>
            <a:ext cx="2129590" cy="172051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Conclusion and Recommendations</a:t>
            </a:r>
          </a:p>
        </p:txBody>
      </p:sp>
      <p:sp>
        <p:nvSpPr>
          <p:cNvPr id="12" name="Rectangle: Rounded Corners 11">
            <a:extLst>
              <a:ext uri="{FF2B5EF4-FFF2-40B4-BE49-F238E27FC236}">
                <a16:creationId xmlns:a16="http://schemas.microsoft.com/office/drawing/2014/main" id="{5F707E8A-60DC-BD5F-29E1-034B0D0F7FE9}"/>
              </a:ext>
            </a:extLst>
          </p:cNvPr>
          <p:cNvSpPr/>
          <p:nvPr/>
        </p:nvSpPr>
        <p:spPr>
          <a:xfrm>
            <a:off x="971835" y="3702549"/>
            <a:ext cx="2362201" cy="156290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Introduction and Overview of the Innovation </a:t>
            </a:r>
            <a:endParaRPr lang="en-GB" dirty="0"/>
          </a:p>
        </p:txBody>
      </p:sp>
      <p:sp>
        <p:nvSpPr>
          <p:cNvPr id="13" name="Rectangle: Rounded Corners 12">
            <a:extLst>
              <a:ext uri="{FF2B5EF4-FFF2-40B4-BE49-F238E27FC236}">
                <a16:creationId xmlns:a16="http://schemas.microsoft.com/office/drawing/2014/main" id="{F2112C44-DA9F-7D2C-33EA-48D49B07F49E}"/>
              </a:ext>
            </a:extLst>
          </p:cNvPr>
          <p:cNvSpPr/>
          <p:nvPr/>
        </p:nvSpPr>
        <p:spPr>
          <a:xfrm>
            <a:off x="8872652" y="4676720"/>
            <a:ext cx="2129590" cy="172051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How would you extend your research?</a:t>
            </a:r>
          </a:p>
        </p:txBody>
      </p:sp>
      <p:grpSp>
        <p:nvGrpSpPr>
          <p:cNvPr id="19" name="Group 18">
            <a:extLst>
              <a:ext uri="{FF2B5EF4-FFF2-40B4-BE49-F238E27FC236}">
                <a16:creationId xmlns:a16="http://schemas.microsoft.com/office/drawing/2014/main" id="{A4819123-DF50-BFE7-0EC9-624761FA9EDB}"/>
              </a:ext>
            </a:extLst>
          </p:cNvPr>
          <p:cNvGrpSpPr/>
          <p:nvPr/>
        </p:nvGrpSpPr>
        <p:grpSpPr>
          <a:xfrm>
            <a:off x="10821527" y="1203157"/>
            <a:ext cx="1239253" cy="3687285"/>
            <a:chOff x="10821527" y="1203157"/>
            <a:chExt cx="1239253" cy="3687285"/>
          </a:xfrm>
        </p:grpSpPr>
        <p:pic>
          <p:nvPicPr>
            <p:cNvPr id="17" name="Picture 16" descr="Businessman holding a sign">
              <a:extLst>
                <a:ext uri="{FF2B5EF4-FFF2-40B4-BE49-F238E27FC236}">
                  <a16:creationId xmlns:a16="http://schemas.microsoft.com/office/drawing/2014/main" id="{C0B01ED9-C820-D230-4A73-9A9181DDA134}"/>
                </a:ext>
              </a:extLst>
            </p:cNvPr>
            <p:cNvPicPr>
              <a:picLocks noChangeAspect="1"/>
            </p:cNvPicPr>
            <p:nvPr/>
          </p:nvPicPr>
          <p:blipFill>
            <a:blip r:embed="rId3"/>
            <a:stretch>
              <a:fillRect/>
            </a:stretch>
          </p:blipFill>
          <p:spPr>
            <a:xfrm>
              <a:off x="10821527" y="1203157"/>
              <a:ext cx="1202393" cy="3687285"/>
            </a:xfrm>
            <a:prstGeom prst="rect">
              <a:avLst/>
            </a:prstGeom>
          </p:spPr>
        </p:pic>
        <p:sp>
          <p:nvSpPr>
            <p:cNvPr id="18" name="TextBox 17">
              <a:extLst>
                <a:ext uri="{FF2B5EF4-FFF2-40B4-BE49-F238E27FC236}">
                  <a16:creationId xmlns:a16="http://schemas.microsoft.com/office/drawing/2014/main" id="{E00926AF-9003-30B1-CD19-51401D27B226}"/>
                </a:ext>
              </a:extLst>
            </p:cNvPr>
            <p:cNvSpPr txBox="1"/>
            <p:nvPr/>
          </p:nvSpPr>
          <p:spPr>
            <a:xfrm>
              <a:off x="10821527" y="2152696"/>
              <a:ext cx="1239253" cy="307777"/>
            </a:xfrm>
            <a:prstGeom prst="rect">
              <a:avLst/>
            </a:prstGeom>
            <a:noFill/>
          </p:spPr>
          <p:txBody>
            <a:bodyPr wrap="square" rtlCol="0">
              <a:spAutoFit/>
            </a:bodyPr>
            <a:lstStyle/>
            <a:p>
              <a:r>
                <a:rPr lang="en-GB" sz="1400" dirty="0"/>
                <a:t>Presentation </a:t>
              </a:r>
            </a:p>
          </p:txBody>
        </p:sp>
      </p:grpSp>
    </p:spTree>
    <p:extLst>
      <p:ext uri="{BB962C8B-B14F-4D97-AF65-F5344CB8AC3E}">
        <p14:creationId xmlns:p14="http://schemas.microsoft.com/office/powerpoint/2010/main" val="3837747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500"/>
                                        <p:tgtEl>
                                          <p:spTgt spid="8"/>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500"/>
                                        <p:tgtEl>
                                          <p:spTgt spid="9"/>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fade">
                                      <p:cBhvr>
                                        <p:cTn id="30" dur="500"/>
                                        <p:tgtEl>
                                          <p:spTgt spid="10"/>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animEffect transition="in" filter="fade">
                                      <p:cBhvr>
                                        <p:cTn id="35" dur="500"/>
                                        <p:tgtEl>
                                          <p:spTgt spid="11"/>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13"/>
                                        </p:tgtEl>
                                        <p:attrNameLst>
                                          <p:attrName>style.visibility</p:attrName>
                                        </p:attrNameLst>
                                      </p:cBhvr>
                                      <p:to>
                                        <p:strVal val="visible"/>
                                      </p:to>
                                    </p:set>
                                    <p:animEffect transition="in" filter="fade">
                                      <p:cBhvr>
                                        <p:cTn id="40"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60B08E-4CF9-3A3A-23CB-83038FD3AFD8}"/>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300" kern="1200">
                <a:solidFill>
                  <a:srgbClr val="FFFFFF"/>
                </a:solidFill>
                <a:latin typeface="+mj-lt"/>
                <a:ea typeface="+mj-ea"/>
                <a:cs typeface="+mj-cs"/>
              </a:rPr>
              <a:t>Which structure will you use for your presentation?</a:t>
            </a:r>
          </a:p>
        </p:txBody>
      </p:sp>
      <p:sp>
        <p:nvSpPr>
          <p:cNvPr id="11" name="Rectangle: Rounded Corners 10">
            <a:extLst>
              <a:ext uri="{FF2B5EF4-FFF2-40B4-BE49-F238E27FC236}">
                <a16:creationId xmlns:a16="http://schemas.microsoft.com/office/drawing/2014/main" id="{A114C4F8-D5CA-AE10-F433-F62A3B963893}"/>
              </a:ext>
            </a:extLst>
          </p:cNvPr>
          <p:cNvSpPr/>
          <p:nvPr/>
        </p:nvSpPr>
        <p:spPr>
          <a:xfrm>
            <a:off x="3973162" y="4957934"/>
            <a:ext cx="4848726" cy="1465814"/>
          </a:xfrm>
          <a:prstGeom prst="roundRect">
            <a:avLst/>
          </a:prstGeom>
          <a:no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Regardless of how you structured your component 1 report, you can structure your viva presentation however you like.  </a:t>
            </a:r>
          </a:p>
        </p:txBody>
      </p:sp>
      <p:grpSp>
        <p:nvGrpSpPr>
          <p:cNvPr id="14" name="Group 13">
            <a:extLst>
              <a:ext uri="{FF2B5EF4-FFF2-40B4-BE49-F238E27FC236}">
                <a16:creationId xmlns:a16="http://schemas.microsoft.com/office/drawing/2014/main" id="{9C58CA45-FB04-F62B-F281-78B4A2295188}"/>
              </a:ext>
            </a:extLst>
          </p:cNvPr>
          <p:cNvGrpSpPr/>
          <p:nvPr/>
        </p:nvGrpSpPr>
        <p:grpSpPr>
          <a:xfrm>
            <a:off x="5188352" y="1367263"/>
            <a:ext cx="6010307" cy="5215011"/>
            <a:chOff x="5188352" y="1367263"/>
            <a:chExt cx="6010307" cy="5215011"/>
          </a:xfrm>
        </p:grpSpPr>
        <p:sp>
          <p:nvSpPr>
            <p:cNvPr id="10" name="Rectangle: Rounded Corners 9">
              <a:extLst>
                <a:ext uri="{FF2B5EF4-FFF2-40B4-BE49-F238E27FC236}">
                  <a16:creationId xmlns:a16="http://schemas.microsoft.com/office/drawing/2014/main" id="{3B1D5D07-4094-2A75-D4D2-AA9EA5229C91}"/>
                </a:ext>
              </a:extLst>
            </p:cNvPr>
            <p:cNvSpPr/>
            <p:nvPr/>
          </p:nvSpPr>
          <p:spPr>
            <a:xfrm>
              <a:off x="5188352" y="1367263"/>
              <a:ext cx="3970421" cy="2676923"/>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Businessman raising hand">
              <a:extLst>
                <a:ext uri="{FF2B5EF4-FFF2-40B4-BE49-F238E27FC236}">
                  <a16:creationId xmlns:a16="http://schemas.microsoft.com/office/drawing/2014/main" id="{1CFFFA05-FCF0-8A8C-7D89-79D3EF39C3DC}"/>
                </a:ext>
              </a:extLst>
            </p:cNvPr>
            <p:cNvPicPr>
              <a:picLocks noChangeAspect="1"/>
            </p:cNvPicPr>
            <p:nvPr/>
          </p:nvPicPr>
          <p:blipFill>
            <a:blip r:embed="rId2"/>
            <a:stretch>
              <a:fillRect/>
            </a:stretch>
          </p:blipFill>
          <p:spPr>
            <a:xfrm>
              <a:off x="9158773" y="2419241"/>
              <a:ext cx="2039886" cy="4163033"/>
            </a:xfrm>
            <a:prstGeom prst="rect">
              <a:avLst/>
            </a:prstGeom>
          </p:spPr>
        </p:pic>
        <p:sp>
          <p:nvSpPr>
            <p:cNvPr id="13" name="TextBox 12">
              <a:extLst>
                <a:ext uri="{FF2B5EF4-FFF2-40B4-BE49-F238E27FC236}">
                  <a16:creationId xmlns:a16="http://schemas.microsoft.com/office/drawing/2014/main" id="{9826FAE3-DE0B-88A8-73B6-26CCBA536380}"/>
                </a:ext>
              </a:extLst>
            </p:cNvPr>
            <p:cNvSpPr txBox="1"/>
            <p:nvPr/>
          </p:nvSpPr>
          <p:spPr>
            <a:xfrm>
              <a:off x="5832042" y="1955234"/>
              <a:ext cx="2683042" cy="1446550"/>
            </a:xfrm>
            <a:prstGeom prst="rect">
              <a:avLst/>
            </a:prstGeom>
            <a:noFill/>
          </p:spPr>
          <p:txBody>
            <a:bodyPr wrap="square" rtlCol="0">
              <a:spAutoFit/>
            </a:bodyPr>
            <a:lstStyle/>
            <a:p>
              <a:pPr algn="ctr"/>
              <a:r>
                <a:rPr lang="en-GB" sz="4400" dirty="0"/>
                <a:t>Digital Innovation </a:t>
              </a:r>
            </a:p>
          </p:txBody>
        </p:sp>
      </p:grpSp>
    </p:spTree>
    <p:extLst>
      <p:ext uri="{BB962C8B-B14F-4D97-AF65-F5344CB8AC3E}">
        <p14:creationId xmlns:p14="http://schemas.microsoft.com/office/powerpoint/2010/main" val="42409284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5F7ABCA-A68A-47DD-B732-76FF34C6F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F47E74-AD2C-E90F-7336-94B9C1C7B1F7}"/>
              </a:ext>
            </a:extLst>
          </p:cNvPr>
          <p:cNvSpPr>
            <a:spLocks noGrp="1"/>
          </p:cNvSpPr>
          <p:nvPr>
            <p:ph type="title"/>
          </p:nvPr>
        </p:nvSpPr>
        <p:spPr>
          <a:xfrm>
            <a:off x="38419" y="2424545"/>
            <a:ext cx="2418390" cy="2608143"/>
          </a:xfrm>
        </p:spPr>
        <p:txBody>
          <a:bodyPr vert="horz" lIns="91440" tIns="45720" rIns="91440" bIns="45720" rtlCol="0" anchor="t">
            <a:normAutofit fontScale="90000"/>
          </a:bodyPr>
          <a:lstStyle/>
          <a:p>
            <a:pPr algn="ctr"/>
            <a:r>
              <a:rPr lang="en-US" sz="4000" kern="1200" dirty="0">
                <a:solidFill>
                  <a:schemeClr val="tx1"/>
                </a:solidFill>
                <a:latin typeface="+mj-lt"/>
                <a:ea typeface="+mj-ea"/>
                <a:cs typeface="+mj-cs"/>
              </a:rPr>
              <a:t>What key elements do I need to remember?</a:t>
            </a:r>
          </a:p>
        </p:txBody>
      </p:sp>
      <p:pic>
        <p:nvPicPr>
          <p:cNvPr id="7" name="Graphic 6" descr="Business Growth">
            <a:extLst>
              <a:ext uri="{FF2B5EF4-FFF2-40B4-BE49-F238E27FC236}">
                <a16:creationId xmlns:a16="http://schemas.microsoft.com/office/drawing/2014/main" id="{4B21017E-B30E-8C75-C4AF-60C94F2AFBE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43465" y="1023072"/>
            <a:ext cx="914400" cy="914400"/>
          </a:xfrm>
          <a:prstGeom prst="rect">
            <a:avLst/>
          </a:prstGeom>
        </p:spPr>
      </p:pic>
      <p:sp>
        <p:nvSpPr>
          <p:cNvPr id="8" name="Content Placeholder 2">
            <a:extLst>
              <a:ext uri="{FF2B5EF4-FFF2-40B4-BE49-F238E27FC236}">
                <a16:creationId xmlns:a16="http://schemas.microsoft.com/office/drawing/2014/main" id="{EAAFADB8-94BC-F61F-2C74-336017F26876}"/>
              </a:ext>
            </a:extLst>
          </p:cNvPr>
          <p:cNvSpPr>
            <a:spLocks noGrp="1"/>
          </p:cNvSpPr>
          <p:nvPr>
            <p:ph idx="1"/>
          </p:nvPr>
        </p:nvSpPr>
        <p:spPr>
          <a:xfrm>
            <a:off x="2424151" y="397932"/>
            <a:ext cx="9729430" cy="6062133"/>
          </a:xfrm>
        </p:spPr>
        <p:txBody>
          <a:bodyPr vert="horz" lIns="91440" tIns="45720" rIns="91440" bIns="45720" rtlCol="0" anchor="ctr">
            <a:normAutofit/>
          </a:bodyPr>
          <a:lstStyle/>
          <a:p>
            <a:pPr>
              <a:buFont typeface="Wingdings" panose="05000000000000000000" pitchFamily="2" charset="2"/>
              <a:buChar char="ü"/>
            </a:pPr>
            <a:r>
              <a:rPr lang="en-US" sz="2400" dirty="0"/>
              <a:t>C</a:t>
            </a:r>
            <a:r>
              <a:rPr lang="en-US" sz="2400" dirty="0">
                <a:effectLst/>
              </a:rPr>
              <a:t>onsistent use of references. </a:t>
            </a:r>
          </a:p>
          <a:p>
            <a:pPr>
              <a:buFont typeface="Wingdings" panose="05000000000000000000" pitchFamily="2" charset="2"/>
              <a:buChar char="ü"/>
            </a:pPr>
            <a:r>
              <a:rPr lang="en-US" sz="2400" dirty="0"/>
              <a:t>Focus only on your research and digital innovation from your component 1. </a:t>
            </a:r>
          </a:p>
          <a:p>
            <a:pPr>
              <a:buFont typeface="Wingdings" panose="05000000000000000000" pitchFamily="2" charset="2"/>
              <a:buChar char="ü"/>
            </a:pPr>
            <a:r>
              <a:rPr lang="en-US" sz="2400" dirty="0"/>
              <a:t>Show your audience why your research </a:t>
            </a:r>
            <a:r>
              <a:rPr lang="en-US" sz="2400" b="1" dirty="0"/>
              <a:t>has value </a:t>
            </a:r>
            <a:r>
              <a:rPr lang="en-US" sz="2400" dirty="0"/>
              <a:t>to health and social care. </a:t>
            </a:r>
          </a:p>
          <a:p>
            <a:pPr>
              <a:buFont typeface="Wingdings" panose="05000000000000000000" pitchFamily="2" charset="2"/>
              <a:buChar char="ü"/>
            </a:pPr>
            <a:r>
              <a:rPr lang="en-US" sz="2400" dirty="0"/>
              <a:t>Show that you are aware of the UK government plan of digital transformation. </a:t>
            </a:r>
          </a:p>
          <a:p>
            <a:pPr>
              <a:buFont typeface="Wingdings" panose="05000000000000000000" pitchFamily="2" charset="2"/>
              <a:buChar char="ü"/>
            </a:pPr>
            <a:r>
              <a:rPr lang="en-US" sz="2400" dirty="0"/>
              <a:t>Show that you are aware of data governance and ethical use of data (UK)  </a:t>
            </a:r>
          </a:p>
          <a:p>
            <a:pPr>
              <a:buFont typeface="Wingdings" panose="05000000000000000000" pitchFamily="2" charset="2"/>
              <a:buChar char="ü"/>
            </a:pPr>
            <a:r>
              <a:rPr lang="en-US" sz="2400" dirty="0"/>
              <a:t>Use notes and keep slides concise. </a:t>
            </a:r>
          </a:p>
          <a:p>
            <a:pPr>
              <a:buFont typeface="Wingdings" panose="05000000000000000000" pitchFamily="2" charset="2"/>
              <a:buChar char="ü"/>
            </a:pPr>
            <a:r>
              <a:rPr lang="en-US" sz="2400" dirty="0"/>
              <a:t>Use images and charts to support and develop your points </a:t>
            </a:r>
          </a:p>
          <a:p>
            <a:pPr>
              <a:buFont typeface="Wingdings" panose="05000000000000000000" pitchFamily="2" charset="2"/>
              <a:buChar char="ü"/>
            </a:pPr>
            <a:r>
              <a:rPr lang="en-US" sz="2400" dirty="0"/>
              <a:t>Structure your presentation effectively.</a:t>
            </a:r>
          </a:p>
          <a:p>
            <a:pPr>
              <a:buFont typeface="Wingdings" panose="05000000000000000000" pitchFamily="2" charset="2"/>
              <a:buChar char="ü"/>
            </a:pPr>
            <a:r>
              <a:rPr lang="en-US" sz="2400" dirty="0"/>
              <a:t>Practice in front of a friend or record yourself  </a:t>
            </a:r>
          </a:p>
        </p:txBody>
      </p:sp>
    </p:spTree>
    <p:extLst>
      <p:ext uri="{BB962C8B-B14F-4D97-AF65-F5344CB8AC3E}">
        <p14:creationId xmlns:p14="http://schemas.microsoft.com/office/powerpoint/2010/main" val="1934714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fade">
                                      <p:cBhvr>
                                        <p:cTn id="12" dur="500"/>
                                        <p:tgtEl>
                                          <p:spTgt spid="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Effect transition="in" filter="fade">
                                      <p:cBhvr>
                                        <p:cTn id="17" dur="500"/>
                                        <p:tgtEl>
                                          <p:spTgt spid="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xEl>
                                              <p:pRg st="3" end="3"/>
                                            </p:txEl>
                                          </p:spTgt>
                                        </p:tgtEl>
                                        <p:attrNameLst>
                                          <p:attrName>style.visibility</p:attrName>
                                        </p:attrNameLst>
                                      </p:cBhvr>
                                      <p:to>
                                        <p:strVal val="visible"/>
                                      </p:to>
                                    </p:set>
                                    <p:animEffect transition="in" filter="fade">
                                      <p:cBhvr>
                                        <p:cTn id="22" dur="500"/>
                                        <p:tgtEl>
                                          <p:spTgt spid="8">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8">
                                            <p:txEl>
                                              <p:pRg st="4" end="4"/>
                                            </p:txEl>
                                          </p:spTgt>
                                        </p:tgtEl>
                                        <p:attrNameLst>
                                          <p:attrName>style.visibility</p:attrName>
                                        </p:attrNameLst>
                                      </p:cBhvr>
                                      <p:to>
                                        <p:strVal val="visible"/>
                                      </p:to>
                                    </p:set>
                                    <p:animEffect transition="in" filter="fade">
                                      <p:cBhvr>
                                        <p:cTn id="27" dur="500"/>
                                        <p:tgtEl>
                                          <p:spTgt spid="8">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8">
                                            <p:txEl>
                                              <p:pRg st="5" end="5"/>
                                            </p:txEl>
                                          </p:spTgt>
                                        </p:tgtEl>
                                        <p:attrNameLst>
                                          <p:attrName>style.visibility</p:attrName>
                                        </p:attrNameLst>
                                      </p:cBhvr>
                                      <p:to>
                                        <p:strVal val="visible"/>
                                      </p:to>
                                    </p:set>
                                    <p:animEffect transition="in" filter="fade">
                                      <p:cBhvr>
                                        <p:cTn id="32" dur="500"/>
                                        <p:tgtEl>
                                          <p:spTgt spid="8">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8">
                                            <p:txEl>
                                              <p:pRg st="6" end="6"/>
                                            </p:txEl>
                                          </p:spTgt>
                                        </p:tgtEl>
                                        <p:attrNameLst>
                                          <p:attrName>style.visibility</p:attrName>
                                        </p:attrNameLst>
                                      </p:cBhvr>
                                      <p:to>
                                        <p:strVal val="visible"/>
                                      </p:to>
                                    </p:set>
                                    <p:animEffect transition="in" filter="fade">
                                      <p:cBhvr>
                                        <p:cTn id="37" dur="500"/>
                                        <p:tgtEl>
                                          <p:spTgt spid="8">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8">
                                            <p:txEl>
                                              <p:pRg st="7" end="7"/>
                                            </p:txEl>
                                          </p:spTgt>
                                        </p:tgtEl>
                                        <p:attrNameLst>
                                          <p:attrName>style.visibility</p:attrName>
                                        </p:attrNameLst>
                                      </p:cBhvr>
                                      <p:to>
                                        <p:strVal val="visible"/>
                                      </p:to>
                                    </p:set>
                                    <p:animEffect transition="in" filter="fade">
                                      <p:cBhvr>
                                        <p:cTn id="42" dur="500"/>
                                        <p:tgtEl>
                                          <p:spTgt spid="8">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8">
                                            <p:txEl>
                                              <p:pRg st="8" end="8"/>
                                            </p:txEl>
                                          </p:spTgt>
                                        </p:tgtEl>
                                        <p:attrNameLst>
                                          <p:attrName>style.visibility</p:attrName>
                                        </p:attrNameLst>
                                      </p:cBhvr>
                                      <p:to>
                                        <p:strVal val="visible"/>
                                      </p:to>
                                    </p:set>
                                    <p:animEffect transition="in" filter="fade">
                                      <p:cBhvr>
                                        <p:cTn id="47" dur="500"/>
                                        <p:tgtEl>
                                          <p:spTgt spid="8">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CB49F-288E-4C31-B255-FAAAED2D4A33}"/>
              </a:ext>
            </a:extLst>
          </p:cNvPr>
          <p:cNvSpPr>
            <a:spLocks noGrp="1"/>
          </p:cNvSpPr>
          <p:nvPr>
            <p:ph type="title"/>
          </p:nvPr>
        </p:nvSpPr>
        <p:spPr>
          <a:xfrm>
            <a:off x="2627865" y="2766218"/>
            <a:ext cx="6936270" cy="1325563"/>
          </a:xfrm>
        </p:spPr>
        <p:txBody>
          <a:bodyPr/>
          <a:lstStyle/>
          <a:p>
            <a:r>
              <a:rPr lang="en-GB" dirty="0"/>
              <a:t>Remember UWTSD Resources </a:t>
            </a:r>
          </a:p>
        </p:txBody>
      </p:sp>
    </p:spTree>
    <p:extLst>
      <p:ext uri="{BB962C8B-B14F-4D97-AF65-F5344CB8AC3E}">
        <p14:creationId xmlns:p14="http://schemas.microsoft.com/office/powerpoint/2010/main" val="9319266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1888B-B5D3-797A-7232-33E82093FDC4}"/>
              </a:ext>
            </a:extLst>
          </p:cNvPr>
          <p:cNvSpPr>
            <a:spLocks noGrp="1"/>
          </p:cNvSpPr>
          <p:nvPr>
            <p:ph type="title"/>
          </p:nvPr>
        </p:nvSpPr>
        <p:spPr/>
        <p:txBody>
          <a:bodyPr>
            <a:normAutofit/>
          </a:bodyPr>
          <a:lstStyle/>
          <a:p>
            <a:r>
              <a:rPr lang="en-US" sz="4000" dirty="0"/>
              <a:t>UWTSD Library Support </a:t>
            </a:r>
          </a:p>
        </p:txBody>
      </p:sp>
      <p:sp>
        <p:nvSpPr>
          <p:cNvPr id="5" name="Rectangle: Rounded Corners 4">
            <a:extLst>
              <a:ext uri="{FF2B5EF4-FFF2-40B4-BE49-F238E27FC236}">
                <a16:creationId xmlns:a16="http://schemas.microsoft.com/office/drawing/2014/main" id="{11BCF3AA-D122-CB86-AED6-67D026F12EDB}"/>
              </a:ext>
            </a:extLst>
          </p:cNvPr>
          <p:cNvSpPr/>
          <p:nvPr/>
        </p:nvSpPr>
        <p:spPr>
          <a:xfrm>
            <a:off x="3849445" y="4976777"/>
            <a:ext cx="7418716" cy="138022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ea typeface="Calibri"/>
                <a:cs typeface="Calibri"/>
              </a:rPr>
              <a:t>The UWTSD Library team have provided additional support to help you to develop your research skills. These are available for you to work through at your own pace.  </a:t>
            </a:r>
          </a:p>
        </p:txBody>
      </p:sp>
      <p:pic>
        <p:nvPicPr>
          <p:cNvPr id="6" name="Picture 5" descr="A qr code with a dinosaur&#10;&#10;Description automatically generated">
            <a:extLst>
              <a:ext uri="{FF2B5EF4-FFF2-40B4-BE49-F238E27FC236}">
                <a16:creationId xmlns:a16="http://schemas.microsoft.com/office/drawing/2014/main" id="{80906A64-22B4-EA6C-01F8-BF2BD1D96443}"/>
              </a:ext>
            </a:extLst>
          </p:cNvPr>
          <p:cNvPicPr>
            <a:picLocks noChangeAspect="1"/>
          </p:cNvPicPr>
          <p:nvPr/>
        </p:nvPicPr>
        <p:blipFill>
          <a:blip r:embed="rId3"/>
          <a:stretch>
            <a:fillRect/>
          </a:stretch>
        </p:blipFill>
        <p:spPr>
          <a:xfrm>
            <a:off x="56072" y="2018581"/>
            <a:ext cx="3094009" cy="3079632"/>
          </a:xfrm>
          <a:prstGeom prst="rect">
            <a:avLst/>
          </a:prstGeom>
        </p:spPr>
      </p:pic>
      <p:pic>
        <p:nvPicPr>
          <p:cNvPr id="9" name="Content Placeholder 8" descr="A screenshot of a website&#10;&#10;Description automatically generated">
            <a:hlinkClick r:id="rId4"/>
            <a:extLst>
              <a:ext uri="{FF2B5EF4-FFF2-40B4-BE49-F238E27FC236}">
                <a16:creationId xmlns:a16="http://schemas.microsoft.com/office/drawing/2014/main" id="{CCDF1F28-4BC0-E1EA-C96C-BAE08FDE54DB}"/>
              </a:ext>
            </a:extLst>
          </p:cNvPr>
          <p:cNvPicPr>
            <a:picLocks noGrp="1" noChangeAspect="1"/>
          </p:cNvPicPr>
          <p:nvPr>
            <p:ph idx="1"/>
          </p:nvPr>
        </p:nvPicPr>
        <p:blipFill>
          <a:blip r:embed="rId5"/>
          <a:stretch>
            <a:fillRect/>
          </a:stretch>
        </p:blipFill>
        <p:spPr>
          <a:xfrm>
            <a:off x="3473806" y="1589426"/>
            <a:ext cx="7792528" cy="3112441"/>
          </a:xfrm>
        </p:spPr>
      </p:pic>
    </p:spTree>
    <p:extLst>
      <p:ext uri="{BB962C8B-B14F-4D97-AF65-F5344CB8AC3E}">
        <p14:creationId xmlns:p14="http://schemas.microsoft.com/office/powerpoint/2010/main" val="7238343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9C2DCFA-149B-430D-8596-BC24F5C8AA48}">
  <ds:schemaRefs>
    <ds:schemaRef ds:uri="http://schemas.microsoft.com/sharepoint/v3/contenttype/forms"/>
  </ds:schemaRefs>
</ds:datastoreItem>
</file>

<file path=customXml/itemProps2.xml><?xml version="1.0" encoding="utf-8"?>
<ds:datastoreItem xmlns:ds="http://schemas.openxmlformats.org/officeDocument/2006/customXml" ds:itemID="{B423A366-52DD-4B0D-BE45-A2541ACCCA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4009</TotalTime>
  <Words>3319</Words>
  <Application>Microsoft Office PowerPoint</Application>
  <PresentationFormat>Widescreen</PresentationFormat>
  <Paragraphs>286</Paragraphs>
  <Slides>20</Slides>
  <Notes>15</Notes>
  <HiddenSlides>0</HiddenSlides>
  <MMClips>0</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20</vt:i4>
      </vt:variant>
    </vt:vector>
  </HeadingPairs>
  <TitlesOfParts>
    <vt:vector size="31" baseType="lpstr">
      <vt:lpstr>Arial</vt:lpstr>
      <vt:lpstr>Calibri</vt:lpstr>
      <vt:lpstr>Calibri Light</vt:lpstr>
      <vt:lpstr>Wingdings</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During this session we will…</vt:lpstr>
      <vt:lpstr>Structuring your presentation</vt:lpstr>
      <vt:lpstr>PowerPoint Presentation</vt:lpstr>
      <vt:lpstr>Self-Plagiarism </vt:lpstr>
      <vt:lpstr>Key points to remember</vt:lpstr>
      <vt:lpstr>How do I summarise my research?</vt:lpstr>
      <vt:lpstr>Context and core concept evaluation Approach</vt:lpstr>
      <vt:lpstr>PowerPoint Presentation</vt:lpstr>
      <vt:lpstr>Case Study Approach</vt:lpstr>
      <vt:lpstr>Case Study Approach</vt:lpstr>
      <vt:lpstr>Problem-Solution Approach</vt:lpstr>
      <vt:lpstr>Problem-Solution Approach</vt:lpstr>
      <vt:lpstr>SWOT Analysis Approach</vt:lpstr>
      <vt:lpstr>SWOT Analysis Approach</vt:lpstr>
      <vt:lpstr>Which structure will you use for your presentation?</vt:lpstr>
      <vt:lpstr>What key elements do I need to remember?</vt:lpstr>
      <vt:lpstr>Remember UWTSD Resources </vt:lpstr>
      <vt:lpstr>UWTSD Library Support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laila surani</cp:lastModifiedBy>
  <cp:revision>783</cp:revision>
  <cp:lastPrinted>2024-09-04T16:35:36Z</cp:lastPrinted>
  <dcterms:created xsi:type="dcterms:W3CDTF">2021-03-09T15:35:42Z</dcterms:created>
  <dcterms:modified xsi:type="dcterms:W3CDTF">2026-03-29T15:03:27Z</dcterms:modified>
</cp:coreProperties>
</file>