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ao pires" initials="jp" lastIdx="3" clrIdx="0">
    <p:extLst>
      <p:ext uri="{19B8F6BF-5375-455C-9EA6-DF929625EA0E}">
        <p15:presenceInfo xmlns:p15="http://schemas.microsoft.com/office/powerpoint/2012/main" userId="f7a7caeadaf09d2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snapToGrid="0">
      <p:cViewPr>
        <p:scale>
          <a:sx n="66" d="100"/>
          <a:sy n="66" d="100"/>
        </p:scale>
        <p:origin x="1325" y="3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5571F-0E9B-41F7-BC2E-A13B1426CAA4}" type="datetimeFigureOut">
              <a:rPr lang="en-GB" smtClean="0"/>
              <a:t>06/11/2022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8E0615-88DA-4AE7-BD97-9C3D17896A83}" type="slidenum">
              <a:rPr lang="en-GB" smtClean="0"/>
              <a:t>‹#›</a:t>
            </a:fld>
            <a:endParaRPr lang="en-GB"/>
          </a:p>
        </p:txBody>
      </p:sp>
    </p:spTree>
    <p:extLst>
      <p:ext uri="{BB962C8B-B14F-4D97-AF65-F5344CB8AC3E}">
        <p14:creationId xmlns:p14="http://schemas.microsoft.com/office/powerpoint/2010/main" val="2847242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Acquisition (KA)</a:t>
            </a:r>
          </a:p>
          <a:p>
            <a:r>
              <a:rPr lang="en-GB" dirty="0"/>
              <a:t>This concept aims at the acquisition of inputs and products for sale or item. However, the focus is on continuous improvement of activities, increasing performance and reducing cost.</a:t>
            </a:r>
          </a:p>
          <a:p>
            <a:r>
              <a:rPr lang="en-GB" dirty="0"/>
              <a:t>Knowledge Retention (KR)</a:t>
            </a:r>
          </a:p>
          <a:p>
            <a:r>
              <a:rPr lang="en-GB" dirty="0"/>
              <a:t>Knowledge management includes all knowledge management activities that conserve knowledge. Also including activities that maintain the viability of the knowledge being within the system. </a:t>
            </a:r>
          </a:p>
          <a:p>
            <a:r>
              <a:rPr lang="en-GB" dirty="0"/>
              <a:t>Knowledge Transfer (KT)</a:t>
            </a:r>
          </a:p>
          <a:p>
            <a:r>
              <a:rPr lang="en-GB" dirty="0"/>
              <a:t>This process is known for the dynamics, opportunities and cycles of mutual appreciation that we all need for new solutions with a direct impact on society.</a:t>
            </a:r>
          </a:p>
          <a:p>
            <a:endParaRPr lang="en-GB" dirty="0"/>
          </a:p>
        </p:txBody>
      </p:sp>
      <p:sp>
        <p:nvSpPr>
          <p:cNvPr id="4" name="Slide Number Placeholder 3"/>
          <p:cNvSpPr>
            <a:spLocks noGrp="1"/>
          </p:cNvSpPr>
          <p:nvPr>
            <p:ph type="sldNum" sz="quarter" idx="5"/>
          </p:nvPr>
        </p:nvSpPr>
        <p:spPr/>
        <p:txBody>
          <a:bodyPr/>
          <a:lstStyle/>
          <a:p>
            <a:fld id="{498E0615-88DA-4AE7-BD97-9C3D17896A83}" type="slidenum">
              <a:rPr lang="en-GB" smtClean="0"/>
              <a:t>9</a:t>
            </a:fld>
            <a:endParaRPr lang="en-GB"/>
          </a:p>
        </p:txBody>
      </p:sp>
    </p:spTree>
    <p:extLst>
      <p:ext uri="{BB962C8B-B14F-4D97-AF65-F5344CB8AC3E}">
        <p14:creationId xmlns:p14="http://schemas.microsoft.com/office/powerpoint/2010/main" val="1869663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8E0615-88DA-4AE7-BD97-9C3D17896A83}" type="slidenum">
              <a:rPr lang="en-GB" smtClean="0"/>
              <a:t>12</a:t>
            </a:fld>
            <a:endParaRPr lang="en-GB"/>
          </a:p>
        </p:txBody>
      </p:sp>
    </p:spTree>
    <p:extLst>
      <p:ext uri="{BB962C8B-B14F-4D97-AF65-F5344CB8AC3E}">
        <p14:creationId xmlns:p14="http://schemas.microsoft.com/office/powerpoint/2010/main" val="2999946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3247762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1042079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3899962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25AA3D-A1C7-43E4-8377-BC3215080F8F}"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401146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25AA3D-A1C7-43E4-8377-BC3215080F8F}" type="datetimeFigureOut">
              <a:rPr lang="en-GB" smtClean="0"/>
              <a:t>06/11/2022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2739488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25AA3D-A1C7-43E4-8377-BC3215080F8F}" type="datetimeFigureOut">
              <a:rPr lang="en-GB" smtClean="0"/>
              <a:t>06/11/2022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1099651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25AA3D-A1C7-43E4-8377-BC3215080F8F}" type="datetimeFigureOut">
              <a:rPr lang="en-GB" smtClean="0"/>
              <a:t>06/11/2022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359722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25AA3D-A1C7-43E4-8377-BC3215080F8F}"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215966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25AA3D-A1C7-43E4-8377-BC3215080F8F}"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2172117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1968231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1209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17360910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18682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2636170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34752423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25AA3D-A1C7-43E4-8377-BC3215080F8F}"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D35A96-30BE-4FC3-9414-F7974F4EF0C3}" type="slidenum">
              <a:rPr lang="en-GB" smtClean="0"/>
              <a:t>‹#›</a:t>
            </a:fld>
            <a:endParaRPr lang="en-GB"/>
          </a:p>
        </p:txBody>
      </p:sp>
    </p:spTree>
    <p:extLst>
      <p:ext uri="{BB962C8B-B14F-4D97-AF65-F5344CB8AC3E}">
        <p14:creationId xmlns:p14="http://schemas.microsoft.com/office/powerpoint/2010/main" val="1473746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925AA3D-A1C7-43E4-8377-BC3215080F8F}" type="datetimeFigureOut">
              <a:rPr lang="en-GB" smtClean="0"/>
              <a:t>06/11/2022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ED35A96-30BE-4FC3-9414-F7974F4EF0C3}" type="slidenum">
              <a:rPr lang="en-GB" smtClean="0"/>
              <a:t>‹#›</a:t>
            </a:fld>
            <a:endParaRPr lang="en-GB"/>
          </a:p>
        </p:txBody>
      </p:sp>
    </p:spTree>
    <p:extLst>
      <p:ext uri="{BB962C8B-B14F-4D97-AF65-F5344CB8AC3E}">
        <p14:creationId xmlns:p14="http://schemas.microsoft.com/office/powerpoint/2010/main" val="2244509192"/>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2235C-F86F-5F99-FB8E-BB44536DC13B}"/>
              </a:ext>
            </a:extLst>
          </p:cNvPr>
          <p:cNvSpPr>
            <a:spLocks noGrp="1"/>
          </p:cNvSpPr>
          <p:nvPr>
            <p:ph type="ctrTitle"/>
          </p:nvPr>
        </p:nvSpPr>
        <p:spPr>
          <a:xfrm>
            <a:off x="1523999" y="63782"/>
            <a:ext cx="9144000" cy="2387600"/>
          </a:xfrm>
        </p:spPr>
        <p:txBody>
          <a:bodyPr>
            <a:normAutofit/>
          </a:bodyPr>
          <a:lstStyle/>
          <a:p>
            <a:pPr algn="ctr"/>
            <a:r>
              <a:rPr lang="en-GB" sz="2000" dirty="0">
                <a:latin typeface="Times New Roman" panose="02020603050405020304" pitchFamily="18" charset="0"/>
                <a:cs typeface="Times New Roman" panose="02020603050405020304" pitchFamily="18" charset="0"/>
              </a:rPr>
              <a:t>KNOWLEDGE AND INFORMATION MANAGEMENT REPORT</a:t>
            </a:r>
            <a:br>
              <a:rPr lang="en-GB" sz="2000" dirty="0">
                <a:latin typeface="Times New Roman" panose="02020603050405020304" pitchFamily="18" charset="0"/>
                <a:cs typeface="Times New Roman" panose="02020603050405020304" pitchFamily="18" charset="0"/>
              </a:rPr>
            </a:br>
            <a:br>
              <a:rPr lang="en-GB" sz="2000"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 </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FDA8824-FD1D-ADFB-E056-81D8C1659E4B}"/>
              </a:ext>
            </a:extLst>
          </p:cNvPr>
          <p:cNvSpPr>
            <a:spLocks noGrp="1"/>
          </p:cNvSpPr>
          <p:nvPr>
            <p:ph type="subTitle" idx="1"/>
          </p:nvPr>
        </p:nvSpPr>
        <p:spPr>
          <a:xfrm>
            <a:off x="855515" y="4149525"/>
            <a:ext cx="9144000" cy="2000982"/>
          </a:xfrm>
        </p:spPr>
        <p:txBody>
          <a:bodyPr>
            <a:noAutofit/>
          </a:bodyPr>
          <a:lstStyle/>
          <a:p>
            <a:pPr algn="l"/>
            <a:r>
              <a:rPr lang="en-GB" sz="2000" dirty="0">
                <a:latin typeface="Times New Roman" panose="02020603050405020304" pitchFamily="18" charset="0"/>
                <a:cs typeface="Times New Roman" panose="02020603050405020304" pitchFamily="18" charset="0"/>
              </a:rPr>
              <a:t>STUDENT: Luboia Barros 2017955</a:t>
            </a:r>
          </a:p>
          <a:p>
            <a:pPr algn="l"/>
            <a:r>
              <a:rPr lang="en-GB" sz="2000" dirty="0">
                <a:latin typeface="Times New Roman" panose="02020603050405020304" pitchFamily="18" charset="0"/>
                <a:cs typeface="Times New Roman" panose="02020603050405020304" pitchFamily="18" charset="0"/>
              </a:rPr>
              <a:t>MODULE: Knowledge and Information Management Skills for the Workplace</a:t>
            </a:r>
          </a:p>
          <a:p>
            <a:pPr algn="l"/>
            <a:r>
              <a:rPr lang="en-GB" sz="2000" dirty="0">
                <a:latin typeface="Times New Roman" panose="02020603050405020304" pitchFamily="18" charset="0"/>
                <a:cs typeface="Times New Roman" panose="02020603050405020304" pitchFamily="18" charset="0"/>
              </a:rPr>
              <a:t>MODULE CODE: BMSW5106</a:t>
            </a:r>
          </a:p>
          <a:p>
            <a:pPr algn="l"/>
            <a:r>
              <a:rPr lang="en-GB" sz="2000" dirty="0">
                <a:latin typeface="Times New Roman" panose="02020603050405020304" pitchFamily="18" charset="0"/>
                <a:cs typeface="Times New Roman" panose="02020603050405020304" pitchFamily="18" charset="0"/>
              </a:rPr>
              <a:t>LECTURER: Dr Oluwaseun Adegbite</a:t>
            </a:r>
          </a:p>
          <a:p>
            <a:pPr algn="l"/>
            <a:r>
              <a:rPr lang="en-GB" sz="2000" dirty="0">
                <a:latin typeface="Times New Roman" panose="02020603050405020304" pitchFamily="18" charset="0"/>
                <a:cs typeface="Times New Roman" panose="02020603050405020304" pitchFamily="18" charset="0"/>
              </a:rPr>
              <a:t>ASSIGNMENT TITTLE: Knowledge and Information Management Report in selected organizations.</a:t>
            </a:r>
          </a:p>
          <a:p>
            <a:endParaRPr lang="en-GB" sz="2000"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508E3FB2-A342-BFEA-418F-2A3C4CD60BCC}"/>
              </a:ext>
            </a:extLst>
          </p:cNvPr>
          <p:cNvPicPr>
            <a:picLocks noChangeAspect="1"/>
          </p:cNvPicPr>
          <p:nvPr/>
        </p:nvPicPr>
        <p:blipFill>
          <a:blip r:embed="rId2"/>
          <a:stretch>
            <a:fillRect/>
          </a:stretch>
        </p:blipFill>
        <p:spPr>
          <a:xfrm>
            <a:off x="3205511" y="1072387"/>
            <a:ext cx="5294841" cy="3077138"/>
          </a:xfrm>
          <a:prstGeom prst="rect">
            <a:avLst/>
          </a:prstGeom>
        </p:spPr>
      </p:pic>
    </p:spTree>
    <p:extLst>
      <p:ext uri="{BB962C8B-B14F-4D97-AF65-F5344CB8AC3E}">
        <p14:creationId xmlns:p14="http://schemas.microsoft.com/office/powerpoint/2010/main" val="2919174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3C39-0BC9-AA41-B221-9B2AE9E044E7}"/>
              </a:ext>
            </a:extLst>
          </p:cNvPr>
          <p:cNvSpPr>
            <a:spLocks noGrp="1"/>
          </p:cNvSpPr>
          <p:nvPr>
            <p:ph type="title"/>
          </p:nvPr>
        </p:nvSpPr>
        <p:spPr>
          <a:xfrm>
            <a:off x="677333" y="609600"/>
            <a:ext cx="8860205" cy="848810"/>
          </a:xfrm>
        </p:spPr>
        <p:txBody>
          <a:bodyPr>
            <a:normAutofit/>
          </a:bodyPr>
          <a:lstStyle/>
          <a:p>
            <a:pPr algn="ctr"/>
            <a:r>
              <a:rPr lang="en-GB" sz="2000"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174D8E41-1BE7-89E3-5677-F2F9CAB8D01E}"/>
              </a:ext>
            </a:extLst>
          </p:cNvPr>
          <p:cNvSpPr>
            <a:spLocks noGrp="1"/>
          </p:cNvSpPr>
          <p:nvPr>
            <p:ph idx="1"/>
          </p:nvPr>
        </p:nvSpPr>
        <p:spPr>
          <a:xfrm>
            <a:off x="405113" y="1472878"/>
            <a:ext cx="9340771" cy="3897775"/>
          </a:xfrm>
        </p:spPr>
        <p:txBody>
          <a:bodyPr>
            <a:noAutofit/>
          </a:bodyPr>
          <a:lstStyle/>
          <a:p>
            <a:pPr>
              <a:lnSpc>
                <a:spcPct val="150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Here, we will be learning about SHEIN and Etsy as e-commerce and how they act in the market.</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An examination will be carried out to understand how specific Knowledge Management Systems is adopted in both organizations, with a view to creating a competitive advantage for organizations that are concerned with implementing, Knowledge Management with the purpose of facing the model shifts and meeting the needs and expectations of its customers.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concept will be explained in depth and the types of applications available for the entrepreneur who wants to put this technique in favor of the development of their business will be presented</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5221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01C3B-3D62-6325-B2E3-E8617D0CEED4}"/>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SHEIN</a:t>
            </a:r>
          </a:p>
        </p:txBody>
      </p:sp>
      <p:sp>
        <p:nvSpPr>
          <p:cNvPr id="3" name="Content Placeholder 2">
            <a:extLst>
              <a:ext uri="{FF2B5EF4-FFF2-40B4-BE49-F238E27FC236}">
                <a16:creationId xmlns:a16="http://schemas.microsoft.com/office/drawing/2014/main" id="{4FC8D405-A47F-0C37-CE63-6259E4AA3BDF}"/>
              </a:ext>
            </a:extLst>
          </p:cNvPr>
          <p:cNvSpPr>
            <a:spLocks noGrp="1"/>
          </p:cNvSpPr>
          <p:nvPr>
            <p:ph idx="1"/>
          </p:nvPr>
        </p:nvSpPr>
        <p:spPr>
          <a:xfrm>
            <a:off x="677334" y="1790199"/>
            <a:ext cx="8142575" cy="3522581"/>
          </a:xfrm>
        </p:spPr>
        <p:txBody>
          <a:bodyPr>
            <a:noAutofit/>
          </a:bodyPr>
          <a:lstStyle/>
          <a:p>
            <a:r>
              <a:rPr lang="en-GB" sz="2000" dirty="0">
                <a:latin typeface="Times New Roman" panose="02020603050405020304" pitchFamily="18" charset="0"/>
                <a:cs typeface="Times New Roman" panose="02020603050405020304" pitchFamily="18" charset="0"/>
              </a:rPr>
              <a:t>SHEIN is an e-commerce platform</a:t>
            </a:r>
          </a:p>
          <a:p>
            <a:r>
              <a:rPr lang="en-GB" sz="2000" dirty="0">
                <a:latin typeface="Times New Roman" panose="02020603050405020304" pitchFamily="18" charset="0"/>
                <a:cs typeface="Times New Roman" panose="02020603050405020304" pitchFamily="18" charset="0"/>
              </a:rPr>
              <a:t>The company is believed to have been founded by three men in 2008 in the eastern Chinese city of Nanjing, </a:t>
            </a:r>
          </a:p>
          <a:p>
            <a:r>
              <a:rPr lang="en-GB" sz="2000" dirty="0">
                <a:latin typeface="Times New Roman" panose="02020603050405020304" pitchFamily="18" charset="0"/>
                <a:cs typeface="Times New Roman" panose="02020603050405020304" pitchFamily="18" charset="0"/>
              </a:rPr>
              <a:t>Customers can purchase  SHEIN products through website. </a:t>
            </a: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business took off in 2015 and currently makes its products available in more than 220 countries.</a:t>
            </a:r>
          </a:p>
          <a:p>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brand has a very strong presence on social networks such as Tik Tok and Instagram, SHEIN has more than 4.7 million posts</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 Chinese store also stands out for having a wide variety of bags, accessories, beauty items, makeup, decoration and even pet products.</a:t>
            </a:r>
          </a:p>
        </p:txBody>
      </p:sp>
      <p:pic>
        <p:nvPicPr>
          <p:cNvPr id="4" name="Picture 3">
            <a:extLst>
              <a:ext uri="{FF2B5EF4-FFF2-40B4-BE49-F238E27FC236}">
                <a16:creationId xmlns:a16="http://schemas.microsoft.com/office/drawing/2014/main" id="{E082C986-649A-6E5D-774F-A8C9CD43AA02}"/>
              </a:ext>
            </a:extLst>
          </p:cNvPr>
          <p:cNvPicPr>
            <a:picLocks noChangeAspect="1"/>
          </p:cNvPicPr>
          <p:nvPr/>
        </p:nvPicPr>
        <p:blipFill>
          <a:blip r:embed="rId2"/>
          <a:stretch>
            <a:fillRect/>
          </a:stretch>
        </p:blipFill>
        <p:spPr>
          <a:xfrm>
            <a:off x="5971343" y="4927601"/>
            <a:ext cx="2582348" cy="17634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0614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39576-7D80-FDBE-B9DE-B16E30E681D5}"/>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ETSY</a:t>
            </a:r>
          </a:p>
        </p:txBody>
      </p:sp>
      <p:sp>
        <p:nvSpPr>
          <p:cNvPr id="3" name="Content Placeholder 2">
            <a:extLst>
              <a:ext uri="{FF2B5EF4-FFF2-40B4-BE49-F238E27FC236}">
                <a16:creationId xmlns:a16="http://schemas.microsoft.com/office/drawing/2014/main" id="{2687A768-B811-4EFC-981C-73C65A347BE6}"/>
              </a:ext>
            </a:extLst>
          </p:cNvPr>
          <p:cNvSpPr>
            <a:spLocks noGrp="1"/>
          </p:cNvSpPr>
          <p:nvPr>
            <p:ph idx="1"/>
          </p:nvPr>
        </p:nvSpPr>
        <p:spPr>
          <a:xfrm>
            <a:off x="677334" y="1709176"/>
            <a:ext cx="8596668" cy="3880773"/>
          </a:xfrm>
        </p:spPr>
        <p:txBody>
          <a:bodyPr>
            <a:normAutofit/>
          </a:bodyPr>
          <a:lstStyle/>
          <a:p>
            <a:r>
              <a:rPr lang="en-GB" sz="2000" dirty="0">
                <a:latin typeface="Times New Roman" panose="02020603050405020304" pitchFamily="18" charset="0"/>
                <a:cs typeface="Times New Roman" panose="02020603050405020304" pitchFamily="18" charset="0"/>
              </a:rPr>
              <a:t>ETSY is an online platform dedicated to the sale of handmade products.</a:t>
            </a:r>
          </a:p>
          <a:p>
            <a:r>
              <a:rPr lang="en-GB" sz="2000" dirty="0">
                <a:latin typeface="Times New Roman" panose="02020603050405020304" pitchFamily="18" charset="0"/>
                <a:cs typeface="Times New Roman" panose="02020603050405020304" pitchFamily="18" charset="0"/>
              </a:rPr>
              <a:t>The site was launched on June 18, 2005 by a small company called </a:t>
            </a:r>
            <a:r>
              <a:rPr lang="en-GB" sz="2000" dirty="0" err="1">
                <a:latin typeface="Times New Roman" panose="02020603050405020304" pitchFamily="18" charset="0"/>
                <a:cs typeface="Times New Roman" panose="02020603050405020304" pitchFamily="18" charset="0"/>
              </a:rPr>
              <a:t>Iospace</a:t>
            </a:r>
            <a:r>
              <a:rPr lang="en-GB" sz="2000" dirty="0">
                <a:latin typeface="Times New Roman" panose="02020603050405020304" pitchFamily="18" charset="0"/>
                <a:cs typeface="Times New Roman" panose="02020603050405020304" pitchFamily="18" charset="0"/>
              </a:rPr>
              <a:t>. Based in Brooklyn (New York), it consists of Robert Kalin, Chris Maguire and Haim </a:t>
            </a:r>
            <a:r>
              <a:rPr lang="en-GB" sz="2000" dirty="0" err="1">
                <a:latin typeface="Times New Roman" panose="02020603050405020304" pitchFamily="18" charset="0"/>
                <a:cs typeface="Times New Roman" panose="02020603050405020304" pitchFamily="18" charset="0"/>
              </a:rPr>
              <a:t>Schoppik</a:t>
            </a:r>
            <a:r>
              <a:rPr lang="en-GB" sz="2000" dirty="0">
                <a:latin typeface="Times New Roman" panose="02020603050405020304" pitchFamily="18" charset="0"/>
                <a:cs typeface="Times New Roman" panose="02020603050405020304" pitchFamily="18" charset="0"/>
              </a:rPr>
              <a:t>.</a:t>
            </a:r>
          </a:p>
          <a:p>
            <a:r>
              <a:rPr lang="en-GB" sz="2000" dirty="0">
                <a:latin typeface="Times New Roman" panose="02020603050405020304" pitchFamily="18" charset="0"/>
                <a:cs typeface="Times New Roman" panose="02020603050405020304" pitchFamily="18" charset="0"/>
              </a:rPr>
              <a:t>. Creation is free, but you pay for each item added, plus a percentage of 3.5% of product sales to Etsy.</a:t>
            </a:r>
          </a:p>
          <a:p>
            <a:r>
              <a:rPr lang="en-GB" sz="2000" dirty="0">
                <a:latin typeface="Times New Roman" panose="02020603050405020304" pitchFamily="18" charset="0"/>
                <a:cs typeface="Times New Roman" panose="02020603050405020304" pitchFamily="18" charset="0"/>
              </a:rPr>
              <a:t>Etsy is an easy way for independent artists and small businesses to achieve global visibility</a:t>
            </a:r>
          </a:p>
          <a:p>
            <a:r>
              <a:rPr lang="en-GB" sz="2000" dirty="0">
                <a:latin typeface="Times New Roman" panose="02020603050405020304" pitchFamily="18" charset="0"/>
                <a:cs typeface="Times New Roman" panose="02020603050405020304" pitchFamily="18" charset="0"/>
              </a:rPr>
              <a:t>Reselling is not allowed in Handmade.</a:t>
            </a:r>
          </a:p>
          <a:p>
            <a:endParaRPr lang="en-GB" dirty="0"/>
          </a:p>
          <a:p>
            <a:endParaRPr lang="en-GB" dirty="0"/>
          </a:p>
        </p:txBody>
      </p:sp>
    </p:spTree>
    <p:extLst>
      <p:ext uri="{BB962C8B-B14F-4D97-AF65-F5344CB8AC3E}">
        <p14:creationId xmlns:p14="http://schemas.microsoft.com/office/powerpoint/2010/main" val="1631972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6D6A2-1C25-0CF9-FABB-CB39E363A893}"/>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SWOT ANALYSIS</a:t>
            </a:r>
          </a:p>
        </p:txBody>
      </p:sp>
      <p:pic>
        <p:nvPicPr>
          <p:cNvPr id="5" name="Content Placeholder 4">
            <a:extLst>
              <a:ext uri="{FF2B5EF4-FFF2-40B4-BE49-F238E27FC236}">
                <a16:creationId xmlns:a16="http://schemas.microsoft.com/office/drawing/2014/main" id="{105AB043-EC3F-8B58-FD3B-7FDE889E40B8}"/>
              </a:ext>
            </a:extLst>
          </p:cNvPr>
          <p:cNvPicPr>
            <a:picLocks noGrp="1" noChangeAspect="1"/>
          </p:cNvPicPr>
          <p:nvPr>
            <p:ph idx="1"/>
          </p:nvPr>
        </p:nvPicPr>
        <p:blipFill rotWithShape="1">
          <a:blip r:embed="rId2"/>
          <a:srcRect l="25039" t="28190" r="27876" b="3549"/>
          <a:stretch/>
        </p:blipFill>
        <p:spPr>
          <a:xfrm>
            <a:off x="1435259" y="1089714"/>
            <a:ext cx="6910088" cy="5421046"/>
          </a:xfrm>
        </p:spPr>
      </p:pic>
    </p:spTree>
    <p:extLst>
      <p:ext uri="{BB962C8B-B14F-4D97-AF65-F5344CB8AC3E}">
        <p14:creationId xmlns:p14="http://schemas.microsoft.com/office/powerpoint/2010/main" val="1582829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FC0E6-B2CF-1738-8B5F-B54FFECABE22}"/>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KNOWLEDGE MANAGEMENT</a:t>
            </a:r>
          </a:p>
        </p:txBody>
      </p:sp>
      <p:sp>
        <p:nvSpPr>
          <p:cNvPr id="3" name="Content Placeholder 2">
            <a:extLst>
              <a:ext uri="{FF2B5EF4-FFF2-40B4-BE49-F238E27FC236}">
                <a16:creationId xmlns:a16="http://schemas.microsoft.com/office/drawing/2014/main" id="{68DCFF3C-28F8-C1F5-E930-7C6C2951967B}"/>
              </a:ext>
            </a:extLst>
          </p:cNvPr>
          <p:cNvSpPr>
            <a:spLocks noGrp="1"/>
          </p:cNvSpPr>
          <p:nvPr>
            <p:ph idx="1"/>
          </p:nvPr>
        </p:nvSpPr>
        <p:spPr>
          <a:xfrm>
            <a:off x="677334" y="1836498"/>
            <a:ext cx="8596668" cy="3880773"/>
          </a:xfrm>
        </p:spPr>
        <p:txBody>
          <a:bodyPr>
            <a:normAutofit/>
          </a:bodyPr>
          <a:lstStyle/>
          <a:p>
            <a:r>
              <a:rPr lang="en-GB" sz="2000" dirty="0">
                <a:latin typeface="Times New Roman" panose="02020603050405020304" pitchFamily="18" charset="0"/>
                <a:cs typeface="Times New Roman" panose="02020603050405020304" pitchFamily="18" charset="0"/>
              </a:rPr>
              <a:t>KM, classify and organize the individual knowledge of each employee, systematizing it so that everyone has access.</a:t>
            </a:r>
          </a:p>
          <a:p>
            <a:r>
              <a:rPr lang="en-GB" sz="2000" dirty="0">
                <a:latin typeface="Times New Roman" panose="02020603050405020304" pitchFamily="18" charset="0"/>
                <a:cs typeface="Times New Roman" panose="02020603050405020304" pitchFamily="18" charset="0"/>
              </a:rPr>
              <a:t>This management technique allows the manager to gather the knowledge necessary for the organization to achieve its production and growth objectives.</a:t>
            </a:r>
          </a:p>
          <a:p>
            <a:r>
              <a:rPr lang="en-GB" sz="2000" dirty="0">
                <a:latin typeface="Times New Roman" panose="02020603050405020304" pitchFamily="18" charset="0"/>
                <a:cs typeface="Times New Roman" panose="02020603050405020304" pitchFamily="18" charset="0"/>
              </a:rPr>
              <a:t>the KM encourages creativity and research in daily production, with a focus on innovation.</a:t>
            </a:r>
          </a:p>
          <a:p>
            <a:r>
              <a:rPr lang="en-GB" sz="2000" dirty="0">
                <a:latin typeface="Times New Roman" panose="02020603050405020304" pitchFamily="18" charset="0"/>
                <a:cs typeface="Times New Roman" panose="02020603050405020304" pitchFamily="18" charset="0"/>
              </a:rPr>
              <a:t>The concept involves actions on several fronts within the administrative environment that seek to manipulate information, expanding its access to people who may need it.</a:t>
            </a:r>
          </a:p>
        </p:txBody>
      </p:sp>
    </p:spTree>
    <p:extLst>
      <p:ext uri="{BB962C8B-B14F-4D97-AF65-F5344CB8AC3E}">
        <p14:creationId xmlns:p14="http://schemas.microsoft.com/office/powerpoint/2010/main" val="3307428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1862-DD51-BA97-0F78-77586DDBC316}"/>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Transforming Data into Information, DIKW.</a:t>
            </a:r>
          </a:p>
        </p:txBody>
      </p:sp>
      <p:pic>
        <p:nvPicPr>
          <p:cNvPr id="5" name="Content Placeholder 4">
            <a:extLst>
              <a:ext uri="{FF2B5EF4-FFF2-40B4-BE49-F238E27FC236}">
                <a16:creationId xmlns:a16="http://schemas.microsoft.com/office/drawing/2014/main" id="{612D9C53-4FE8-4D34-2462-048ADFA5478B}"/>
              </a:ext>
            </a:extLst>
          </p:cNvPr>
          <p:cNvPicPr>
            <a:picLocks noGrp="1" noChangeAspect="1"/>
          </p:cNvPicPr>
          <p:nvPr>
            <p:ph idx="1"/>
          </p:nvPr>
        </p:nvPicPr>
        <p:blipFill rotWithShape="1">
          <a:blip r:embed="rId2"/>
          <a:srcRect l="27199" t="24475" r="27424" b="15710"/>
          <a:stretch/>
        </p:blipFill>
        <p:spPr>
          <a:xfrm>
            <a:off x="1549560" y="1235276"/>
            <a:ext cx="6852215" cy="4887730"/>
          </a:xfrm>
        </p:spPr>
      </p:pic>
    </p:spTree>
    <p:extLst>
      <p:ext uri="{BB962C8B-B14F-4D97-AF65-F5344CB8AC3E}">
        <p14:creationId xmlns:p14="http://schemas.microsoft.com/office/powerpoint/2010/main" val="2636618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AB4A1-A614-B7F4-E5C3-8A6F7278AE9E}"/>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Types of knowledge</a:t>
            </a:r>
          </a:p>
        </p:txBody>
      </p:sp>
      <p:sp>
        <p:nvSpPr>
          <p:cNvPr id="3" name="Content Placeholder 2">
            <a:extLst>
              <a:ext uri="{FF2B5EF4-FFF2-40B4-BE49-F238E27FC236}">
                <a16:creationId xmlns:a16="http://schemas.microsoft.com/office/drawing/2014/main" id="{3EBA89BA-B71D-9FF8-547E-BDB4FD1B2577}"/>
              </a:ext>
            </a:extLst>
          </p:cNvPr>
          <p:cNvSpPr>
            <a:spLocks noGrp="1"/>
          </p:cNvSpPr>
          <p:nvPr>
            <p:ph idx="1"/>
          </p:nvPr>
        </p:nvSpPr>
        <p:spPr>
          <a:xfrm>
            <a:off x="677334" y="1767050"/>
            <a:ext cx="8596668" cy="3880773"/>
          </a:xfrm>
        </p:spPr>
        <p:txBody>
          <a:bodyPr>
            <a:normAutofit/>
          </a:bodyPr>
          <a:lstStyle/>
          <a:p>
            <a:r>
              <a:rPr lang="en-GB" sz="2000" dirty="0">
                <a:latin typeface="Times New Roman" panose="02020603050405020304" pitchFamily="18" charset="0"/>
                <a:cs typeface="Times New Roman" panose="02020603050405020304" pitchFamily="18" charset="0"/>
              </a:rPr>
              <a:t>There are two types of knowledge: “Explicit” knowledge, which can be expressed in words and numbers, and easily communicated and shared, and </a:t>
            </a:r>
          </a:p>
          <a:p>
            <a:r>
              <a:rPr lang="en-GB" sz="2000" dirty="0">
                <a:latin typeface="Times New Roman" panose="02020603050405020304" pitchFamily="18" charset="0"/>
                <a:cs typeface="Times New Roman" panose="02020603050405020304" pitchFamily="18" charset="0"/>
              </a:rPr>
              <a:t>“tacit” knowledge that makes it difficult to transmit and share with others, as it is deeply rooted in your emotions, values or ideas.</a:t>
            </a:r>
          </a:p>
          <a:p>
            <a:r>
              <a:rPr lang="en-GB" sz="2000" dirty="0">
                <a:latin typeface="Times New Roman" panose="02020603050405020304" pitchFamily="18" charset="0"/>
                <a:cs typeface="Times New Roman" panose="02020603050405020304" pitchFamily="18" charset="0"/>
              </a:rPr>
              <a:t>The main purpose of Knowledge Management is connected as generation sources with knowledge application needs.</a:t>
            </a:r>
          </a:p>
          <a:p>
            <a:r>
              <a:rPr lang="en-GB" sz="2000" dirty="0">
                <a:latin typeface="Times New Roman" panose="02020603050405020304" pitchFamily="18" charset="0"/>
                <a:cs typeface="Times New Roman" panose="02020603050405020304" pitchFamily="18" charset="0"/>
              </a:rPr>
              <a:t>It must be easy to transfer knowledge from the generators' minds to the people who use it in executing the company's strategy.</a:t>
            </a:r>
          </a:p>
          <a:p>
            <a:endParaRPr lang="en-GB" sz="2000" dirty="0"/>
          </a:p>
        </p:txBody>
      </p:sp>
    </p:spTree>
    <p:extLst>
      <p:ext uri="{BB962C8B-B14F-4D97-AF65-F5344CB8AC3E}">
        <p14:creationId xmlns:p14="http://schemas.microsoft.com/office/powerpoint/2010/main" val="504865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D7909-5FAC-F935-F86F-7259EC8A1D3E}"/>
              </a:ext>
            </a:extLst>
          </p:cNvPr>
          <p:cNvSpPr>
            <a:spLocks noGrp="1"/>
          </p:cNvSpPr>
          <p:nvPr>
            <p:ph type="title"/>
          </p:nvPr>
        </p:nvSpPr>
        <p:spPr/>
        <p:txBody>
          <a:bodyPr>
            <a:normAutofit/>
          </a:bodyPr>
          <a:lstStyle/>
          <a:p>
            <a:pPr algn="ctr"/>
            <a:r>
              <a:rPr lang="en-GB" sz="2000" dirty="0">
                <a:latin typeface="Times New Roman" panose="02020603050405020304" pitchFamily="18" charset="0"/>
                <a:cs typeface="Times New Roman" panose="02020603050405020304" pitchFamily="18" charset="0"/>
              </a:rPr>
              <a:t>KNOWLEDGE MANAGEMENT LIFE CYCLE</a:t>
            </a:r>
          </a:p>
        </p:txBody>
      </p:sp>
      <p:sp>
        <p:nvSpPr>
          <p:cNvPr id="3" name="Content Placeholder 2">
            <a:extLst>
              <a:ext uri="{FF2B5EF4-FFF2-40B4-BE49-F238E27FC236}">
                <a16:creationId xmlns:a16="http://schemas.microsoft.com/office/drawing/2014/main" id="{BD45EFE8-5E61-616A-AB3B-EDAC8A5D8D11}"/>
              </a:ext>
            </a:extLst>
          </p:cNvPr>
          <p:cNvSpPr>
            <a:spLocks noGrp="1"/>
          </p:cNvSpPr>
          <p:nvPr>
            <p:ph idx="1"/>
          </p:nvPr>
        </p:nvSpPr>
        <p:spPr>
          <a:xfrm>
            <a:off x="154329" y="1261176"/>
            <a:ext cx="4959537" cy="3913167"/>
          </a:xfrm>
          <a:ln>
            <a:noFill/>
          </a:ln>
        </p:spPr>
        <p:txBody>
          <a:bodyPr>
            <a:noAutofit/>
          </a:bodyPr>
          <a:lstStyle/>
          <a:p>
            <a:pPr algn="ctr">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SHEIN</a:t>
            </a:r>
          </a:p>
          <a:p>
            <a:pPr>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Knowledge Acquisition:</a:t>
            </a:r>
          </a:p>
          <a:p>
            <a:pPr marL="0" indent="0">
              <a:buNone/>
            </a:pPr>
            <a:r>
              <a:rPr lang="en-GB" sz="1600" dirty="0">
                <a:latin typeface="Times New Roman" panose="02020603050405020304" pitchFamily="18" charset="0"/>
                <a:cs typeface="Times New Roman" panose="02020603050405020304" pitchFamily="18" charset="0"/>
              </a:rPr>
              <a:t>Shein uses technology to engage the consumer and is present in all phases of the business, in design, production, operation and logistics.</a:t>
            </a:r>
          </a:p>
          <a:p>
            <a:pPr>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Knowledge Retention:</a:t>
            </a:r>
          </a:p>
          <a:p>
            <a:pPr marL="0" indent="0">
              <a:buNone/>
            </a:pPr>
            <a:r>
              <a:rPr lang="en-GB" sz="1600" dirty="0">
                <a:latin typeface="Times New Roman" panose="02020603050405020304" pitchFamily="18" charset="0"/>
                <a:cs typeface="Times New Roman" panose="02020603050405020304" pitchFamily="18" charset="0"/>
              </a:rPr>
              <a:t>The company invests deeply in technology to provide a smooth and seamless experience for users, satisfying customer needs continuously.</a:t>
            </a:r>
          </a:p>
          <a:p>
            <a:pPr>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Knowledge Transfer</a:t>
            </a:r>
          </a:p>
          <a:p>
            <a:pPr marL="0" indent="0">
              <a:buNone/>
            </a:pPr>
            <a:r>
              <a:rPr lang="en-GB" sz="1600" dirty="0">
                <a:latin typeface="Times New Roman" panose="02020603050405020304" pitchFamily="18" charset="0"/>
                <a:cs typeface="Times New Roman" panose="02020603050405020304" pitchFamily="18" charset="0"/>
              </a:rPr>
              <a:t>The company's app was designed to allow complete integration with the supply chain, enhancing the scope and speed of execution of the marketplace</a:t>
            </a:r>
          </a:p>
        </p:txBody>
      </p:sp>
      <p:sp>
        <p:nvSpPr>
          <p:cNvPr id="7" name="TextBox 6">
            <a:extLst>
              <a:ext uri="{FF2B5EF4-FFF2-40B4-BE49-F238E27FC236}">
                <a16:creationId xmlns:a16="http://schemas.microsoft.com/office/drawing/2014/main" id="{D51A9831-00EA-DCF2-A034-5E89ABEE287A}"/>
              </a:ext>
            </a:extLst>
          </p:cNvPr>
          <p:cNvSpPr txBox="1"/>
          <p:nvPr/>
        </p:nvSpPr>
        <p:spPr>
          <a:xfrm>
            <a:off x="4813623" y="1043993"/>
            <a:ext cx="5706319" cy="5016758"/>
          </a:xfrm>
          <a:prstGeom prst="rect">
            <a:avLst/>
          </a:prstGeom>
          <a:noFill/>
          <a:ln>
            <a:noFill/>
          </a:ln>
        </p:spPr>
        <p:txBody>
          <a:bodyPr wrap="square" rtlCol="0">
            <a:spAutoFit/>
          </a:bodyPr>
          <a:lstStyle/>
          <a:p>
            <a:pPr marL="285750" indent="-285750" algn="ctr">
              <a:buClr>
                <a:schemeClr val="accent1"/>
              </a:buClr>
              <a:buFont typeface="Wingdings" panose="05000000000000000000" pitchFamily="2" charset="2"/>
              <a:buChar char="v"/>
            </a:pPr>
            <a:r>
              <a:rPr lang="en-GB" sz="1600" dirty="0">
                <a:latin typeface="Times New Roman" panose="02020603050405020304" pitchFamily="18" charset="0"/>
                <a:cs typeface="Times New Roman" panose="02020603050405020304" pitchFamily="18" charset="0"/>
              </a:rPr>
              <a:t>ETSY</a:t>
            </a:r>
          </a:p>
          <a:p>
            <a:pPr marL="285750" indent="-285750" algn="ctr">
              <a:buClr>
                <a:schemeClr val="accent1"/>
              </a:buClr>
              <a:buFont typeface="Wingdings" panose="05000000000000000000" pitchFamily="2" charset="2"/>
              <a:buChar char="v"/>
            </a:pPr>
            <a:endParaRPr lang="en-GB" sz="1600" dirty="0">
              <a:latin typeface="Times New Roman" panose="02020603050405020304" pitchFamily="18" charset="0"/>
              <a:cs typeface="Times New Roman" panose="02020603050405020304" pitchFamily="18" charset="0"/>
            </a:endParaRPr>
          </a:p>
          <a:p>
            <a:pPr marL="285750" indent="-285750">
              <a:buClr>
                <a:schemeClr val="accent1"/>
              </a:buClr>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Knowledge Acquisition:</a:t>
            </a:r>
          </a:p>
          <a:p>
            <a:r>
              <a:rPr lang="en-GB" sz="1600" dirty="0">
                <a:latin typeface="Times New Roman" panose="02020603050405020304" pitchFamily="18" charset="0"/>
                <a:cs typeface="Times New Roman" panose="02020603050405020304" pitchFamily="18" charset="0"/>
              </a:rPr>
              <a:t>Etsy knew that its users come to explore, discover and buy new and exclusive things. To facilitate this, Etsy knew it needed to introduce viewers to interesting products.</a:t>
            </a:r>
          </a:p>
          <a:p>
            <a:endParaRPr lang="en-GB" sz="1600" dirty="0">
              <a:latin typeface="Times New Roman" panose="02020603050405020304" pitchFamily="18" charset="0"/>
              <a:cs typeface="Times New Roman" panose="02020603050405020304" pitchFamily="18" charset="0"/>
            </a:endParaRPr>
          </a:p>
          <a:p>
            <a:pPr marL="285750" indent="-285750">
              <a:buClr>
                <a:schemeClr val="accent1"/>
              </a:buClr>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Knowledge Retention:</a:t>
            </a:r>
          </a:p>
          <a:p>
            <a:r>
              <a:rPr lang="en-GB" sz="1600" dirty="0">
                <a:latin typeface="Times New Roman" panose="02020603050405020304" pitchFamily="18" charset="0"/>
                <a:cs typeface="Times New Roman" panose="02020603050405020304" pitchFamily="18" charset="0"/>
              </a:rPr>
              <a:t>According to Senior Vice President of Product Mike Grishaver, the team has been hard at work on functionality that can recommend products based on factors that go beyond what people have analysed. The result is an experience that surprises shoppers with unique new items and engages them to find more.</a:t>
            </a:r>
          </a:p>
          <a:p>
            <a:endParaRPr lang="en-GB" sz="1600" dirty="0">
              <a:latin typeface="Times New Roman" panose="02020603050405020304" pitchFamily="18" charset="0"/>
              <a:cs typeface="Times New Roman" panose="02020603050405020304" pitchFamily="18" charset="0"/>
            </a:endParaRPr>
          </a:p>
          <a:p>
            <a:pPr marL="285750" indent="-285750">
              <a:buClr>
                <a:schemeClr val="accent1"/>
              </a:buClr>
              <a:buFont typeface="Wingdings" panose="05000000000000000000" pitchFamily="2" charset="2"/>
              <a:buChar char="Ø"/>
            </a:pPr>
            <a:r>
              <a:rPr lang="en-GB" sz="1600" dirty="0">
                <a:latin typeface="Times New Roman" panose="02020603050405020304" pitchFamily="18" charset="0"/>
                <a:cs typeface="Times New Roman" panose="02020603050405020304" pitchFamily="18" charset="0"/>
              </a:rPr>
              <a:t>Knowledge Transfer</a:t>
            </a:r>
          </a:p>
          <a:p>
            <a:r>
              <a:rPr lang="en-GB" sz="1600" dirty="0">
                <a:latin typeface="Times New Roman" panose="02020603050405020304" pitchFamily="18" charset="0"/>
                <a:cs typeface="Times New Roman" panose="02020603050405020304" pitchFamily="18" charset="0"/>
              </a:rPr>
              <a:t>For Etsy, web and mobile feed engagement increased immediately after the company instituted enhanced data analytics. People have discovered new products that strangely reflect their personalities and interests.</a:t>
            </a:r>
          </a:p>
          <a:p>
            <a:endParaRPr lang="en-GB" sz="1600" dirty="0"/>
          </a:p>
        </p:txBody>
      </p:sp>
    </p:spTree>
    <p:extLst>
      <p:ext uri="{BB962C8B-B14F-4D97-AF65-F5344CB8AC3E}">
        <p14:creationId xmlns:p14="http://schemas.microsoft.com/office/powerpoint/2010/main" val="2094173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61D04-6B40-3605-74F3-C1756BFA853E}"/>
              </a:ext>
            </a:extLst>
          </p:cNvPr>
          <p:cNvSpPr>
            <a:spLocks noGrp="1"/>
          </p:cNvSpPr>
          <p:nvPr>
            <p:ph type="title"/>
          </p:nvPr>
        </p:nvSpPr>
        <p:spPr>
          <a:xfrm>
            <a:off x="677334" y="609600"/>
            <a:ext cx="8596668" cy="952982"/>
          </a:xfrm>
        </p:spPr>
        <p:txBody>
          <a:bodyPr>
            <a:normAutofit/>
          </a:bodyPr>
          <a:lstStyle/>
          <a:p>
            <a:pPr algn="ctr"/>
            <a:r>
              <a:rPr lang="en-GB" sz="2000" dirty="0">
                <a:latin typeface="Times New Roman" panose="02020603050405020304" pitchFamily="18" charset="0"/>
                <a:cs typeface="Times New Roman" panose="02020603050405020304" pitchFamily="18" charset="0"/>
              </a:rPr>
              <a:t>KNOWLEDGE MANAGEMENT CONTRIBUTION TO VALUE CHAIN?</a:t>
            </a:r>
          </a:p>
        </p:txBody>
      </p:sp>
      <p:sp>
        <p:nvSpPr>
          <p:cNvPr id="3" name="Content Placeholder 2">
            <a:extLst>
              <a:ext uri="{FF2B5EF4-FFF2-40B4-BE49-F238E27FC236}">
                <a16:creationId xmlns:a16="http://schemas.microsoft.com/office/drawing/2014/main" id="{342BF61F-46A9-86AA-8DC2-EE2BCAD0F0DC}"/>
              </a:ext>
            </a:extLst>
          </p:cNvPr>
          <p:cNvSpPr>
            <a:spLocks noGrp="1"/>
          </p:cNvSpPr>
          <p:nvPr>
            <p:ph idx="1"/>
          </p:nvPr>
        </p:nvSpPr>
        <p:spPr>
          <a:xfrm>
            <a:off x="677334" y="1697601"/>
            <a:ext cx="8596668" cy="3880773"/>
          </a:xfrm>
        </p:spPr>
        <p:txBody>
          <a:bodyPr>
            <a:noAutofit/>
          </a:bodyPr>
          <a:lstStyle/>
          <a:p>
            <a:r>
              <a:rPr lang="en-GB" sz="2000" dirty="0">
                <a:latin typeface="Times New Roman" panose="02020603050405020304" pitchFamily="18" charset="0"/>
                <a:cs typeface="Times New Roman" panose="02020603050405020304" pitchFamily="18" charset="0"/>
              </a:rPr>
              <a:t>Organizations can increase the value of their deliveries and increase competitive advantage at the cost of contracting and reducing investments in production</a:t>
            </a:r>
          </a:p>
          <a:p>
            <a:r>
              <a:rPr lang="en-GB" sz="2000" dirty="0">
                <a:latin typeface="Times New Roman" panose="02020603050405020304" pitchFamily="18" charset="0"/>
                <a:cs typeface="Times New Roman" panose="02020603050405020304" pitchFamily="18" charset="0"/>
              </a:rPr>
              <a:t>In the first case, this logic works by reducing internal procedural costs</a:t>
            </a:r>
          </a:p>
          <a:p>
            <a:r>
              <a:rPr lang="en-GB" sz="2000" dirty="0">
                <a:latin typeface="Times New Roman" panose="02020603050405020304" pitchFamily="18" charset="0"/>
                <a:cs typeface="Times New Roman" panose="02020603050405020304" pitchFamily="18" charset="0"/>
              </a:rPr>
              <a:t>In the second, the opposite happens, because the higher quality allows a higher price to be demanded</a:t>
            </a:r>
          </a:p>
          <a:p>
            <a:r>
              <a:rPr lang="en-GB" sz="2000" dirty="0">
                <a:latin typeface="Times New Roman" panose="02020603050405020304" pitchFamily="18" charset="0"/>
                <a:cs typeface="Times New Roman" panose="02020603050405020304" pitchFamily="18" charset="0"/>
              </a:rPr>
              <a:t>This model aims to achieve the maximum quality of service and/or product, until reaching the final consumer.</a:t>
            </a:r>
          </a:p>
          <a:p>
            <a:r>
              <a:rPr lang="en-GB" sz="2000" dirty="0">
                <a:latin typeface="Times New Roman" panose="02020603050405020304" pitchFamily="18" charset="0"/>
                <a:cs typeface="Times New Roman" panose="02020603050405020304" pitchFamily="18" charset="0"/>
              </a:rPr>
              <a:t>The value chain enables the company to understand how the organization works and the practice of its productive and strategic processes.</a:t>
            </a:r>
          </a:p>
        </p:txBody>
      </p:sp>
    </p:spTree>
    <p:extLst>
      <p:ext uri="{BB962C8B-B14F-4D97-AF65-F5344CB8AC3E}">
        <p14:creationId xmlns:p14="http://schemas.microsoft.com/office/powerpoint/2010/main" val="2656117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2BFF4-59FD-C2AD-0313-3A7393CA0ACD}"/>
              </a:ext>
            </a:extLst>
          </p:cNvPr>
          <p:cNvSpPr>
            <a:spLocks noGrp="1"/>
          </p:cNvSpPr>
          <p:nvPr>
            <p:ph type="title"/>
          </p:nvPr>
        </p:nvSpPr>
        <p:spPr>
          <a:xfrm>
            <a:off x="476117" y="271362"/>
            <a:ext cx="8999101" cy="1320800"/>
          </a:xfrm>
        </p:spPr>
        <p:txBody>
          <a:bodyPr>
            <a:normAutofit/>
          </a:bodyPr>
          <a:lstStyle/>
          <a:p>
            <a:pPr algn="ctr"/>
            <a:r>
              <a:rPr lang="en-GB" sz="2000" dirty="0">
                <a:latin typeface="Times New Roman" panose="02020603050405020304" pitchFamily="18" charset="0"/>
                <a:cs typeface="Times New Roman" panose="02020603050405020304" pitchFamily="18" charset="0"/>
              </a:rPr>
              <a:t>INCLUDE PORTER'S ANALYSIS IN YOUR STRATEGIC PLANNING (PORTER’S FIVE FORCES)</a:t>
            </a:r>
          </a:p>
        </p:txBody>
      </p:sp>
      <p:sp>
        <p:nvSpPr>
          <p:cNvPr id="3" name="Content Placeholder 2">
            <a:extLst>
              <a:ext uri="{FF2B5EF4-FFF2-40B4-BE49-F238E27FC236}">
                <a16:creationId xmlns:a16="http://schemas.microsoft.com/office/drawing/2014/main" id="{1706C0A8-AD72-707A-B7CC-07374D3BE4E0}"/>
              </a:ext>
            </a:extLst>
          </p:cNvPr>
          <p:cNvSpPr>
            <a:spLocks noGrp="1"/>
          </p:cNvSpPr>
          <p:nvPr>
            <p:ph idx="1"/>
          </p:nvPr>
        </p:nvSpPr>
        <p:spPr>
          <a:xfrm>
            <a:off x="476117" y="931762"/>
            <a:ext cx="10857054" cy="5926238"/>
          </a:xfrm>
        </p:spPr>
        <p:txBody>
          <a:bodyPr>
            <a:noAutofit/>
          </a:bodyPr>
          <a:lstStyle/>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1.Threat of substitute products</a:t>
            </a:r>
          </a:p>
          <a:p>
            <a:pPr marL="0" indent="0">
              <a:buNone/>
            </a:pPr>
            <a:r>
              <a:rPr lang="en-GB" sz="2000" dirty="0">
                <a:latin typeface="Times New Roman" panose="02020603050405020304" pitchFamily="18" charset="0"/>
                <a:cs typeface="Times New Roman" panose="02020603050405020304" pitchFamily="18" charset="0"/>
              </a:rPr>
              <a:t>These new products are not necessarily the same as those already offered, but they can replace them, meeting the same need.</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2.Threat of entry of new competitors</a:t>
            </a:r>
          </a:p>
          <a:p>
            <a:pPr marL="0" indent="0">
              <a:buNone/>
            </a:pPr>
            <a:r>
              <a:rPr lang="en-GB" sz="2000" dirty="0">
                <a:latin typeface="Times New Roman" panose="02020603050405020304" pitchFamily="18" charset="0"/>
                <a:cs typeface="Times New Roman" panose="02020603050405020304" pitchFamily="18" charset="0"/>
              </a:rPr>
              <a:t>It presents the difficulty of entering new companies in the market. </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3.Customer bargaining power</a:t>
            </a:r>
          </a:p>
          <a:p>
            <a:pPr marL="0" indent="0">
              <a:buNone/>
            </a:pPr>
            <a:r>
              <a:rPr lang="en-GB" sz="2000" dirty="0">
                <a:latin typeface="Times New Roman" panose="02020603050405020304" pitchFamily="18" charset="0"/>
                <a:cs typeface="Times New Roman" panose="02020603050405020304" pitchFamily="18" charset="0"/>
              </a:rPr>
              <a:t>The greater the availability of products, the more power customers have in negotiation. In the opposite situation, the demand for price and quality tends to be stronger.</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4.Negotiating power of suppliers</a:t>
            </a:r>
          </a:p>
          <a:p>
            <a:pPr marL="0" indent="0">
              <a:buNone/>
            </a:pPr>
            <a:r>
              <a:rPr lang="en-GB" sz="2000" dirty="0">
                <a:latin typeface="Times New Roman" panose="02020603050405020304" pitchFamily="18" charset="0"/>
                <a:cs typeface="Times New Roman" panose="02020603050405020304" pitchFamily="18" charset="0"/>
              </a:rPr>
              <a:t>Check the best vendor options on the market, but in such a way that there is never just one option. </a:t>
            </a:r>
          </a:p>
          <a:p>
            <a:pPr>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5.	Rivalry between competitors</a:t>
            </a:r>
          </a:p>
          <a:p>
            <a:pPr marL="0" indent="0">
              <a:buNone/>
            </a:pPr>
            <a:r>
              <a:rPr lang="en-GB" sz="2000" dirty="0">
                <a:latin typeface="Times New Roman" panose="02020603050405020304" pitchFamily="18" charset="0"/>
                <a:cs typeface="Times New Roman" panose="02020603050405020304" pitchFamily="18" charset="0"/>
              </a:rPr>
              <a:t>It is related to market research. It consists of locating your direct competitors – they offer the same types of products, for the same target audience and in the same price range –.</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5935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F776F-EFBC-5287-2816-C80DF997ADE2}"/>
              </a:ext>
            </a:extLst>
          </p:cNvPr>
          <p:cNvSpPr>
            <a:spLocks noGrp="1"/>
          </p:cNvSpPr>
          <p:nvPr>
            <p:ph type="title"/>
          </p:nvPr>
        </p:nvSpPr>
        <p:spPr>
          <a:xfrm>
            <a:off x="677334" y="609600"/>
            <a:ext cx="8596668" cy="640466"/>
          </a:xfrm>
        </p:spPr>
        <p:txBody>
          <a:bodyPr>
            <a:normAutofit/>
          </a:bodyPr>
          <a:lstStyle/>
          <a:p>
            <a:pPr algn="ctr"/>
            <a:r>
              <a:rPr lang="en-GB" sz="2000" dirty="0"/>
              <a:t>KM improvements to help the organizations</a:t>
            </a:r>
          </a:p>
        </p:txBody>
      </p:sp>
      <p:sp>
        <p:nvSpPr>
          <p:cNvPr id="3" name="Content Placeholder 2">
            <a:extLst>
              <a:ext uri="{FF2B5EF4-FFF2-40B4-BE49-F238E27FC236}">
                <a16:creationId xmlns:a16="http://schemas.microsoft.com/office/drawing/2014/main" id="{8FF9F7B2-C27E-7CB8-7DA2-1DC7AA66153D}"/>
              </a:ext>
            </a:extLst>
          </p:cNvPr>
          <p:cNvSpPr>
            <a:spLocks noGrp="1"/>
          </p:cNvSpPr>
          <p:nvPr>
            <p:ph idx="1"/>
          </p:nvPr>
        </p:nvSpPr>
        <p:spPr>
          <a:xfrm>
            <a:off x="677334" y="2253187"/>
            <a:ext cx="8596668" cy="3880773"/>
          </a:xfrm>
        </p:spPr>
        <p:txBody>
          <a:bodyPr>
            <a:normAutofit fontScale="70000" lnSpcReduction="20000"/>
          </a:bodyPr>
          <a:lstStyle/>
          <a:p>
            <a:pPr>
              <a:buFont typeface="Wingdings" panose="05000000000000000000" pitchFamily="2" charset="2"/>
              <a:buChar char="Ø"/>
            </a:pPr>
            <a:r>
              <a:rPr lang="en-GB" dirty="0"/>
              <a:t>Qualifies the workforce</a:t>
            </a:r>
          </a:p>
          <a:p>
            <a:pPr marL="0" indent="0">
              <a:buNone/>
            </a:pPr>
            <a:r>
              <a:rPr lang="en-GB" dirty="0"/>
              <a:t>A company in constant modernization needs to keep its employees at the same pace. Therefore, it is essential that there is a constant corporate training program.</a:t>
            </a:r>
          </a:p>
          <a:p>
            <a:pPr>
              <a:buFont typeface="Wingdings" panose="05000000000000000000" pitchFamily="2" charset="2"/>
              <a:buChar char="Ø"/>
            </a:pPr>
            <a:r>
              <a:rPr lang="en-GB" dirty="0"/>
              <a:t>Strengthens commercial work</a:t>
            </a:r>
          </a:p>
          <a:p>
            <a:pPr marL="0" indent="0">
              <a:buNone/>
            </a:pPr>
            <a:r>
              <a:rPr lang="en-GB" dirty="0"/>
              <a:t>Involves access to customer data, the product to be sold, the production process, a validated institutional discourse, in addition to knowledge about stock, logistics dynamics and even financial, so that you can negotiate properly</a:t>
            </a:r>
          </a:p>
          <a:p>
            <a:pPr>
              <a:buFont typeface="Wingdings" panose="05000000000000000000" pitchFamily="2" charset="2"/>
              <a:buChar char="Ø"/>
            </a:pPr>
            <a:r>
              <a:rPr lang="en-GB" dirty="0"/>
              <a:t>Decreases exposure to controllable risks</a:t>
            </a:r>
          </a:p>
          <a:p>
            <a:pPr marL="0" indent="0">
              <a:buNone/>
            </a:pPr>
            <a:r>
              <a:rPr lang="en-GB" dirty="0"/>
              <a:t>When a company is concerned with sharing knowledge among its employees and between sectors, control strategies and good business practices are more rigorously followed, avoiding unnecessary exposure to controllable risks</a:t>
            </a:r>
          </a:p>
          <a:p>
            <a:pPr>
              <a:buFont typeface="Wingdings" panose="05000000000000000000" pitchFamily="2" charset="2"/>
              <a:buChar char="Ø"/>
            </a:pPr>
            <a:r>
              <a:rPr lang="en-GB" dirty="0"/>
              <a:t>Increases brand equity</a:t>
            </a:r>
          </a:p>
          <a:p>
            <a:pPr marL="0" indent="0">
              <a:buNone/>
            </a:pPr>
            <a:r>
              <a:rPr lang="en-GB" dirty="0"/>
              <a:t>This gives an idea of the whole, improves the process and results, increasing quality, which positively impacts the value of the product</a:t>
            </a:r>
          </a:p>
          <a:p>
            <a:pPr>
              <a:buFont typeface="Wingdings" panose="05000000000000000000" pitchFamily="2" charset="2"/>
              <a:buChar char="Ø"/>
            </a:pPr>
            <a:r>
              <a:rPr lang="en-GB" dirty="0"/>
              <a:t> Assists in after-sales</a:t>
            </a:r>
          </a:p>
          <a:p>
            <a:pPr marL="0" indent="0">
              <a:buNone/>
            </a:pPr>
            <a:r>
              <a:rPr lang="en-GB" dirty="0"/>
              <a:t>After-sales is a fundamental step in maintaining the relationship with the customer</a:t>
            </a:r>
          </a:p>
        </p:txBody>
      </p:sp>
    </p:spTree>
    <p:extLst>
      <p:ext uri="{BB962C8B-B14F-4D97-AF65-F5344CB8AC3E}">
        <p14:creationId xmlns:p14="http://schemas.microsoft.com/office/powerpoint/2010/main" val="2104228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D9923-FDCE-54CB-225A-6B4EF03095B3}"/>
              </a:ext>
            </a:extLst>
          </p:cNvPr>
          <p:cNvSpPr>
            <a:spLocks noGrp="1"/>
          </p:cNvSpPr>
          <p:nvPr>
            <p:ph type="title"/>
          </p:nvPr>
        </p:nvSpPr>
        <p:spPr>
          <a:xfrm>
            <a:off x="677334" y="609600"/>
            <a:ext cx="8596668" cy="814086"/>
          </a:xfrm>
        </p:spPr>
        <p:txBody>
          <a:bodyPr>
            <a:normAutofit/>
          </a:bodyPr>
          <a:lstStyle/>
          <a:p>
            <a:pPr algn="ctr"/>
            <a:r>
              <a:rPr lang="en-US" sz="2000" dirty="0">
                <a:latin typeface="Times New Roman" panose="02020603050405020304" pitchFamily="18" charset="0"/>
                <a:cs typeface="Times New Roman" panose="02020603050405020304" pitchFamily="18" charset="0"/>
              </a:rPr>
              <a:t>CONCLUSION</a:t>
            </a:r>
            <a:endParaRPr lang="en-GB"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11E2411-1867-DBB5-266E-FF2DBC975D3E}"/>
              </a:ext>
            </a:extLst>
          </p:cNvPr>
          <p:cNvSpPr>
            <a:spLocks noGrp="1"/>
          </p:cNvSpPr>
          <p:nvPr>
            <p:ph idx="1"/>
          </p:nvPr>
        </p:nvSpPr>
        <p:spPr>
          <a:xfrm>
            <a:off x="781506" y="1581855"/>
            <a:ext cx="8596668" cy="3880773"/>
          </a:xfrm>
        </p:spPr>
        <p:txBody>
          <a:bodyPr>
            <a:noAutofit/>
          </a:bodyPr>
          <a:lstStyle/>
          <a:p>
            <a:r>
              <a:rPr lang="en-GB" sz="2000" dirty="0">
                <a:latin typeface="Times New Roman" panose="02020603050405020304" pitchFamily="18" charset="0"/>
                <a:cs typeface="Times New Roman" panose="02020603050405020304" pitchFamily="18" charset="0"/>
              </a:rPr>
              <a:t> E-commerce is a strategy by which companies can commercially communicate with their suppliers, customers and consumers on larger scales than traditional ones.</a:t>
            </a:r>
          </a:p>
          <a:p>
            <a:r>
              <a:rPr lang="en-GB" sz="2000" dirty="0">
                <a:latin typeface="Times New Roman" panose="02020603050405020304" pitchFamily="18" charset="0"/>
                <a:cs typeface="Times New Roman" panose="02020603050405020304" pitchFamily="18" charset="0"/>
              </a:rPr>
              <a:t>The accelerated evolution that the Internet generates every day is causing changes in people's customs. Today, commercial transactions via the Internet are already a reality. </a:t>
            </a:r>
          </a:p>
          <a:p>
            <a:r>
              <a:rPr lang="en-GB" sz="2000" dirty="0">
                <a:latin typeface="Times New Roman" panose="02020603050405020304" pitchFamily="18" charset="0"/>
                <a:cs typeface="Times New Roman" panose="02020603050405020304" pitchFamily="18" charset="0"/>
              </a:rPr>
              <a:t>Many businesses are being conducted electronically and this phenomenon is already being called the Digital Revolution or Information Revolution, a fact that is causing an impact comparable to that of the Industrial Revolution in the 19th century, CHESTER (1998). </a:t>
            </a:r>
          </a:p>
          <a:p>
            <a:r>
              <a:rPr lang="en-GB" sz="2000" dirty="0">
                <a:latin typeface="Times New Roman" panose="02020603050405020304" pitchFamily="18" charset="0"/>
                <a:cs typeface="Times New Roman" panose="02020603050405020304" pitchFamily="18" charset="0"/>
              </a:rPr>
              <a:t>Management help in the development of sharing, integration, creativity, teamwork, gains in trade. It is a set of activities whose main functions are the creation, storage and use of knowledge within organizations.</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51129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234</TotalTime>
  <Words>1430</Words>
  <Application>Microsoft Office PowerPoint</Application>
  <PresentationFormat>Widescreen</PresentationFormat>
  <Paragraphs>95</Paragraphs>
  <Slides>13</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Trebuchet MS</vt:lpstr>
      <vt:lpstr>Wingdings</vt:lpstr>
      <vt:lpstr>Wingdings 3</vt:lpstr>
      <vt:lpstr>Facet</vt:lpstr>
      <vt:lpstr>KNOWLEDGE AND INFORMATION MANAGEMENT REPORT    </vt:lpstr>
      <vt:lpstr>INTRODUCTION</vt:lpstr>
      <vt:lpstr>SHEIN</vt:lpstr>
      <vt:lpstr>ETSY</vt:lpstr>
      <vt:lpstr>SWOT ANALYSIS</vt:lpstr>
      <vt:lpstr>KNOWLEDGE MANAGEMENT</vt:lpstr>
      <vt:lpstr>Transforming Data into Information, DIKW.</vt:lpstr>
      <vt:lpstr>Types of knowledge</vt:lpstr>
      <vt:lpstr>KNOWLEDGE MANAGEMENT LIFE CYCLE</vt:lpstr>
      <vt:lpstr>KNOWLEDGE MANAGEMENT CONTRIBUTION TO VALUE CHAIN?</vt:lpstr>
      <vt:lpstr>INCLUDE PORTER'S ANALYSIS IN YOUR STRATEGIC PLANNING (PORTER’S FIVE FORCES)</vt:lpstr>
      <vt:lpstr>KM improvements to help the organizations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REPORT    </dc:title>
  <dc:creator>joao pires</dc:creator>
  <cp:lastModifiedBy>joao pires</cp:lastModifiedBy>
  <cp:revision>2</cp:revision>
  <dcterms:created xsi:type="dcterms:W3CDTF">2022-11-05T20:26:50Z</dcterms:created>
  <dcterms:modified xsi:type="dcterms:W3CDTF">2022-11-06T16:48:24Z</dcterms:modified>
</cp:coreProperties>
</file>