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342" r:id="rId5"/>
    <p:sldId id="365" r:id="rId6"/>
    <p:sldId id="364" r:id="rId7"/>
    <p:sldId id="371" r:id="rId8"/>
    <p:sldId id="362" r:id="rId9"/>
    <p:sldId id="372" r:id="rId10"/>
    <p:sldId id="363" r:id="rId11"/>
    <p:sldId id="356" r:id="rId12"/>
    <p:sldId id="358" r:id="rId13"/>
    <p:sldId id="357" r:id="rId14"/>
    <p:sldId id="359" r:id="rId15"/>
    <p:sldId id="350" r:id="rId16"/>
    <p:sldId id="361" r:id="rId1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807" autoAdjust="0"/>
  </p:normalViewPr>
  <p:slideViewPr>
    <p:cSldViewPr snapToGrid="0" snapToObjects="1" showGuides="1">
      <p:cViewPr varScale="1">
        <p:scale>
          <a:sx n="76" d="100"/>
          <a:sy n="76" d="100"/>
        </p:scale>
        <p:origin x="318"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27/11/2023</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27/11/2023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12</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16/j.radi.2020.02.001"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828674" y="2673164"/>
            <a:ext cx="10287001" cy="1323440"/>
          </a:xfrm>
        </p:spPr>
        <p:txBody>
          <a:bodyPr rtlCol="0"/>
          <a:lstStyle>
            <a:defPPr>
              <a:defRPr lang="en-GB"/>
            </a:defPPr>
          </a:lstStyle>
          <a:p>
            <a:pPr rtl="0"/>
            <a:r>
              <a:rPr lang="en-GB" dirty="0"/>
              <a:t>The science of Radiography </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3" y="4730546"/>
            <a:ext cx="12191997" cy="781119"/>
          </a:xfrm>
        </p:spPr>
        <p:txBody>
          <a:bodyPr rtlCol="0"/>
          <a:lstStyle>
            <a:defPPr>
              <a:defRPr lang="en-GB"/>
            </a:defPPr>
          </a:lstStyle>
          <a:p>
            <a:pPr rtl="0"/>
            <a:r>
              <a:rPr lang="en-US" dirty="0"/>
              <a:t>Radiographer Role</a:t>
            </a:r>
            <a:endParaRPr lang="en-GB" dirty="0"/>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Nicoleta Artenie</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CA6236C-5816-3557-5E5E-8F758D29DCE6}"/>
              </a:ext>
            </a:extLst>
          </p:cNvPr>
          <p:cNvSpPr>
            <a:spLocks noGrp="1"/>
          </p:cNvSpPr>
          <p:nvPr>
            <p:ph type="body" sz="quarter" idx="28"/>
          </p:nvPr>
        </p:nvSpPr>
        <p:spPr>
          <a:xfrm>
            <a:off x="1025624" y="1816100"/>
            <a:ext cx="7032228" cy="4421187"/>
          </a:xfrm>
        </p:spPr>
        <p:txBody>
          <a:bodyPr/>
          <a:lstStyle/>
          <a:p>
            <a:r>
              <a:rPr lang="en-US" b="1" dirty="0"/>
              <a:t>Introduction in Radiography</a:t>
            </a:r>
          </a:p>
          <a:p>
            <a:r>
              <a:rPr lang="en-US" b="1" dirty="0"/>
              <a:t>Types of Radiographers</a:t>
            </a:r>
          </a:p>
          <a:p>
            <a:r>
              <a:rPr lang="en-US" b="1" dirty="0"/>
              <a:t>The role of  Radiographer and Radiographer responsibilities.</a:t>
            </a:r>
          </a:p>
          <a:p>
            <a:r>
              <a:rPr lang="en-US" b="1" dirty="0"/>
              <a:t>What are the core skills of a Radiographer?</a:t>
            </a:r>
          </a:p>
          <a:p>
            <a:r>
              <a:rPr lang="en-US" b="1" dirty="0"/>
              <a:t>The importance of Radiography and the Radiographer Role.</a:t>
            </a:r>
          </a:p>
          <a:p>
            <a:r>
              <a:rPr lang="en-US" b="1" dirty="0"/>
              <a:t>What are the types of Equipment used in Radiography?</a:t>
            </a:r>
          </a:p>
          <a:p>
            <a:r>
              <a:rPr lang="en-US" b="1" dirty="0"/>
              <a:t>Conclusion.</a:t>
            </a:r>
          </a:p>
          <a:p>
            <a:r>
              <a:rPr lang="en-US" b="1" dirty="0"/>
              <a:t>References.</a:t>
            </a:r>
          </a:p>
          <a:p>
            <a:endParaRPr lang="en-GB" dirty="0"/>
          </a:p>
        </p:txBody>
      </p:sp>
      <p:sp>
        <p:nvSpPr>
          <p:cNvPr id="5" name="Footer Placeholder 4">
            <a:extLst>
              <a:ext uri="{FF2B5EF4-FFF2-40B4-BE49-F238E27FC236}">
                <a16:creationId xmlns:a16="http://schemas.microsoft.com/office/drawing/2014/main" id="{9088D46D-E904-8F5E-35DC-CC93BC3ED24D}"/>
              </a:ext>
            </a:extLst>
          </p:cNvPr>
          <p:cNvSpPr>
            <a:spLocks noGrp="1"/>
          </p:cNvSpPr>
          <p:nvPr>
            <p:ph type="ftr" sz="quarter" idx="11"/>
          </p:nvPr>
        </p:nvSpPr>
        <p:spPr/>
        <p:txBody>
          <a:bodyPr/>
          <a:lstStyle/>
          <a:p>
            <a:pPr rtl="0"/>
            <a:r>
              <a:rPr lang="en-GB" dirty="0"/>
              <a:t>Healthcare Professionals</a:t>
            </a:r>
          </a:p>
        </p:txBody>
      </p:sp>
      <p:sp>
        <p:nvSpPr>
          <p:cNvPr id="6" name="Slide Number Placeholder 5">
            <a:extLst>
              <a:ext uri="{FF2B5EF4-FFF2-40B4-BE49-F238E27FC236}">
                <a16:creationId xmlns:a16="http://schemas.microsoft.com/office/drawing/2014/main" id="{A12A44AC-4143-F911-B316-FFC78EBF31E2}"/>
              </a:ext>
            </a:extLst>
          </p:cNvPr>
          <p:cNvSpPr>
            <a:spLocks noGrp="1"/>
          </p:cNvSpPr>
          <p:nvPr>
            <p:ph type="sldNum" sz="quarter" idx="12"/>
          </p:nvPr>
        </p:nvSpPr>
        <p:spPr/>
        <p:txBody>
          <a:bodyPr/>
          <a:lstStyle/>
          <a:p>
            <a:pPr rtl="0"/>
            <a:fld id="{FE024F78-56A6-7740-B68D-8D4D026EDF3F}" type="slidenum">
              <a:rPr lang="en-GB" smtClean="0"/>
              <a:pPr rtl="0"/>
              <a:t>2</a:t>
            </a:fld>
            <a:endParaRPr lang="en-GB" dirty="0"/>
          </a:p>
        </p:txBody>
      </p:sp>
      <p:sp>
        <p:nvSpPr>
          <p:cNvPr id="8" name="Title 7">
            <a:extLst>
              <a:ext uri="{FF2B5EF4-FFF2-40B4-BE49-F238E27FC236}">
                <a16:creationId xmlns:a16="http://schemas.microsoft.com/office/drawing/2014/main" id="{AF04F599-13A5-53EB-92C3-FA83643C424F}"/>
              </a:ext>
            </a:extLst>
          </p:cNvPr>
          <p:cNvSpPr>
            <a:spLocks noGrp="1"/>
          </p:cNvSpPr>
          <p:nvPr>
            <p:ph type="title"/>
          </p:nvPr>
        </p:nvSpPr>
        <p:spPr>
          <a:xfrm>
            <a:off x="1025624" y="417108"/>
            <a:ext cx="6910627" cy="890992"/>
          </a:xfrm>
        </p:spPr>
        <p:txBody>
          <a:bodyPr/>
          <a:lstStyle/>
          <a:p>
            <a:r>
              <a:rPr lang="en-US" dirty="0"/>
              <a:t>Content:</a:t>
            </a:r>
            <a:endParaRPr lang="en-GB" dirty="0"/>
          </a:p>
        </p:txBody>
      </p:sp>
    </p:spTree>
    <p:extLst>
      <p:ext uri="{BB962C8B-B14F-4D97-AF65-F5344CB8AC3E}">
        <p14:creationId xmlns:p14="http://schemas.microsoft.com/office/powerpoint/2010/main" val="1809028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396A-CA82-667A-9AB1-7A812D2776F2}"/>
              </a:ext>
            </a:extLst>
          </p:cNvPr>
          <p:cNvSpPr>
            <a:spLocks noGrp="1"/>
          </p:cNvSpPr>
          <p:nvPr>
            <p:ph type="title"/>
          </p:nvPr>
        </p:nvSpPr>
        <p:spPr>
          <a:xfrm>
            <a:off x="1546323" y="1046910"/>
            <a:ext cx="9299477" cy="667590"/>
          </a:xfrm>
        </p:spPr>
        <p:txBody>
          <a:bodyPr/>
          <a:lstStyle/>
          <a:p>
            <a:r>
              <a:rPr lang="en-US" sz="4000" dirty="0"/>
              <a:t>Introduction</a:t>
            </a:r>
            <a:endParaRPr lang="en-GB" sz="4000" dirty="0"/>
          </a:p>
        </p:txBody>
      </p:sp>
      <p:sp>
        <p:nvSpPr>
          <p:cNvPr id="3" name="Text Placeholder 2">
            <a:extLst>
              <a:ext uri="{FF2B5EF4-FFF2-40B4-BE49-F238E27FC236}">
                <a16:creationId xmlns:a16="http://schemas.microsoft.com/office/drawing/2014/main" id="{BFD7E651-9194-8AF4-ABDC-74DA40840082}"/>
              </a:ext>
            </a:extLst>
          </p:cNvPr>
          <p:cNvSpPr>
            <a:spLocks noGrp="1"/>
          </p:cNvSpPr>
          <p:nvPr>
            <p:ph type="body" sz="quarter" idx="30"/>
          </p:nvPr>
        </p:nvSpPr>
        <p:spPr>
          <a:xfrm>
            <a:off x="1025623" y="2372927"/>
            <a:ext cx="8918477" cy="3748473"/>
          </a:xfrm>
        </p:spPr>
        <p:txBody>
          <a:bodyPr/>
          <a:lstStyle/>
          <a:p>
            <a:r>
              <a:rPr lang="en-US" dirty="0"/>
              <a:t>Radiography is one of the most advanced and innovative  side of  science  that uses radiation rays called X-Rays to provide images of tissues, organs, bones, vessels of a human or animal body  to identify abnormalities or illnesses.</a:t>
            </a:r>
          </a:p>
          <a:p>
            <a:r>
              <a:rPr lang="en-US" dirty="0"/>
              <a:t>A Radiography is produced by Advanced Technique Equipment and operated by Healthcare Professionals called Radiographers .</a:t>
            </a:r>
          </a:p>
          <a:p>
            <a:endParaRPr lang="en-US" dirty="0"/>
          </a:p>
          <a:p>
            <a:endParaRPr lang="en-US" dirty="0"/>
          </a:p>
          <a:p>
            <a:endParaRPr lang="en-GB" dirty="0"/>
          </a:p>
        </p:txBody>
      </p:sp>
      <p:sp>
        <p:nvSpPr>
          <p:cNvPr id="5" name="Footer Placeholder 4">
            <a:extLst>
              <a:ext uri="{FF2B5EF4-FFF2-40B4-BE49-F238E27FC236}">
                <a16:creationId xmlns:a16="http://schemas.microsoft.com/office/drawing/2014/main" id="{323DB75F-E987-0D9D-56FF-EA4DB531E059}"/>
              </a:ext>
            </a:extLst>
          </p:cNvPr>
          <p:cNvSpPr>
            <a:spLocks noGrp="1"/>
          </p:cNvSpPr>
          <p:nvPr>
            <p:ph type="ftr" sz="quarter" idx="11"/>
          </p:nvPr>
        </p:nvSpPr>
        <p:spPr/>
        <p:txBody>
          <a:bodyPr/>
          <a:lstStyle/>
          <a:p>
            <a:pPr rtl="0"/>
            <a:r>
              <a:rPr lang="en-GB" dirty="0"/>
              <a:t>Healthcare Professionals</a:t>
            </a:r>
          </a:p>
        </p:txBody>
      </p:sp>
      <p:sp>
        <p:nvSpPr>
          <p:cNvPr id="6" name="Slide Number Placeholder 5">
            <a:extLst>
              <a:ext uri="{FF2B5EF4-FFF2-40B4-BE49-F238E27FC236}">
                <a16:creationId xmlns:a16="http://schemas.microsoft.com/office/drawing/2014/main" id="{ECE47041-95A2-8F52-D885-337E2A24CEAF}"/>
              </a:ext>
            </a:extLst>
          </p:cNvPr>
          <p:cNvSpPr>
            <a:spLocks noGrp="1"/>
          </p:cNvSpPr>
          <p:nvPr>
            <p:ph type="sldNum" sz="quarter" idx="12"/>
          </p:nvPr>
        </p:nvSpPr>
        <p:spPr/>
        <p:txBody>
          <a:bodyPr/>
          <a:lstStyle/>
          <a:p>
            <a:pPr rtl="0"/>
            <a:fld id="{FE024F78-56A6-7740-B68D-8D4D026EDF3F}" type="slidenum">
              <a:rPr lang="en-GB" smtClean="0"/>
              <a:pPr rtl="0"/>
              <a:t>3</a:t>
            </a:fld>
            <a:endParaRPr lang="en-GB" dirty="0"/>
          </a:p>
        </p:txBody>
      </p:sp>
    </p:spTree>
    <p:extLst>
      <p:ext uri="{BB962C8B-B14F-4D97-AF65-F5344CB8AC3E}">
        <p14:creationId xmlns:p14="http://schemas.microsoft.com/office/powerpoint/2010/main" val="1806062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92EF5-CC69-D98F-E880-4A611C6EA671}"/>
              </a:ext>
            </a:extLst>
          </p:cNvPr>
          <p:cNvSpPr>
            <a:spLocks noGrp="1"/>
          </p:cNvSpPr>
          <p:nvPr>
            <p:ph type="title"/>
          </p:nvPr>
        </p:nvSpPr>
        <p:spPr>
          <a:xfrm>
            <a:off x="1003662" y="381000"/>
            <a:ext cx="6910627" cy="1155700"/>
          </a:xfrm>
        </p:spPr>
        <p:txBody>
          <a:bodyPr/>
          <a:lstStyle/>
          <a:p>
            <a:r>
              <a:rPr lang="en-GB" sz="4400" kern="100" dirty="0">
                <a:effectLst/>
                <a:latin typeface="Calibri" panose="020F0502020204030204" pitchFamily="34" charset="0"/>
                <a:ea typeface="Calibri" panose="020F0502020204030204" pitchFamily="34" charset="0"/>
                <a:cs typeface="Times New Roman" panose="02020603050405020304" pitchFamily="18" charset="0"/>
              </a:rPr>
              <a:t>There are two types of Professionals </a:t>
            </a:r>
            <a:r>
              <a:rPr lang="en-GB" sz="4400" kern="100" dirty="0">
                <a:latin typeface="Calibri" panose="020F0502020204030204" pitchFamily="34" charset="0"/>
                <a:ea typeface="Calibri" panose="020F0502020204030204" pitchFamily="34" charset="0"/>
                <a:cs typeface="Times New Roman" panose="02020603050405020304" pitchFamily="18" charset="0"/>
              </a:rPr>
              <a:t>R</a:t>
            </a:r>
            <a:r>
              <a:rPr lang="en-GB" sz="4400" kern="100" dirty="0">
                <a:effectLst/>
                <a:latin typeface="Calibri" panose="020F0502020204030204" pitchFamily="34" charset="0"/>
                <a:ea typeface="Calibri" panose="020F0502020204030204" pitchFamily="34" charset="0"/>
                <a:cs typeface="Times New Roman" panose="02020603050405020304" pitchFamily="18" charset="0"/>
              </a:rPr>
              <a:t>adiographers</a:t>
            </a:r>
            <a:endParaRPr lang="en-GB" dirty="0"/>
          </a:p>
        </p:txBody>
      </p:sp>
      <p:sp>
        <p:nvSpPr>
          <p:cNvPr id="3" name="Text Placeholder 2">
            <a:extLst>
              <a:ext uri="{FF2B5EF4-FFF2-40B4-BE49-F238E27FC236}">
                <a16:creationId xmlns:a16="http://schemas.microsoft.com/office/drawing/2014/main" id="{1413C046-BBD7-666A-E31E-0228351D7EE4}"/>
              </a:ext>
            </a:extLst>
          </p:cNvPr>
          <p:cNvSpPr>
            <a:spLocks noGrp="1"/>
          </p:cNvSpPr>
          <p:nvPr>
            <p:ph type="body" sz="quarter" idx="30"/>
          </p:nvPr>
        </p:nvSpPr>
        <p:spPr>
          <a:xfrm>
            <a:off x="1152624" y="1738387"/>
            <a:ext cx="6888665" cy="674613"/>
          </a:xfrm>
        </p:spPr>
        <p:txBody>
          <a:bodyPr/>
          <a:lstStyle/>
          <a:p>
            <a:endParaRPr lang="en-GB" dirty="0"/>
          </a:p>
        </p:txBody>
      </p:sp>
      <p:sp>
        <p:nvSpPr>
          <p:cNvPr id="4" name="Text Placeholder 3">
            <a:extLst>
              <a:ext uri="{FF2B5EF4-FFF2-40B4-BE49-F238E27FC236}">
                <a16:creationId xmlns:a16="http://schemas.microsoft.com/office/drawing/2014/main" id="{6C2DBBB8-2D4D-3C56-FFC7-30E2BC7F7A2C}"/>
              </a:ext>
            </a:extLst>
          </p:cNvPr>
          <p:cNvSpPr>
            <a:spLocks noGrp="1"/>
          </p:cNvSpPr>
          <p:nvPr>
            <p:ph type="body" sz="quarter" idx="28"/>
          </p:nvPr>
        </p:nvSpPr>
        <p:spPr>
          <a:xfrm>
            <a:off x="1025624" y="2908301"/>
            <a:ext cx="6888665" cy="2951468"/>
          </a:xfrm>
        </p:spPr>
        <p:txBody>
          <a:bodyPr/>
          <a:lstStyle/>
          <a:p>
            <a:pPr>
              <a:lnSpc>
                <a:spcPct val="107000"/>
              </a:lnSpc>
              <a:spcAft>
                <a:spcPts val="800"/>
              </a:spcAft>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Diagnostic Radiographers – they diagnose illnesses and injuries;</a:t>
            </a:r>
          </a:p>
          <a:p>
            <a:pPr>
              <a:lnSpc>
                <a:spcPct val="107000"/>
              </a:lnSpc>
              <a:spcAft>
                <a:spcPts val="800"/>
              </a:spcAft>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Therapeutic  Radiographers – they plan treatments and care for people with cancer.</a:t>
            </a:r>
          </a:p>
          <a:p>
            <a:endParaRPr lang="en-GB" dirty="0"/>
          </a:p>
        </p:txBody>
      </p:sp>
      <p:sp>
        <p:nvSpPr>
          <p:cNvPr id="5" name="Footer Placeholder 4">
            <a:extLst>
              <a:ext uri="{FF2B5EF4-FFF2-40B4-BE49-F238E27FC236}">
                <a16:creationId xmlns:a16="http://schemas.microsoft.com/office/drawing/2014/main" id="{1E1A3D1D-C6D9-8098-805F-DA7E80DE5C02}"/>
              </a:ext>
            </a:extLst>
          </p:cNvPr>
          <p:cNvSpPr>
            <a:spLocks noGrp="1"/>
          </p:cNvSpPr>
          <p:nvPr>
            <p:ph type="ftr" sz="quarter" idx="11"/>
          </p:nvPr>
        </p:nvSpPr>
        <p:spPr/>
        <p:txBody>
          <a:bodyPr/>
          <a:lstStyle/>
          <a:p>
            <a:pPr rtl="0"/>
            <a:r>
              <a:rPr lang="en-GB"/>
              <a:t>Scientific findings</a:t>
            </a:r>
          </a:p>
        </p:txBody>
      </p:sp>
      <p:sp>
        <p:nvSpPr>
          <p:cNvPr id="6" name="Slide Number Placeholder 5">
            <a:extLst>
              <a:ext uri="{FF2B5EF4-FFF2-40B4-BE49-F238E27FC236}">
                <a16:creationId xmlns:a16="http://schemas.microsoft.com/office/drawing/2014/main" id="{9C900F43-8A59-6762-5A48-C78D19B1B645}"/>
              </a:ext>
            </a:extLst>
          </p:cNvPr>
          <p:cNvSpPr>
            <a:spLocks noGrp="1"/>
          </p:cNvSpPr>
          <p:nvPr>
            <p:ph type="sldNum" sz="quarter" idx="12"/>
          </p:nvPr>
        </p:nvSpPr>
        <p:spPr/>
        <p:txBody>
          <a:bodyPr/>
          <a:lstStyle/>
          <a:p>
            <a:pPr rtl="0"/>
            <a:fld id="{FE024F78-56A6-7740-B68D-8D4D026EDF3F}" type="slidenum">
              <a:rPr lang="en-GB" smtClean="0"/>
              <a:pPr rtl="0"/>
              <a:t>4</a:t>
            </a:fld>
            <a:endParaRPr lang="en-GB" dirty="0"/>
          </a:p>
        </p:txBody>
      </p:sp>
    </p:spTree>
    <p:extLst>
      <p:ext uri="{BB962C8B-B14F-4D97-AF65-F5344CB8AC3E}">
        <p14:creationId xmlns:p14="http://schemas.microsoft.com/office/powerpoint/2010/main" val="737299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F0357-5AF4-F5B1-898A-6E29BF0A6018}"/>
              </a:ext>
            </a:extLst>
          </p:cNvPr>
          <p:cNvSpPr>
            <a:spLocks noGrp="1"/>
          </p:cNvSpPr>
          <p:nvPr>
            <p:ph type="title"/>
          </p:nvPr>
        </p:nvSpPr>
        <p:spPr>
          <a:xfrm>
            <a:off x="1727561" y="431840"/>
            <a:ext cx="9270639" cy="656376"/>
          </a:xfrm>
        </p:spPr>
        <p:txBody>
          <a:bodyPr/>
          <a:lstStyle/>
          <a:p>
            <a:r>
              <a:rPr lang="en-US" dirty="0"/>
              <a:t>Radiographers </a:t>
            </a:r>
            <a:r>
              <a:rPr lang="en-US" dirty="0" err="1"/>
              <a:t>responsabilities</a:t>
            </a:r>
            <a:r>
              <a:rPr lang="en-US" dirty="0"/>
              <a:t>:</a:t>
            </a:r>
            <a:endParaRPr lang="en-GB" dirty="0"/>
          </a:p>
        </p:txBody>
      </p:sp>
      <p:sp>
        <p:nvSpPr>
          <p:cNvPr id="4" name="Text Placeholder 3">
            <a:extLst>
              <a:ext uri="{FF2B5EF4-FFF2-40B4-BE49-F238E27FC236}">
                <a16:creationId xmlns:a16="http://schemas.microsoft.com/office/drawing/2014/main" id="{02246B39-EB51-4823-2148-913FD80E5D6A}"/>
              </a:ext>
            </a:extLst>
          </p:cNvPr>
          <p:cNvSpPr>
            <a:spLocks noGrp="1"/>
          </p:cNvSpPr>
          <p:nvPr>
            <p:ph type="body" sz="quarter" idx="28"/>
          </p:nvPr>
        </p:nvSpPr>
        <p:spPr>
          <a:xfrm>
            <a:off x="1003661" y="1540042"/>
            <a:ext cx="10451739" cy="4530558"/>
          </a:xfrm>
        </p:spPr>
        <p:txBody>
          <a:bodyPr/>
          <a:lstStyle/>
          <a:p>
            <a:r>
              <a:rPr lang="en-GB" sz="2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Radiographer is the </a:t>
            </a: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H</a:t>
            </a:r>
            <a:r>
              <a:rPr lang="en-GB" sz="2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ealthcare professional who operates the imaging machines and performs the imaging scans. They do not interpret results or make a diagnosis. Instead, they ensure the creation of a quality image. </a:t>
            </a:r>
          </a:p>
          <a:p>
            <a:r>
              <a:rPr lang="en-GB" sz="2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Radiographers they need to be fully confident of their knowledge </a:t>
            </a: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 in order </a:t>
            </a:r>
            <a:r>
              <a:rPr lang="en-GB" sz="2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to practice them job as they need to operate High Technology Equipment as </a:t>
            </a:r>
            <a:r>
              <a:rPr lang="en-GB" sz="24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Computerised Tomography (CT), Magnetic Resonance </a:t>
            </a:r>
            <a:r>
              <a:rPr lang="en-GB" sz="2400" b="1" dirty="0">
                <a:solidFill>
                  <a:schemeClr val="bg1"/>
                </a:solidFill>
                <a:latin typeface="Calibri" panose="020F0502020204030204" pitchFamily="34" charset="0"/>
                <a:ea typeface="Calibri" panose="020F0502020204030204" pitchFamily="34" charset="0"/>
                <a:cs typeface="Calibri" panose="020F0502020204030204" pitchFamily="34" charset="0"/>
              </a:rPr>
              <a:t>I</a:t>
            </a:r>
            <a:r>
              <a:rPr lang="en-GB" sz="24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maging (MRI), Radiation Therapy and Mammography</a:t>
            </a:r>
            <a:r>
              <a:rPr lang="en-GB" sz="24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2400" b="1" dirty="0">
              <a:solidFill>
                <a:schemeClr val="bg1"/>
              </a:solidFill>
            </a:endParaRPr>
          </a:p>
        </p:txBody>
      </p:sp>
      <p:sp>
        <p:nvSpPr>
          <p:cNvPr id="5" name="Footer Placeholder 4">
            <a:extLst>
              <a:ext uri="{FF2B5EF4-FFF2-40B4-BE49-F238E27FC236}">
                <a16:creationId xmlns:a16="http://schemas.microsoft.com/office/drawing/2014/main" id="{EB331B54-FA8F-C24D-6391-152A7F4835DD}"/>
              </a:ext>
            </a:extLst>
          </p:cNvPr>
          <p:cNvSpPr>
            <a:spLocks noGrp="1"/>
          </p:cNvSpPr>
          <p:nvPr>
            <p:ph type="ftr" sz="quarter" idx="11"/>
          </p:nvPr>
        </p:nvSpPr>
        <p:spPr/>
        <p:txBody>
          <a:bodyPr/>
          <a:lstStyle/>
          <a:p>
            <a:pPr rtl="0"/>
            <a:r>
              <a:rPr lang="en-GB" dirty="0"/>
              <a:t>Healthcare Professionals</a:t>
            </a:r>
          </a:p>
        </p:txBody>
      </p:sp>
      <p:sp>
        <p:nvSpPr>
          <p:cNvPr id="6" name="Slide Number Placeholder 5">
            <a:extLst>
              <a:ext uri="{FF2B5EF4-FFF2-40B4-BE49-F238E27FC236}">
                <a16:creationId xmlns:a16="http://schemas.microsoft.com/office/drawing/2014/main" id="{06F55D80-E3A8-C8D3-CFFD-78BC9B52124F}"/>
              </a:ext>
            </a:extLst>
          </p:cNvPr>
          <p:cNvSpPr>
            <a:spLocks noGrp="1"/>
          </p:cNvSpPr>
          <p:nvPr>
            <p:ph type="sldNum" sz="quarter" idx="12"/>
          </p:nvPr>
        </p:nvSpPr>
        <p:spPr/>
        <p:txBody>
          <a:bodyPr/>
          <a:lstStyle/>
          <a:p>
            <a:pPr rtl="0"/>
            <a:fld id="{FE024F78-56A6-7740-B68D-8D4D026EDF3F}" type="slidenum">
              <a:rPr lang="en-GB" smtClean="0"/>
              <a:pPr rtl="0"/>
              <a:t>5</a:t>
            </a:fld>
            <a:endParaRPr lang="en-GB" dirty="0"/>
          </a:p>
        </p:txBody>
      </p:sp>
    </p:spTree>
    <p:extLst>
      <p:ext uri="{BB962C8B-B14F-4D97-AF65-F5344CB8AC3E}">
        <p14:creationId xmlns:p14="http://schemas.microsoft.com/office/powerpoint/2010/main" val="4280831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D0AB3-41ED-FE52-8C2F-D6085CE08693}"/>
              </a:ext>
            </a:extLst>
          </p:cNvPr>
          <p:cNvSpPr>
            <a:spLocks noGrp="1"/>
          </p:cNvSpPr>
          <p:nvPr>
            <p:ph type="title"/>
          </p:nvPr>
        </p:nvSpPr>
        <p:spPr>
          <a:xfrm>
            <a:off x="1003661" y="1052108"/>
            <a:ext cx="9842139" cy="1164882"/>
          </a:xfrm>
        </p:spPr>
        <p:txBody>
          <a:bodyPr/>
          <a:lstStyle/>
          <a:p>
            <a:r>
              <a:rPr lang="en-US" dirty="0"/>
              <a:t>Radiographers are regulated by:</a:t>
            </a:r>
            <a:endParaRPr lang="en-GB" dirty="0"/>
          </a:p>
        </p:txBody>
      </p:sp>
      <p:sp>
        <p:nvSpPr>
          <p:cNvPr id="4" name="Text Placeholder 3">
            <a:extLst>
              <a:ext uri="{FF2B5EF4-FFF2-40B4-BE49-F238E27FC236}">
                <a16:creationId xmlns:a16="http://schemas.microsoft.com/office/drawing/2014/main" id="{0A82FEB1-BAB0-9386-5DEF-768CC355C0CE}"/>
              </a:ext>
            </a:extLst>
          </p:cNvPr>
          <p:cNvSpPr>
            <a:spLocks noGrp="1"/>
          </p:cNvSpPr>
          <p:nvPr>
            <p:ph type="body" sz="quarter" idx="28"/>
          </p:nvPr>
        </p:nvSpPr>
        <p:spPr>
          <a:xfrm>
            <a:off x="1025624" y="2565401"/>
            <a:ext cx="9070876" cy="3294368"/>
          </a:xfrm>
        </p:spPr>
        <p:txBody>
          <a:bodyPr/>
          <a:lstStyle/>
          <a:p>
            <a:r>
              <a:rPr lang="en-US" sz="2400" dirty="0">
                <a:latin typeface="Calibri" panose="020F0502020204030204" pitchFamily="34" charset="0"/>
                <a:cs typeface="Calibri" panose="020F0502020204030204" pitchFamily="34" charset="0"/>
              </a:rPr>
              <a:t> As Radiography is a strictly regulated line of work, all Radiographers in the United Kingdom must be registered with the Health and Care Professions Council (HCPC). This means they are required to meet certain standards to practice legally, safely and effectively  . Depends on the field of study.</a:t>
            </a:r>
            <a:endParaRPr lang="en-GB" sz="2400" dirty="0">
              <a:latin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249EADFD-E597-0895-29FD-30ED53A55B56}"/>
              </a:ext>
            </a:extLst>
          </p:cNvPr>
          <p:cNvSpPr>
            <a:spLocks noGrp="1"/>
          </p:cNvSpPr>
          <p:nvPr>
            <p:ph type="ftr" sz="quarter" idx="11"/>
          </p:nvPr>
        </p:nvSpPr>
        <p:spPr/>
        <p:txBody>
          <a:bodyPr/>
          <a:lstStyle/>
          <a:p>
            <a:pPr rtl="0"/>
            <a:r>
              <a:rPr lang="en-GB" dirty="0"/>
              <a:t>Healthcare Professionals</a:t>
            </a:r>
          </a:p>
        </p:txBody>
      </p:sp>
      <p:sp>
        <p:nvSpPr>
          <p:cNvPr id="6" name="Slide Number Placeholder 5">
            <a:extLst>
              <a:ext uri="{FF2B5EF4-FFF2-40B4-BE49-F238E27FC236}">
                <a16:creationId xmlns:a16="http://schemas.microsoft.com/office/drawing/2014/main" id="{4CD2AA93-1B7A-B575-D914-0BA4A0A83D49}"/>
              </a:ext>
            </a:extLst>
          </p:cNvPr>
          <p:cNvSpPr>
            <a:spLocks noGrp="1"/>
          </p:cNvSpPr>
          <p:nvPr>
            <p:ph type="sldNum" sz="quarter" idx="12"/>
          </p:nvPr>
        </p:nvSpPr>
        <p:spPr/>
        <p:txBody>
          <a:bodyPr/>
          <a:lstStyle/>
          <a:p>
            <a:pPr rtl="0"/>
            <a:fld id="{FE024F78-56A6-7740-B68D-8D4D026EDF3F}" type="slidenum">
              <a:rPr lang="en-GB" smtClean="0"/>
              <a:pPr rtl="0"/>
              <a:t>6</a:t>
            </a:fld>
            <a:endParaRPr lang="en-GB" dirty="0"/>
          </a:p>
        </p:txBody>
      </p:sp>
    </p:spTree>
    <p:extLst>
      <p:ext uri="{BB962C8B-B14F-4D97-AF65-F5344CB8AC3E}">
        <p14:creationId xmlns:p14="http://schemas.microsoft.com/office/powerpoint/2010/main" val="2089886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8BB64-6B15-51BE-7FCB-431E05D8AE6D}"/>
              </a:ext>
            </a:extLst>
          </p:cNvPr>
          <p:cNvSpPr>
            <a:spLocks noGrp="1"/>
          </p:cNvSpPr>
          <p:nvPr>
            <p:ph type="title"/>
          </p:nvPr>
        </p:nvSpPr>
        <p:spPr>
          <a:xfrm>
            <a:off x="746224" y="444500"/>
            <a:ext cx="10417076" cy="647700"/>
          </a:xfrm>
        </p:spPr>
        <p:txBody>
          <a:bodyPr/>
          <a:lstStyle/>
          <a:p>
            <a:r>
              <a:rPr lang="en-US" dirty="0"/>
              <a:t>Skills of a Diagnostic Radiographer</a:t>
            </a:r>
            <a:endParaRPr lang="en-GB" dirty="0"/>
          </a:p>
        </p:txBody>
      </p:sp>
      <p:sp>
        <p:nvSpPr>
          <p:cNvPr id="4" name="Text Placeholder 3">
            <a:extLst>
              <a:ext uri="{FF2B5EF4-FFF2-40B4-BE49-F238E27FC236}">
                <a16:creationId xmlns:a16="http://schemas.microsoft.com/office/drawing/2014/main" id="{9FE71DBF-A850-49C6-8908-3D0974EDD38C}"/>
              </a:ext>
            </a:extLst>
          </p:cNvPr>
          <p:cNvSpPr>
            <a:spLocks noGrp="1"/>
          </p:cNvSpPr>
          <p:nvPr>
            <p:ph type="body" sz="quarter" idx="28"/>
          </p:nvPr>
        </p:nvSpPr>
        <p:spPr>
          <a:xfrm>
            <a:off x="746224" y="1371600"/>
            <a:ext cx="9693176" cy="4445000"/>
          </a:xfrm>
        </p:spPr>
        <p:txBody>
          <a:bodyPr/>
          <a:lstStyle/>
          <a:p>
            <a:r>
              <a:rPr lang="en-US" sz="2400" dirty="0">
                <a:latin typeface="Calibri" panose="020F0502020204030204" pitchFamily="34" charset="0"/>
                <a:cs typeface="Calibri" panose="020F0502020204030204" pitchFamily="34" charset="0"/>
              </a:rPr>
              <a:t>As Radiographers are specialized and qualified Healthcare Professionals,  they need to have precision and focus on details, aptitude for analyzing and data interpretation, readiness to pick up new skills and stay current with technological advancements.</a:t>
            </a:r>
          </a:p>
          <a:p>
            <a:r>
              <a:rPr lang="en-US" sz="2400" b="0" i="0" dirty="0">
                <a:effectLst/>
                <a:latin typeface="Calibri" panose="020F0502020204030204" pitchFamily="34" charset="0"/>
                <a:cs typeface="Calibri" panose="020F0502020204030204" pitchFamily="34" charset="0"/>
              </a:rPr>
              <a:t>These considerations are an essential component of providing health care, as they help ensure practitioners treat their patients with dignity and respect and that the decisions made by healthcare professionals are fair and just.</a:t>
            </a:r>
            <a:endParaRPr lang="en-US" sz="2400" dirty="0">
              <a:latin typeface="Calibri" panose="020F0502020204030204" pitchFamily="34" charset="0"/>
              <a:cs typeface="Calibri" panose="020F0502020204030204" pitchFamily="34" charset="0"/>
            </a:endParaRPr>
          </a:p>
        </p:txBody>
      </p:sp>
      <p:sp>
        <p:nvSpPr>
          <p:cNvPr id="5" name="Footer Placeholder 4">
            <a:extLst>
              <a:ext uri="{FF2B5EF4-FFF2-40B4-BE49-F238E27FC236}">
                <a16:creationId xmlns:a16="http://schemas.microsoft.com/office/drawing/2014/main" id="{9A6098BF-4757-DB13-F9DC-32A00E4595BA}"/>
              </a:ext>
            </a:extLst>
          </p:cNvPr>
          <p:cNvSpPr>
            <a:spLocks noGrp="1"/>
          </p:cNvSpPr>
          <p:nvPr>
            <p:ph type="ftr" sz="quarter" idx="11"/>
          </p:nvPr>
        </p:nvSpPr>
        <p:spPr/>
        <p:txBody>
          <a:bodyPr/>
          <a:lstStyle/>
          <a:p>
            <a:pPr rtl="0"/>
            <a:r>
              <a:rPr lang="en-GB" dirty="0"/>
              <a:t>Healthcare Professionals</a:t>
            </a:r>
          </a:p>
        </p:txBody>
      </p:sp>
      <p:sp>
        <p:nvSpPr>
          <p:cNvPr id="6" name="Slide Number Placeholder 5">
            <a:extLst>
              <a:ext uri="{FF2B5EF4-FFF2-40B4-BE49-F238E27FC236}">
                <a16:creationId xmlns:a16="http://schemas.microsoft.com/office/drawing/2014/main" id="{2E642E9A-353F-C4C1-9C95-7B4A95CBCA0D}"/>
              </a:ext>
            </a:extLst>
          </p:cNvPr>
          <p:cNvSpPr>
            <a:spLocks noGrp="1"/>
          </p:cNvSpPr>
          <p:nvPr>
            <p:ph type="sldNum" sz="quarter" idx="12"/>
          </p:nvPr>
        </p:nvSpPr>
        <p:spPr/>
        <p:txBody>
          <a:bodyPr/>
          <a:lstStyle/>
          <a:p>
            <a:pPr rtl="0"/>
            <a:fld id="{FE024F78-56A6-7740-B68D-8D4D026EDF3F}" type="slidenum">
              <a:rPr lang="en-GB" smtClean="0"/>
              <a:pPr rtl="0"/>
              <a:t>7</a:t>
            </a:fld>
            <a:endParaRPr lang="en-GB" dirty="0"/>
          </a:p>
        </p:txBody>
      </p:sp>
    </p:spTree>
    <p:extLst>
      <p:ext uri="{BB962C8B-B14F-4D97-AF65-F5344CB8AC3E}">
        <p14:creationId xmlns:p14="http://schemas.microsoft.com/office/powerpoint/2010/main" val="31754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4C76E-0248-5BFB-598F-7DC54F4A43A3}"/>
              </a:ext>
            </a:extLst>
          </p:cNvPr>
          <p:cNvSpPr>
            <a:spLocks noGrp="1"/>
          </p:cNvSpPr>
          <p:nvPr>
            <p:ph type="title"/>
          </p:nvPr>
        </p:nvSpPr>
        <p:spPr>
          <a:xfrm>
            <a:off x="1026125" y="501650"/>
            <a:ext cx="9069027" cy="985838"/>
          </a:xfrm>
        </p:spPr>
        <p:txBody>
          <a:bodyPr/>
          <a:lstStyle/>
          <a:p>
            <a:r>
              <a:rPr lang="en-US" dirty="0"/>
              <a:t>Radiographers Core Skills:</a:t>
            </a:r>
            <a:endParaRPr lang="en-GB" dirty="0"/>
          </a:p>
        </p:txBody>
      </p:sp>
      <p:sp>
        <p:nvSpPr>
          <p:cNvPr id="5" name="Footer Placeholder 4">
            <a:extLst>
              <a:ext uri="{FF2B5EF4-FFF2-40B4-BE49-F238E27FC236}">
                <a16:creationId xmlns:a16="http://schemas.microsoft.com/office/drawing/2014/main" id="{6BB4ACF8-089A-9588-62A2-4D26A5DD785F}"/>
              </a:ext>
            </a:extLst>
          </p:cNvPr>
          <p:cNvSpPr>
            <a:spLocks noGrp="1"/>
          </p:cNvSpPr>
          <p:nvPr>
            <p:ph type="ftr" sz="quarter" idx="11"/>
          </p:nvPr>
        </p:nvSpPr>
        <p:spPr/>
        <p:txBody>
          <a:bodyPr/>
          <a:lstStyle/>
          <a:p>
            <a:pPr rtl="0"/>
            <a:r>
              <a:rPr lang="en-GB"/>
              <a:t>Scientific findings</a:t>
            </a:r>
          </a:p>
        </p:txBody>
      </p:sp>
      <p:sp>
        <p:nvSpPr>
          <p:cNvPr id="6" name="Slide Number Placeholder 5">
            <a:extLst>
              <a:ext uri="{FF2B5EF4-FFF2-40B4-BE49-F238E27FC236}">
                <a16:creationId xmlns:a16="http://schemas.microsoft.com/office/drawing/2014/main" id="{8C4AC7ED-6161-DEAB-5BCA-AFC886AA773C}"/>
              </a:ext>
            </a:extLst>
          </p:cNvPr>
          <p:cNvSpPr>
            <a:spLocks noGrp="1"/>
          </p:cNvSpPr>
          <p:nvPr>
            <p:ph type="sldNum" sz="quarter" idx="12"/>
          </p:nvPr>
        </p:nvSpPr>
        <p:spPr/>
        <p:txBody>
          <a:bodyPr/>
          <a:lstStyle/>
          <a:p>
            <a:pPr rtl="0"/>
            <a:fld id="{FE024F78-56A6-7740-B68D-8D4D026EDF3F}" type="slidenum">
              <a:rPr lang="en-GB" smtClean="0"/>
              <a:pPr rtl="0"/>
              <a:t>8</a:t>
            </a:fld>
            <a:endParaRPr lang="en-GB" dirty="0"/>
          </a:p>
        </p:txBody>
      </p:sp>
      <p:sp>
        <p:nvSpPr>
          <p:cNvPr id="7" name="Text Placeholder 3">
            <a:extLst>
              <a:ext uri="{FF2B5EF4-FFF2-40B4-BE49-F238E27FC236}">
                <a16:creationId xmlns:a16="http://schemas.microsoft.com/office/drawing/2014/main" id="{12E6C0E1-A5EE-8A66-E1B9-A79C3A0E95B5}"/>
              </a:ext>
            </a:extLst>
          </p:cNvPr>
          <p:cNvSpPr>
            <a:spLocks noGrp="1"/>
          </p:cNvSpPr>
          <p:nvPr>
            <p:ph type="body" sz="quarter" idx="28"/>
          </p:nvPr>
        </p:nvSpPr>
        <p:spPr>
          <a:xfrm>
            <a:off x="1026125" y="2209799"/>
            <a:ext cx="9629175" cy="4027488"/>
          </a:xfrm>
        </p:spPr>
        <p:txBody>
          <a:bodyPr/>
          <a:lstStyle/>
          <a:p>
            <a:r>
              <a:rPr lang="en-US" sz="2000" dirty="0"/>
              <a:t>Communication and Interpersonal skills are very important as Radiographers need to explain the  procedures to patients with kind and compassionate attitude.</a:t>
            </a:r>
          </a:p>
          <a:p>
            <a:r>
              <a:rPr lang="en-US" sz="2000" dirty="0"/>
              <a:t>Strong ability to observe and pay attention to details.</a:t>
            </a:r>
          </a:p>
          <a:p>
            <a:r>
              <a:rPr lang="en-US" sz="2000" dirty="0"/>
              <a:t>Capacity to work under pressure  when dealing with critical situations.</a:t>
            </a:r>
          </a:p>
          <a:p>
            <a:r>
              <a:rPr lang="en-US" sz="2000" dirty="0"/>
              <a:t>Capacity to take decisions and the ability to organize. </a:t>
            </a:r>
          </a:p>
          <a:p>
            <a:r>
              <a:rPr lang="en-US" sz="2000" dirty="0"/>
              <a:t>Capacity to operate both autonomously and as a member of a healthcare team.</a:t>
            </a:r>
          </a:p>
          <a:p>
            <a:r>
              <a:rPr lang="en-US" sz="2000" dirty="0"/>
              <a:t>Number skills, as to calculate X-Ray film exposure.</a:t>
            </a:r>
          </a:p>
          <a:p>
            <a:endParaRPr lang="en-US" sz="2000" dirty="0"/>
          </a:p>
          <a:p>
            <a:endParaRPr lang="en-GB" sz="2000" dirty="0"/>
          </a:p>
        </p:txBody>
      </p:sp>
    </p:spTree>
    <p:extLst>
      <p:ext uri="{BB962C8B-B14F-4D97-AF65-F5344CB8AC3E}">
        <p14:creationId xmlns:p14="http://schemas.microsoft.com/office/powerpoint/2010/main" val="3492847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DA2C-8BF6-F10E-458C-F38C349BEE8F}"/>
              </a:ext>
            </a:extLst>
          </p:cNvPr>
          <p:cNvSpPr>
            <a:spLocks noGrp="1"/>
          </p:cNvSpPr>
          <p:nvPr>
            <p:ph type="title"/>
          </p:nvPr>
        </p:nvSpPr>
        <p:spPr/>
        <p:txBody>
          <a:bodyPr/>
          <a:lstStyle/>
          <a:p>
            <a:r>
              <a:rPr lang="en-US" dirty="0"/>
              <a:t>Conclusion</a:t>
            </a:r>
            <a:endParaRPr lang="en-GB" dirty="0"/>
          </a:p>
        </p:txBody>
      </p:sp>
      <p:sp>
        <p:nvSpPr>
          <p:cNvPr id="3" name="Text Placeholder 2">
            <a:extLst>
              <a:ext uri="{FF2B5EF4-FFF2-40B4-BE49-F238E27FC236}">
                <a16:creationId xmlns:a16="http://schemas.microsoft.com/office/drawing/2014/main" id="{A111F5F6-7EB4-849D-E36D-8A8D0059D4DD}"/>
              </a:ext>
            </a:extLst>
          </p:cNvPr>
          <p:cNvSpPr>
            <a:spLocks noGrp="1"/>
          </p:cNvSpPr>
          <p:nvPr>
            <p:ph type="body" sz="quarter" idx="30"/>
          </p:nvPr>
        </p:nvSpPr>
        <p:spPr>
          <a:xfrm>
            <a:off x="1025623" y="2530837"/>
            <a:ext cx="8715277" cy="961087"/>
          </a:xfrm>
        </p:spPr>
        <p:txBody>
          <a:bodyPr/>
          <a:lstStyle/>
          <a:p>
            <a:r>
              <a:rPr lang="en-US" dirty="0"/>
              <a:t>Radiography is a great discovery as today is improving and save lives .</a:t>
            </a:r>
          </a:p>
          <a:p>
            <a:r>
              <a:rPr lang="en-US" dirty="0"/>
              <a:t>Radiography as evolved in the last years and is  continuously  developing and improving. </a:t>
            </a:r>
            <a:endParaRPr lang="en-GB" dirty="0"/>
          </a:p>
        </p:txBody>
      </p:sp>
      <p:sp>
        <p:nvSpPr>
          <p:cNvPr id="5" name="Footer Placeholder 4">
            <a:extLst>
              <a:ext uri="{FF2B5EF4-FFF2-40B4-BE49-F238E27FC236}">
                <a16:creationId xmlns:a16="http://schemas.microsoft.com/office/drawing/2014/main" id="{059B5117-B759-4900-3347-A3FA6E4B6CC5}"/>
              </a:ext>
            </a:extLst>
          </p:cNvPr>
          <p:cNvSpPr>
            <a:spLocks noGrp="1"/>
          </p:cNvSpPr>
          <p:nvPr>
            <p:ph type="ftr" sz="quarter" idx="11"/>
          </p:nvPr>
        </p:nvSpPr>
        <p:spPr/>
        <p:txBody>
          <a:bodyPr/>
          <a:lstStyle/>
          <a:p>
            <a:pPr rtl="0"/>
            <a:r>
              <a:rPr lang="en-GB"/>
              <a:t>Scientific findings</a:t>
            </a:r>
          </a:p>
        </p:txBody>
      </p:sp>
      <p:sp>
        <p:nvSpPr>
          <p:cNvPr id="6" name="Slide Number Placeholder 5">
            <a:extLst>
              <a:ext uri="{FF2B5EF4-FFF2-40B4-BE49-F238E27FC236}">
                <a16:creationId xmlns:a16="http://schemas.microsoft.com/office/drawing/2014/main" id="{B17F2E82-CF77-D9BE-983F-6B6F248E5AAC}"/>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Tree>
    <p:extLst>
      <p:ext uri="{BB962C8B-B14F-4D97-AF65-F5344CB8AC3E}">
        <p14:creationId xmlns:p14="http://schemas.microsoft.com/office/powerpoint/2010/main" val="848821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E9C9815-126A-F7C7-52A1-4A597A49AC95}"/>
              </a:ext>
            </a:extLst>
          </p:cNvPr>
          <p:cNvSpPr>
            <a:spLocks noGrp="1"/>
          </p:cNvSpPr>
          <p:nvPr>
            <p:ph type="title"/>
          </p:nvPr>
        </p:nvSpPr>
        <p:spPr>
          <a:xfrm>
            <a:off x="1133475" y="814388"/>
            <a:ext cx="9410700" cy="876300"/>
          </a:xfrm>
        </p:spPr>
        <p:txBody>
          <a:bodyPr/>
          <a:lstStyle/>
          <a:p>
            <a:r>
              <a:rPr lang="en-US" dirty="0"/>
              <a:t>Computerized Tomography (CT)</a:t>
            </a:r>
            <a:endParaRPr lang="en-GB" dirty="0"/>
          </a:p>
        </p:txBody>
      </p:sp>
      <p:sp>
        <p:nvSpPr>
          <p:cNvPr id="5" name="Footer Placeholder 4">
            <a:extLst>
              <a:ext uri="{FF2B5EF4-FFF2-40B4-BE49-F238E27FC236}">
                <a16:creationId xmlns:a16="http://schemas.microsoft.com/office/drawing/2014/main" id="{55FB778E-FEC3-ACD4-6724-DE75735B9677}"/>
              </a:ext>
            </a:extLst>
          </p:cNvPr>
          <p:cNvSpPr>
            <a:spLocks noGrp="1"/>
          </p:cNvSpPr>
          <p:nvPr>
            <p:ph type="ftr" sz="quarter" idx="11"/>
          </p:nvPr>
        </p:nvSpPr>
        <p:spPr/>
        <p:txBody>
          <a:bodyPr/>
          <a:lstStyle/>
          <a:p>
            <a:pPr rtl="0"/>
            <a:r>
              <a:rPr lang="en-GB" dirty="0"/>
              <a:t>Healthcare Professionals</a:t>
            </a:r>
          </a:p>
        </p:txBody>
      </p:sp>
      <p:sp>
        <p:nvSpPr>
          <p:cNvPr id="6" name="Slide Number Placeholder 5">
            <a:extLst>
              <a:ext uri="{FF2B5EF4-FFF2-40B4-BE49-F238E27FC236}">
                <a16:creationId xmlns:a16="http://schemas.microsoft.com/office/drawing/2014/main" id="{6D9CE188-7353-068B-9410-EABA61BDAB2C}"/>
              </a:ext>
            </a:extLst>
          </p:cNvPr>
          <p:cNvSpPr>
            <a:spLocks noGrp="1"/>
          </p:cNvSpPr>
          <p:nvPr>
            <p:ph type="sldNum" sz="quarter" idx="12"/>
          </p:nvPr>
        </p:nvSpPr>
        <p:spPr/>
        <p:txBody>
          <a:bodyPr/>
          <a:lstStyle/>
          <a:p>
            <a:pPr rtl="0"/>
            <a:fld id="{FE024F78-56A6-7740-B68D-8D4D026EDF3F}" type="slidenum">
              <a:rPr lang="en-GB" smtClean="0"/>
              <a:pPr rtl="0"/>
              <a:t>10</a:t>
            </a:fld>
            <a:endParaRPr lang="en-GB" dirty="0"/>
          </a:p>
        </p:txBody>
      </p:sp>
      <p:pic>
        <p:nvPicPr>
          <p:cNvPr id="8" name="Picture 7">
            <a:extLst>
              <a:ext uri="{FF2B5EF4-FFF2-40B4-BE49-F238E27FC236}">
                <a16:creationId xmlns:a16="http://schemas.microsoft.com/office/drawing/2014/main" id="{EB7D202D-13D0-6F12-3168-4CE1C2DD7B8A}"/>
              </a:ext>
            </a:extLst>
          </p:cNvPr>
          <p:cNvPicPr>
            <a:picLocks noChangeAspect="1"/>
          </p:cNvPicPr>
          <p:nvPr/>
        </p:nvPicPr>
        <p:blipFill>
          <a:blip r:embed="rId2"/>
          <a:stretch>
            <a:fillRect/>
          </a:stretch>
        </p:blipFill>
        <p:spPr>
          <a:xfrm>
            <a:off x="712203" y="1941512"/>
            <a:ext cx="6526129" cy="4067175"/>
          </a:xfrm>
          <a:prstGeom prst="rect">
            <a:avLst/>
          </a:prstGeom>
        </p:spPr>
      </p:pic>
      <p:sp>
        <p:nvSpPr>
          <p:cNvPr id="2" name="TextBox 1">
            <a:extLst>
              <a:ext uri="{FF2B5EF4-FFF2-40B4-BE49-F238E27FC236}">
                <a16:creationId xmlns:a16="http://schemas.microsoft.com/office/drawing/2014/main" id="{1A3D4534-E446-464F-CB33-B835D2E2A286}"/>
              </a:ext>
            </a:extLst>
          </p:cNvPr>
          <p:cNvSpPr txBox="1"/>
          <p:nvPr/>
        </p:nvSpPr>
        <p:spPr>
          <a:xfrm>
            <a:off x="7683500" y="2552700"/>
            <a:ext cx="3962400" cy="2862322"/>
          </a:xfrm>
          <a:prstGeom prst="rect">
            <a:avLst/>
          </a:prstGeom>
          <a:noFill/>
        </p:spPr>
        <p:txBody>
          <a:bodyPr wrap="square" rtlCol="0">
            <a:spAutoFit/>
          </a:bodyPr>
          <a:lstStyle/>
          <a:p>
            <a:r>
              <a:rPr lang="en-US" sz="2000">
                <a:solidFill>
                  <a:schemeClr val="bg1"/>
                </a:solidFill>
              </a:rPr>
              <a:t>A computed tomography (CT) scan is a diagnostic imaging technique that creates images of the inside of the body by combining computer technology and X-rays. Any part of the body, including the bones, muscles, fat, organs, and blood vessels, can be seen in great detail.</a:t>
            </a:r>
            <a:endParaRPr lang="en-GB" sz="2000" dirty="0">
              <a:solidFill>
                <a:schemeClr val="bg1"/>
              </a:solidFill>
            </a:endParaRPr>
          </a:p>
        </p:txBody>
      </p:sp>
    </p:spTree>
    <p:extLst>
      <p:ext uri="{BB962C8B-B14F-4D97-AF65-F5344CB8AC3E}">
        <p14:creationId xmlns:p14="http://schemas.microsoft.com/office/powerpoint/2010/main" val="3621809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l="40000" t="25000" r="5000" b="10000"/>
          </a:stretch>
        </a:blip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B68C083-3AE3-FF41-0E8D-9A32DEC58A38}"/>
              </a:ext>
            </a:extLst>
          </p:cNvPr>
          <p:cNvSpPr>
            <a:spLocks noGrp="1"/>
          </p:cNvSpPr>
          <p:nvPr>
            <p:ph type="sldNum" sz="quarter" idx="12"/>
          </p:nvPr>
        </p:nvSpPr>
        <p:spPr/>
        <p:txBody>
          <a:bodyPr/>
          <a:lstStyle/>
          <a:p>
            <a:pPr rtl="0"/>
            <a:fld id="{FE024F78-56A6-7740-B68D-8D4D026EDF3F}" type="slidenum">
              <a:rPr lang="en-GB" smtClean="0"/>
              <a:pPr rtl="0"/>
              <a:t>11</a:t>
            </a:fld>
            <a:endParaRPr lang="en-GB" dirty="0"/>
          </a:p>
        </p:txBody>
      </p:sp>
      <p:sp>
        <p:nvSpPr>
          <p:cNvPr id="12" name="TextBox 11">
            <a:extLst>
              <a:ext uri="{FF2B5EF4-FFF2-40B4-BE49-F238E27FC236}">
                <a16:creationId xmlns:a16="http://schemas.microsoft.com/office/drawing/2014/main" id="{FA772133-7E47-3D64-0D90-AE28BBCE3C82}"/>
              </a:ext>
            </a:extLst>
          </p:cNvPr>
          <p:cNvSpPr txBox="1"/>
          <p:nvPr/>
        </p:nvSpPr>
        <p:spPr>
          <a:xfrm>
            <a:off x="963652" y="684870"/>
            <a:ext cx="10009148" cy="984885"/>
          </a:xfrm>
          <a:prstGeom prst="rect">
            <a:avLst/>
          </a:prstGeom>
          <a:noFill/>
        </p:spPr>
        <p:txBody>
          <a:bodyPr wrap="square">
            <a:spAutoFit/>
          </a:bodyPr>
          <a:lstStyle/>
          <a:p>
            <a:r>
              <a:rPr lang="en-US" sz="4000" dirty="0">
                <a:latin typeface="Calibri" panose="020F0502020204030204" pitchFamily="34" charset="0"/>
                <a:cs typeface="Calibri" panose="020F0502020204030204" pitchFamily="34" charset="0"/>
              </a:rPr>
              <a:t>Positron Emission Tomography (PET) Scan</a:t>
            </a:r>
          </a:p>
          <a:p>
            <a:endParaRPr lang="en-GB" dirty="0">
              <a:solidFill>
                <a:schemeClr val="bg1"/>
              </a:solidFill>
            </a:endParaRPr>
          </a:p>
        </p:txBody>
      </p:sp>
      <p:sp>
        <p:nvSpPr>
          <p:cNvPr id="14" name="TextBox 13">
            <a:extLst>
              <a:ext uri="{FF2B5EF4-FFF2-40B4-BE49-F238E27FC236}">
                <a16:creationId xmlns:a16="http://schemas.microsoft.com/office/drawing/2014/main" id="{B47F395C-CB49-EB53-9ED2-6EFC19057CE9}"/>
              </a:ext>
            </a:extLst>
          </p:cNvPr>
          <p:cNvSpPr txBox="1"/>
          <p:nvPr/>
        </p:nvSpPr>
        <p:spPr>
          <a:xfrm>
            <a:off x="585600" y="1703215"/>
            <a:ext cx="4275157" cy="4524315"/>
          </a:xfrm>
          <a:prstGeom prst="rect">
            <a:avLst/>
          </a:prstGeom>
          <a:noFill/>
        </p:spPr>
        <p:txBody>
          <a:bodyPr wrap="square">
            <a:spAutoFit/>
          </a:bodyPr>
          <a:lstStyle/>
          <a:p>
            <a:r>
              <a:rPr lang="en-US" b="1" dirty="0"/>
              <a:t>This  equipment scans for problems at the cellular level, it gives the best image of complex systemic diseases. </a:t>
            </a:r>
          </a:p>
          <a:p>
            <a:endParaRPr lang="en-US" b="1" dirty="0"/>
          </a:p>
          <a:p>
            <a:r>
              <a:rPr lang="en-US" b="1" dirty="0"/>
              <a:t>PET Scan are used to inspect :</a:t>
            </a:r>
          </a:p>
          <a:p>
            <a:r>
              <a:rPr lang="en-US" b="1" dirty="0"/>
              <a:t>            •   Blood flow</a:t>
            </a:r>
          </a:p>
          <a:p>
            <a:r>
              <a:rPr lang="en-US" b="1" dirty="0"/>
              <a:t>            •   Oxygen  intake</a:t>
            </a:r>
          </a:p>
          <a:p>
            <a:r>
              <a:rPr lang="en-US" b="1" dirty="0"/>
              <a:t>            •   The metabolism of human and animal organs and tissues. </a:t>
            </a:r>
          </a:p>
          <a:p>
            <a:r>
              <a:rPr lang="en-US" b="1" dirty="0"/>
              <a:t>PET Scan are used to detect:</a:t>
            </a:r>
          </a:p>
          <a:p>
            <a:r>
              <a:rPr lang="en-US" b="1" dirty="0"/>
              <a:t>            •	Cancer</a:t>
            </a:r>
          </a:p>
          <a:p>
            <a:r>
              <a:rPr lang="en-US" b="1" dirty="0"/>
              <a:t>            •	Heart problems</a:t>
            </a:r>
          </a:p>
          <a:p>
            <a:r>
              <a:rPr lang="en-US" b="1" dirty="0"/>
              <a:t>            •	Brain disorders, including               </a:t>
            </a:r>
          </a:p>
          <a:p>
            <a:r>
              <a:rPr lang="en-US" b="1" dirty="0"/>
              <a:t>                problems with the central</a:t>
            </a:r>
          </a:p>
          <a:p>
            <a:r>
              <a:rPr lang="en-US" b="1" dirty="0"/>
              <a:t>                nervous system (CNS).</a:t>
            </a:r>
          </a:p>
          <a:p>
            <a:endParaRPr lang="en-US" b="1" dirty="0"/>
          </a:p>
        </p:txBody>
      </p:sp>
    </p:spTree>
    <p:extLst>
      <p:ext uri="{BB962C8B-B14F-4D97-AF65-F5344CB8AC3E}">
        <p14:creationId xmlns:p14="http://schemas.microsoft.com/office/powerpoint/2010/main" val="204090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rtlCol="0"/>
          <a:lstStyle>
            <a:defPPr>
              <a:defRPr lang="en-GB"/>
            </a:defPPr>
          </a:lstStyle>
          <a:p>
            <a:pPr rtl="0"/>
            <a:r>
              <a:rPr lang="en-GB"/>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rtlCol="0"/>
          <a:lstStyle>
            <a:defPPr>
              <a:defRPr lang="en-GB"/>
            </a:defPPr>
          </a:lstStyle>
          <a:p>
            <a:pPr rtl="0"/>
            <a:r>
              <a:rPr lang="en-GB" dirty="0"/>
              <a:t>Nicoleta Artenie</a:t>
            </a:r>
          </a:p>
          <a:p>
            <a:pPr rtl="0"/>
            <a:r>
              <a:rPr lang="en-GB" dirty="0"/>
              <a:t>Student at UWTSD Swansea Campus</a:t>
            </a:r>
          </a:p>
          <a:p>
            <a:pPr rtl="0"/>
            <a:r>
              <a:rPr lang="en-GB" dirty="0"/>
              <a:t>November 2023</a:t>
            </a:r>
          </a:p>
          <a:p>
            <a:pPr rtl="0"/>
            <a:endParaRPr lang="en-GB" dirty="0"/>
          </a:p>
        </p:txBody>
      </p:sp>
      <p:sp>
        <p:nvSpPr>
          <p:cNvPr id="6" name="Footer Placeholder 5">
            <a:extLst>
              <a:ext uri="{FF2B5EF4-FFF2-40B4-BE49-F238E27FC236}">
                <a16:creationId xmlns:a16="http://schemas.microsoft.com/office/drawing/2014/main" id="{8CE2A5A3-7F4E-23A2-DAD7-C562FEDBBE76}"/>
              </a:ext>
            </a:extLst>
          </p:cNvPr>
          <p:cNvSpPr>
            <a:spLocks noGrp="1"/>
          </p:cNvSpPr>
          <p:nvPr>
            <p:ph type="ftr" sz="quarter" idx="11"/>
          </p:nvPr>
        </p:nvSpPr>
        <p:spPr/>
        <p:txBody>
          <a:bodyPr rtlCol="0"/>
          <a:lstStyle>
            <a:defPPr>
              <a:defRPr lang="en-GB"/>
            </a:defPPr>
          </a:lstStyle>
          <a:p>
            <a:pPr rtl="0"/>
            <a:r>
              <a:rPr lang="en-GB"/>
              <a:t>Scientific findings</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12</a:t>
            </a:fld>
            <a:endParaRPr lang="en-GB" dirty="0"/>
          </a:p>
        </p:txBody>
      </p:sp>
    </p:spTree>
    <p:extLst>
      <p:ext uri="{BB962C8B-B14F-4D97-AF65-F5344CB8AC3E}">
        <p14:creationId xmlns:p14="http://schemas.microsoft.com/office/powerpoint/2010/main" val="79002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8B4D903-B654-EB5B-E2A9-8EDBB64C93A7}"/>
              </a:ext>
            </a:extLst>
          </p:cNvPr>
          <p:cNvSpPr>
            <a:spLocks noGrp="1"/>
          </p:cNvSpPr>
          <p:nvPr>
            <p:ph type="title"/>
          </p:nvPr>
        </p:nvSpPr>
        <p:spPr>
          <a:xfrm>
            <a:off x="837319" y="468313"/>
            <a:ext cx="10515600" cy="877888"/>
          </a:xfrm>
        </p:spPr>
        <p:txBody>
          <a:bodyPr/>
          <a:lstStyle/>
          <a:p>
            <a:pPr algn="l"/>
            <a:r>
              <a:rPr lang="en-US" dirty="0"/>
              <a:t>References:</a:t>
            </a:r>
            <a:endParaRPr lang="en-GB" dirty="0"/>
          </a:p>
        </p:txBody>
      </p:sp>
      <p:sp>
        <p:nvSpPr>
          <p:cNvPr id="5" name="Slide Number Placeholder 4">
            <a:extLst>
              <a:ext uri="{FF2B5EF4-FFF2-40B4-BE49-F238E27FC236}">
                <a16:creationId xmlns:a16="http://schemas.microsoft.com/office/drawing/2014/main" id="{FDA16E8B-9294-962F-1244-9E08C2750254}"/>
              </a:ext>
            </a:extLst>
          </p:cNvPr>
          <p:cNvSpPr>
            <a:spLocks noGrp="1"/>
          </p:cNvSpPr>
          <p:nvPr>
            <p:ph type="sldNum" sz="quarter" idx="12"/>
          </p:nvPr>
        </p:nvSpPr>
        <p:spPr/>
        <p:txBody>
          <a:bodyPr/>
          <a:lstStyle/>
          <a:p>
            <a:pPr rtl="0"/>
            <a:fld id="{FE024F78-56A6-7740-B68D-8D4D026EDF3F}" type="slidenum">
              <a:rPr lang="en-GB" smtClean="0"/>
              <a:pPr rtl="0"/>
              <a:t>13</a:t>
            </a:fld>
            <a:endParaRPr lang="en-GB" dirty="0"/>
          </a:p>
        </p:txBody>
      </p:sp>
      <p:sp>
        <p:nvSpPr>
          <p:cNvPr id="2" name="Content Placeholder 1">
            <a:extLst>
              <a:ext uri="{FF2B5EF4-FFF2-40B4-BE49-F238E27FC236}">
                <a16:creationId xmlns:a16="http://schemas.microsoft.com/office/drawing/2014/main" id="{133B26F5-42FE-A3B7-DFEC-FFEB3DCBC384}"/>
              </a:ext>
            </a:extLst>
          </p:cNvPr>
          <p:cNvSpPr>
            <a:spLocks noGrp="1"/>
          </p:cNvSpPr>
          <p:nvPr>
            <p:ph sz="quarter" idx="25"/>
          </p:nvPr>
        </p:nvSpPr>
        <p:spPr>
          <a:xfrm>
            <a:off x="837319" y="1346201"/>
            <a:ext cx="10515600" cy="4879998"/>
          </a:xfrm>
        </p:spPr>
        <p:txBody>
          <a:bodyPr/>
          <a:lstStyle/>
          <a:p>
            <a:endParaRPr lang="en-US" sz="1600" dirty="0">
              <a:solidFill>
                <a:schemeClr val="tx1"/>
              </a:solidFill>
            </a:endParaRPr>
          </a:p>
          <a:p>
            <a:r>
              <a:rPr lang="pl-PL" sz="1600" i="1" dirty="0">
                <a:solidFill>
                  <a:schemeClr val="tx1"/>
                </a:solidFill>
                <a:latin typeface="Calibri" panose="020F0502020204030204" pitchFamily="34" charset="0"/>
                <a:cs typeface="Calibri" panose="020F0502020204030204" pitchFamily="34" charset="0"/>
              </a:rPr>
              <a:t>HCPC (2023) https://www.hcpc-uk.org/globalassets/resources/standards/standards-of-proficiency---radiographers.pdf (26.11.2023)</a:t>
            </a:r>
            <a:endParaRPr lang="en-GB" sz="1600" i="1" dirty="0">
              <a:solidFill>
                <a:schemeClr val="tx1"/>
              </a:solidFill>
            </a:endParaRPr>
          </a:p>
          <a:p>
            <a:r>
              <a:rPr lang="en-US" sz="1600" i="1" dirty="0">
                <a:solidFill>
                  <a:schemeClr val="tx1"/>
                </a:solidFill>
                <a:latin typeface="Calibri" panose="020F0502020204030204" pitchFamily="34" charset="0"/>
                <a:cs typeface="Calibri" panose="020F0502020204030204" pitchFamily="34" charset="0"/>
              </a:rPr>
              <a:t>Positron emission tomography - computed tomography. (2017) http://www.radiologyinfo.org/en/info.cfm?pg=pet (26.11.2023)</a:t>
            </a:r>
          </a:p>
          <a:p>
            <a:r>
              <a:rPr lang="en-US" sz="1600" i="1" dirty="0">
                <a:solidFill>
                  <a:schemeClr val="tx1"/>
                </a:solidFill>
                <a:latin typeface="Calibri" panose="020F0502020204030204" pitchFamily="34" charset="0"/>
                <a:cs typeface="Calibri" panose="020F0502020204030204" pitchFamily="34" charset="0"/>
              </a:rPr>
              <a:t>Elsevier Ltd on behalf of The College of Radiographers (2020) Radiographers’ academic development in Sweden: Towards and after a doctoral degree, Radiography(27.11.2023) </a:t>
            </a:r>
            <a:r>
              <a:rPr lang="en-US" sz="1600" i="1" dirty="0">
                <a:solidFill>
                  <a:schemeClr val="tx1"/>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https://doi.org/10.1016/j.radi.2020.02.001</a:t>
            </a:r>
            <a:endParaRPr lang="en-US" sz="1600" i="1" dirty="0">
              <a:solidFill>
                <a:schemeClr val="tx1"/>
              </a:solidFill>
              <a:latin typeface="Calibri" panose="020F0502020204030204" pitchFamily="34" charset="0"/>
              <a:cs typeface="Calibri" panose="020F0502020204030204" pitchFamily="34" charset="0"/>
            </a:endParaRPr>
          </a:p>
          <a:p>
            <a:r>
              <a:rPr lang="en-GB" sz="1600" i="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Strudwick, Ruth M., et al. Person-centred Care in Radiography: Skills for Providing Effective Patient Care. United Kingdom, Wiley, 2023.</a:t>
            </a:r>
          </a:p>
          <a:p>
            <a:endParaRPr lang="en-GB" sz="1600" i="1"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57534206"/>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4" ma:contentTypeDescription="Create a new document." ma:contentTypeScope="" ma:versionID="cadff08ee95f2e3e64cd70feb99b69ee">
  <xsd:schema xmlns:xsd="http://www.w3.org/2001/XMLSchema" xmlns:xs="http://www.w3.org/2001/XMLSchema" xmlns:p="http://schemas.microsoft.com/office/2006/metadata/properties" xmlns:ns3="0ebdf10f-b5a3-45b6-acdb-7dc1eb398785" targetNamespace="http://schemas.microsoft.com/office/2006/metadata/properties" ma:root="true" ma:fieldsID="4239b6aed4f3aa0ac526961f1e663839"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2.xml><?xml version="1.0" encoding="utf-8"?>
<ds:datastoreItem xmlns:ds="http://schemas.openxmlformats.org/officeDocument/2006/customXml" ds:itemID="{C86D7367-F508-4F80-B02C-79260B726607}">
  <ds:schemaRefs>
    <ds:schemaRef ds:uri="http://schemas.microsoft.com/office/2006/documentManagement/types"/>
    <ds:schemaRef ds:uri="http://purl.org/dc/terms/"/>
    <ds:schemaRef ds:uri="http://purl.org/dc/dcmityp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0ebdf10f-b5a3-45b6-acdb-7dc1eb398785"/>
    <ds:schemaRef ds:uri="http://www.w3.org/XML/1998/namespace"/>
  </ds:schemaRefs>
</ds:datastoreItem>
</file>

<file path=customXml/itemProps3.xml><?xml version="1.0" encoding="utf-8"?>
<ds:datastoreItem xmlns:ds="http://schemas.openxmlformats.org/officeDocument/2006/customXml" ds:itemID="{B1F76093-7C55-477B-91B0-CA2375E659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{5D89E330-7E11-4554-BB79-BAF73B0CEC4A}tf11936837_win32</Template>
  <TotalTime>5052</TotalTime>
  <Words>794</Words>
  <Application>Microsoft Office PowerPoint</Application>
  <PresentationFormat>Widescreen</PresentationFormat>
  <Paragraphs>86</Paragraphs>
  <Slides>13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Nova</vt:lpstr>
      <vt:lpstr>Biome</vt:lpstr>
      <vt:lpstr>Biome Light</vt:lpstr>
      <vt:lpstr>Calibri</vt:lpstr>
      <vt:lpstr>Segoe UI</vt:lpstr>
      <vt:lpstr>Office Theme</vt:lpstr>
      <vt:lpstr>The science of Radiography </vt:lpstr>
      <vt:lpstr>Content:</vt:lpstr>
      <vt:lpstr>Introduction</vt:lpstr>
      <vt:lpstr>There are two types of Professionals Radiographers</vt:lpstr>
      <vt:lpstr>Radiographers responsabilities:</vt:lpstr>
      <vt:lpstr>Radiographers are regulated by:</vt:lpstr>
      <vt:lpstr>Skills of a Diagnostic Radiographer</vt:lpstr>
      <vt:lpstr>Radiographers Core Skills:</vt:lpstr>
      <vt:lpstr>Conclusion</vt:lpstr>
      <vt:lpstr>Computerized Tomography (CT)</vt:lpstr>
      <vt:lpstr>PowerPoint Presentation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science of Radiography </dc:title>
  <dc:creator>Nicole Artenie</dc:creator>
  <cp:lastModifiedBy>Nicole Artenie</cp:lastModifiedBy>
  <cp:revision>4</cp:revision>
  <cp:lastPrinted>2023-11-27T12:08:24Z</cp:lastPrinted>
  <dcterms:created xsi:type="dcterms:W3CDTF">2023-11-24T20:29:17Z</dcterms:created>
  <dcterms:modified xsi:type="dcterms:W3CDTF">2023-11-28T08:56:18Z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