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6"/>
  </p:notesMasterIdLst>
  <p:sldIdLst>
    <p:sldId id="256" r:id="rId2"/>
    <p:sldId id="276" r:id="rId3"/>
    <p:sldId id="289" r:id="rId4"/>
    <p:sldId id="290" r:id="rId5"/>
    <p:sldId id="278" r:id="rId6"/>
    <p:sldId id="291" r:id="rId7"/>
    <p:sldId id="292" r:id="rId8"/>
    <p:sldId id="293" r:id="rId9"/>
    <p:sldId id="294" r:id="rId10"/>
    <p:sldId id="296" r:id="rId11"/>
    <p:sldId id="297" r:id="rId12"/>
    <p:sldId id="298" r:id="rId13"/>
    <p:sldId id="295" r:id="rId14"/>
    <p:sldId id="29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860"/>
    <p:restoredTop sz="81508" autoAdjust="0"/>
  </p:normalViewPr>
  <p:slideViewPr>
    <p:cSldViewPr snapToGrid="0" snapToObjects="1">
      <p:cViewPr varScale="1">
        <p:scale>
          <a:sx n="61" d="100"/>
          <a:sy n="61" d="100"/>
        </p:scale>
        <p:origin x="139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6E285A-1626-4BB0-A458-3E5589E2C09B}" type="datetimeFigureOut">
              <a:rPr lang="en-US" smtClean="0"/>
              <a:t>10/28/2018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dirty="0"/>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dirty="0"/>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1af</a:t>
            </a:r>
            <a:r>
              <a:rPr lang="en-GB" baseline="0" dirty="0" smtClean="0"/>
              <a:t> = </a:t>
            </a:r>
            <a:r>
              <a:rPr lang="en-GB" baseline="0" dirty="0" err="1" smtClean="0"/>
              <a:t>Ffyn</a:t>
            </a:r>
            <a:r>
              <a:rPr lang="en-GB" baseline="0" dirty="0" smtClean="0"/>
              <a:t> lollipop / Lollipop sticks (20%)</a:t>
            </a:r>
          </a:p>
          <a:p>
            <a:r>
              <a:rPr lang="en-GB" baseline="0" dirty="0" smtClean="0"/>
              <a:t>2il = </a:t>
            </a:r>
            <a:r>
              <a:rPr lang="en-GB" baseline="0" dirty="0" err="1" smtClean="0"/>
              <a:t>Chwarae</a:t>
            </a:r>
            <a:r>
              <a:rPr lang="en-GB" baseline="0" dirty="0" smtClean="0"/>
              <a:t> </a:t>
            </a:r>
            <a:r>
              <a:rPr lang="en-GB" baseline="0" dirty="0" err="1" smtClean="0"/>
              <a:t>rol</a:t>
            </a:r>
            <a:r>
              <a:rPr lang="en-GB" baseline="0" dirty="0" smtClean="0"/>
              <a:t> / Role play (12.6%)</a:t>
            </a:r>
          </a:p>
          <a:p>
            <a:r>
              <a:rPr lang="en-GB" baseline="0" dirty="0" smtClean="0"/>
              <a:t>3ydd = </a:t>
            </a:r>
            <a:r>
              <a:rPr lang="en-GB" baseline="0" dirty="0" err="1" smtClean="0"/>
              <a:t>Goleuadau</a:t>
            </a:r>
            <a:r>
              <a:rPr lang="en-GB" baseline="0" dirty="0" smtClean="0"/>
              <a:t> </a:t>
            </a:r>
            <a:r>
              <a:rPr lang="en-GB" baseline="0" dirty="0" err="1" smtClean="0"/>
              <a:t>traffig</a:t>
            </a:r>
            <a:r>
              <a:rPr lang="en-GB" baseline="0" dirty="0" smtClean="0"/>
              <a:t> / Traffic lights (8.6%)</a:t>
            </a:r>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2</a:t>
            </a:fld>
            <a:endParaRPr lang="en-US" dirty="0"/>
          </a:p>
        </p:txBody>
      </p:sp>
    </p:spTree>
    <p:extLst>
      <p:ext uri="{BB962C8B-B14F-4D97-AF65-F5344CB8AC3E}">
        <p14:creationId xmlns:p14="http://schemas.microsoft.com/office/powerpoint/2010/main" val="33071782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Trafodaeth </a:t>
            </a:r>
            <a:r>
              <a:rPr lang="en-GB" baseline="0" dirty="0" err="1" smtClean="0"/>
              <a:t>fer</a:t>
            </a:r>
            <a:r>
              <a:rPr lang="en-GB" baseline="0" dirty="0" smtClean="0"/>
              <a:t> am </a:t>
            </a:r>
            <a:r>
              <a:rPr lang="en-GB" baseline="0" dirty="0" err="1" smtClean="0"/>
              <a:t>fanteision</a:t>
            </a:r>
            <a:r>
              <a:rPr lang="en-GB" baseline="0" dirty="0" smtClean="0"/>
              <a:t> ac </a:t>
            </a:r>
            <a:r>
              <a:rPr lang="en-GB" baseline="0" dirty="0" err="1" smtClean="0"/>
              <a:t>anfanteision</a:t>
            </a:r>
            <a:r>
              <a:rPr lang="en-GB" baseline="0" dirty="0" smtClean="0"/>
              <a:t> y math </a:t>
            </a:r>
            <a:r>
              <a:rPr lang="en-GB" baseline="0" dirty="0" err="1" smtClean="0"/>
              <a:t>yma</a:t>
            </a:r>
            <a:r>
              <a:rPr lang="en-GB" baseline="0" dirty="0" smtClean="0"/>
              <a:t> o </a:t>
            </a:r>
            <a:r>
              <a:rPr lang="en-GB" baseline="0" dirty="0" err="1" smtClean="0"/>
              <a:t>strategaethau</a:t>
            </a:r>
            <a:r>
              <a:rPr lang="en-GB" baseline="0" dirty="0" smtClean="0"/>
              <a:t> </a:t>
            </a:r>
            <a:r>
              <a:rPr lang="en-GB" baseline="0" dirty="0" err="1" smtClean="0"/>
              <a:t>a’u</a:t>
            </a:r>
            <a:r>
              <a:rPr lang="en-GB" baseline="0" dirty="0" smtClean="0"/>
              <a:t> </a:t>
            </a:r>
            <a:r>
              <a:rPr lang="en-GB" baseline="0" dirty="0" err="1" smtClean="0"/>
              <a:t>heffaith</a:t>
            </a:r>
            <a:r>
              <a:rPr lang="en-GB" baseline="0" dirty="0" smtClean="0"/>
              <a:t> </a:t>
            </a:r>
            <a:r>
              <a:rPr lang="en-GB" baseline="0" dirty="0" err="1" smtClean="0"/>
              <a:t>yn</a:t>
            </a:r>
            <a:r>
              <a:rPr lang="en-GB" baseline="0" dirty="0" smtClean="0"/>
              <a:t> </a:t>
            </a:r>
            <a:r>
              <a:rPr lang="en-GB" baseline="0" dirty="0" err="1" smtClean="0"/>
              <a:t>yr</a:t>
            </a:r>
            <a:r>
              <a:rPr lang="en-GB" baseline="0" dirty="0" smtClean="0"/>
              <a:t> </a:t>
            </a:r>
            <a:r>
              <a:rPr lang="en-GB" baseline="0" dirty="0" err="1" smtClean="0"/>
              <a:t>ystafell</a:t>
            </a:r>
            <a:r>
              <a:rPr lang="en-GB" baseline="0" dirty="0" smtClean="0"/>
              <a:t> </a:t>
            </a:r>
            <a:r>
              <a:rPr lang="en-GB" baseline="0" dirty="0" err="1" smtClean="0"/>
              <a:t>ddosbarth</a:t>
            </a:r>
            <a:r>
              <a:rPr lang="en-GB" baseline="0" dirty="0" smtClean="0"/>
              <a:t>, </a:t>
            </a:r>
            <a:r>
              <a:rPr lang="en-GB" baseline="0" dirty="0" err="1" smtClean="0"/>
              <a:t>e.e</a:t>
            </a:r>
            <a:r>
              <a:rPr lang="en-GB" baseline="0" dirty="0" smtClean="0"/>
              <a:t>. </a:t>
            </a:r>
            <a:r>
              <a:rPr lang="en-GB" baseline="0" dirty="0" err="1" smtClean="0"/>
              <a:t>gorddibynnu</a:t>
            </a:r>
            <a:r>
              <a:rPr lang="en-GB" baseline="0" dirty="0" smtClean="0"/>
              <a:t> </a:t>
            </a:r>
            <a:r>
              <a:rPr lang="en-GB" baseline="0" dirty="0" err="1" smtClean="0"/>
              <a:t>ar</a:t>
            </a:r>
            <a:r>
              <a:rPr lang="en-GB" baseline="0" dirty="0" smtClean="0"/>
              <a:t> un </a:t>
            </a:r>
            <a:r>
              <a:rPr lang="en-GB" baseline="0" dirty="0" err="1" smtClean="0"/>
              <a:t>strategaeth</a:t>
            </a:r>
            <a:r>
              <a:rPr lang="en-GB" baseline="0" dirty="0" smtClean="0"/>
              <a:t> </a:t>
            </a:r>
            <a:r>
              <a:rPr lang="en-GB" baseline="0" dirty="0" err="1" smtClean="0"/>
              <a:t>yn</a:t>
            </a:r>
            <a:r>
              <a:rPr lang="en-GB" baseline="0" dirty="0" smtClean="0"/>
              <a:t> </a:t>
            </a:r>
            <a:r>
              <a:rPr lang="en-GB" baseline="0" dirty="0" err="1" smtClean="0"/>
              <a:t>broblem</a:t>
            </a:r>
            <a:r>
              <a:rPr lang="en-GB" baseline="0" dirty="0" smtClean="0"/>
              <a:t>, </a:t>
            </a:r>
            <a:r>
              <a:rPr lang="en-GB" baseline="0" dirty="0" err="1" smtClean="0"/>
              <a:t>angen</a:t>
            </a:r>
            <a:r>
              <a:rPr lang="en-GB" baseline="0" dirty="0" smtClean="0"/>
              <a:t> </a:t>
            </a:r>
            <a:r>
              <a:rPr lang="en-GB" baseline="0" dirty="0" err="1" smtClean="0"/>
              <a:t>gofalu</a:t>
            </a:r>
            <a:r>
              <a:rPr lang="en-GB" baseline="0" dirty="0" smtClean="0"/>
              <a:t> bod </a:t>
            </a:r>
            <a:r>
              <a:rPr lang="en-GB" baseline="0" dirty="0" err="1" smtClean="0"/>
              <a:t>polisi</a:t>
            </a:r>
            <a:r>
              <a:rPr lang="en-GB" baseline="0" dirty="0" smtClean="0"/>
              <a:t> </a:t>
            </a:r>
            <a:r>
              <a:rPr lang="en-GB" baseline="0" dirty="0" err="1" smtClean="0"/>
              <a:t>ysgol</a:t>
            </a:r>
            <a:r>
              <a:rPr lang="en-GB" baseline="0" dirty="0" smtClean="0"/>
              <a:t> </a:t>
            </a:r>
            <a:r>
              <a:rPr lang="en-GB" baseline="0" dirty="0" err="1" smtClean="0"/>
              <a:t>yn</a:t>
            </a:r>
            <a:r>
              <a:rPr lang="en-GB" baseline="0" dirty="0" smtClean="0"/>
              <a:t> </a:t>
            </a:r>
            <a:r>
              <a:rPr lang="en-GB" baseline="0" dirty="0" err="1" smtClean="0"/>
              <a:t>cael</a:t>
            </a:r>
            <a:r>
              <a:rPr lang="en-GB" baseline="0" dirty="0" smtClean="0"/>
              <a:t> </a:t>
            </a:r>
            <a:r>
              <a:rPr lang="en-GB" baseline="0" dirty="0" err="1" smtClean="0"/>
              <a:t>ei</a:t>
            </a:r>
            <a:r>
              <a:rPr lang="en-GB" baseline="0" dirty="0" smtClean="0"/>
              <a:t> </a:t>
            </a:r>
            <a:r>
              <a:rPr lang="en-GB" baseline="0" dirty="0" err="1" smtClean="0"/>
              <a:t>ddilyn</a:t>
            </a:r>
            <a:r>
              <a:rPr lang="en-GB" baseline="0" dirty="0" smtClean="0"/>
              <a:t>, </a:t>
            </a:r>
            <a:r>
              <a:rPr lang="en-GB" baseline="0" dirty="0" err="1" smtClean="0"/>
              <a:t>nid</a:t>
            </a:r>
            <a:r>
              <a:rPr lang="en-GB" baseline="0" dirty="0" smtClean="0"/>
              <a:t> </a:t>
            </a:r>
            <a:r>
              <a:rPr lang="en-GB" baseline="0" dirty="0" err="1" smtClean="0"/>
              <a:t>yw</a:t>
            </a:r>
            <a:r>
              <a:rPr lang="en-GB" baseline="0" dirty="0" smtClean="0"/>
              <a:t> </a:t>
            </a:r>
            <a:r>
              <a:rPr lang="en-GB" baseline="0" dirty="0" err="1" smtClean="0"/>
              <a:t>pob</a:t>
            </a:r>
            <a:r>
              <a:rPr lang="en-GB" baseline="0" dirty="0" smtClean="0"/>
              <a:t> </a:t>
            </a:r>
            <a:r>
              <a:rPr lang="en-GB" baseline="0" dirty="0" err="1" smtClean="0"/>
              <a:t>strategaeth</a:t>
            </a:r>
            <a:r>
              <a:rPr lang="en-GB" baseline="0" dirty="0" smtClean="0"/>
              <a:t> </a:t>
            </a:r>
            <a:r>
              <a:rPr lang="en-GB" baseline="0" dirty="0" err="1" smtClean="0"/>
              <a:t>yn</a:t>
            </a:r>
            <a:r>
              <a:rPr lang="en-GB" baseline="0" dirty="0" smtClean="0"/>
              <a:t> </a:t>
            </a:r>
            <a:r>
              <a:rPr lang="en-GB" baseline="0" dirty="0" err="1" smtClean="0"/>
              <a:t>siwto</a:t>
            </a:r>
            <a:r>
              <a:rPr lang="en-GB" baseline="0" dirty="0" smtClean="0"/>
              <a:t> </a:t>
            </a:r>
            <a:r>
              <a:rPr lang="en-GB" baseline="0" dirty="0" err="1" smtClean="0"/>
              <a:t>dulliau</a:t>
            </a:r>
            <a:r>
              <a:rPr lang="en-GB" baseline="0" dirty="0" smtClean="0"/>
              <a:t> </a:t>
            </a:r>
            <a:r>
              <a:rPr lang="en-GB" baseline="0" dirty="0" err="1" smtClean="0"/>
              <a:t>dysgu</a:t>
            </a:r>
            <a:r>
              <a:rPr lang="en-GB" baseline="0" dirty="0" smtClean="0"/>
              <a:t> ac </a:t>
            </a:r>
            <a:r>
              <a:rPr lang="en-GB" baseline="0" dirty="0" err="1" smtClean="0"/>
              <a:t>addygsu</a:t>
            </a:r>
            <a:r>
              <a:rPr lang="en-GB" baseline="0" dirty="0" smtClean="0"/>
              <a:t> </a:t>
            </a:r>
            <a:r>
              <a:rPr lang="en-GB" baseline="0" dirty="0" err="1" smtClean="0"/>
              <a:t>yr</a:t>
            </a:r>
            <a:r>
              <a:rPr lang="en-GB" baseline="0" dirty="0" smtClean="0"/>
              <a:t> </a:t>
            </a:r>
            <a:r>
              <a:rPr lang="en-GB" baseline="0" dirty="0" err="1" smtClean="0"/>
              <a:t>athro</a:t>
            </a:r>
            <a:r>
              <a:rPr lang="en-GB" baseline="0" dirty="0" smtClean="0"/>
              <a:t>/</a:t>
            </a:r>
            <a:r>
              <a:rPr lang="en-GB" baseline="0" dirty="0" err="1" smtClean="0"/>
              <a:t>disgyblion</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3</a:t>
            </a:fld>
            <a:endParaRPr lang="en-US" dirty="0"/>
          </a:p>
        </p:txBody>
      </p:sp>
    </p:spTree>
    <p:extLst>
      <p:ext uri="{BB962C8B-B14F-4D97-AF65-F5344CB8AC3E}">
        <p14:creationId xmlns:p14="http://schemas.microsoft.com/office/powerpoint/2010/main" val="876925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Trafodaeth</a:t>
            </a:r>
            <a:r>
              <a:rPr lang="en-GB" baseline="0" dirty="0" smtClean="0"/>
              <a:t> </a:t>
            </a:r>
            <a:r>
              <a:rPr lang="en-GB" baseline="0" dirty="0" err="1" smtClean="0"/>
              <a:t>fer</a:t>
            </a:r>
            <a:r>
              <a:rPr lang="en-GB" baseline="0" dirty="0" smtClean="0"/>
              <a:t> am </a:t>
            </a:r>
            <a:r>
              <a:rPr lang="en-GB" baseline="0" dirty="0" err="1" smtClean="0"/>
              <a:t>ganfyddiadau’r</a:t>
            </a:r>
            <a:r>
              <a:rPr lang="en-GB" baseline="0" dirty="0" smtClean="0"/>
              <a:t> </a:t>
            </a:r>
            <a:r>
              <a:rPr lang="en-GB" baseline="0" dirty="0" err="1" smtClean="0"/>
              <a:t>myfyrwyr</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4</a:t>
            </a:fld>
            <a:endParaRPr lang="en-US" dirty="0"/>
          </a:p>
        </p:txBody>
      </p:sp>
    </p:spTree>
    <p:extLst>
      <p:ext uri="{BB962C8B-B14F-4D97-AF65-F5344CB8AC3E}">
        <p14:creationId xmlns:p14="http://schemas.microsoft.com/office/powerpoint/2010/main" val="2472524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981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10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10/28/2018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10/28/2018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54823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10/28/2018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6105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10/28/2018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58599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10/28/2018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37434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76031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4771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10/28/2018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356426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10/28/2018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9451172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GB" smtClean="0"/>
              <a:t>Click to edit Master title style</a:t>
            </a:r>
            <a:endParaRPr kumimoji="0" lang="en-US"/>
          </a:p>
        </p:txBody>
      </p:sp>
      <p:sp>
        <p:nvSpPr>
          <p:cNvPr id="4" name="Date Placeholder 3"/>
          <p:cNvSpPr>
            <a:spLocks noGrp="1"/>
          </p:cNvSpPr>
          <p:nvPr>
            <p:ph type="dt" sz="half" idx="10"/>
          </p:nvPr>
        </p:nvSpPr>
        <p:spPr/>
        <p:txBody>
          <a:bodyPr/>
          <a:lstStyle/>
          <a:p>
            <a:fld id="{215C8E16-E459-AE4C-BB62-71A8FD34E167}" type="datetimeFigureOut">
              <a:rPr lang="en-US" smtClean="0"/>
              <a:pPr/>
              <a:t>10/30/2018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37211D-0AE6-184A-94A7-4EE24C8D25F1}"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Tree>
    <p:extLst>
      <p:ext uri="{BB962C8B-B14F-4D97-AF65-F5344CB8AC3E}">
        <p14:creationId xmlns:p14="http://schemas.microsoft.com/office/powerpoint/2010/main" val="2047645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10/28/2018</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dirty="0"/>
          </a:p>
        </p:txBody>
      </p:sp>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353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hyperlink" Target="http://dictionary.reference.com/browse/teach"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17599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669" y="365126"/>
            <a:ext cx="8513379" cy="1325563"/>
          </a:xfrm>
        </p:spPr>
        <p:txBody>
          <a:bodyPr rtlCol="0">
            <a:normAutofit fontScale="90000"/>
            <a:scene3d>
              <a:camera prst="orthographicFront"/>
              <a:lightRig rig="threePt" dir="t">
                <a:rot lat="0" lon="0" rev="4800000"/>
              </a:lightRig>
            </a:scene3d>
          </a:bodyPr>
          <a:lstStyle/>
          <a:p>
            <a:pPr>
              <a:defRPr/>
            </a:pPr>
            <a:r>
              <a:rPr lang="en-US" dirty="0" smtClean="0">
                <a:solidFill>
                  <a:schemeClr val="accent1">
                    <a:satMod val="150000"/>
                  </a:schemeClr>
                </a:solidFill>
                <a:ea typeface="+mj-ea"/>
              </a:rPr>
              <a:t/>
            </a:r>
            <a:br>
              <a:rPr lang="en-US" dirty="0" smtClean="0">
                <a:solidFill>
                  <a:schemeClr val="accent1">
                    <a:satMod val="150000"/>
                  </a:schemeClr>
                </a:solidFill>
                <a:ea typeface="+mj-ea"/>
              </a:rPr>
            </a:br>
            <a:r>
              <a:rPr lang="en-US" b="1" dirty="0" err="1" smtClean="0">
                <a:solidFill>
                  <a:schemeClr val="accent1">
                    <a:satMod val="150000"/>
                  </a:schemeClr>
                </a:solidFill>
              </a:rPr>
              <a:t>Adborth</a:t>
            </a:r>
            <a:r>
              <a:rPr lang="en-US" b="1" dirty="0" smtClean="0">
                <a:solidFill>
                  <a:schemeClr val="accent1">
                    <a:satMod val="150000"/>
                  </a:schemeClr>
                </a:solidFill>
              </a:rPr>
              <a:t> </a:t>
            </a:r>
            <a:r>
              <a:rPr lang="en-US" b="1" dirty="0" smtClean="0">
                <a:solidFill>
                  <a:schemeClr val="accent1">
                    <a:satMod val="150000"/>
                  </a:schemeClr>
                </a:solidFill>
              </a:rPr>
              <a:t>o </a:t>
            </a:r>
            <a:r>
              <a:rPr lang="en-US" b="1" dirty="0" err="1" smtClean="0">
                <a:solidFill>
                  <a:schemeClr val="accent1">
                    <a:satMod val="150000"/>
                  </a:schemeClr>
                </a:solidFill>
              </a:rPr>
              <a:t>sesiwn</a:t>
            </a:r>
            <a:r>
              <a:rPr lang="en-US" b="1" dirty="0" smtClean="0">
                <a:solidFill>
                  <a:schemeClr val="accent1">
                    <a:satMod val="150000"/>
                  </a:schemeClr>
                </a:solidFill>
              </a:rPr>
              <a:t> Y </a:t>
            </a:r>
            <a:r>
              <a:rPr lang="en-US" b="1" dirty="0" err="1" smtClean="0">
                <a:solidFill>
                  <a:schemeClr val="accent1">
                    <a:satMod val="150000"/>
                  </a:schemeClr>
                </a:solidFill>
              </a:rPr>
              <a:t>Farchnad</a:t>
            </a:r>
            <a:r>
              <a:rPr lang="en-US" b="1" dirty="0" smtClean="0">
                <a:solidFill>
                  <a:schemeClr val="accent1">
                    <a:satMod val="150000"/>
                  </a:schemeClr>
                </a:solidFill>
              </a:rPr>
              <a:t/>
            </a:r>
            <a:br>
              <a:rPr lang="en-US" b="1" dirty="0" smtClean="0">
                <a:solidFill>
                  <a:schemeClr val="accent1">
                    <a:satMod val="150000"/>
                  </a:schemeClr>
                </a:solidFill>
              </a:rPr>
            </a:br>
            <a:r>
              <a:rPr lang="en-US" b="1" dirty="0" smtClean="0">
                <a:solidFill>
                  <a:schemeClr val="accent1">
                    <a:satMod val="150000"/>
                  </a:schemeClr>
                </a:solidFill>
              </a:rPr>
              <a:t>Feedback </a:t>
            </a:r>
            <a:r>
              <a:rPr lang="en-US" b="1" dirty="0">
                <a:solidFill>
                  <a:schemeClr val="accent1">
                    <a:satMod val="150000"/>
                  </a:schemeClr>
                </a:solidFill>
              </a:rPr>
              <a:t>from the </a:t>
            </a:r>
            <a:r>
              <a:rPr lang="en-US" b="1" dirty="0" smtClean="0">
                <a:solidFill>
                  <a:schemeClr val="accent1">
                    <a:satMod val="150000"/>
                  </a:schemeClr>
                </a:solidFill>
              </a:rPr>
              <a:t>Marketplace session</a:t>
            </a:r>
            <a:r>
              <a:rPr lang="en-US" b="1" dirty="0">
                <a:solidFill>
                  <a:schemeClr val="accent1">
                    <a:satMod val="150000"/>
                  </a:schemeClr>
                </a:solidFill>
              </a:rPr>
              <a:t/>
            </a:r>
            <a:br>
              <a:rPr lang="en-US" b="1" dirty="0">
                <a:solidFill>
                  <a:schemeClr val="accent1">
                    <a:satMod val="150000"/>
                  </a:schemeClr>
                </a:solidFill>
              </a:rPr>
            </a:br>
            <a:endParaRPr lang="en-US" b="1" dirty="0">
              <a:solidFill>
                <a:schemeClr val="accent1">
                  <a:satMod val="150000"/>
                </a:schemeClr>
              </a:solidFill>
            </a:endParaRPr>
          </a:p>
        </p:txBody>
      </p:sp>
      <p:pic>
        <p:nvPicPr>
          <p:cNvPr id="7" name="Picture 6"/>
          <p:cNvPicPr>
            <a:picLocks noChangeAspect="1"/>
          </p:cNvPicPr>
          <p:nvPr/>
        </p:nvPicPr>
        <p:blipFill>
          <a:blip r:embed="rId3"/>
          <a:stretch>
            <a:fillRect/>
          </a:stretch>
        </p:blipFill>
        <p:spPr>
          <a:xfrm>
            <a:off x="304451" y="1690689"/>
            <a:ext cx="8634597" cy="3806409"/>
          </a:xfrm>
          <a:prstGeom prst="rect">
            <a:avLst/>
          </a:prstGeom>
        </p:spPr>
      </p:pic>
    </p:spTree>
    <p:extLst>
      <p:ext uri="{BB962C8B-B14F-4D97-AF65-F5344CB8AC3E}">
        <p14:creationId xmlns:p14="http://schemas.microsoft.com/office/powerpoint/2010/main" val="42880157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339" y="93334"/>
            <a:ext cx="7886700" cy="1325563"/>
          </a:xfrm>
        </p:spPr>
        <p:txBody>
          <a:bodyPr/>
          <a:lstStyle/>
          <a:p>
            <a:r>
              <a:rPr lang="en-GB" b="1" dirty="0" err="1" smtClean="0"/>
              <a:t>Rhai</a:t>
            </a:r>
            <a:r>
              <a:rPr lang="en-GB" b="1" dirty="0" smtClean="0"/>
              <a:t> </a:t>
            </a:r>
            <a:r>
              <a:rPr lang="en-GB" b="1" dirty="0" err="1" smtClean="0"/>
              <a:t>rhesymau</a:t>
            </a:r>
            <a:r>
              <a:rPr lang="en-GB" b="1" dirty="0" smtClean="0"/>
              <a:t> a </a:t>
            </a:r>
            <a:r>
              <a:rPr lang="en-GB" b="1" dirty="0" err="1" smtClean="0"/>
              <a:t>rhoddwyd</a:t>
            </a:r>
            <a:r>
              <a:rPr lang="en-GB" b="1" dirty="0" smtClean="0"/>
              <a:t/>
            </a:r>
            <a:br>
              <a:rPr lang="en-GB" b="1" dirty="0" smtClean="0"/>
            </a:br>
            <a:r>
              <a:rPr lang="en-GB" b="1" dirty="0" smtClean="0"/>
              <a:t>Some reasons given</a:t>
            </a:r>
            <a:endParaRPr lang="en-GB" b="1" dirty="0"/>
          </a:p>
        </p:txBody>
      </p:sp>
      <p:sp>
        <p:nvSpPr>
          <p:cNvPr id="5" name="Rectangular Callout 4"/>
          <p:cNvSpPr/>
          <p:nvPr/>
        </p:nvSpPr>
        <p:spPr>
          <a:xfrm>
            <a:off x="313339" y="1690689"/>
            <a:ext cx="4416316" cy="1683132"/>
          </a:xfrm>
          <a:prstGeom prst="wedgeRectCallout">
            <a:avLst>
              <a:gd name="adj1" fmla="val -50820"/>
              <a:gd name="adj2" fmla="val 8966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It included all children and encourages them to answer questions</a:t>
            </a:r>
          </a:p>
        </p:txBody>
      </p:sp>
      <p:sp>
        <p:nvSpPr>
          <p:cNvPr id="6" name="Oval Callout 5"/>
          <p:cNvSpPr/>
          <p:nvPr/>
        </p:nvSpPr>
        <p:spPr>
          <a:xfrm>
            <a:off x="5044966" y="1418897"/>
            <a:ext cx="3470384" cy="1954924"/>
          </a:xfrm>
          <a:prstGeom prst="wedgeEllipseCallout">
            <a:avLst>
              <a:gd name="adj1" fmla="val 65653"/>
              <a:gd name="adj2" fmla="val 834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err="1"/>
              <a:t>Ffordd</a:t>
            </a:r>
            <a:r>
              <a:rPr lang="en-GB" sz="2000" b="1" dirty="0"/>
              <a:t> </a:t>
            </a:r>
            <a:r>
              <a:rPr lang="en-GB" sz="2000" b="1" dirty="0" err="1" smtClean="0"/>
              <a:t>dda</a:t>
            </a:r>
            <a:r>
              <a:rPr lang="en-GB" sz="2000" b="1" dirty="0" smtClean="0"/>
              <a:t> </a:t>
            </a:r>
            <a:r>
              <a:rPr lang="en-GB" sz="2000" b="1" dirty="0"/>
              <a:t>o </a:t>
            </a:r>
            <a:r>
              <a:rPr lang="en-GB" sz="2000" b="1" dirty="0" err="1"/>
              <a:t>gael</a:t>
            </a:r>
            <a:r>
              <a:rPr lang="en-GB" sz="2000" b="1" dirty="0"/>
              <a:t> plant </a:t>
            </a:r>
            <a:r>
              <a:rPr lang="en-GB" sz="2000" b="1" dirty="0" err="1"/>
              <a:t>sydd</a:t>
            </a:r>
            <a:r>
              <a:rPr lang="en-GB" sz="2000" b="1" dirty="0"/>
              <a:t> </a:t>
            </a:r>
            <a:r>
              <a:rPr lang="en-GB" sz="2000" b="1" dirty="0" err="1"/>
              <a:t>ddim</a:t>
            </a:r>
            <a:r>
              <a:rPr lang="en-GB" sz="2000" b="1" dirty="0"/>
              <a:t> </a:t>
            </a:r>
            <a:r>
              <a:rPr lang="en-GB" sz="2000" b="1" dirty="0" err="1"/>
              <a:t>yn</a:t>
            </a:r>
            <a:r>
              <a:rPr lang="en-GB" sz="2000" b="1" dirty="0"/>
              <a:t> </a:t>
            </a:r>
            <a:r>
              <a:rPr lang="en-GB" sz="2000" b="1" dirty="0" err="1"/>
              <a:t>hyderus</a:t>
            </a:r>
            <a:r>
              <a:rPr lang="en-GB" sz="2000" b="1" dirty="0"/>
              <a:t> </a:t>
            </a:r>
            <a:r>
              <a:rPr lang="en-GB" sz="2000" b="1" dirty="0" err="1"/>
              <a:t>i</a:t>
            </a:r>
            <a:r>
              <a:rPr lang="en-GB" sz="2000" b="1" dirty="0"/>
              <a:t> </a:t>
            </a:r>
            <a:r>
              <a:rPr lang="en-GB" sz="2000" b="1" dirty="0" err="1"/>
              <a:t>ddod</a:t>
            </a:r>
            <a:r>
              <a:rPr lang="en-GB" sz="2000" b="1" dirty="0"/>
              <a:t> </a:t>
            </a:r>
            <a:r>
              <a:rPr lang="en-GB" sz="2000" b="1" dirty="0" err="1"/>
              <a:t>yn</a:t>
            </a:r>
            <a:r>
              <a:rPr lang="en-GB" sz="2000" b="1" dirty="0"/>
              <a:t> </a:t>
            </a:r>
            <a:r>
              <a:rPr lang="en-GB" sz="2000" b="1" dirty="0" err="1"/>
              <a:t>fwy</a:t>
            </a:r>
            <a:r>
              <a:rPr lang="en-GB" sz="2000" b="1" dirty="0"/>
              <a:t> </a:t>
            </a:r>
            <a:r>
              <a:rPr lang="en-GB" sz="2000" b="1" dirty="0" err="1"/>
              <a:t>hyderus</a:t>
            </a:r>
            <a:r>
              <a:rPr lang="en-GB" sz="2000" b="1" dirty="0"/>
              <a:t> </a:t>
            </a:r>
          </a:p>
        </p:txBody>
      </p:sp>
      <p:sp>
        <p:nvSpPr>
          <p:cNvPr id="7" name="Rounded Rectangular Callout 6"/>
          <p:cNvSpPr/>
          <p:nvPr/>
        </p:nvSpPr>
        <p:spPr>
          <a:xfrm>
            <a:off x="2238703" y="3704897"/>
            <a:ext cx="5376042" cy="1340069"/>
          </a:xfrm>
          <a:prstGeom prst="wedgeRoundRectCallout">
            <a:avLst>
              <a:gd name="adj1" fmla="val 281"/>
              <a:gd name="adj2" fmla="val 12701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It was Interesting to know that it’s more than just lollipop sticks </a:t>
            </a:r>
          </a:p>
        </p:txBody>
      </p:sp>
    </p:spTree>
    <p:extLst>
      <p:ext uri="{BB962C8B-B14F-4D97-AF65-F5344CB8AC3E}">
        <p14:creationId xmlns:p14="http://schemas.microsoft.com/office/powerpoint/2010/main" val="3670664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655" y="160174"/>
            <a:ext cx="7886700" cy="1325563"/>
          </a:xfrm>
        </p:spPr>
        <p:txBody>
          <a:bodyPr/>
          <a:lstStyle/>
          <a:p>
            <a:r>
              <a:rPr lang="en-GB" b="1" dirty="0" smtClean="0"/>
              <a:t>Tri </a:t>
            </a:r>
            <a:r>
              <a:rPr lang="en-GB" b="1" dirty="0" err="1" smtClean="0"/>
              <a:t>phrif</a:t>
            </a:r>
            <a:r>
              <a:rPr lang="en-GB" b="1" dirty="0" smtClean="0"/>
              <a:t> </a:t>
            </a:r>
            <a:r>
              <a:rPr lang="en-GB" b="1" dirty="0" err="1" smtClean="0"/>
              <a:t>arsylwad</a:t>
            </a:r>
            <a:r>
              <a:rPr lang="en-GB" b="1" dirty="0" smtClean="0"/>
              <a:t/>
            </a:r>
            <a:br>
              <a:rPr lang="en-GB" b="1" dirty="0" smtClean="0"/>
            </a:br>
            <a:r>
              <a:rPr lang="en-GB" b="1" dirty="0" smtClean="0"/>
              <a:t>Three main observations</a:t>
            </a:r>
            <a:endParaRPr lang="en-GB" b="1" dirty="0"/>
          </a:p>
        </p:txBody>
      </p:sp>
      <p:sp>
        <p:nvSpPr>
          <p:cNvPr id="3" name="Content Placeholder 2"/>
          <p:cNvSpPr>
            <a:spLocks noGrp="1"/>
          </p:cNvSpPr>
          <p:nvPr>
            <p:ph sz="half" idx="1"/>
          </p:nvPr>
        </p:nvSpPr>
        <p:spPr>
          <a:xfrm>
            <a:off x="157655" y="1485737"/>
            <a:ext cx="4357195" cy="4351338"/>
          </a:xfrm>
        </p:spPr>
        <p:txBody>
          <a:bodyPr>
            <a:normAutofit fontScale="92500" lnSpcReduction="10000"/>
          </a:bodyPr>
          <a:lstStyle/>
          <a:p>
            <a:r>
              <a:rPr lang="en-GB" dirty="0" err="1" smtClean="0"/>
              <a:t>Erbyn</a:t>
            </a:r>
            <a:r>
              <a:rPr lang="en-GB" dirty="0" smtClean="0"/>
              <a:t> </a:t>
            </a:r>
            <a:r>
              <a:rPr lang="en-GB" dirty="0" err="1" smtClean="0"/>
              <a:t>hyn</a:t>
            </a:r>
            <a:r>
              <a:rPr lang="en-GB" dirty="0" smtClean="0"/>
              <a:t>, </a:t>
            </a:r>
            <a:r>
              <a:rPr lang="en-GB" dirty="0" err="1" smtClean="0"/>
              <a:t>rydych</a:t>
            </a:r>
            <a:r>
              <a:rPr lang="en-GB" dirty="0" smtClean="0"/>
              <a:t> </a:t>
            </a:r>
            <a:r>
              <a:rPr lang="en-GB" dirty="0" err="1" smtClean="0"/>
              <a:t>wedi</a:t>
            </a:r>
            <a:r>
              <a:rPr lang="en-GB" dirty="0" smtClean="0"/>
              <a:t> </a:t>
            </a:r>
            <a:r>
              <a:rPr lang="en-GB" dirty="0" err="1" smtClean="0"/>
              <a:t>derbyn</a:t>
            </a:r>
            <a:r>
              <a:rPr lang="en-GB" dirty="0" smtClean="0"/>
              <a:t> y </a:t>
            </a:r>
            <a:r>
              <a:rPr lang="en-GB" dirty="0" err="1" smtClean="0"/>
              <a:t>mewnbwn</a:t>
            </a:r>
            <a:r>
              <a:rPr lang="en-GB" dirty="0" smtClean="0"/>
              <a:t> </a:t>
            </a:r>
            <a:r>
              <a:rPr lang="en-GB" dirty="0" err="1" smtClean="0"/>
              <a:t>canlynol</a:t>
            </a:r>
            <a:r>
              <a:rPr lang="en-GB" dirty="0" smtClean="0"/>
              <a:t> am </a:t>
            </a:r>
            <a:r>
              <a:rPr lang="en-GB" dirty="0" err="1" smtClean="0"/>
              <a:t>reolaeth</a:t>
            </a:r>
            <a:r>
              <a:rPr lang="en-GB" dirty="0" smtClean="0"/>
              <a:t> </a:t>
            </a:r>
            <a:r>
              <a:rPr lang="en-GB" dirty="0" err="1" smtClean="0"/>
              <a:t>dosbarth</a:t>
            </a:r>
            <a:r>
              <a:rPr lang="en-GB" dirty="0" smtClean="0"/>
              <a:t> </a:t>
            </a:r>
            <a:r>
              <a:rPr lang="en-GB" dirty="0" err="1" smtClean="0"/>
              <a:t>effeithiol</a:t>
            </a:r>
            <a:r>
              <a:rPr lang="en-GB" dirty="0" smtClean="0"/>
              <a:t>:</a:t>
            </a:r>
          </a:p>
          <a:p>
            <a:pPr>
              <a:buFont typeface="Wingdings" panose="05000000000000000000" pitchFamily="2" charset="2"/>
              <a:buChar char="ü"/>
            </a:pPr>
            <a:r>
              <a:rPr lang="en-GB" dirty="0" err="1" smtClean="0"/>
              <a:t>Arsylwi</a:t>
            </a:r>
            <a:r>
              <a:rPr lang="en-GB" dirty="0" smtClean="0"/>
              <a:t> </a:t>
            </a:r>
            <a:r>
              <a:rPr lang="en-GB" dirty="0" err="1" smtClean="0"/>
              <a:t>gwers</a:t>
            </a:r>
            <a:endParaRPr lang="en-GB" dirty="0" smtClean="0"/>
          </a:p>
          <a:p>
            <a:pPr>
              <a:buFont typeface="Wingdings" panose="05000000000000000000" pitchFamily="2" charset="2"/>
              <a:buChar char="ü"/>
            </a:pPr>
            <a:r>
              <a:rPr lang="en-GB" dirty="0" err="1" smtClean="0"/>
              <a:t>Sesiwn</a:t>
            </a:r>
            <a:r>
              <a:rPr lang="en-GB" dirty="0" smtClean="0"/>
              <a:t>/</a:t>
            </a:r>
            <a:r>
              <a:rPr lang="en-GB" dirty="0" err="1" smtClean="0"/>
              <a:t>darlith</a:t>
            </a:r>
            <a:r>
              <a:rPr lang="en-GB" dirty="0" smtClean="0"/>
              <a:t> </a:t>
            </a:r>
            <a:r>
              <a:rPr lang="en-GB" dirty="0" err="1" smtClean="0"/>
              <a:t>ar</a:t>
            </a:r>
            <a:r>
              <a:rPr lang="en-GB" dirty="0" smtClean="0"/>
              <a:t> </a:t>
            </a:r>
            <a:r>
              <a:rPr lang="en-GB" dirty="0" err="1" smtClean="0"/>
              <a:t>reolaeth</a:t>
            </a:r>
            <a:r>
              <a:rPr lang="en-GB" dirty="0" smtClean="0"/>
              <a:t> </a:t>
            </a:r>
            <a:r>
              <a:rPr lang="en-GB" dirty="0" err="1" smtClean="0"/>
              <a:t>dosbarth</a:t>
            </a:r>
            <a:endParaRPr lang="en-GB" dirty="0" smtClean="0"/>
          </a:p>
          <a:p>
            <a:pPr>
              <a:buFont typeface="Wingdings" panose="05000000000000000000" pitchFamily="2" charset="2"/>
              <a:buChar char="ü"/>
            </a:pPr>
            <a:r>
              <a:rPr lang="en-GB" dirty="0" err="1" smtClean="0"/>
              <a:t>Darllen</a:t>
            </a:r>
            <a:r>
              <a:rPr lang="en-GB" dirty="0" smtClean="0"/>
              <a:t> </a:t>
            </a:r>
            <a:r>
              <a:rPr lang="en-GB" dirty="0" err="1" smtClean="0"/>
              <a:t>pennod</a:t>
            </a:r>
            <a:r>
              <a:rPr lang="en-GB" dirty="0" smtClean="0"/>
              <a:t> 12 </a:t>
            </a:r>
            <a:r>
              <a:rPr lang="en-GB" dirty="0" err="1" smtClean="0"/>
              <a:t>Grigg</a:t>
            </a:r>
            <a:r>
              <a:rPr lang="en-GB" dirty="0" smtClean="0"/>
              <a:t>.</a:t>
            </a:r>
          </a:p>
          <a:p>
            <a:pPr marL="0" indent="0">
              <a:buNone/>
            </a:pPr>
            <a:r>
              <a:rPr lang="en-GB" b="1" dirty="0" smtClean="0"/>
              <a:t>Beth </a:t>
            </a:r>
            <a:r>
              <a:rPr lang="en-GB" b="1" dirty="0" err="1" smtClean="0"/>
              <a:t>yw</a:t>
            </a:r>
            <a:r>
              <a:rPr lang="en-GB" b="1" dirty="0" smtClean="0"/>
              <a:t> </a:t>
            </a:r>
            <a:r>
              <a:rPr lang="en-GB" b="1" dirty="0" err="1" smtClean="0"/>
              <a:t>eich</a:t>
            </a:r>
            <a:r>
              <a:rPr lang="en-GB" b="1" dirty="0" smtClean="0"/>
              <a:t> 3 </a:t>
            </a:r>
            <a:r>
              <a:rPr lang="en-GB" b="1" dirty="0" err="1" smtClean="0"/>
              <a:t>phrif</a:t>
            </a:r>
            <a:r>
              <a:rPr lang="en-GB" b="1" dirty="0" smtClean="0"/>
              <a:t> </a:t>
            </a:r>
            <a:r>
              <a:rPr lang="en-GB" b="1" dirty="0" err="1" smtClean="0"/>
              <a:t>arsylwad</a:t>
            </a:r>
            <a:r>
              <a:rPr lang="en-GB" b="1" dirty="0" smtClean="0"/>
              <a:t> am </a:t>
            </a:r>
            <a:r>
              <a:rPr lang="en-GB" b="1" dirty="0" err="1" smtClean="0"/>
              <a:t>reolaeth</a:t>
            </a:r>
            <a:r>
              <a:rPr lang="en-GB" b="1" dirty="0" smtClean="0"/>
              <a:t> </a:t>
            </a:r>
            <a:r>
              <a:rPr lang="en-GB" b="1" dirty="0" err="1" smtClean="0"/>
              <a:t>dosbarth</a:t>
            </a:r>
            <a:r>
              <a:rPr lang="en-GB" b="1" dirty="0" smtClean="0"/>
              <a:t> </a:t>
            </a:r>
            <a:r>
              <a:rPr lang="en-GB" b="1" dirty="0" err="1" smtClean="0"/>
              <a:t>effeithiol</a:t>
            </a:r>
            <a:r>
              <a:rPr lang="en-GB" b="1" dirty="0" smtClean="0"/>
              <a:t>?</a:t>
            </a:r>
            <a:endParaRPr lang="en-GB" b="1" dirty="0"/>
          </a:p>
        </p:txBody>
      </p:sp>
      <p:sp>
        <p:nvSpPr>
          <p:cNvPr id="4" name="Content Placeholder 3"/>
          <p:cNvSpPr>
            <a:spLocks noGrp="1"/>
          </p:cNvSpPr>
          <p:nvPr>
            <p:ph sz="half" idx="2"/>
          </p:nvPr>
        </p:nvSpPr>
        <p:spPr>
          <a:xfrm>
            <a:off x="4629149" y="1514093"/>
            <a:ext cx="4357195" cy="4351338"/>
          </a:xfrm>
        </p:spPr>
        <p:txBody>
          <a:bodyPr>
            <a:normAutofit fontScale="92500" lnSpcReduction="10000"/>
          </a:bodyPr>
          <a:lstStyle/>
          <a:p>
            <a:r>
              <a:rPr lang="en-GB" dirty="0" smtClean="0"/>
              <a:t>By now, you’ve received the following input concerning effective classroom management:</a:t>
            </a:r>
          </a:p>
          <a:p>
            <a:pPr>
              <a:buFont typeface="Wingdings" panose="05000000000000000000" pitchFamily="2" charset="2"/>
              <a:buChar char="ü"/>
            </a:pPr>
            <a:r>
              <a:rPr lang="en-GB" dirty="0" smtClean="0"/>
              <a:t>Lesson observation</a:t>
            </a:r>
          </a:p>
          <a:p>
            <a:pPr>
              <a:buFont typeface="Wingdings" panose="05000000000000000000" pitchFamily="2" charset="2"/>
              <a:buChar char="ü"/>
            </a:pPr>
            <a:r>
              <a:rPr lang="en-GB" dirty="0" smtClean="0"/>
              <a:t>Session/lecture on classroom management</a:t>
            </a:r>
          </a:p>
          <a:p>
            <a:pPr>
              <a:buFont typeface="Wingdings" panose="05000000000000000000" pitchFamily="2" charset="2"/>
              <a:buChar char="ü"/>
            </a:pPr>
            <a:r>
              <a:rPr lang="en-GB" dirty="0" smtClean="0"/>
              <a:t>Reading </a:t>
            </a:r>
            <a:r>
              <a:rPr lang="en-GB" dirty="0" err="1" smtClean="0"/>
              <a:t>Grigg</a:t>
            </a:r>
            <a:r>
              <a:rPr lang="en-GB" dirty="0" smtClean="0"/>
              <a:t> chapter 12</a:t>
            </a:r>
          </a:p>
          <a:p>
            <a:pPr marL="0" indent="0">
              <a:buNone/>
            </a:pPr>
            <a:r>
              <a:rPr lang="en-GB" b="1" dirty="0" smtClean="0"/>
              <a:t>What are your 3 main observations about effective classroom management?</a:t>
            </a:r>
            <a:endParaRPr lang="en-GB" b="1" dirty="0"/>
          </a:p>
        </p:txBody>
      </p:sp>
    </p:spTree>
    <p:extLst>
      <p:ext uri="{BB962C8B-B14F-4D97-AF65-F5344CB8AC3E}">
        <p14:creationId xmlns:p14="http://schemas.microsoft.com/office/powerpoint/2010/main" val="2610272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884" y="2162395"/>
            <a:ext cx="7886700" cy="1325563"/>
          </a:xfrm>
        </p:spPr>
        <p:txBody>
          <a:bodyPr>
            <a:noAutofit/>
          </a:bodyPr>
          <a:lstStyle/>
          <a:p>
            <a:pPr algn="ctr"/>
            <a:r>
              <a:rPr lang="en-GB" b="1" dirty="0" err="1" smtClean="0"/>
              <a:t>Paratoi</a:t>
            </a:r>
            <a:r>
              <a:rPr lang="en-GB" b="1" dirty="0" smtClean="0"/>
              <a:t> at </a:t>
            </a:r>
            <a:r>
              <a:rPr lang="en-GB" b="1" dirty="0" err="1" smtClean="0"/>
              <a:t>eich</a:t>
            </a:r>
            <a:r>
              <a:rPr lang="en-GB" b="1" dirty="0" smtClean="0"/>
              <a:t> </a:t>
            </a:r>
            <a:r>
              <a:rPr lang="en-GB" b="1" dirty="0" err="1" smtClean="0"/>
              <a:t>meicroaddysgu</a:t>
            </a:r>
            <a:r>
              <a:rPr lang="en-GB" b="1" dirty="0" smtClean="0"/>
              <a:t/>
            </a:r>
            <a:br>
              <a:rPr lang="en-GB" b="1" dirty="0" smtClean="0"/>
            </a:br>
            <a:r>
              <a:rPr lang="en-GB" b="1" dirty="0" smtClean="0"/>
              <a:t>Preparing for your </a:t>
            </a:r>
            <a:r>
              <a:rPr lang="en-GB" b="1" dirty="0" err="1"/>
              <a:t>m</a:t>
            </a:r>
            <a:r>
              <a:rPr lang="en-GB" b="1" dirty="0" err="1" smtClean="0"/>
              <a:t>icroteach</a:t>
            </a:r>
            <a:endParaRPr lang="en-GB" b="1" dirty="0"/>
          </a:p>
        </p:txBody>
      </p:sp>
    </p:spTree>
    <p:extLst>
      <p:ext uri="{BB962C8B-B14F-4D97-AF65-F5344CB8AC3E}">
        <p14:creationId xmlns:p14="http://schemas.microsoft.com/office/powerpoint/2010/main" val="38859955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512" y="18285"/>
            <a:ext cx="7886700" cy="1325563"/>
          </a:xfrm>
        </p:spPr>
        <p:txBody>
          <a:bodyPr>
            <a:normAutofit/>
          </a:bodyPr>
          <a:lstStyle/>
          <a:p>
            <a:r>
              <a:rPr lang="en-US" sz="2800" b="1" dirty="0" smtClean="0"/>
              <a:t>What is micro-teaching?</a:t>
            </a:r>
            <a:br>
              <a:rPr lang="en-US" sz="2800" b="1" dirty="0" smtClean="0"/>
            </a:br>
            <a:r>
              <a:rPr lang="en-US" sz="2800" b="1" dirty="0" smtClean="0"/>
              <a:t>Beth </a:t>
            </a:r>
            <a:r>
              <a:rPr lang="en-US" sz="2800" b="1" dirty="0" err="1" smtClean="0"/>
              <a:t>yw</a:t>
            </a:r>
            <a:r>
              <a:rPr lang="en-US" sz="2800" b="1" dirty="0" smtClean="0"/>
              <a:t> </a:t>
            </a:r>
            <a:r>
              <a:rPr lang="en-US" sz="2800" b="1" dirty="0" err="1" smtClean="0"/>
              <a:t>meicro-addysgu</a:t>
            </a:r>
            <a:r>
              <a:rPr lang="en-US" sz="2800" b="1" dirty="0" smtClean="0"/>
              <a:t>?</a:t>
            </a:r>
            <a:endParaRPr lang="en-US" sz="2800" b="1" dirty="0"/>
          </a:p>
        </p:txBody>
      </p:sp>
      <p:sp>
        <p:nvSpPr>
          <p:cNvPr id="3" name="Content Placeholder 2"/>
          <p:cNvSpPr>
            <a:spLocks noGrp="1"/>
          </p:cNvSpPr>
          <p:nvPr>
            <p:ph sz="quarter" idx="1"/>
          </p:nvPr>
        </p:nvSpPr>
        <p:spPr>
          <a:xfrm>
            <a:off x="0" y="1116724"/>
            <a:ext cx="4321755" cy="4572000"/>
          </a:xfrm>
        </p:spPr>
        <p:txBody>
          <a:bodyPr>
            <a:normAutofit fontScale="25000" lnSpcReduction="20000"/>
          </a:bodyPr>
          <a:lstStyle/>
          <a:p>
            <a:pPr>
              <a:buNone/>
            </a:pPr>
            <a:r>
              <a:rPr lang="en-GB" sz="5600" dirty="0"/>
              <a:t> </a:t>
            </a:r>
            <a:r>
              <a:rPr lang="en-GB" sz="5600" dirty="0" smtClean="0"/>
              <a:t>     </a:t>
            </a:r>
            <a:r>
              <a:rPr lang="en-GB" sz="5600" b="1" dirty="0" smtClean="0"/>
              <a:t>Micro-teaching</a:t>
            </a:r>
            <a:r>
              <a:rPr lang="en-GB" sz="5600" b="1" dirty="0"/>
              <a:t>: </a:t>
            </a:r>
            <a:r>
              <a:rPr lang="en-GB" sz="5600" b="1" i="1" dirty="0"/>
              <a:t>noun </a:t>
            </a:r>
            <a:endParaRPr lang="en-GB" sz="5600" dirty="0"/>
          </a:p>
          <a:p>
            <a:pPr>
              <a:lnSpc>
                <a:spcPct val="120000"/>
              </a:lnSpc>
            </a:pPr>
            <a:r>
              <a:rPr lang="en-GB" sz="5600" dirty="0"/>
              <a:t>a scaled-down </a:t>
            </a:r>
            <a:r>
              <a:rPr lang="en-GB" sz="5600" dirty="0">
                <a:hlinkClick r:id="rId2"/>
              </a:rPr>
              <a:t>teaching</a:t>
            </a:r>
            <a:r>
              <a:rPr lang="en-GB" sz="5600" dirty="0"/>
              <a:t> procedure with a few peers/students under controlled conditions, often videotaped/observed in order to analyse </a:t>
            </a:r>
            <a:r>
              <a:rPr lang="en-GB" sz="5600" dirty="0">
                <a:hlinkClick r:id="rId2"/>
              </a:rPr>
              <a:t>teaching</a:t>
            </a:r>
            <a:r>
              <a:rPr lang="en-GB" sz="5600" dirty="0"/>
              <a:t> techniques and develop new teaching skills and to develop an initial sense of themselves as </a:t>
            </a:r>
            <a:r>
              <a:rPr lang="en-GB" sz="5600" dirty="0" smtClean="0"/>
              <a:t>teachers </a:t>
            </a:r>
          </a:p>
          <a:p>
            <a:pPr>
              <a:lnSpc>
                <a:spcPct val="120000"/>
              </a:lnSpc>
              <a:buNone/>
            </a:pPr>
            <a:r>
              <a:rPr lang="en-GB" sz="5600" b="1" dirty="0" smtClean="0"/>
              <a:t>	Micro</a:t>
            </a:r>
            <a:r>
              <a:rPr lang="en-GB" sz="5600" b="1" dirty="0"/>
              <a:t>-lesson: </a:t>
            </a:r>
            <a:r>
              <a:rPr lang="en-GB" sz="5600" b="1" i="1" dirty="0"/>
              <a:t>noun</a:t>
            </a:r>
            <a:endParaRPr lang="en-GB" sz="5600" dirty="0"/>
          </a:p>
          <a:p>
            <a:pPr>
              <a:lnSpc>
                <a:spcPct val="120000"/>
              </a:lnSpc>
            </a:pPr>
            <a:r>
              <a:rPr lang="en-GB" sz="5600" dirty="0"/>
              <a:t>a shorter lesson time intended to teach 1 or 2 specific targets in an intense way – often used as an interview procedure for teaching. The pace of a micro-lesson is brisker than a typical lesson; the children are not prepared, prior knowledge cannot be assumed and there is less time to spend getting to know the class. Common errors include not modelling or explaining clearly what is needed in each section of the lesson.</a:t>
            </a:r>
            <a:endParaRPr lang="en-GB" sz="5600" dirty="0" smtClean="0"/>
          </a:p>
          <a:p>
            <a:pPr>
              <a:lnSpc>
                <a:spcPct val="120000"/>
              </a:lnSpc>
              <a:buNone/>
            </a:pPr>
            <a:endParaRPr lang="en-GB" sz="6400" dirty="0" smtClean="0"/>
          </a:p>
        </p:txBody>
      </p:sp>
      <p:sp>
        <p:nvSpPr>
          <p:cNvPr id="6" name="Content Placeholder 5"/>
          <p:cNvSpPr>
            <a:spLocks noGrp="1"/>
          </p:cNvSpPr>
          <p:nvPr>
            <p:ph sz="quarter" idx="2"/>
          </p:nvPr>
        </p:nvSpPr>
        <p:spPr>
          <a:xfrm>
            <a:off x="4445877" y="1098331"/>
            <a:ext cx="4447602" cy="4341312"/>
          </a:xfrm>
        </p:spPr>
        <p:txBody>
          <a:bodyPr>
            <a:noAutofit/>
          </a:bodyPr>
          <a:lstStyle/>
          <a:p>
            <a:pPr marL="0" indent="0">
              <a:buNone/>
            </a:pPr>
            <a:r>
              <a:rPr lang="cy-GB" sz="1600" b="1" dirty="0" smtClean="0"/>
              <a:t>     </a:t>
            </a:r>
            <a:r>
              <a:rPr lang="cy-GB" sz="1400" b="1" dirty="0" smtClean="0"/>
              <a:t>Meicro-addysgu</a:t>
            </a:r>
            <a:r>
              <a:rPr lang="cy-GB" sz="1400" b="1" dirty="0"/>
              <a:t>: </a:t>
            </a:r>
            <a:r>
              <a:rPr lang="cy-GB" sz="1400" b="1" i="1" dirty="0"/>
              <a:t>enw </a:t>
            </a:r>
            <a:endParaRPr lang="cy-GB" sz="1400" dirty="0"/>
          </a:p>
          <a:p>
            <a:r>
              <a:rPr lang="cy-GB" sz="1400" dirty="0"/>
              <a:t>gweithdrefn addysgu wedi'i lleihau yn </a:t>
            </a:r>
            <a:r>
              <a:rPr lang="cy-GB" sz="1400" dirty="0" smtClean="0"/>
              <a:t>gymesur</a:t>
            </a:r>
            <a:r>
              <a:rPr lang="cy-GB" sz="1400" dirty="0"/>
              <a:t>,</a:t>
            </a:r>
            <a:r>
              <a:rPr lang="cy-GB" sz="1400" dirty="0" smtClean="0"/>
              <a:t> </a:t>
            </a:r>
            <a:r>
              <a:rPr lang="cy-GB" sz="1400" dirty="0"/>
              <a:t>gyda nifer fechan o gyfoedion/myfyrwyr mewn cyflyrau rheoledig, yn aml wedi ei thapio ar fideo /ei harsylwi er mwyn dadansoddi technegau addysgu a datblygu sgiliau addysgu newydd a datblygu ymdeimlad cychwynnol o'u hunain fel athrawon</a:t>
            </a:r>
            <a:r>
              <a:rPr lang="cy-GB" sz="1400" dirty="0" smtClean="0"/>
              <a:t>.</a:t>
            </a:r>
            <a:endParaRPr lang="cy-GB" sz="1400" dirty="0"/>
          </a:p>
          <a:p>
            <a:pPr marL="0" indent="0">
              <a:buNone/>
            </a:pPr>
            <a:r>
              <a:rPr lang="cy-GB" sz="1400" b="1" dirty="0"/>
              <a:t> </a:t>
            </a:r>
            <a:r>
              <a:rPr lang="cy-GB" sz="1400" b="1" dirty="0" smtClean="0"/>
              <a:t>     </a:t>
            </a:r>
            <a:r>
              <a:rPr lang="cy-GB" sz="1400" b="1" dirty="0" smtClean="0"/>
              <a:t>Meicro-wers</a:t>
            </a:r>
            <a:r>
              <a:rPr lang="cy-GB" sz="1400" b="1" dirty="0"/>
              <a:t>: </a:t>
            </a:r>
            <a:r>
              <a:rPr lang="cy-GB" sz="1400" b="1" i="1" dirty="0"/>
              <a:t>enw</a:t>
            </a:r>
            <a:endParaRPr lang="cy-GB" sz="1400" dirty="0"/>
          </a:p>
          <a:p>
            <a:r>
              <a:rPr lang="cy-GB" sz="1400" dirty="0"/>
              <a:t>amser gwers byrrach gyda'r nod o addysgu 1 neu 2 darged penodol mewn ffordd ddwys – defnyddir yn aml fel trefn gyfweld ar gyfer addysgu. Mae cyflymdra micro-wers yn fwy bywiog na gwers nodweddiadol: nid yw'r plant wedi cael eu paratoi, ni ellir tybio bod ganddynt wybodaeth flaenorol, a threulir llai o amser yn dod i adnabod y dosbarth. Mae'r gwallau cyffredin yn cynnwys peidio â modelu neu esbonio'n glir beth sydd ei angen ym mhob rhan o'r wers</a:t>
            </a:r>
          </a:p>
        </p:txBody>
      </p:sp>
    </p:spTree>
    <p:extLst>
      <p:ext uri="{BB962C8B-B14F-4D97-AF65-F5344CB8AC3E}">
        <p14:creationId xmlns:p14="http://schemas.microsoft.com/office/powerpoint/2010/main" val="29067354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 y="2519"/>
            <a:ext cx="7886700" cy="1325563"/>
          </a:xfrm>
        </p:spPr>
        <p:txBody>
          <a:bodyPr/>
          <a:lstStyle/>
          <a:p>
            <a:r>
              <a:rPr lang="en-GB" b="1" dirty="0" err="1" smtClean="0"/>
              <a:t>Nodau’r</a:t>
            </a:r>
            <a:r>
              <a:rPr lang="en-GB" b="1" dirty="0" smtClean="0"/>
              <a:t> </a:t>
            </a:r>
            <a:r>
              <a:rPr lang="en-GB" b="1" dirty="0" err="1" smtClean="0"/>
              <a:t>meicroaddysgu</a:t>
            </a:r>
            <a:r>
              <a:rPr lang="en-GB" b="1" dirty="0" smtClean="0"/>
              <a:t/>
            </a:r>
            <a:br>
              <a:rPr lang="en-GB" b="1" dirty="0" smtClean="0"/>
            </a:br>
            <a:r>
              <a:rPr lang="en-GB" b="1" dirty="0" smtClean="0"/>
              <a:t>Microteaching aims</a:t>
            </a:r>
            <a:endParaRPr lang="en-GB" b="1" dirty="0"/>
          </a:p>
        </p:txBody>
      </p:sp>
      <p:sp>
        <p:nvSpPr>
          <p:cNvPr id="3" name="Content Placeholder 2"/>
          <p:cNvSpPr>
            <a:spLocks noGrp="1"/>
          </p:cNvSpPr>
          <p:nvPr>
            <p:ph sz="half" idx="1"/>
          </p:nvPr>
        </p:nvSpPr>
        <p:spPr>
          <a:xfrm>
            <a:off x="228600" y="1328082"/>
            <a:ext cx="3886200" cy="4351338"/>
          </a:xfrm>
        </p:spPr>
        <p:txBody>
          <a:bodyPr>
            <a:normAutofit/>
          </a:bodyPr>
          <a:lstStyle/>
          <a:p>
            <a:r>
              <a:rPr lang="en-GB" dirty="0" smtClean="0"/>
              <a:t>I </a:t>
            </a:r>
            <a:r>
              <a:rPr lang="en-GB" dirty="0" err="1" smtClean="0"/>
              <a:t>ddechrau</a:t>
            </a:r>
            <a:r>
              <a:rPr lang="en-GB" dirty="0" smtClean="0"/>
              <a:t> </a:t>
            </a:r>
            <a:r>
              <a:rPr lang="en-GB" dirty="0" err="1" smtClean="0"/>
              <a:t>dod</a:t>
            </a:r>
            <a:r>
              <a:rPr lang="en-GB" dirty="0" smtClean="0"/>
              <a:t> </a:t>
            </a:r>
            <a:r>
              <a:rPr lang="en-GB" dirty="0" err="1" smtClean="0"/>
              <a:t>yn</a:t>
            </a:r>
            <a:r>
              <a:rPr lang="en-GB" dirty="0" smtClean="0"/>
              <a:t> </a:t>
            </a:r>
            <a:r>
              <a:rPr lang="en-GB" dirty="0" err="1" smtClean="0"/>
              <a:t>gyfarwydd</a:t>
            </a:r>
            <a:r>
              <a:rPr lang="en-GB" dirty="0" smtClean="0"/>
              <a:t> </a:t>
            </a:r>
            <a:r>
              <a:rPr lang="en-GB" dirty="0" err="1" smtClean="0"/>
              <a:t>gyda</a:t>
            </a:r>
            <a:r>
              <a:rPr lang="en-GB" dirty="0" smtClean="0"/>
              <a:t> </a:t>
            </a:r>
            <a:r>
              <a:rPr lang="en-GB" dirty="0" err="1" smtClean="0"/>
              <a:t>thempledi</a:t>
            </a:r>
            <a:r>
              <a:rPr lang="en-GB" dirty="0" smtClean="0"/>
              <a:t> </a:t>
            </a:r>
            <a:r>
              <a:rPr lang="en-GB" dirty="0" err="1" smtClean="0"/>
              <a:t>cynllunio’r</a:t>
            </a:r>
            <a:r>
              <a:rPr lang="en-GB" dirty="0" smtClean="0"/>
              <a:t> </a:t>
            </a:r>
            <a:r>
              <a:rPr lang="en-GB" dirty="0" err="1" smtClean="0"/>
              <a:t>Birfysgol</a:t>
            </a:r>
            <a:r>
              <a:rPr lang="en-GB" dirty="0" smtClean="0"/>
              <a:t>.</a:t>
            </a:r>
          </a:p>
          <a:p>
            <a:r>
              <a:rPr lang="en-GB" dirty="0" smtClean="0"/>
              <a:t>I </a:t>
            </a:r>
            <a:r>
              <a:rPr lang="en-GB" dirty="0" err="1" smtClean="0"/>
              <a:t>ddechrau</a:t>
            </a:r>
            <a:r>
              <a:rPr lang="en-GB" dirty="0" smtClean="0"/>
              <a:t> </a:t>
            </a:r>
            <a:r>
              <a:rPr lang="en-GB" dirty="0" err="1" smtClean="0"/>
              <a:t>meddwl</a:t>
            </a:r>
            <a:r>
              <a:rPr lang="en-GB" dirty="0" smtClean="0"/>
              <a:t> </a:t>
            </a:r>
            <a:r>
              <a:rPr lang="en-GB" dirty="0" err="1" smtClean="0"/>
              <a:t>sut</a:t>
            </a:r>
            <a:r>
              <a:rPr lang="en-GB" dirty="0" smtClean="0"/>
              <a:t> </a:t>
            </a:r>
            <a:r>
              <a:rPr lang="en-GB" dirty="0" err="1" smtClean="0"/>
              <a:t>mae</a:t>
            </a:r>
            <a:r>
              <a:rPr lang="en-GB" dirty="0" smtClean="0"/>
              <a:t> </a:t>
            </a:r>
            <a:r>
              <a:rPr lang="en-GB" dirty="0" err="1" smtClean="0"/>
              <a:t>gweithgareddau</a:t>
            </a:r>
            <a:r>
              <a:rPr lang="en-GB" dirty="0" smtClean="0"/>
              <a:t> </a:t>
            </a:r>
            <a:r>
              <a:rPr lang="en-GB" dirty="0" err="1" smtClean="0"/>
              <a:t>addysgu</a:t>
            </a:r>
            <a:r>
              <a:rPr lang="en-GB" dirty="0" smtClean="0"/>
              <a:t> </a:t>
            </a:r>
            <a:r>
              <a:rPr lang="en-GB" dirty="0" err="1" smtClean="0"/>
              <a:t>yn</a:t>
            </a:r>
            <a:r>
              <a:rPr lang="en-GB" dirty="0" smtClean="0"/>
              <a:t> </a:t>
            </a:r>
            <a:r>
              <a:rPr lang="en-GB" dirty="0" err="1" smtClean="0"/>
              <a:t>cysylltu</a:t>
            </a:r>
            <a:r>
              <a:rPr lang="en-GB" dirty="0" smtClean="0"/>
              <a:t> </a:t>
            </a:r>
            <a:r>
              <a:rPr lang="en-GB" dirty="0" err="1" smtClean="0"/>
              <a:t>gyda</a:t>
            </a:r>
            <a:r>
              <a:rPr lang="en-GB" dirty="0" smtClean="0"/>
              <a:t> </a:t>
            </a:r>
            <a:r>
              <a:rPr lang="en-GB" dirty="0" err="1" smtClean="0"/>
              <a:t>nodau’r</a:t>
            </a:r>
            <a:r>
              <a:rPr lang="en-GB" dirty="0" smtClean="0"/>
              <a:t> </a:t>
            </a:r>
            <a:r>
              <a:rPr lang="en-GB" dirty="0" err="1" smtClean="0"/>
              <a:t>wers</a:t>
            </a:r>
            <a:r>
              <a:rPr lang="en-GB" dirty="0" smtClean="0"/>
              <a:t>.</a:t>
            </a:r>
          </a:p>
          <a:p>
            <a:r>
              <a:rPr lang="en-GB" dirty="0" smtClean="0"/>
              <a:t>I </a:t>
            </a:r>
            <a:r>
              <a:rPr lang="en-GB" dirty="0" err="1" smtClean="0"/>
              <a:t>gael</a:t>
            </a:r>
            <a:r>
              <a:rPr lang="en-GB" dirty="0" smtClean="0"/>
              <a:t> </a:t>
            </a:r>
            <a:r>
              <a:rPr lang="en-GB" dirty="0" err="1" smtClean="0"/>
              <a:t>tro</a:t>
            </a:r>
            <a:r>
              <a:rPr lang="en-GB" dirty="0" smtClean="0"/>
              <a:t> </a:t>
            </a:r>
            <a:r>
              <a:rPr lang="en-GB" dirty="0" err="1" smtClean="0"/>
              <a:t>ar</a:t>
            </a:r>
            <a:r>
              <a:rPr lang="en-GB" dirty="0" smtClean="0"/>
              <a:t> </a:t>
            </a:r>
            <a:r>
              <a:rPr lang="en-GB" dirty="0" err="1" smtClean="0"/>
              <a:t>addysgu</a:t>
            </a:r>
            <a:r>
              <a:rPr lang="en-GB" dirty="0" smtClean="0"/>
              <a:t> plant.</a:t>
            </a:r>
            <a:endParaRPr lang="en-GB" dirty="0"/>
          </a:p>
        </p:txBody>
      </p:sp>
      <p:sp>
        <p:nvSpPr>
          <p:cNvPr id="4" name="Content Placeholder 3"/>
          <p:cNvSpPr>
            <a:spLocks noGrp="1"/>
          </p:cNvSpPr>
          <p:nvPr>
            <p:ph sz="half" idx="2"/>
          </p:nvPr>
        </p:nvSpPr>
        <p:spPr>
          <a:xfrm>
            <a:off x="4865633" y="1328082"/>
            <a:ext cx="3886200" cy="4351338"/>
          </a:xfrm>
        </p:spPr>
        <p:txBody>
          <a:bodyPr>
            <a:normAutofit/>
          </a:bodyPr>
          <a:lstStyle/>
          <a:p>
            <a:r>
              <a:rPr lang="en-GB" dirty="0" smtClean="0"/>
              <a:t>To begin familiarising yourselves with the University’s planning templates.</a:t>
            </a:r>
          </a:p>
          <a:p>
            <a:r>
              <a:rPr lang="en-GB" dirty="0" smtClean="0"/>
              <a:t>To begin thinking how learning activities link to the lesson’s learning objectives.</a:t>
            </a:r>
          </a:p>
          <a:p>
            <a:r>
              <a:rPr lang="en-GB" dirty="0" smtClean="0"/>
              <a:t>To have a go at teaching children.</a:t>
            </a:r>
            <a:endParaRPr lang="en-GB" dirty="0"/>
          </a:p>
        </p:txBody>
      </p:sp>
    </p:spTree>
    <p:extLst>
      <p:ext uri="{BB962C8B-B14F-4D97-AF65-F5344CB8AC3E}">
        <p14:creationId xmlns:p14="http://schemas.microsoft.com/office/powerpoint/2010/main" val="2480054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793" y="134115"/>
            <a:ext cx="7886700" cy="1325563"/>
          </a:xfrm>
        </p:spPr>
        <p:txBody>
          <a:bodyPr/>
          <a:lstStyle/>
          <a:p>
            <a:r>
              <a:rPr lang="en-US" b="1" dirty="0" smtClean="0"/>
              <a:t>The </a:t>
            </a:r>
            <a:r>
              <a:rPr lang="en-US" b="1" dirty="0" err="1" smtClean="0"/>
              <a:t>microteach</a:t>
            </a:r>
            <a:r>
              <a:rPr lang="en-US" b="1" dirty="0" smtClean="0"/>
              <a:t> task </a:t>
            </a:r>
            <a:endParaRPr lang="en-US" b="1" dirty="0"/>
          </a:p>
        </p:txBody>
      </p:sp>
      <p:sp>
        <p:nvSpPr>
          <p:cNvPr id="3" name="Content Placeholder 2"/>
          <p:cNvSpPr>
            <a:spLocks noGrp="1"/>
          </p:cNvSpPr>
          <p:nvPr>
            <p:ph sz="quarter" idx="1"/>
          </p:nvPr>
        </p:nvSpPr>
        <p:spPr>
          <a:xfrm>
            <a:off x="551793" y="1274379"/>
            <a:ext cx="7772400" cy="4572000"/>
          </a:xfrm>
        </p:spPr>
        <p:txBody>
          <a:bodyPr>
            <a:normAutofit/>
          </a:bodyPr>
          <a:lstStyle/>
          <a:p>
            <a:r>
              <a:rPr lang="en-US" dirty="0" smtClean="0"/>
              <a:t>You will be teaching as a group of up to 4 students.</a:t>
            </a:r>
          </a:p>
          <a:p>
            <a:r>
              <a:rPr lang="en-US" dirty="0" err="1" smtClean="0"/>
              <a:t>Organise</a:t>
            </a:r>
            <a:r>
              <a:rPr lang="en-US" dirty="0" smtClean="0"/>
              <a:t> your roles effectively – consider where you will work, with whom, and how you will ‘divide’ the teaching and supporting roles.</a:t>
            </a:r>
          </a:p>
          <a:p>
            <a:r>
              <a:rPr lang="en-US" dirty="0" smtClean="0"/>
              <a:t>Ensure that your plans indicate these roles clearly.</a:t>
            </a:r>
          </a:p>
          <a:p>
            <a:pPr>
              <a:buNone/>
            </a:pPr>
            <a:endParaRPr lang="en-US" dirty="0" smtClean="0"/>
          </a:p>
        </p:txBody>
      </p:sp>
    </p:spTree>
    <p:extLst>
      <p:ext uri="{BB962C8B-B14F-4D97-AF65-F5344CB8AC3E}">
        <p14:creationId xmlns:p14="http://schemas.microsoft.com/office/powerpoint/2010/main" val="17695594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757" y="160175"/>
            <a:ext cx="7886700" cy="1325563"/>
          </a:xfrm>
        </p:spPr>
        <p:txBody>
          <a:bodyPr/>
          <a:lstStyle/>
          <a:p>
            <a:r>
              <a:rPr lang="en-GB" b="1" dirty="0" smtClean="0"/>
              <a:t>Y Model class set-up</a:t>
            </a:r>
            <a:endParaRPr lang="en-GB" b="1" dirty="0"/>
          </a:p>
        </p:txBody>
      </p:sp>
      <p:sp>
        <p:nvSpPr>
          <p:cNvPr id="3" name="Content Placeholder 2"/>
          <p:cNvSpPr>
            <a:spLocks noGrp="1"/>
          </p:cNvSpPr>
          <p:nvPr>
            <p:ph sz="quarter" idx="1"/>
          </p:nvPr>
        </p:nvSpPr>
        <p:spPr>
          <a:xfrm>
            <a:off x="534057" y="1672296"/>
            <a:ext cx="7772400" cy="4572000"/>
          </a:xfrm>
        </p:spPr>
        <p:txBody>
          <a:bodyPr>
            <a:normAutofit/>
          </a:bodyPr>
          <a:lstStyle/>
          <a:p>
            <a:r>
              <a:rPr lang="en-GB" sz="3200" dirty="0" smtClean="0"/>
              <a:t>Topic – Bonfire Night</a:t>
            </a:r>
          </a:p>
          <a:p>
            <a:r>
              <a:rPr lang="en-GB" sz="3200" dirty="0" smtClean="0"/>
              <a:t>4 activities – creative, outdoors, numeracy, literacy</a:t>
            </a:r>
          </a:p>
          <a:p>
            <a:r>
              <a:rPr lang="en-GB" sz="3200" dirty="0" smtClean="0"/>
              <a:t>Focus task</a:t>
            </a:r>
            <a:endParaRPr lang="en-GB" sz="3200" dirty="0"/>
          </a:p>
        </p:txBody>
      </p:sp>
    </p:spTree>
    <p:extLst>
      <p:ext uri="{BB962C8B-B14F-4D97-AF65-F5344CB8AC3E}">
        <p14:creationId xmlns:p14="http://schemas.microsoft.com/office/powerpoint/2010/main" val="572196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215" y="122237"/>
            <a:ext cx="7886700" cy="1325563"/>
          </a:xfrm>
        </p:spPr>
        <p:txBody>
          <a:bodyPr>
            <a:normAutofit/>
          </a:bodyPr>
          <a:lstStyle/>
          <a:p>
            <a:r>
              <a:rPr lang="en-US" sz="4444" b="1" dirty="0" smtClean="0"/>
              <a:t>Details of teaching requirements </a:t>
            </a:r>
            <a:r>
              <a:rPr lang="en-US" dirty="0" smtClean="0"/>
              <a:t/>
            </a:r>
            <a:br>
              <a:rPr lang="en-US" dirty="0" smtClean="0"/>
            </a:br>
            <a:endParaRPr lang="en-US" dirty="0"/>
          </a:p>
        </p:txBody>
      </p:sp>
      <p:sp>
        <p:nvSpPr>
          <p:cNvPr id="3" name="Content Placeholder 2"/>
          <p:cNvSpPr>
            <a:spLocks noGrp="1"/>
          </p:cNvSpPr>
          <p:nvPr>
            <p:ph sz="quarter" idx="1"/>
          </p:nvPr>
        </p:nvSpPr>
        <p:spPr>
          <a:xfrm>
            <a:off x="614855" y="943304"/>
            <a:ext cx="7772400" cy="4572000"/>
          </a:xfrm>
        </p:spPr>
        <p:txBody>
          <a:bodyPr>
            <a:normAutofit/>
          </a:bodyPr>
          <a:lstStyle/>
          <a:p>
            <a:r>
              <a:rPr lang="en-US" sz="3200" dirty="0" smtClean="0"/>
              <a:t>Topic: Bonfire Night</a:t>
            </a:r>
            <a:endParaRPr lang="en-US" sz="3200" dirty="0" smtClean="0"/>
          </a:p>
          <a:p>
            <a:r>
              <a:rPr lang="en-US" sz="3200" dirty="0"/>
              <a:t>A</a:t>
            </a:r>
            <a:r>
              <a:rPr lang="en-US" sz="3200" dirty="0" smtClean="0"/>
              <a:t>ge group: </a:t>
            </a:r>
            <a:r>
              <a:rPr lang="en-US" sz="3200" dirty="0" smtClean="0"/>
              <a:t>FP Year 2</a:t>
            </a:r>
            <a:endParaRPr lang="en-US" sz="3200" dirty="0" smtClean="0"/>
          </a:p>
          <a:p>
            <a:r>
              <a:rPr lang="en-US" sz="3200" dirty="0" smtClean="0"/>
              <a:t>Resources available: IWB, general resources</a:t>
            </a:r>
          </a:p>
          <a:p>
            <a:r>
              <a:rPr lang="en-US" sz="3200" dirty="0" smtClean="0"/>
              <a:t>Classroom layout: </a:t>
            </a:r>
            <a:r>
              <a:rPr lang="en-GB" sz="3200" dirty="0"/>
              <a:t>2 classes – Mrs </a:t>
            </a:r>
            <a:r>
              <a:rPr lang="en-GB" sz="3200" dirty="0" err="1"/>
              <a:t>Hawkings</a:t>
            </a:r>
            <a:r>
              <a:rPr lang="en-GB" sz="3200" dirty="0"/>
              <a:t> &amp; Mrs </a:t>
            </a:r>
            <a:r>
              <a:rPr lang="en-GB" sz="3200" dirty="0" smtClean="0"/>
              <a:t>Thomas, 4 </a:t>
            </a:r>
            <a:r>
              <a:rPr lang="en-GB" sz="3200" dirty="0"/>
              <a:t>mixed ability groups of children in each class</a:t>
            </a:r>
          </a:p>
          <a:p>
            <a:r>
              <a:rPr lang="en-US" sz="3200" dirty="0" smtClean="0"/>
              <a:t>S</a:t>
            </a:r>
            <a:r>
              <a:rPr lang="en-US" sz="3200" dirty="0" smtClean="0"/>
              <a:t>tructure: 30 minute focus task (class teacher will provide introduction and plenary)</a:t>
            </a:r>
            <a:endParaRPr lang="en-US" sz="3200" dirty="0"/>
          </a:p>
        </p:txBody>
      </p:sp>
    </p:spTree>
    <p:extLst>
      <p:ext uri="{BB962C8B-B14F-4D97-AF65-F5344CB8AC3E}">
        <p14:creationId xmlns:p14="http://schemas.microsoft.com/office/powerpoint/2010/main" val="14226450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043" y="365126"/>
            <a:ext cx="7886700" cy="1325563"/>
          </a:xfrm>
        </p:spPr>
        <p:txBody>
          <a:bodyPr>
            <a:normAutofit/>
          </a:bodyPr>
          <a:lstStyle/>
          <a:p>
            <a:r>
              <a:rPr lang="en-US" b="1" dirty="0" smtClean="0"/>
              <a:t>Planning for micro-teaching </a:t>
            </a:r>
            <a:br>
              <a:rPr lang="en-US" b="1" dirty="0" smtClean="0"/>
            </a:br>
            <a:endParaRPr lang="en-US" b="1" dirty="0"/>
          </a:p>
        </p:txBody>
      </p:sp>
      <p:sp>
        <p:nvSpPr>
          <p:cNvPr id="3" name="Content Placeholder 2"/>
          <p:cNvSpPr>
            <a:spLocks noGrp="1"/>
          </p:cNvSpPr>
          <p:nvPr>
            <p:ph sz="quarter" idx="1"/>
          </p:nvPr>
        </p:nvSpPr>
        <p:spPr>
          <a:xfrm>
            <a:off x="323193" y="1164021"/>
            <a:ext cx="7772400" cy="4572000"/>
          </a:xfrm>
        </p:spPr>
        <p:txBody>
          <a:bodyPr>
            <a:normAutofit/>
          </a:bodyPr>
          <a:lstStyle/>
          <a:p>
            <a:pPr lvl="0"/>
            <a:r>
              <a:rPr lang="en-US" sz="3200" dirty="0" smtClean="0">
                <a:solidFill>
                  <a:prstClr val="black"/>
                </a:solidFill>
              </a:rPr>
              <a:t>Use </a:t>
            </a:r>
            <a:r>
              <a:rPr lang="en-US" sz="3200" dirty="0">
                <a:solidFill>
                  <a:prstClr val="black"/>
                </a:solidFill>
              </a:rPr>
              <a:t>University form 2d</a:t>
            </a:r>
          </a:p>
          <a:p>
            <a:pPr lvl="0"/>
            <a:r>
              <a:rPr lang="en-US" sz="3200" dirty="0">
                <a:solidFill>
                  <a:prstClr val="black"/>
                </a:solidFill>
              </a:rPr>
              <a:t>Include appropriate curriculum references (Foundation Phase Framework)</a:t>
            </a:r>
          </a:p>
          <a:p>
            <a:r>
              <a:rPr lang="en-US" sz="3200" dirty="0" smtClean="0"/>
              <a:t>Consider </a:t>
            </a:r>
            <a:r>
              <a:rPr lang="en-US" sz="3200" dirty="0" smtClean="0"/>
              <a:t>your learning objectives – link these to the curriculum documents, focusing on the topic, the age of the pupils and the time available</a:t>
            </a:r>
            <a:r>
              <a:rPr lang="en-US" sz="3200" dirty="0" smtClean="0"/>
              <a:t>.</a:t>
            </a:r>
          </a:p>
          <a:p>
            <a:r>
              <a:rPr lang="en-US" sz="3200" dirty="0" smtClean="0"/>
              <a:t>Plan an appropriate learning activity</a:t>
            </a:r>
            <a:endParaRPr lang="en-US" sz="3200" dirty="0" smtClean="0"/>
          </a:p>
          <a:p>
            <a:pPr lvl="0"/>
            <a:r>
              <a:rPr lang="en-US" sz="3200" dirty="0">
                <a:solidFill>
                  <a:prstClr val="black"/>
                </a:solidFill>
              </a:rPr>
              <a:t>Details of appropriate resources</a:t>
            </a:r>
            <a:endParaRPr lang="en-US" sz="3200" dirty="0"/>
          </a:p>
          <a:p>
            <a:endParaRPr lang="en-US" sz="3200" dirty="0" smtClean="0"/>
          </a:p>
        </p:txBody>
      </p:sp>
    </p:spTree>
    <p:extLst>
      <p:ext uri="{BB962C8B-B14F-4D97-AF65-F5344CB8AC3E}">
        <p14:creationId xmlns:p14="http://schemas.microsoft.com/office/powerpoint/2010/main" val="42896933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81809" y="140522"/>
            <a:ext cx="7886700" cy="1325563"/>
          </a:xfrm>
        </p:spPr>
        <p:txBody>
          <a:bodyPr/>
          <a:lstStyle/>
          <a:p>
            <a:pPr eaLnBrk="1" hangingPunct="1"/>
            <a:r>
              <a:rPr lang="en-GB" altLang="en-US" b="1" dirty="0" smtClean="0"/>
              <a:t>Learning Objectives</a:t>
            </a:r>
          </a:p>
        </p:txBody>
      </p:sp>
      <p:sp>
        <p:nvSpPr>
          <p:cNvPr id="8195" name="Rectangle 3"/>
          <p:cNvSpPr>
            <a:spLocks noGrp="1" noChangeArrowheads="1"/>
          </p:cNvSpPr>
          <p:nvPr>
            <p:ph type="body" idx="1"/>
          </p:nvPr>
        </p:nvSpPr>
        <p:spPr>
          <a:xfrm>
            <a:off x="628650" y="1447800"/>
            <a:ext cx="7772400" cy="4572000"/>
          </a:xfrm>
        </p:spPr>
        <p:txBody>
          <a:bodyPr/>
          <a:lstStyle/>
          <a:p>
            <a:pPr eaLnBrk="1" hangingPunct="1"/>
            <a:r>
              <a:rPr lang="en-GB" altLang="en-US" sz="2600" dirty="0" smtClean="0"/>
              <a:t>Must focus on LEARNING not DOING.</a:t>
            </a:r>
          </a:p>
          <a:p>
            <a:pPr eaLnBrk="1" hangingPunct="1"/>
            <a:r>
              <a:rPr lang="en-GB" altLang="en-US" sz="2600" dirty="0" smtClean="0"/>
              <a:t>Should begin with a verb such as understand, appreciate, identify…</a:t>
            </a:r>
          </a:p>
          <a:p>
            <a:pPr eaLnBrk="1" hangingPunct="1"/>
            <a:r>
              <a:rPr lang="en-GB" altLang="en-US" sz="2600" dirty="0" smtClean="0"/>
              <a:t>Should be SPECIFIC – the more focused the better.</a:t>
            </a:r>
          </a:p>
          <a:p>
            <a:pPr eaLnBrk="1" hangingPunct="1">
              <a:buFont typeface="Wingdings" pitchFamily="2" charset="2"/>
              <a:buNone/>
            </a:pPr>
            <a:endParaRPr lang="en-GB" altLang="en-US" sz="2600" dirty="0" smtClean="0"/>
          </a:p>
          <a:p>
            <a:pPr eaLnBrk="1" hangingPunct="1">
              <a:buFont typeface="Wingdings" pitchFamily="2" charset="2"/>
              <a:buNone/>
            </a:pPr>
            <a:r>
              <a:rPr lang="en-GB" altLang="en-US" sz="2600" dirty="0" smtClean="0"/>
              <a:t>Don’t try to cover too much in one activity!</a:t>
            </a:r>
          </a:p>
        </p:txBody>
      </p:sp>
    </p:spTree>
    <p:extLst>
      <p:ext uri="{BB962C8B-B14F-4D97-AF65-F5344CB8AC3E}">
        <p14:creationId xmlns:p14="http://schemas.microsoft.com/office/powerpoint/2010/main" val="38085805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216" y="239002"/>
            <a:ext cx="7886700" cy="1325563"/>
          </a:xfrm>
        </p:spPr>
        <p:txBody>
          <a:bodyPr/>
          <a:lstStyle/>
          <a:p>
            <a:r>
              <a:rPr lang="en-GB" b="1" dirty="0" smtClean="0"/>
              <a:t>Your </a:t>
            </a:r>
            <a:r>
              <a:rPr lang="en-GB" b="1" dirty="0" err="1" smtClean="0"/>
              <a:t>microteach</a:t>
            </a:r>
            <a:r>
              <a:rPr lang="en-GB" b="1" dirty="0" smtClean="0"/>
              <a:t> learning objective</a:t>
            </a:r>
            <a:endParaRPr lang="en-GB" b="1" dirty="0"/>
          </a:p>
        </p:txBody>
      </p:sp>
      <p:sp>
        <p:nvSpPr>
          <p:cNvPr id="3" name="Content Placeholder 2"/>
          <p:cNvSpPr>
            <a:spLocks noGrp="1"/>
          </p:cNvSpPr>
          <p:nvPr>
            <p:ph sz="quarter" idx="1"/>
          </p:nvPr>
        </p:nvSpPr>
        <p:spPr>
          <a:xfrm>
            <a:off x="504497" y="1968062"/>
            <a:ext cx="7772400" cy="4572000"/>
          </a:xfrm>
        </p:spPr>
        <p:txBody>
          <a:bodyPr/>
          <a:lstStyle/>
          <a:p>
            <a:r>
              <a:rPr lang="en-GB" dirty="0" smtClean="0"/>
              <a:t>By the end of the lesson/session, pupils will have learnt…</a:t>
            </a:r>
          </a:p>
          <a:p>
            <a:endParaRPr lang="en-GB" dirty="0"/>
          </a:p>
          <a:p>
            <a:pPr marL="0" indent="0">
              <a:buNone/>
            </a:pPr>
            <a:r>
              <a:rPr lang="en-GB" dirty="0" smtClean="0"/>
              <a:t>          How and why we celebrate Bonfire Night</a:t>
            </a:r>
            <a:endParaRPr lang="en-GB" dirty="0"/>
          </a:p>
        </p:txBody>
      </p:sp>
    </p:spTree>
    <p:extLst>
      <p:ext uri="{BB962C8B-B14F-4D97-AF65-F5344CB8AC3E}">
        <p14:creationId xmlns:p14="http://schemas.microsoft.com/office/powerpoint/2010/main" val="4548465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Presenting your plans</a:t>
            </a:r>
            <a:endParaRPr lang="en-US" b="1" dirty="0"/>
          </a:p>
        </p:txBody>
      </p:sp>
      <p:sp>
        <p:nvSpPr>
          <p:cNvPr id="3" name="Content Placeholder 2"/>
          <p:cNvSpPr>
            <a:spLocks noGrp="1"/>
          </p:cNvSpPr>
          <p:nvPr>
            <p:ph sz="quarter" idx="1"/>
          </p:nvPr>
        </p:nvSpPr>
        <p:spPr>
          <a:xfrm>
            <a:off x="914400" y="2286000"/>
            <a:ext cx="7772400" cy="4572000"/>
          </a:xfrm>
        </p:spPr>
        <p:txBody>
          <a:bodyPr>
            <a:normAutofit/>
          </a:bodyPr>
          <a:lstStyle/>
          <a:p>
            <a:r>
              <a:rPr lang="en-US" dirty="0" smtClean="0"/>
              <a:t>Each group of 4 students is required to present a </a:t>
            </a:r>
            <a:r>
              <a:rPr lang="en-US" b="1" dirty="0" smtClean="0"/>
              <a:t>session</a:t>
            </a:r>
            <a:r>
              <a:rPr lang="en-US" dirty="0" smtClean="0"/>
              <a:t> </a:t>
            </a:r>
            <a:r>
              <a:rPr lang="en-US" b="1" dirty="0" smtClean="0"/>
              <a:t>plan </a:t>
            </a:r>
            <a:r>
              <a:rPr lang="en-US" dirty="0" smtClean="0"/>
              <a:t>(including explanations of resources you will prepare) on </a:t>
            </a:r>
            <a:r>
              <a:rPr lang="en-US" b="1" dirty="0" smtClean="0"/>
              <a:t>the relevant form</a:t>
            </a:r>
            <a:r>
              <a:rPr lang="en-US" dirty="0" smtClean="0"/>
              <a:t>.</a:t>
            </a:r>
          </a:p>
          <a:p>
            <a:pPr marL="0" indent="0">
              <a:buNone/>
            </a:pPr>
            <a:endParaRPr lang="en-US" dirty="0"/>
          </a:p>
        </p:txBody>
      </p:sp>
    </p:spTree>
    <p:extLst>
      <p:ext uri="{BB962C8B-B14F-4D97-AF65-F5344CB8AC3E}">
        <p14:creationId xmlns:p14="http://schemas.microsoft.com/office/powerpoint/2010/main" val="1538074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5407</TotalTime>
  <Words>726</Words>
  <Application>Microsoft Office PowerPoint</Application>
  <PresentationFormat>On-screen Show (4:3)</PresentationFormat>
  <Paragraphs>74</Paragraphs>
  <Slides>14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Wingdings</vt:lpstr>
      <vt:lpstr>Office Theme</vt:lpstr>
      <vt:lpstr>PowerPoint Presentation</vt:lpstr>
      <vt:lpstr> Adborth o sesiwn Y Farchnad Feedback from the Marketplace session </vt:lpstr>
      <vt:lpstr>Rhai rhesymau a rhoddwyd Some reasons given</vt:lpstr>
      <vt:lpstr>Tri phrif arsylwad Three main observations</vt:lpstr>
      <vt:lpstr>Paratoi at eich meicroaddysgu Preparing for your microteach</vt:lpstr>
      <vt:lpstr>What is micro-teaching? Beth yw meicro-addysgu?</vt:lpstr>
      <vt:lpstr>Nodau’r meicroaddysgu Microteaching aims</vt:lpstr>
      <vt:lpstr>The microteach task </vt:lpstr>
      <vt:lpstr>Y Model class set-up</vt:lpstr>
      <vt:lpstr>Details of teaching requirements  </vt:lpstr>
      <vt:lpstr>Planning for micro-teaching  </vt:lpstr>
      <vt:lpstr>Learning Objectives</vt:lpstr>
      <vt:lpstr>Your microteach learning objective</vt:lpstr>
      <vt:lpstr>Presenting your plans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Rachel bendall</cp:lastModifiedBy>
  <cp:revision>81</cp:revision>
  <dcterms:created xsi:type="dcterms:W3CDTF">2017-02-08T11:33:06Z</dcterms:created>
  <dcterms:modified xsi:type="dcterms:W3CDTF">2018-10-30T10:40:51Z</dcterms:modified>
</cp:coreProperties>
</file>