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colors9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ata9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layout9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media/image10.svg" ContentType="image/svg+xml"/>
  <Override PartName="/ppt/media/image12.svg" ContentType="image/svg+xml"/>
  <Override PartName="/ppt/media/image14.svg" ContentType="image/svg+xml"/>
  <Override PartName="/ppt/media/image16.svg" ContentType="image/svg+xml"/>
  <Override PartName="/ppt/media/image18.svg" ContentType="image/svg+xml"/>
  <Override PartName="/ppt/media/image20.svg" ContentType="image/svg+xml"/>
  <Override PartName="/ppt/media/image22.svg" ContentType="image/svg+xml"/>
  <Override PartName="/ppt/media/image24.svg" ContentType="image/svg+xml"/>
  <Override PartName="/ppt/media/image26.svg" ContentType="image/svg+xml"/>
  <Override PartName="/ppt/media/image28.svg" ContentType="image/svg+xml"/>
  <Override PartName="/ppt/media/image30.svg" ContentType="image/svg+xml"/>
  <Override PartName="/ppt/media/image8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72" r:id="rId3"/>
    <p:sldId id="273" r:id="rId4"/>
    <p:sldId id="281" r:id="rId5"/>
    <p:sldId id="280" r:id="rId6"/>
    <p:sldId id="274" r:id="rId7"/>
    <p:sldId id="276" r:id="rId8"/>
    <p:sldId id="259" r:id="rId9"/>
    <p:sldId id="279" r:id="rId10"/>
    <p:sldId id="262" r:id="rId11"/>
    <p:sldId id="263" r:id="rId12"/>
    <p:sldId id="264" r:id="rId13"/>
    <p:sldId id="265" r:id="rId14"/>
    <p:sldId id="266" r:id="rId15"/>
    <p:sldId id="277" r:id="rId16"/>
    <p:sldId id="268" r:id="rId17"/>
    <p:sldId id="269" r:id="rId18"/>
    <p:sldId id="270" r:id="rId19"/>
    <p:sldId id="271" r:id="rId20"/>
    <p:sldId id="278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6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AFD0"/>
    <a:srgbClr val="EF518A"/>
    <a:srgbClr val="F7A8AE"/>
    <a:srgbClr val="EE917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99" autoAdjust="0"/>
    <p:restoredTop sz="94660"/>
  </p:normalViewPr>
  <p:slideViewPr>
    <p:cSldViewPr snapToGrid="0" snapToObjects="1" showGuides="1">
      <p:cViewPr varScale="1">
        <p:scale>
          <a:sx n="81" d="100"/>
          <a:sy n="81" d="100"/>
        </p:scale>
        <p:origin x="1522" y="53"/>
      </p:cViewPr>
      <p:guideLst>
        <p:guide orient="horz" pos="2166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notesMaster" Target="notesMasters/notesMaster1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7" Type="http://schemas.openxmlformats.org/officeDocument/2006/relationships/image" Target="../media/image1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ata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openxmlformats.org/officeDocument/2006/relationships/image" Target="../media/image22.svg"/><Relationship Id="rId7" Type="http://schemas.openxmlformats.org/officeDocument/2006/relationships/image" Target="../media/image21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0" Type="http://schemas.openxmlformats.org/officeDocument/2006/relationships/image" Target="../media/image24.svg"/><Relationship Id="rId1" Type="http://schemas.openxmlformats.org/officeDocument/2006/relationships/image" Target="../media/image15.png"/></Relationships>
</file>

<file path=ppt/diagrams/_rels/data9.xml.rels><?xml version="1.0" encoding="UTF-8" standalone="yes"?>
<Relationships xmlns="http://schemas.openxmlformats.org/package/2006/relationships"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7" Type="http://schemas.openxmlformats.org/officeDocument/2006/relationships/image" Target="../media/image13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/Relationships>
</file>

<file path=ppt/diagrams/_rels/drawing8.xml.rels><?xml version="1.0" encoding="UTF-8" standalone="yes"?>
<Relationships xmlns="http://schemas.openxmlformats.org/package/2006/relationships"><Relationship Id="rId9" Type="http://schemas.openxmlformats.org/officeDocument/2006/relationships/image" Target="../media/image23.png"/><Relationship Id="rId8" Type="http://schemas.openxmlformats.org/officeDocument/2006/relationships/image" Target="../media/image22.svg"/><Relationship Id="rId7" Type="http://schemas.openxmlformats.org/officeDocument/2006/relationships/image" Target="../media/image21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0" Type="http://schemas.openxmlformats.org/officeDocument/2006/relationships/image" Target="../media/image24.svg"/><Relationship Id="rId1" Type="http://schemas.openxmlformats.org/officeDocument/2006/relationships/image" Target="../media/image15.png"/></Relationships>
</file>

<file path=ppt/diagrams/_rels/drawing9.xml.rels><?xml version="1.0" encoding="UTF-8" standalone="yes"?>
<Relationships xmlns="http://schemas.openxmlformats.org/package/2006/relationships"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7681DC-9165-424D-98F2-7BBBF1094CAB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AC62CC8A-889D-4E03-9445-9F2B3C76CBD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Evaluation Methods: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1D8DF0-6FE3-4021-94D8-D86C4E2B93D3}" cxnId="{E8C9FF9B-E926-4862-BF37-87B8D9BD0B52}" type="parTrans">
      <dgm:prSet/>
      <dgm:spPr/>
      <dgm:t>
        <a:bodyPr/>
        <a:lstStyle/>
        <a:p>
          <a:endParaRPr lang="en-US"/>
        </a:p>
      </dgm:t>
    </dgm:pt>
    <dgm:pt modelId="{90585F82-D3EF-4C5A-9996-DCEFB9FBC043}" cxnId="{E8C9FF9B-E926-4862-BF37-87B8D9BD0B52}" type="sibTrans">
      <dgm:prSet/>
      <dgm:spPr/>
      <dgm:t>
        <a:bodyPr/>
        <a:lstStyle/>
        <a:p>
          <a:endParaRPr lang="en-US"/>
        </a:p>
      </dgm:t>
    </dgm:pt>
    <dgm:pt modelId="{B7D399B6-591C-4A74-BE39-7C64C3BEA79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>
              <a:latin typeface="Times New Roman" panose="02020603050405020304" pitchFamily="18" charset="0"/>
              <a:cs typeface="Times New Roman" panose="02020603050405020304" pitchFamily="18" charset="0"/>
            </a:rPr>
            <a:t>Process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Track session attendance, engagement with materials 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(Akin-</a:t>
          </a:r>
          <a:r>
            <a:rPr lang="en-IN" sz="1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Odanye</a:t>
          </a:r>
          <a:r>
            <a:rPr lang="en-IN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 and Husman, 2023)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E662C5-50B6-4ADE-979B-AC775FFF648F}" cxnId="{C5FB1D5C-487F-4212-BE4B-91E8B814CDAE}" type="parTrans">
      <dgm:prSet/>
      <dgm:spPr/>
      <dgm:t>
        <a:bodyPr/>
        <a:lstStyle/>
        <a:p>
          <a:endParaRPr lang="en-US"/>
        </a:p>
      </dgm:t>
    </dgm:pt>
    <dgm:pt modelId="{230DC813-3AF6-4752-B311-B907342CB621}" cxnId="{C5FB1D5C-487F-4212-BE4B-91E8B814CDAE}" type="sibTrans">
      <dgm:prSet/>
      <dgm:spPr/>
      <dgm:t>
        <a:bodyPr/>
        <a:lstStyle/>
        <a:p>
          <a:endParaRPr lang="en-US"/>
        </a:p>
      </dgm:t>
    </dgm:pt>
    <dgm:pt modelId="{6ADCEE6D-4438-42D1-8251-4720F4A3EB0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 dirty="0"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: Pre/post survey, compare screening rates, social media &amp; website metrics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CC5DC6-7864-4D27-A48F-DBD763346D42}" cxnId="{6C5949B0-A1A7-4F98-9BB5-C0AFBD76D39E}" type="parTrans">
      <dgm:prSet/>
      <dgm:spPr/>
      <dgm:t>
        <a:bodyPr/>
        <a:lstStyle/>
        <a:p>
          <a:endParaRPr lang="en-US"/>
        </a:p>
      </dgm:t>
    </dgm:pt>
    <dgm:pt modelId="{D7A0BEDD-D4C8-4B99-9418-BD1676A147DB}" cxnId="{6C5949B0-A1A7-4F98-9BB5-C0AFBD76D39E}" type="sibTrans">
      <dgm:prSet/>
      <dgm:spPr/>
      <dgm:t>
        <a:bodyPr/>
        <a:lstStyle/>
        <a:p>
          <a:endParaRPr lang="en-US"/>
        </a:p>
      </dgm:t>
    </dgm:pt>
    <dgm:pt modelId="{82EB6804-8AC4-4209-86DF-284C645F2AA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i="1">
              <a:latin typeface="Times New Roman" panose="02020603050405020304" pitchFamily="18" charset="0"/>
              <a:cs typeface="Times New Roman" panose="02020603050405020304" pitchFamily="18" charset="0"/>
            </a:rPr>
            <a:t>Outcome</a:t>
          </a: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: Compare number of early-stage diagnoses and participant feedback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63D55F-6336-4641-BD55-CCB7C2BDA68E}" cxnId="{D14ABE4F-5FAF-4396-9B71-58280EC37B3B}" type="parTrans">
      <dgm:prSet/>
      <dgm:spPr/>
      <dgm:t>
        <a:bodyPr/>
        <a:lstStyle/>
        <a:p>
          <a:endParaRPr lang="en-US"/>
        </a:p>
      </dgm:t>
    </dgm:pt>
    <dgm:pt modelId="{36BF3E83-B102-41D0-8861-16A727882B25}" cxnId="{D14ABE4F-5FAF-4396-9B71-58280EC37B3B}" type="sibTrans">
      <dgm:prSet/>
      <dgm:spPr/>
      <dgm:t>
        <a:bodyPr/>
        <a:lstStyle/>
        <a:p>
          <a:endParaRPr lang="en-US"/>
        </a:p>
      </dgm:t>
    </dgm:pt>
    <dgm:pt modelId="{A9C02503-CE33-4B0D-8F63-015EDC185C9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Poster &amp; Visuals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08DDE2-D782-40BB-B27E-1219D7CEB065}" cxnId="{DA1D8534-26F2-4EFB-9668-7960A60503F3}" type="parTrans">
      <dgm:prSet/>
      <dgm:spPr/>
      <dgm:t>
        <a:bodyPr/>
        <a:lstStyle/>
        <a:p>
          <a:endParaRPr lang="en-US"/>
        </a:p>
      </dgm:t>
    </dgm:pt>
    <dgm:pt modelId="{E831AEAA-8D31-42E1-B8CC-AFD6676D52A5}" cxnId="{DA1D8534-26F2-4EFB-9668-7960A60503F3}" type="sibTrans">
      <dgm:prSet/>
      <dgm:spPr/>
      <dgm:t>
        <a:bodyPr/>
        <a:lstStyle/>
        <a:p>
          <a:endParaRPr lang="en-US"/>
        </a:p>
      </dgm:t>
    </dgm:pt>
    <dgm:pt modelId="{905FBB41-1718-4AA9-A3F4-73E74A3BA9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Use the campaign image for instant recognition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BF97CA-610F-435D-A14E-4D8A0877D655}" cxnId="{367F497E-0F1F-4575-84AB-DCD31B9EF022}" type="parTrans">
      <dgm:prSet/>
      <dgm:spPr/>
      <dgm:t>
        <a:bodyPr/>
        <a:lstStyle/>
        <a:p>
          <a:endParaRPr lang="en-US"/>
        </a:p>
      </dgm:t>
    </dgm:pt>
    <dgm:pt modelId="{C0FCD103-4DB9-479B-AC3F-6C3BF1C79450}" cxnId="{367F497E-0F1F-4575-84AB-DCD31B9EF022}" type="sibTrans">
      <dgm:prSet/>
      <dgm:spPr/>
      <dgm:t>
        <a:bodyPr/>
        <a:lstStyle/>
        <a:p>
          <a:endParaRPr lang="en-US"/>
        </a:p>
      </dgm:t>
    </dgm:pt>
    <dgm:pt modelId="{0340A4A7-14BB-4848-AEC0-530106B63D3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Slogan: “Check for Change: Early Detection Saves Lives”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AA2F5B-AED4-42ED-B593-A44B592D029C}" cxnId="{FAE8D736-A27B-4B41-972A-A3C2D3C729FE}" type="parTrans">
      <dgm:prSet/>
      <dgm:spPr/>
      <dgm:t>
        <a:bodyPr/>
        <a:lstStyle/>
        <a:p>
          <a:endParaRPr lang="en-US"/>
        </a:p>
      </dgm:t>
    </dgm:pt>
    <dgm:pt modelId="{1F9DC938-A94D-456E-A7CE-5A4BD2108355}" cxnId="{FAE8D736-A27B-4B41-972A-A3C2D3C729FE}" type="sibTrans">
      <dgm:prSet/>
      <dgm:spPr/>
      <dgm:t>
        <a:bodyPr/>
        <a:lstStyle/>
        <a:p>
          <a:endParaRPr lang="en-US"/>
        </a:p>
      </dgm:t>
    </dgm:pt>
    <dgm:pt modelId="{33EF5D3A-33DB-479D-84DA-0DEC1A5EE0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Visuals: NHS, Breast Cancer Now, Macmillan logos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DDDF2B-2304-4137-B80F-764814EB2152}" cxnId="{76A2D881-C7E6-4B24-B617-60E2A4A38361}" type="parTrans">
      <dgm:prSet/>
      <dgm:spPr/>
      <dgm:t>
        <a:bodyPr/>
        <a:lstStyle/>
        <a:p>
          <a:endParaRPr lang="en-US"/>
        </a:p>
      </dgm:t>
    </dgm:pt>
    <dgm:pt modelId="{E2348446-C2D5-4F7E-BC57-AFEECD850167}" cxnId="{76A2D881-C7E6-4B24-B617-60E2A4A38361}" type="sibTrans">
      <dgm:prSet/>
      <dgm:spPr/>
      <dgm:t>
        <a:bodyPr/>
        <a:lstStyle/>
        <a:p>
          <a:endParaRPr lang="en-US"/>
        </a:p>
      </dgm:t>
    </dgm:pt>
    <dgm:pt modelId="{B4781516-4D1F-44B7-9A0B-53514993D6B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Infographics: How to perform a self-exam; benefits of early screening </a:t>
          </a:r>
          <a:r>
            <a:rPr lang="en-IN" sz="1400" dirty="0"/>
            <a:t>(Cameron and Mulvenna, 2024). 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47DA67-4611-4A91-89B6-B3A42089B280}" cxnId="{4BECE133-B8B6-4F5F-B132-8E4DEDDBE7FB}" type="parTrans">
      <dgm:prSet/>
      <dgm:spPr/>
      <dgm:t>
        <a:bodyPr/>
        <a:lstStyle/>
        <a:p>
          <a:endParaRPr lang="en-US"/>
        </a:p>
      </dgm:t>
    </dgm:pt>
    <dgm:pt modelId="{4F215FC4-FA1E-4DD4-B3D4-0F41B190498B}" cxnId="{4BECE133-B8B6-4F5F-B132-8E4DEDDBE7FB}" type="sibTrans">
      <dgm:prSet/>
      <dgm:spPr/>
      <dgm:t>
        <a:bodyPr/>
        <a:lstStyle/>
        <a:p>
          <a:endParaRPr lang="en-US"/>
        </a:p>
      </dgm:t>
    </dgm:pt>
    <dgm:pt modelId="{0C0B41B7-04FF-4490-AE7B-C008CB7485D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Local/National Partners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6E2AFE-BB06-4D27-9350-C47F882E363B}" cxnId="{3513BD74-0345-4F01-80DB-BF488E177BE6}" type="parTrans">
      <dgm:prSet/>
      <dgm:spPr/>
      <dgm:t>
        <a:bodyPr/>
        <a:lstStyle/>
        <a:p>
          <a:endParaRPr lang="en-US"/>
        </a:p>
      </dgm:t>
    </dgm:pt>
    <dgm:pt modelId="{050BF2B3-1353-446F-A485-8EEAC37D6F7C}" cxnId="{3513BD74-0345-4F01-80DB-BF488E177BE6}" type="sibTrans">
      <dgm:prSet/>
      <dgm:spPr/>
      <dgm:t>
        <a:bodyPr/>
        <a:lstStyle/>
        <a:p>
          <a:endParaRPr lang="en-US"/>
        </a:p>
      </dgm:t>
    </dgm:pt>
    <dgm:pt modelId="{03BBBCDE-1D4D-485B-9150-7B4EE18A2E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Programme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1E47CC-D0F1-4CB7-B6C2-43815D51E19A}" cxnId="{E62F92FE-2016-457B-A7BA-CF8D3CFE6826}" type="parTrans">
      <dgm:prSet/>
      <dgm:spPr/>
      <dgm:t>
        <a:bodyPr/>
        <a:lstStyle/>
        <a:p>
          <a:endParaRPr lang="en-US"/>
        </a:p>
      </dgm:t>
    </dgm:pt>
    <dgm:pt modelId="{6F2ECC97-C9A7-422E-80E0-911FFD4733B1}" cxnId="{E62F92FE-2016-457B-A7BA-CF8D3CFE6826}" type="sibTrans">
      <dgm:prSet/>
      <dgm:spPr/>
      <dgm:t>
        <a:bodyPr/>
        <a:lstStyle/>
        <a:p>
          <a:endParaRPr lang="en-US"/>
        </a:p>
      </dgm:t>
    </dgm:pt>
    <dgm:pt modelId="{77891A2C-91AA-4A3D-B3ED-0D9E21826A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Cancer Research UK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E72BF1-70BC-41ED-8441-26FB1CB74A95}" cxnId="{49B356F4-F8D5-47A5-9AD9-5C76ADA6CD71}" type="parTrans">
      <dgm:prSet/>
      <dgm:spPr/>
      <dgm:t>
        <a:bodyPr/>
        <a:lstStyle/>
        <a:p>
          <a:endParaRPr lang="en-US"/>
        </a:p>
      </dgm:t>
    </dgm:pt>
    <dgm:pt modelId="{6AF47035-55FD-4EDF-A694-A3C771925609}" cxnId="{49B356F4-F8D5-47A5-9AD9-5C76ADA6CD71}" type="sibTrans">
      <dgm:prSet/>
      <dgm:spPr/>
      <dgm:t>
        <a:bodyPr/>
        <a:lstStyle/>
        <a:p>
          <a:endParaRPr lang="en-US"/>
        </a:p>
      </dgm:t>
    </dgm:pt>
    <dgm:pt modelId="{7E42B1F0-428A-4F13-8CA0-3D2E09BC04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Macmillan Cancer Support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BBB278-67F6-46EF-BCD2-E7C47DB3E800}" cxnId="{3C99DCFB-5F8B-4447-ADEC-6B956AE48407}" type="parTrans">
      <dgm:prSet/>
      <dgm:spPr/>
      <dgm:t>
        <a:bodyPr/>
        <a:lstStyle/>
        <a:p>
          <a:endParaRPr lang="en-US"/>
        </a:p>
      </dgm:t>
    </dgm:pt>
    <dgm:pt modelId="{3C581AF3-4160-43C3-93FE-A05499699B2E}" cxnId="{3C99DCFB-5F8B-4447-ADEC-6B956AE48407}" type="sibTrans">
      <dgm:prSet/>
      <dgm:spPr/>
      <dgm:t>
        <a:bodyPr/>
        <a:lstStyle/>
        <a:p>
          <a:endParaRPr lang="en-US"/>
        </a:p>
      </dgm:t>
    </dgm:pt>
    <dgm:pt modelId="{6D93D462-2C01-4ED2-8B6F-3AB903E92E3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Local GPs, community health champions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68C46E-5362-481F-B42C-527C7C69687F}" cxnId="{F00E2156-CA7E-4B2E-85DD-24E69335A2B2}" type="parTrans">
      <dgm:prSet/>
      <dgm:spPr/>
      <dgm:t>
        <a:bodyPr/>
        <a:lstStyle/>
        <a:p>
          <a:endParaRPr lang="en-US"/>
        </a:p>
      </dgm:t>
    </dgm:pt>
    <dgm:pt modelId="{1AE643E2-E79F-4EA3-BFC4-1EB50F92B309}" cxnId="{F00E2156-CA7E-4B2E-85DD-24E69335A2B2}" type="sibTrans">
      <dgm:prSet/>
      <dgm:spPr/>
      <dgm:t>
        <a:bodyPr/>
        <a:lstStyle/>
        <a:p>
          <a:endParaRPr lang="en-US"/>
        </a:p>
      </dgm:t>
    </dgm:pt>
    <dgm:pt modelId="{9BF618C9-8C0B-460D-B221-17605EBAC9E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Replicable resources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365EFB1-2725-4512-8FCD-FCDDD52AB441}" cxnId="{17D9E7C9-B526-4ACB-83A4-0E22FD8C16B9}" type="parTrans">
      <dgm:prSet/>
      <dgm:spPr/>
      <dgm:t>
        <a:bodyPr/>
        <a:lstStyle/>
        <a:p>
          <a:endParaRPr lang="en-US"/>
        </a:p>
      </dgm:t>
    </dgm:pt>
    <dgm:pt modelId="{1860C8CA-61A8-4197-B6EE-AC798DC8C75E}" cxnId="{17D9E7C9-B526-4ACB-83A4-0E22FD8C16B9}" type="sibTrans">
      <dgm:prSet/>
      <dgm:spPr/>
      <dgm:t>
        <a:bodyPr/>
        <a:lstStyle/>
        <a:p>
          <a:endParaRPr lang="en-US"/>
        </a:p>
      </dgm:t>
    </dgm:pt>
    <dgm:pt modelId="{31470025-DFE5-42FF-8299-D291E364C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explainer videos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8E14809-A439-4EFA-8D74-F1A0BB56C6EF}" cxnId="{85DA4602-FE29-4391-BA99-7B296BAC2930}" type="parTrans">
      <dgm:prSet/>
      <dgm:spPr/>
      <dgm:t>
        <a:bodyPr/>
        <a:lstStyle/>
        <a:p>
          <a:endParaRPr lang="en-US"/>
        </a:p>
      </dgm:t>
    </dgm:pt>
    <dgm:pt modelId="{0F41B681-8EA4-453E-8E3C-BC9DEDE30DC1}" cxnId="{85DA4602-FE29-4391-BA99-7B296BAC2930}" type="sibTrans">
      <dgm:prSet/>
      <dgm:spPr/>
      <dgm:t>
        <a:bodyPr/>
        <a:lstStyle/>
        <a:p>
          <a:endParaRPr lang="en-US"/>
        </a:p>
      </dgm:t>
    </dgm:pt>
    <dgm:pt modelId="{B210F778-EA64-4886-8129-0D54CF21E9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>
              <a:latin typeface="Times New Roman" panose="02020603050405020304" pitchFamily="18" charset="0"/>
              <a:cs typeface="Times New Roman" panose="02020603050405020304" pitchFamily="18" charset="0"/>
            </a:rPr>
            <a:t>Breast Cancer Now’s information booklets</a:t>
          </a:r>
          <a:endParaRPr lang="en-US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92A38D-6581-4BC4-9D98-ECA15B9A653E}" cxnId="{FB12632C-FA66-402A-88CF-46FD7C25F57D}" type="parTrans">
      <dgm:prSet/>
      <dgm:spPr/>
      <dgm:t>
        <a:bodyPr/>
        <a:lstStyle/>
        <a:p>
          <a:endParaRPr lang="en-US"/>
        </a:p>
      </dgm:t>
    </dgm:pt>
    <dgm:pt modelId="{2C369962-478D-4387-8BFC-F90910BECA5C}" cxnId="{FB12632C-FA66-402A-88CF-46FD7C25F57D}" type="sibTrans">
      <dgm:prSet/>
      <dgm:spPr/>
      <dgm:t>
        <a:bodyPr/>
        <a:lstStyle/>
        <a:p>
          <a:endParaRPr lang="en-US"/>
        </a:p>
      </dgm:t>
    </dgm:pt>
    <dgm:pt modelId="{E12C6774-249F-48A8-9924-BE10EE0C0A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Times New Roman" panose="02020603050405020304" pitchFamily="18" charset="0"/>
              <a:cs typeface="Times New Roman" panose="02020603050405020304" pitchFamily="18" charset="0"/>
            </a:rPr>
            <a:t>Peer support WhatsApp groups</a:t>
          </a:r>
          <a:endParaRPr lang="en-US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5F31AD-D67C-4AAF-8EDA-D0BDADAC341A}" cxnId="{F70A19EB-2E1B-45BF-AC69-8B41C22D06C7}" type="parTrans">
      <dgm:prSet/>
      <dgm:spPr/>
      <dgm:t>
        <a:bodyPr/>
        <a:lstStyle/>
        <a:p>
          <a:endParaRPr lang="en-US"/>
        </a:p>
      </dgm:t>
    </dgm:pt>
    <dgm:pt modelId="{767275A5-2075-4D44-87B1-CEDD5D7573A3}" cxnId="{F70A19EB-2E1B-45BF-AC69-8B41C22D06C7}" type="sibTrans">
      <dgm:prSet/>
      <dgm:spPr/>
      <dgm:t>
        <a:bodyPr/>
        <a:lstStyle/>
        <a:p>
          <a:endParaRPr lang="en-US"/>
        </a:p>
      </dgm:t>
    </dgm:pt>
    <dgm:pt modelId="{DEA0E8DB-73F9-440B-B278-8C2DABBC0912}" type="pres">
      <dgm:prSet presAssocID="{367681DC-9165-424D-98F2-7BBBF1094CAB}" presName="root" presStyleCnt="0">
        <dgm:presLayoutVars>
          <dgm:dir/>
          <dgm:resizeHandles val="exact"/>
        </dgm:presLayoutVars>
      </dgm:prSet>
      <dgm:spPr/>
    </dgm:pt>
    <dgm:pt modelId="{4FA86374-3CC6-4483-B9F0-4822FC94940E}" type="pres">
      <dgm:prSet presAssocID="{AC62CC8A-889D-4E03-9445-9F2B3C76CBD4}" presName="compNode" presStyleCnt="0"/>
      <dgm:spPr/>
    </dgm:pt>
    <dgm:pt modelId="{562F04E6-D0BB-4A65-998C-605B4EF34D48}" type="pres">
      <dgm:prSet presAssocID="{AC62CC8A-889D-4E03-9445-9F2B3C76CBD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</dgm:pt>
    <dgm:pt modelId="{2B91B102-0A06-4A6A-AAFE-D9C1DC5B6CB5}" type="pres">
      <dgm:prSet presAssocID="{AC62CC8A-889D-4E03-9445-9F2B3C76CBD4}" presName="iconSpace" presStyleCnt="0"/>
      <dgm:spPr/>
    </dgm:pt>
    <dgm:pt modelId="{1FD73EE7-4041-4EDE-983C-9E62743BB077}" type="pres">
      <dgm:prSet presAssocID="{AC62CC8A-889D-4E03-9445-9F2B3C76CBD4}" presName="parTx" presStyleLbl="revTx" presStyleIdx="0" presStyleCnt="8">
        <dgm:presLayoutVars>
          <dgm:chMax val="0"/>
          <dgm:chPref val="0"/>
        </dgm:presLayoutVars>
      </dgm:prSet>
      <dgm:spPr/>
    </dgm:pt>
    <dgm:pt modelId="{AFE4EDF4-B674-414A-9246-7CBF23CD5DFA}" type="pres">
      <dgm:prSet presAssocID="{AC62CC8A-889D-4E03-9445-9F2B3C76CBD4}" presName="txSpace" presStyleCnt="0"/>
      <dgm:spPr/>
    </dgm:pt>
    <dgm:pt modelId="{B63FC326-8968-4DFC-BFEB-3F3B89B4BEDF}" type="pres">
      <dgm:prSet presAssocID="{AC62CC8A-889D-4E03-9445-9F2B3C76CBD4}" presName="desTx" presStyleLbl="revTx" presStyleIdx="1" presStyleCnt="8">
        <dgm:presLayoutVars/>
      </dgm:prSet>
      <dgm:spPr/>
    </dgm:pt>
    <dgm:pt modelId="{61F69D9C-68E9-4845-BD8C-A3DDE88D4DC0}" type="pres">
      <dgm:prSet presAssocID="{90585F82-D3EF-4C5A-9996-DCEFB9FBC043}" presName="sibTrans" presStyleCnt="0"/>
      <dgm:spPr/>
    </dgm:pt>
    <dgm:pt modelId="{9D8A9B64-E464-41ED-8F98-0396F90A8BF9}" type="pres">
      <dgm:prSet presAssocID="{A9C02503-CE33-4B0D-8F63-015EDC185C95}" presName="compNode" presStyleCnt="0"/>
      <dgm:spPr/>
    </dgm:pt>
    <dgm:pt modelId="{29964E4B-49E8-4F08-8C05-314E8B870ED1}" type="pres">
      <dgm:prSet presAssocID="{A9C02503-CE33-4B0D-8F63-015EDC185C9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</dgm:pt>
    <dgm:pt modelId="{C11BCF05-70DB-45B5-B399-7051D3ED3212}" type="pres">
      <dgm:prSet presAssocID="{A9C02503-CE33-4B0D-8F63-015EDC185C95}" presName="iconSpace" presStyleCnt="0"/>
      <dgm:spPr/>
    </dgm:pt>
    <dgm:pt modelId="{359018D8-F6AE-4637-A4D4-2EBDFEFD9CEF}" type="pres">
      <dgm:prSet presAssocID="{A9C02503-CE33-4B0D-8F63-015EDC185C95}" presName="parTx" presStyleLbl="revTx" presStyleIdx="2" presStyleCnt="8">
        <dgm:presLayoutVars>
          <dgm:chMax val="0"/>
          <dgm:chPref val="0"/>
        </dgm:presLayoutVars>
      </dgm:prSet>
      <dgm:spPr/>
    </dgm:pt>
    <dgm:pt modelId="{9E8DBD36-05D2-4755-BBA4-0ADC5D5831F5}" type="pres">
      <dgm:prSet presAssocID="{A9C02503-CE33-4B0D-8F63-015EDC185C95}" presName="txSpace" presStyleCnt="0"/>
      <dgm:spPr/>
    </dgm:pt>
    <dgm:pt modelId="{B0A352CE-310C-413B-A269-D611C9107BFE}" type="pres">
      <dgm:prSet presAssocID="{A9C02503-CE33-4B0D-8F63-015EDC185C95}" presName="desTx" presStyleLbl="revTx" presStyleIdx="3" presStyleCnt="8">
        <dgm:presLayoutVars/>
      </dgm:prSet>
      <dgm:spPr/>
    </dgm:pt>
    <dgm:pt modelId="{EFC4BDA4-723E-4E2D-95C3-85FC0444F766}" type="pres">
      <dgm:prSet presAssocID="{E831AEAA-8D31-42E1-B8CC-AFD6676D52A5}" presName="sibTrans" presStyleCnt="0"/>
      <dgm:spPr/>
    </dgm:pt>
    <dgm:pt modelId="{C60EBE4A-8F2B-4B1C-BE6A-3B783347E5FF}" type="pres">
      <dgm:prSet presAssocID="{0C0B41B7-04FF-4490-AE7B-C008CB7485DB}" presName="compNode" presStyleCnt="0"/>
      <dgm:spPr/>
    </dgm:pt>
    <dgm:pt modelId="{AB92B371-6AFB-4AA9-B6F4-AFCEFC9460D1}" type="pres">
      <dgm:prSet presAssocID="{0C0B41B7-04FF-4490-AE7B-C008CB7485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</dgm:pt>
    <dgm:pt modelId="{FE5CA00C-FBF0-46D3-B9D9-C1B4120453B6}" type="pres">
      <dgm:prSet presAssocID="{0C0B41B7-04FF-4490-AE7B-C008CB7485DB}" presName="iconSpace" presStyleCnt="0"/>
      <dgm:spPr/>
    </dgm:pt>
    <dgm:pt modelId="{E36BFB2B-C137-4935-8DF5-AE7D55C03001}" type="pres">
      <dgm:prSet presAssocID="{0C0B41B7-04FF-4490-AE7B-C008CB7485DB}" presName="parTx" presStyleLbl="revTx" presStyleIdx="4" presStyleCnt="8">
        <dgm:presLayoutVars>
          <dgm:chMax val="0"/>
          <dgm:chPref val="0"/>
        </dgm:presLayoutVars>
      </dgm:prSet>
      <dgm:spPr/>
    </dgm:pt>
    <dgm:pt modelId="{8DC6DD94-A8CA-440C-8953-F4924ACA830E}" type="pres">
      <dgm:prSet presAssocID="{0C0B41B7-04FF-4490-AE7B-C008CB7485DB}" presName="txSpace" presStyleCnt="0"/>
      <dgm:spPr/>
    </dgm:pt>
    <dgm:pt modelId="{EF2CE0E5-7704-4F6D-A3D2-055B6CC945F8}" type="pres">
      <dgm:prSet presAssocID="{0C0B41B7-04FF-4490-AE7B-C008CB7485DB}" presName="desTx" presStyleLbl="revTx" presStyleIdx="5" presStyleCnt="8">
        <dgm:presLayoutVars/>
      </dgm:prSet>
      <dgm:spPr/>
    </dgm:pt>
    <dgm:pt modelId="{A5E2FE62-076A-4493-9E5D-075C22CA8DB7}" type="pres">
      <dgm:prSet presAssocID="{050BF2B3-1353-446F-A485-8EEAC37D6F7C}" presName="sibTrans" presStyleCnt="0"/>
      <dgm:spPr/>
    </dgm:pt>
    <dgm:pt modelId="{4EBF5571-928E-49C8-B363-2A25C58C70DD}" type="pres">
      <dgm:prSet presAssocID="{9BF618C9-8C0B-460D-B221-17605EBAC9E8}" presName="compNode" presStyleCnt="0"/>
      <dgm:spPr/>
    </dgm:pt>
    <dgm:pt modelId="{7E7DDB44-A7DF-4A3A-8E10-36C92641656D}" type="pres">
      <dgm:prSet presAssocID="{9BF618C9-8C0B-460D-B221-17605EBAC9E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</dgm:pt>
    <dgm:pt modelId="{219C5381-13E7-4B4D-B6FA-9E3F9133EEBC}" type="pres">
      <dgm:prSet presAssocID="{9BF618C9-8C0B-460D-B221-17605EBAC9E8}" presName="iconSpace" presStyleCnt="0"/>
      <dgm:spPr/>
    </dgm:pt>
    <dgm:pt modelId="{FF188211-4F02-4556-9063-5C5B0FE21B3C}" type="pres">
      <dgm:prSet presAssocID="{9BF618C9-8C0B-460D-B221-17605EBAC9E8}" presName="parTx" presStyleLbl="revTx" presStyleIdx="6" presStyleCnt="8">
        <dgm:presLayoutVars>
          <dgm:chMax val="0"/>
          <dgm:chPref val="0"/>
        </dgm:presLayoutVars>
      </dgm:prSet>
      <dgm:spPr/>
    </dgm:pt>
    <dgm:pt modelId="{0296CE84-BBB1-48C0-9E08-8486C61DAEEB}" type="pres">
      <dgm:prSet presAssocID="{9BF618C9-8C0B-460D-B221-17605EBAC9E8}" presName="txSpace" presStyleCnt="0"/>
      <dgm:spPr/>
    </dgm:pt>
    <dgm:pt modelId="{E0916E9F-C8D4-42C8-A1EB-8CCC8B0EC7F9}" type="pres">
      <dgm:prSet presAssocID="{9BF618C9-8C0B-460D-B221-17605EBAC9E8}" presName="desTx" presStyleLbl="revTx" presStyleIdx="7" presStyleCnt="8">
        <dgm:presLayoutVars/>
      </dgm:prSet>
      <dgm:spPr/>
    </dgm:pt>
  </dgm:ptLst>
  <dgm:cxnLst>
    <dgm:cxn modelId="{806ADC00-A8D0-47C5-A10B-E4D76EC2C3A0}" type="presOf" srcId="{9BF618C9-8C0B-460D-B221-17605EBAC9E8}" destId="{FF188211-4F02-4556-9063-5C5B0FE21B3C}" srcOrd="0" destOrd="0" presId="urn:microsoft.com/office/officeart/2018/2/layout/IconLabelDescriptionList"/>
    <dgm:cxn modelId="{85DA4602-FE29-4391-BA99-7B296BAC2930}" srcId="{9BF618C9-8C0B-460D-B221-17605EBAC9E8}" destId="{31470025-DFE5-42FF-8299-D291E364C438}" srcOrd="0" destOrd="0" parTransId="{78E14809-A439-4EFA-8D74-F1A0BB56C6EF}" sibTransId="{0F41B681-8EA4-453E-8E3C-BC9DEDE30DC1}"/>
    <dgm:cxn modelId="{74908B14-D3F6-44FE-ABEE-F17ED0085CF0}" type="presOf" srcId="{905FBB41-1718-4AA9-A3F4-73E74A3BA92E}" destId="{B0A352CE-310C-413B-A269-D611C9107BFE}" srcOrd="0" destOrd="0" presId="urn:microsoft.com/office/officeart/2018/2/layout/IconLabelDescriptionList"/>
    <dgm:cxn modelId="{FB12632C-FA66-402A-88CF-46FD7C25F57D}" srcId="{9BF618C9-8C0B-460D-B221-17605EBAC9E8}" destId="{B210F778-EA64-4886-8129-0D54CF21E9DE}" srcOrd="1" destOrd="0" parTransId="{AC92A38D-6581-4BC4-9D98-ECA15B9A653E}" sibTransId="{2C369962-478D-4387-8BFC-F90910BECA5C}"/>
    <dgm:cxn modelId="{4BECE133-B8B6-4F5F-B132-8E4DEDDBE7FB}" srcId="{A9C02503-CE33-4B0D-8F63-015EDC185C95}" destId="{B4781516-4D1F-44B7-9A0B-53514993D6BD}" srcOrd="3" destOrd="0" parTransId="{1A47DA67-4611-4A91-89B6-B3A42089B280}" sibTransId="{4F215FC4-FA1E-4DD4-B3D4-0F41B190498B}"/>
    <dgm:cxn modelId="{DA1D8534-26F2-4EFB-9668-7960A60503F3}" srcId="{367681DC-9165-424D-98F2-7BBBF1094CAB}" destId="{A9C02503-CE33-4B0D-8F63-015EDC185C95}" srcOrd="1" destOrd="0" parTransId="{C008DDE2-D782-40BB-B27E-1219D7CEB065}" sibTransId="{E831AEAA-8D31-42E1-B8CC-AFD6676D52A5}"/>
    <dgm:cxn modelId="{FAE8D736-A27B-4B41-972A-A3C2D3C729FE}" srcId="{A9C02503-CE33-4B0D-8F63-015EDC185C95}" destId="{0340A4A7-14BB-4848-AEC0-530106B63D36}" srcOrd="1" destOrd="0" parTransId="{3AAA2F5B-AED4-42ED-B593-A44B592D029C}" sibTransId="{1F9DC938-A94D-456E-A7CE-5A4BD2108355}"/>
    <dgm:cxn modelId="{C5FB1D5C-487F-4212-BE4B-91E8B814CDAE}" srcId="{AC62CC8A-889D-4E03-9445-9F2B3C76CBD4}" destId="{B7D399B6-591C-4A74-BE39-7C64C3BEA79A}" srcOrd="0" destOrd="0" parTransId="{D3E662C5-50B6-4ADE-979B-AC775FFF648F}" sibTransId="{230DC813-3AF6-4752-B311-B907342CB621}"/>
    <dgm:cxn modelId="{7194B460-2589-450C-95F0-5438E33D547E}" type="presOf" srcId="{6D93D462-2C01-4ED2-8B6F-3AB903E92E39}" destId="{EF2CE0E5-7704-4F6D-A3D2-055B6CC945F8}" srcOrd="0" destOrd="3" presId="urn:microsoft.com/office/officeart/2018/2/layout/IconLabelDescriptionList"/>
    <dgm:cxn modelId="{E5641861-945B-4353-8977-1994A4A5108A}" type="presOf" srcId="{AC62CC8A-889D-4E03-9445-9F2B3C76CBD4}" destId="{1FD73EE7-4041-4EDE-983C-9E62743BB077}" srcOrd="0" destOrd="0" presId="urn:microsoft.com/office/officeart/2018/2/layout/IconLabelDescriptionList"/>
    <dgm:cxn modelId="{FFDD9C4E-6943-40C0-B190-3FA96E1EF486}" type="presOf" srcId="{82EB6804-8AC4-4209-86DF-284C645F2AA7}" destId="{B63FC326-8968-4DFC-BFEB-3F3B89B4BEDF}" srcOrd="0" destOrd="2" presId="urn:microsoft.com/office/officeart/2018/2/layout/IconLabelDescriptionList"/>
    <dgm:cxn modelId="{D14ABE4F-5FAF-4396-9B71-58280EC37B3B}" srcId="{AC62CC8A-889D-4E03-9445-9F2B3C76CBD4}" destId="{82EB6804-8AC4-4209-86DF-284C645F2AA7}" srcOrd="2" destOrd="0" parTransId="{B463D55F-6336-4641-BD55-CCB7C2BDA68E}" sibTransId="{36BF3E83-B102-41D0-8861-16A727882B25}"/>
    <dgm:cxn modelId="{3513BD74-0345-4F01-80DB-BF488E177BE6}" srcId="{367681DC-9165-424D-98F2-7BBBF1094CAB}" destId="{0C0B41B7-04FF-4490-AE7B-C008CB7485DB}" srcOrd="2" destOrd="0" parTransId="{546E2AFE-BB06-4D27-9350-C47F882E363B}" sibTransId="{050BF2B3-1353-446F-A485-8EEAC37D6F7C}"/>
    <dgm:cxn modelId="{E528FE54-7026-4BE8-80AD-BBFA87A47B32}" type="presOf" srcId="{B4781516-4D1F-44B7-9A0B-53514993D6BD}" destId="{B0A352CE-310C-413B-A269-D611C9107BFE}" srcOrd="0" destOrd="3" presId="urn:microsoft.com/office/officeart/2018/2/layout/IconLabelDescriptionList"/>
    <dgm:cxn modelId="{F00E2156-CA7E-4B2E-85DD-24E69335A2B2}" srcId="{0C0B41B7-04FF-4490-AE7B-C008CB7485DB}" destId="{6D93D462-2C01-4ED2-8B6F-3AB903E92E39}" srcOrd="3" destOrd="0" parTransId="{0B68C46E-5362-481F-B42C-527C7C69687F}" sibTransId="{1AE643E2-E79F-4EA3-BFC4-1EB50F92B309}"/>
    <dgm:cxn modelId="{6275A25A-0888-4563-84DB-468A63939FE3}" type="presOf" srcId="{A9C02503-CE33-4B0D-8F63-015EDC185C95}" destId="{359018D8-F6AE-4637-A4D4-2EBDFEFD9CEF}" srcOrd="0" destOrd="0" presId="urn:microsoft.com/office/officeart/2018/2/layout/IconLabelDescriptionList"/>
    <dgm:cxn modelId="{367F497E-0F1F-4575-84AB-DCD31B9EF022}" srcId="{A9C02503-CE33-4B0D-8F63-015EDC185C95}" destId="{905FBB41-1718-4AA9-A3F4-73E74A3BA92E}" srcOrd="0" destOrd="0" parTransId="{F9BF97CA-610F-435D-A14E-4D8A0877D655}" sibTransId="{C0FCD103-4DB9-479B-AC3F-6C3BF1C79450}"/>
    <dgm:cxn modelId="{17355280-DD29-4565-9548-AD3309896FE9}" type="presOf" srcId="{31470025-DFE5-42FF-8299-D291E364C438}" destId="{E0916E9F-C8D4-42C8-A1EB-8CCC8B0EC7F9}" srcOrd="0" destOrd="0" presId="urn:microsoft.com/office/officeart/2018/2/layout/IconLabelDescriptionList"/>
    <dgm:cxn modelId="{76A2D881-C7E6-4B24-B617-60E2A4A38361}" srcId="{A9C02503-CE33-4B0D-8F63-015EDC185C95}" destId="{33EF5D3A-33DB-479D-84DA-0DEC1A5EE03A}" srcOrd="2" destOrd="0" parTransId="{2CDDDF2B-2304-4137-B80F-764814EB2152}" sibTransId="{E2348446-C2D5-4F7E-BC57-AFEECD850167}"/>
    <dgm:cxn modelId="{722A868B-54CF-4FC2-BBAC-32CBE47266E8}" type="presOf" srcId="{0340A4A7-14BB-4848-AEC0-530106B63D36}" destId="{B0A352CE-310C-413B-A269-D611C9107BFE}" srcOrd="0" destOrd="1" presId="urn:microsoft.com/office/officeart/2018/2/layout/IconLabelDescriptionList"/>
    <dgm:cxn modelId="{31513C96-ACFA-4170-BB6A-6E2C0CE8E688}" type="presOf" srcId="{E12C6774-249F-48A8-9924-BE10EE0C0AB9}" destId="{E0916E9F-C8D4-42C8-A1EB-8CCC8B0EC7F9}" srcOrd="0" destOrd="2" presId="urn:microsoft.com/office/officeart/2018/2/layout/IconLabelDescriptionList"/>
    <dgm:cxn modelId="{E8C9FF9B-E926-4862-BF37-87B8D9BD0B52}" srcId="{367681DC-9165-424D-98F2-7BBBF1094CAB}" destId="{AC62CC8A-889D-4E03-9445-9F2B3C76CBD4}" srcOrd="0" destOrd="0" parTransId="{A71D8DF0-6FE3-4021-94D8-D86C4E2B93D3}" sibTransId="{90585F82-D3EF-4C5A-9996-DCEFB9FBC043}"/>
    <dgm:cxn modelId="{768CEFA9-4563-4B37-ABB8-249C0853165F}" type="presOf" srcId="{33EF5D3A-33DB-479D-84DA-0DEC1A5EE03A}" destId="{B0A352CE-310C-413B-A269-D611C9107BFE}" srcOrd="0" destOrd="2" presId="urn:microsoft.com/office/officeart/2018/2/layout/IconLabelDescriptionList"/>
    <dgm:cxn modelId="{6C5949B0-A1A7-4F98-9BB5-C0AFBD76D39E}" srcId="{AC62CC8A-889D-4E03-9445-9F2B3C76CBD4}" destId="{6ADCEE6D-4438-42D1-8251-4720F4A3EB0F}" srcOrd="1" destOrd="0" parTransId="{B1CC5DC6-7864-4D27-A48F-DBD763346D42}" sibTransId="{D7A0BEDD-D4C8-4B99-9418-BD1676A147DB}"/>
    <dgm:cxn modelId="{1C186DBF-0B46-416C-8240-D419E9D8598C}" type="presOf" srcId="{B7D399B6-591C-4A74-BE39-7C64C3BEA79A}" destId="{B63FC326-8968-4DFC-BFEB-3F3B89B4BEDF}" srcOrd="0" destOrd="0" presId="urn:microsoft.com/office/officeart/2018/2/layout/IconLabelDescriptionList"/>
    <dgm:cxn modelId="{390071C3-82F2-41EB-A40E-1DCE10F852E0}" type="presOf" srcId="{367681DC-9165-424D-98F2-7BBBF1094CAB}" destId="{DEA0E8DB-73F9-440B-B278-8C2DABBC0912}" srcOrd="0" destOrd="0" presId="urn:microsoft.com/office/officeart/2018/2/layout/IconLabelDescriptionList"/>
    <dgm:cxn modelId="{17D9E7C9-B526-4ACB-83A4-0E22FD8C16B9}" srcId="{367681DC-9165-424D-98F2-7BBBF1094CAB}" destId="{9BF618C9-8C0B-460D-B221-17605EBAC9E8}" srcOrd="3" destOrd="0" parTransId="{8365EFB1-2725-4512-8FCD-FCDDD52AB441}" sibTransId="{1860C8CA-61A8-4197-B6EE-AC798DC8C75E}"/>
    <dgm:cxn modelId="{92D621CA-A305-4A32-BDDC-6D7F71002A41}" type="presOf" srcId="{B210F778-EA64-4886-8129-0D54CF21E9DE}" destId="{E0916E9F-C8D4-42C8-A1EB-8CCC8B0EC7F9}" srcOrd="0" destOrd="1" presId="urn:microsoft.com/office/officeart/2018/2/layout/IconLabelDescriptionList"/>
    <dgm:cxn modelId="{D5AE16D8-FD47-4368-B69E-9508C32AD85C}" type="presOf" srcId="{7E42B1F0-428A-4F13-8CA0-3D2E09BC0447}" destId="{EF2CE0E5-7704-4F6D-A3D2-055B6CC945F8}" srcOrd="0" destOrd="2" presId="urn:microsoft.com/office/officeart/2018/2/layout/IconLabelDescriptionList"/>
    <dgm:cxn modelId="{0EA51CDC-A9E8-4DF2-B6EA-3676BD4FAA22}" type="presOf" srcId="{03BBBCDE-1D4D-485B-9150-7B4EE18A2EE5}" destId="{EF2CE0E5-7704-4F6D-A3D2-055B6CC945F8}" srcOrd="0" destOrd="0" presId="urn:microsoft.com/office/officeart/2018/2/layout/IconLabelDescriptionList"/>
    <dgm:cxn modelId="{532ED0E1-4472-4276-B74B-30641DC2C31C}" type="presOf" srcId="{77891A2C-91AA-4A3D-B3ED-0D9E21826A91}" destId="{EF2CE0E5-7704-4F6D-A3D2-055B6CC945F8}" srcOrd="0" destOrd="1" presId="urn:microsoft.com/office/officeart/2018/2/layout/IconLabelDescriptionList"/>
    <dgm:cxn modelId="{DB9744E6-83BC-48C9-BA7C-234DAC234151}" type="presOf" srcId="{0C0B41B7-04FF-4490-AE7B-C008CB7485DB}" destId="{E36BFB2B-C137-4935-8DF5-AE7D55C03001}" srcOrd="0" destOrd="0" presId="urn:microsoft.com/office/officeart/2018/2/layout/IconLabelDescriptionList"/>
    <dgm:cxn modelId="{F70A19EB-2E1B-45BF-AC69-8B41C22D06C7}" srcId="{9BF618C9-8C0B-460D-B221-17605EBAC9E8}" destId="{E12C6774-249F-48A8-9924-BE10EE0C0AB9}" srcOrd="2" destOrd="0" parTransId="{675F31AD-D67C-4AAF-8EDA-D0BDADAC341A}" sibTransId="{767275A5-2075-4D44-87B1-CEDD5D7573A3}"/>
    <dgm:cxn modelId="{49B356F4-F8D5-47A5-9AD9-5C76ADA6CD71}" srcId="{0C0B41B7-04FF-4490-AE7B-C008CB7485DB}" destId="{77891A2C-91AA-4A3D-B3ED-0D9E21826A91}" srcOrd="1" destOrd="0" parTransId="{0CE72BF1-70BC-41ED-8441-26FB1CB74A95}" sibTransId="{6AF47035-55FD-4EDF-A694-A3C771925609}"/>
    <dgm:cxn modelId="{3C99DCFB-5F8B-4447-ADEC-6B956AE48407}" srcId="{0C0B41B7-04FF-4490-AE7B-C008CB7485DB}" destId="{7E42B1F0-428A-4F13-8CA0-3D2E09BC0447}" srcOrd="2" destOrd="0" parTransId="{1EBBB278-67F6-46EF-BCD2-E7C47DB3E800}" sibTransId="{3C581AF3-4160-43C3-93FE-A05499699B2E}"/>
    <dgm:cxn modelId="{926B4BFE-AAC9-4732-A370-669C24FA2962}" type="presOf" srcId="{6ADCEE6D-4438-42D1-8251-4720F4A3EB0F}" destId="{B63FC326-8968-4DFC-BFEB-3F3B89B4BEDF}" srcOrd="0" destOrd="1" presId="urn:microsoft.com/office/officeart/2018/2/layout/IconLabelDescriptionList"/>
    <dgm:cxn modelId="{E62F92FE-2016-457B-A7BA-CF8D3CFE6826}" srcId="{0C0B41B7-04FF-4490-AE7B-C008CB7485DB}" destId="{03BBBCDE-1D4D-485B-9150-7B4EE18A2EE5}" srcOrd="0" destOrd="0" parTransId="{AD1E47CC-D0F1-4CB7-B6C2-43815D51E19A}" sibTransId="{6F2ECC97-C9A7-422E-80E0-911FFD4733B1}"/>
    <dgm:cxn modelId="{04BF1681-0333-4F3C-AFB7-0E4AE458B4F9}" type="presParOf" srcId="{DEA0E8DB-73F9-440B-B278-8C2DABBC0912}" destId="{4FA86374-3CC6-4483-B9F0-4822FC94940E}" srcOrd="0" destOrd="0" presId="urn:microsoft.com/office/officeart/2018/2/layout/IconLabelDescriptionList"/>
    <dgm:cxn modelId="{E5389261-FE7F-4BBF-B096-435E1A68F85B}" type="presParOf" srcId="{4FA86374-3CC6-4483-B9F0-4822FC94940E}" destId="{562F04E6-D0BB-4A65-998C-605B4EF34D48}" srcOrd="0" destOrd="0" presId="urn:microsoft.com/office/officeart/2018/2/layout/IconLabelDescriptionList"/>
    <dgm:cxn modelId="{884F5785-339A-4FC8-BF33-0C0F6DFC0804}" type="presParOf" srcId="{4FA86374-3CC6-4483-B9F0-4822FC94940E}" destId="{2B91B102-0A06-4A6A-AAFE-D9C1DC5B6CB5}" srcOrd="1" destOrd="0" presId="urn:microsoft.com/office/officeart/2018/2/layout/IconLabelDescriptionList"/>
    <dgm:cxn modelId="{9A78A373-9B1C-4D2E-AFC3-F1C855A7F016}" type="presParOf" srcId="{4FA86374-3CC6-4483-B9F0-4822FC94940E}" destId="{1FD73EE7-4041-4EDE-983C-9E62743BB077}" srcOrd="2" destOrd="0" presId="urn:microsoft.com/office/officeart/2018/2/layout/IconLabelDescriptionList"/>
    <dgm:cxn modelId="{A0C9E70B-435B-4BB7-BDEC-DF20B7290656}" type="presParOf" srcId="{4FA86374-3CC6-4483-B9F0-4822FC94940E}" destId="{AFE4EDF4-B674-414A-9246-7CBF23CD5DFA}" srcOrd="3" destOrd="0" presId="urn:microsoft.com/office/officeart/2018/2/layout/IconLabelDescriptionList"/>
    <dgm:cxn modelId="{16525E59-557D-4E7C-AA48-D73E17443320}" type="presParOf" srcId="{4FA86374-3CC6-4483-B9F0-4822FC94940E}" destId="{B63FC326-8968-4DFC-BFEB-3F3B89B4BEDF}" srcOrd="4" destOrd="0" presId="urn:microsoft.com/office/officeart/2018/2/layout/IconLabelDescriptionList"/>
    <dgm:cxn modelId="{667777E7-E798-412B-AFDE-D90999AE180E}" type="presParOf" srcId="{DEA0E8DB-73F9-440B-B278-8C2DABBC0912}" destId="{61F69D9C-68E9-4845-BD8C-A3DDE88D4DC0}" srcOrd="1" destOrd="0" presId="urn:microsoft.com/office/officeart/2018/2/layout/IconLabelDescriptionList"/>
    <dgm:cxn modelId="{7122C400-5D8C-49A9-84F2-D61ECD723740}" type="presParOf" srcId="{DEA0E8DB-73F9-440B-B278-8C2DABBC0912}" destId="{9D8A9B64-E464-41ED-8F98-0396F90A8BF9}" srcOrd="2" destOrd="0" presId="urn:microsoft.com/office/officeart/2018/2/layout/IconLabelDescriptionList"/>
    <dgm:cxn modelId="{F78A37C8-22B0-44D5-84BD-1E0EB9263872}" type="presParOf" srcId="{9D8A9B64-E464-41ED-8F98-0396F90A8BF9}" destId="{29964E4B-49E8-4F08-8C05-314E8B870ED1}" srcOrd="0" destOrd="0" presId="urn:microsoft.com/office/officeart/2018/2/layout/IconLabelDescriptionList"/>
    <dgm:cxn modelId="{15BA6734-6D38-47BA-A1D5-2AA46FD3A205}" type="presParOf" srcId="{9D8A9B64-E464-41ED-8F98-0396F90A8BF9}" destId="{C11BCF05-70DB-45B5-B399-7051D3ED3212}" srcOrd="1" destOrd="0" presId="urn:microsoft.com/office/officeart/2018/2/layout/IconLabelDescriptionList"/>
    <dgm:cxn modelId="{255741AA-86F7-44F5-A7FC-B2B781F28AAD}" type="presParOf" srcId="{9D8A9B64-E464-41ED-8F98-0396F90A8BF9}" destId="{359018D8-F6AE-4637-A4D4-2EBDFEFD9CEF}" srcOrd="2" destOrd="0" presId="urn:microsoft.com/office/officeart/2018/2/layout/IconLabelDescriptionList"/>
    <dgm:cxn modelId="{03C77115-FFED-4B79-984F-97DD05D98296}" type="presParOf" srcId="{9D8A9B64-E464-41ED-8F98-0396F90A8BF9}" destId="{9E8DBD36-05D2-4755-BBA4-0ADC5D5831F5}" srcOrd="3" destOrd="0" presId="urn:microsoft.com/office/officeart/2018/2/layout/IconLabelDescriptionList"/>
    <dgm:cxn modelId="{734D1F73-D99D-4469-A612-449D6290EE9C}" type="presParOf" srcId="{9D8A9B64-E464-41ED-8F98-0396F90A8BF9}" destId="{B0A352CE-310C-413B-A269-D611C9107BFE}" srcOrd="4" destOrd="0" presId="urn:microsoft.com/office/officeart/2018/2/layout/IconLabelDescriptionList"/>
    <dgm:cxn modelId="{DAA306F3-7772-415A-A920-A517D2EED943}" type="presParOf" srcId="{DEA0E8DB-73F9-440B-B278-8C2DABBC0912}" destId="{EFC4BDA4-723E-4E2D-95C3-85FC0444F766}" srcOrd="3" destOrd="0" presId="urn:microsoft.com/office/officeart/2018/2/layout/IconLabelDescriptionList"/>
    <dgm:cxn modelId="{122D5517-8D5E-420F-925D-82B91D786E7B}" type="presParOf" srcId="{DEA0E8DB-73F9-440B-B278-8C2DABBC0912}" destId="{C60EBE4A-8F2B-4B1C-BE6A-3B783347E5FF}" srcOrd="4" destOrd="0" presId="urn:microsoft.com/office/officeart/2018/2/layout/IconLabelDescriptionList"/>
    <dgm:cxn modelId="{48470BE3-38DC-42BF-A043-273978A46280}" type="presParOf" srcId="{C60EBE4A-8F2B-4B1C-BE6A-3B783347E5FF}" destId="{AB92B371-6AFB-4AA9-B6F4-AFCEFC9460D1}" srcOrd="0" destOrd="0" presId="urn:microsoft.com/office/officeart/2018/2/layout/IconLabelDescriptionList"/>
    <dgm:cxn modelId="{00073EB3-5080-478D-ADA8-2BA4AC8A7DE3}" type="presParOf" srcId="{C60EBE4A-8F2B-4B1C-BE6A-3B783347E5FF}" destId="{FE5CA00C-FBF0-46D3-B9D9-C1B4120453B6}" srcOrd="1" destOrd="0" presId="urn:microsoft.com/office/officeart/2018/2/layout/IconLabelDescriptionList"/>
    <dgm:cxn modelId="{A061677F-C4DF-4785-BE9C-4A54F8CFE6ED}" type="presParOf" srcId="{C60EBE4A-8F2B-4B1C-BE6A-3B783347E5FF}" destId="{E36BFB2B-C137-4935-8DF5-AE7D55C03001}" srcOrd="2" destOrd="0" presId="urn:microsoft.com/office/officeart/2018/2/layout/IconLabelDescriptionList"/>
    <dgm:cxn modelId="{C2AA7D96-3368-4A37-B70A-FECFCA7504A1}" type="presParOf" srcId="{C60EBE4A-8F2B-4B1C-BE6A-3B783347E5FF}" destId="{8DC6DD94-A8CA-440C-8953-F4924ACA830E}" srcOrd="3" destOrd="0" presId="urn:microsoft.com/office/officeart/2018/2/layout/IconLabelDescriptionList"/>
    <dgm:cxn modelId="{6492DA13-5218-4796-A81B-D275BACBFE91}" type="presParOf" srcId="{C60EBE4A-8F2B-4B1C-BE6A-3B783347E5FF}" destId="{EF2CE0E5-7704-4F6D-A3D2-055B6CC945F8}" srcOrd="4" destOrd="0" presId="urn:microsoft.com/office/officeart/2018/2/layout/IconLabelDescriptionList"/>
    <dgm:cxn modelId="{D43F5795-6763-4B27-9894-E30B6378B79B}" type="presParOf" srcId="{DEA0E8DB-73F9-440B-B278-8C2DABBC0912}" destId="{A5E2FE62-076A-4493-9E5D-075C22CA8DB7}" srcOrd="5" destOrd="0" presId="urn:microsoft.com/office/officeart/2018/2/layout/IconLabelDescriptionList"/>
    <dgm:cxn modelId="{B9AA7E15-0C7D-4DAD-ACE1-16FDD0B34E6C}" type="presParOf" srcId="{DEA0E8DB-73F9-440B-B278-8C2DABBC0912}" destId="{4EBF5571-928E-49C8-B363-2A25C58C70DD}" srcOrd="6" destOrd="0" presId="urn:microsoft.com/office/officeart/2018/2/layout/IconLabelDescriptionList"/>
    <dgm:cxn modelId="{B519AC21-ADC7-47C8-B255-23F6B92350B2}" type="presParOf" srcId="{4EBF5571-928E-49C8-B363-2A25C58C70DD}" destId="{7E7DDB44-A7DF-4A3A-8E10-36C92641656D}" srcOrd="0" destOrd="0" presId="urn:microsoft.com/office/officeart/2018/2/layout/IconLabelDescriptionList"/>
    <dgm:cxn modelId="{E65477C8-1025-4A5F-A860-260E2F8BBA68}" type="presParOf" srcId="{4EBF5571-928E-49C8-B363-2A25C58C70DD}" destId="{219C5381-13E7-4B4D-B6FA-9E3F9133EEBC}" srcOrd="1" destOrd="0" presId="urn:microsoft.com/office/officeart/2018/2/layout/IconLabelDescriptionList"/>
    <dgm:cxn modelId="{11FE21BC-B8E4-4999-9E5B-E3F1392A09D0}" type="presParOf" srcId="{4EBF5571-928E-49C8-B363-2A25C58C70DD}" destId="{FF188211-4F02-4556-9063-5C5B0FE21B3C}" srcOrd="2" destOrd="0" presId="urn:microsoft.com/office/officeart/2018/2/layout/IconLabelDescriptionList"/>
    <dgm:cxn modelId="{075E240D-3334-48E2-8F38-B14565505D13}" type="presParOf" srcId="{4EBF5571-928E-49C8-B363-2A25C58C70DD}" destId="{0296CE84-BBB1-48C0-9E08-8486C61DAEEB}" srcOrd="3" destOrd="0" presId="urn:microsoft.com/office/officeart/2018/2/layout/IconLabelDescriptionList"/>
    <dgm:cxn modelId="{82EB6A83-D26B-4C3B-9E5C-14EF9038F838}" type="presParOf" srcId="{4EBF5571-928E-49C8-B363-2A25C58C70DD}" destId="{E0916E9F-C8D4-42C8-A1EB-8CCC8B0EC7F9}" srcOrd="4" destOrd="0" presId="urn:microsoft.com/office/officeart/2018/2/layout/IconLabelDescriptionList"/>
  </dgm:cxnLst>
  <dgm:bg>
    <a:noFill/>
  </dgm:bg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E76BB3-9CB5-4CD6-8341-E4F0F79D47DF}" type="doc">
      <dgm:prSet loTypeId="urn:microsoft.com/office/officeart/2005/8/layout/process4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2936E3C5-709B-4F93-8C32-171F021356FC}">
      <dgm:prSet custT="1"/>
      <dgm:spPr/>
      <dgm:t>
        <a:bodyPr/>
        <a:lstStyle/>
        <a:p>
          <a:r>
            <a:rPr lang="en-US" sz="23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susceptibility: '1 in 7 women will develop breast cancer.'</a:t>
          </a:r>
        </a:p>
      </dgm:t>
    </dgm:pt>
    <dgm:pt modelId="{66F3753D-76C2-44B9-9841-281534DB00CE}" cxnId="{4A072E9E-71AC-4042-B4DD-749CC5AD6B79}" type="parTrans">
      <dgm:prSet/>
      <dgm:spPr/>
      <dgm:t>
        <a:bodyPr/>
        <a:lstStyle/>
        <a:p>
          <a:endParaRPr lang="en-US"/>
        </a:p>
      </dgm:t>
    </dgm:pt>
    <dgm:pt modelId="{A74519F7-8353-4921-8238-47AB92A4A4FE}" cxnId="{4A072E9E-71AC-4042-B4DD-749CC5AD6B79}" type="sibTrans">
      <dgm:prSet/>
      <dgm:spPr/>
      <dgm:t>
        <a:bodyPr/>
        <a:lstStyle/>
        <a:p>
          <a:endParaRPr lang="en-US"/>
        </a:p>
      </dgm:t>
    </dgm:pt>
    <dgm:pt modelId="{BEDFA1A7-C839-49F9-8103-6C2128080155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severity: Late detection increases risk </a:t>
          </a:r>
          <a:r>
            <a:rPr lang="en-IN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(Hill et al., 2023)</a:t>
          </a:r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EFD408-1840-4C63-AB1E-58B2F880E9D7}" cxnId="{218B1C27-45F3-4F53-84D0-010EDE980672}" type="parTrans">
      <dgm:prSet/>
      <dgm:spPr/>
      <dgm:t>
        <a:bodyPr/>
        <a:lstStyle/>
        <a:p>
          <a:endParaRPr lang="en-US"/>
        </a:p>
      </dgm:t>
    </dgm:pt>
    <dgm:pt modelId="{346366C5-9682-493F-8B2E-7BEFD8DA5BEA}" cxnId="{218B1C27-45F3-4F53-84D0-010EDE980672}" type="sibTrans">
      <dgm:prSet/>
      <dgm:spPr/>
      <dgm:t>
        <a:bodyPr/>
        <a:lstStyle/>
        <a:p>
          <a:endParaRPr lang="en-US"/>
        </a:p>
      </dgm:t>
    </dgm:pt>
    <dgm:pt modelId="{991EA50C-07E6-41E1-9481-BAA4EF1259D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Perceived benefits: Screening saves lives.</a:t>
          </a:r>
        </a:p>
      </dgm:t>
    </dgm:pt>
    <dgm:pt modelId="{6103E0B3-B7D4-4AC7-9D4C-CD35A5F002B2}" cxnId="{B67A8C3F-AFFD-45A3-8699-F065ADB74850}" type="parTrans">
      <dgm:prSet/>
      <dgm:spPr/>
      <dgm:t>
        <a:bodyPr/>
        <a:lstStyle/>
        <a:p>
          <a:endParaRPr lang="en-US"/>
        </a:p>
      </dgm:t>
    </dgm:pt>
    <dgm:pt modelId="{F3A5F887-2E09-4283-B885-02C6DA5999E8}" cxnId="{B67A8C3F-AFFD-45A3-8699-F065ADB74850}" type="sibTrans">
      <dgm:prSet/>
      <dgm:spPr/>
      <dgm:t>
        <a:bodyPr/>
        <a:lstStyle/>
        <a:p>
          <a:endParaRPr lang="en-US"/>
        </a:p>
      </dgm:t>
    </dgm:pt>
    <dgm:pt modelId="{9F3BC523-4168-485C-8ADC-B73D5163125B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Cues to action: Text reminders, GP posters, community events.</a:t>
          </a:r>
        </a:p>
      </dgm:t>
    </dgm:pt>
    <dgm:pt modelId="{0794D721-E1F8-488F-8F1A-E45E7AA21B02}" cxnId="{32BB3DAE-3098-41F0-A8B8-7D213287CE0B}" type="parTrans">
      <dgm:prSet/>
      <dgm:spPr/>
      <dgm:t>
        <a:bodyPr/>
        <a:lstStyle/>
        <a:p>
          <a:endParaRPr lang="en-US"/>
        </a:p>
      </dgm:t>
    </dgm:pt>
    <dgm:pt modelId="{A8C6C19B-0C7F-4A00-A6E9-688BD4F9D87A}" cxnId="{32BB3DAE-3098-41F0-A8B8-7D213287CE0B}" type="sibTrans">
      <dgm:prSet/>
      <dgm:spPr/>
      <dgm:t>
        <a:bodyPr/>
        <a:lstStyle/>
        <a:p>
          <a:endParaRPr lang="en-US"/>
        </a:p>
      </dgm:t>
    </dgm:pt>
    <dgm:pt modelId="{E3D7DB42-CE2B-4D8A-AA26-9FF09DB91BD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Self-efficacy: 'You have the power to detect it early.'</a:t>
          </a:r>
        </a:p>
      </dgm:t>
    </dgm:pt>
    <dgm:pt modelId="{6D5FEEC8-052B-4B9E-8622-5BB7ACEE39A1}" cxnId="{B31A842C-D3CA-4AA5-9659-60CA12E51E9B}" type="parTrans">
      <dgm:prSet/>
      <dgm:spPr/>
      <dgm:t>
        <a:bodyPr/>
        <a:lstStyle/>
        <a:p>
          <a:endParaRPr lang="en-US"/>
        </a:p>
      </dgm:t>
    </dgm:pt>
    <dgm:pt modelId="{5206E997-908D-445C-A3E6-3758514A2712}" cxnId="{B31A842C-D3CA-4AA5-9659-60CA12E51E9B}" type="sibTrans">
      <dgm:prSet/>
      <dgm:spPr/>
      <dgm:t>
        <a:bodyPr/>
        <a:lstStyle/>
        <a:p>
          <a:endParaRPr lang="en-US"/>
        </a:p>
      </dgm:t>
    </dgm:pt>
    <dgm:pt modelId="{E5602CC2-F680-4E59-98CE-23582C3A259E}" type="pres">
      <dgm:prSet presAssocID="{1FE76BB3-9CB5-4CD6-8341-E4F0F79D47DF}" presName="Name0" presStyleCnt="0">
        <dgm:presLayoutVars>
          <dgm:dir/>
          <dgm:animLvl val="lvl"/>
          <dgm:resizeHandles val="exact"/>
        </dgm:presLayoutVars>
      </dgm:prSet>
      <dgm:spPr/>
    </dgm:pt>
    <dgm:pt modelId="{694AE7B5-5203-48D3-A30F-1C9998FC02DA}" type="pres">
      <dgm:prSet presAssocID="{E3D7DB42-CE2B-4D8A-AA26-9FF09DB91BD8}" presName="boxAndChildren" presStyleCnt="0"/>
      <dgm:spPr/>
    </dgm:pt>
    <dgm:pt modelId="{C3BEBB31-E7FA-43A4-A447-A9ED3891FD49}" type="pres">
      <dgm:prSet presAssocID="{E3D7DB42-CE2B-4D8A-AA26-9FF09DB91BD8}" presName="parentTextBox" presStyleLbl="node1" presStyleIdx="0" presStyleCnt="5"/>
      <dgm:spPr/>
    </dgm:pt>
    <dgm:pt modelId="{2934D937-B733-48EC-ADB5-54F39D52A795}" type="pres">
      <dgm:prSet presAssocID="{A8C6C19B-0C7F-4A00-A6E9-688BD4F9D87A}" presName="sp" presStyleCnt="0"/>
      <dgm:spPr/>
    </dgm:pt>
    <dgm:pt modelId="{B0BB11D3-F52E-4B3B-BED2-5E84E0DBEA9D}" type="pres">
      <dgm:prSet presAssocID="{9F3BC523-4168-485C-8ADC-B73D5163125B}" presName="arrowAndChildren" presStyleCnt="0"/>
      <dgm:spPr/>
    </dgm:pt>
    <dgm:pt modelId="{9C7028E6-D571-4049-A5B4-336C80A6F56E}" type="pres">
      <dgm:prSet presAssocID="{9F3BC523-4168-485C-8ADC-B73D5163125B}" presName="parentTextArrow" presStyleLbl="node1" presStyleIdx="1" presStyleCnt="5"/>
      <dgm:spPr/>
    </dgm:pt>
    <dgm:pt modelId="{29F919ED-7287-473D-AC15-E870E09A6E57}" type="pres">
      <dgm:prSet presAssocID="{F3A5F887-2E09-4283-B885-02C6DA5999E8}" presName="sp" presStyleCnt="0"/>
      <dgm:spPr/>
    </dgm:pt>
    <dgm:pt modelId="{A37E53DD-21DA-4452-AA4F-81DB33A69CAC}" type="pres">
      <dgm:prSet presAssocID="{991EA50C-07E6-41E1-9481-BAA4EF1259D7}" presName="arrowAndChildren" presStyleCnt="0"/>
      <dgm:spPr/>
    </dgm:pt>
    <dgm:pt modelId="{09873B21-FDC3-45FF-9BEE-8FE20F1B998C}" type="pres">
      <dgm:prSet presAssocID="{991EA50C-07E6-41E1-9481-BAA4EF1259D7}" presName="parentTextArrow" presStyleLbl="node1" presStyleIdx="2" presStyleCnt="5"/>
      <dgm:spPr/>
    </dgm:pt>
    <dgm:pt modelId="{4083EC12-013F-4596-BA92-D3D3E88C039A}" type="pres">
      <dgm:prSet presAssocID="{346366C5-9682-493F-8B2E-7BEFD8DA5BEA}" presName="sp" presStyleCnt="0"/>
      <dgm:spPr/>
    </dgm:pt>
    <dgm:pt modelId="{E4AB4FFA-CD8D-4E33-B59C-EFD5280D94E0}" type="pres">
      <dgm:prSet presAssocID="{BEDFA1A7-C839-49F9-8103-6C2128080155}" presName="arrowAndChildren" presStyleCnt="0"/>
      <dgm:spPr/>
    </dgm:pt>
    <dgm:pt modelId="{7B717FD8-817E-4383-A81D-4EC56AAFA76C}" type="pres">
      <dgm:prSet presAssocID="{BEDFA1A7-C839-49F9-8103-6C2128080155}" presName="parentTextArrow" presStyleLbl="node1" presStyleIdx="3" presStyleCnt="5"/>
      <dgm:spPr/>
    </dgm:pt>
    <dgm:pt modelId="{F6828DAB-CBFE-42F3-A982-29B217C8127A}" type="pres">
      <dgm:prSet presAssocID="{A74519F7-8353-4921-8238-47AB92A4A4FE}" presName="sp" presStyleCnt="0"/>
      <dgm:spPr/>
    </dgm:pt>
    <dgm:pt modelId="{E21D636E-946B-41CB-A2C9-8DBBB420F2D6}" type="pres">
      <dgm:prSet presAssocID="{2936E3C5-709B-4F93-8C32-171F021356FC}" presName="arrowAndChildren" presStyleCnt="0"/>
      <dgm:spPr/>
    </dgm:pt>
    <dgm:pt modelId="{768BF356-54C5-44B3-BEC4-46D78EF0F361}" type="pres">
      <dgm:prSet presAssocID="{2936E3C5-709B-4F93-8C32-171F021356FC}" presName="parentTextArrow" presStyleLbl="node1" presStyleIdx="4" presStyleCnt="5"/>
      <dgm:spPr/>
    </dgm:pt>
  </dgm:ptLst>
  <dgm:cxnLst>
    <dgm:cxn modelId="{218B1C27-45F3-4F53-84D0-010EDE980672}" srcId="{1FE76BB3-9CB5-4CD6-8341-E4F0F79D47DF}" destId="{BEDFA1A7-C839-49F9-8103-6C2128080155}" srcOrd="1" destOrd="0" parTransId="{F8EFD408-1840-4C63-AB1E-58B2F880E9D7}" sibTransId="{346366C5-9682-493F-8B2E-7BEFD8DA5BEA}"/>
    <dgm:cxn modelId="{07A11328-A150-490D-A34A-FFC936D5D79B}" type="presOf" srcId="{2936E3C5-709B-4F93-8C32-171F021356FC}" destId="{768BF356-54C5-44B3-BEC4-46D78EF0F361}" srcOrd="0" destOrd="0" presId="urn:microsoft.com/office/officeart/2005/8/layout/process4"/>
    <dgm:cxn modelId="{B31A842C-D3CA-4AA5-9659-60CA12E51E9B}" srcId="{1FE76BB3-9CB5-4CD6-8341-E4F0F79D47DF}" destId="{E3D7DB42-CE2B-4D8A-AA26-9FF09DB91BD8}" srcOrd="4" destOrd="0" parTransId="{6D5FEEC8-052B-4B9E-8622-5BB7ACEE39A1}" sibTransId="{5206E997-908D-445C-A3E6-3758514A2712}"/>
    <dgm:cxn modelId="{98DBBE35-DA1F-4F12-A138-0D54088E544C}" type="presOf" srcId="{E3D7DB42-CE2B-4D8A-AA26-9FF09DB91BD8}" destId="{C3BEBB31-E7FA-43A4-A447-A9ED3891FD49}" srcOrd="0" destOrd="0" presId="urn:microsoft.com/office/officeart/2005/8/layout/process4"/>
    <dgm:cxn modelId="{35478F3B-24FB-42AF-9D0A-8488E030AEEA}" type="presOf" srcId="{9F3BC523-4168-485C-8ADC-B73D5163125B}" destId="{9C7028E6-D571-4049-A5B4-336C80A6F56E}" srcOrd="0" destOrd="0" presId="urn:microsoft.com/office/officeart/2005/8/layout/process4"/>
    <dgm:cxn modelId="{B67A8C3F-AFFD-45A3-8699-F065ADB74850}" srcId="{1FE76BB3-9CB5-4CD6-8341-E4F0F79D47DF}" destId="{991EA50C-07E6-41E1-9481-BAA4EF1259D7}" srcOrd="2" destOrd="0" parTransId="{6103E0B3-B7D4-4AC7-9D4C-CD35A5F002B2}" sibTransId="{F3A5F887-2E09-4283-B885-02C6DA5999E8}"/>
    <dgm:cxn modelId="{6AEE2083-16AC-49DD-83A5-13A31D51162E}" type="presOf" srcId="{BEDFA1A7-C839-49F9-8103-6C2128080155}" destId="{7B717FD8-817E-4383-A81D-4EC56AAFA76C}" srcOrd="0" destOrd="0" presId="urn:microsoft.com/office/officeart/2005/8/layout/process4"/>
    <dgm:cxn modelId="{4A072E9E-71AC-4042-B4DD-749CC5AD6B79}" srcId="{1FE76BB3-9CB5-4CD6-8341-E4F0F79D47DF}" destId="{2936E3C5-709B-4F93-8C32-171F021356FC}" srcOrd="0" destOrd="0" parTransId="{66F3753D-76C2-44B9-9841-281534DB00CE}" sibTransId="{A74519F7-8353-4921-8238-47AB92A4A4FE}"/>
    <dgm:cxn modelId="{32BB3DAE-3098-41F0-A8B8-7D213287CE0B}" srcId="{1FE76BB3-9CB5-4CD6-8341-E4F0F79D47DF}" destId="{9F3BC523-4168-485C-8ADC-B73D5163125B}" srcOrd="3" destOrd="0" parTransId="{0794D721-E1F8-488F-8F1A-E45E7AA21B02}" sibTransId="{A8C6C19B-0C7F-4A00-A6E9-688BD4F9D87A}"/>
    <dgm:cxn modelId="{65616ED5-C970-4087-973A-5A6C7B21F38F}" type="presOf" srcId="{991EA50C-07E6-41E1-9481-BAA4EF1259D7}" destId="{09873B21-FDC3-45FF-9BEE-8FE20F1B998C}" srcOrd="0" destOrd="0" presId="urn:microsoft.com/office/officeart/2005/8/layout/process4"/>
    <dgm:cxn modelId="{2A8DC6E1-51E5-4153-A948-9E74EB5BB661}" type="presOf" srcId="{1FE76BB3-9CB5-4CD6-8341-E4F0F79D47DF}" destId="{E5602CC2-F680-4E59-98CE-23582C3A259E}" srcOrd="0" destOrd="0" presId="urn:microsoft.com/office/officeart/2005/8/layout/process4"/>
    <dgm:cxn modelId="{5D635890-C9AE-429C-AB8D-682B3690CE26}" type="presParOf" srcId="{E5602CC2-F680-4E59-98CE-23582C3A259E}" destId="{694AE7B5-5203-48D3-A30F-1C9998FC02DA}" srcOrd="0" destOrd="0" presId="urn:microsoft.com/office/officeart/2005/8/layout/process4"/>
    <dgm:cxn modelId="{07995F1C-021F-413D-884E-A9BFDA2504F8}" type="presParOf" srcId="{694AE7B5-5203-48D3-A30F-1C9998FC02DA}" destId="{C3BEBB31-E7FA-43A4-A447-A9ED3891FD49}" srcOrd="0" destOrd="0" presId="urn:microsoft.com/office/officeart/2005/8/layout/process4"/>
    <dgm:cxn modelId="{A4CF988F-1EE9-4D1E-BA48-D6A49F5EC0BE}" type="presParOf" srcId="{E5602CC2-F680-4E59-98CE-23582C3A259E}" destId="{2934D937-B733-48EC-ADB5-54F39D52A795}" srcOrd="1" destOrd="0" presId="urn:microsoft.com/office/officeart/2005/8/layout/process4"/>
    <dgm:cxn modelId="{C0F326F3-2223-4A5F-905A-334534538A79}" type="presParOf" srcId="{E5602CC2-F680-4E59-98CE-23582C3A259E}" destId="{B0BB11D3-F52E-4B3B-BED2-5E84E0DBEA9D}" srcOrd="2" destOrd="0" presId="urn:microsoft.com/office/officeart/2005/8/layout/process4"/>
    <dgm:cxn modelId="{637E0AC1-7484-400B-A212-6746CFB98BE1}" type="presParOf" srcId="{B0BB11D3-F52E-4B3B-BED2-5E84E0DBEA9D}" destId="{9C7028E6-D571-4049-A5B4-336C80A6F56E}" srcOrd="0" destOrd="0" presId="urn:microsoft.com/office/officeart/2005/8/layout/process4"/>
    <dgm:cxn modelId="{C79DF3A0-AB34-4ABE-9872-20F1100CBFCF}" type="presParOf" srcId="{E5602CC2-F680-4E59-98CE-23582C3A259E}" destId="{29F919ED-7287-473D-AC15-E870E09A6E57}" srcOrd="3" destOrd="0" presId="urn:microsoft.com/office/officeart/2005/8/layout/process4"/>
    <dgm:cxn modelId="{00886139-8B48-4037-8CF1-A71BD2D9E7DB}" type="presParOf" srcId="{E5602CC2-F680-4E59-98CE-23582C3A259E}" destId="{A37E53DD-21DA-4452-AA4F-81DB33A69CAC}" srcOrd="4" destOrd="0" presId="urn:microsoft.com/office/officeart/2005/8/layout/process4"/>
    <dgm:cxn modelId="{B1571954-E8B8-4912-982D-ABB505886D36}" type="presParOf" srcId="{A37E53DD-21DA-4452-AA4F-81DB33A69CAC}" destId="{09873B21-FDC3-45FF-9BEE-8FE20F1B998C}" srcOrd="0" destOrd="0" presId="urn:microsoft.com/office/officeart/2005/8/layout/process4"/>
    <dgm:cxn modelId="{908F6780-F661-4D1A-A587-E2688E0F8558}" type="presParOf" srcId="{E5602CC2-F680-4E59-98CE-23582C3A259E}" destId="{4083EC12-013F-4596-BA92-D3D3E88C039A}" srcOrd="5" destOrd="0" presId="urn:microsoft.com/office/officeart/2005/8/layout/process4"/>
    <dgm:cxn modelId="{888CBA54-0C66-4BCB-94EC-5A4E192370AD}" type="presParOf" srcId="{E5602CC2-F680-4E59-98CE-23582C3A259E}" destId="{E4AB4FFA-CD8D-4E33-B59C-EFD5280D94E0}" srcOrd="6" destOrd="0" presId="urn:microsoft.com/office/officeart/2005/8/layout/process4"/>
    <dgm:cxn modelId="{D4863F24-C7C3-412A-9FBB-F4A6B5C9EEFB}" type="presParOf" srcId="{E4AB4FFA-CD8D-4E33-B59C-EFD5280D94E0}" destId="{7B717FD8-817E-4383-A81D-4EC56AAFA76C}" srcOrd="0" destOrd="0" presId="urn:microsoft.com/office/officeart/2005/8/layout/process4"/>
    <dgm:cxn modelId="{318F8101-F4EF-4554-8E20-C19F087AF6DE}" type="presParOf" srcId="{E5602CC2-F680-4E59-98CE-23582C3A259E}" destId="{F6828DAB-CBFE-42F3-A982-29B217C8127A}" srcOrd="7" destOrd="0" presId="urn:microsoft.com/office/officeart/2005/8/layout/process4"/>
    <dgm:cxn modelId="{B595F5D7-313C-4515-8FEA-687EF1FF2E28}" type="presParOf" srcId="{E5602CC2-F680-4E59-98CE-23582C3A259E}" destId="{E21D636E-946B-41CB-A2C9-8DBBB420F2D6}" srcOrd="8" destOrd="0" presId="urn:microsoft.com/office/officeart/2005/8/layout/process4"/>
    <dgm:cxn modelId="{A7E41866-8B91-4B61-87EA-224EB517F44C}" type="presParOf" srcId="{E21D636E-946B-41CB-A2C9-8DBBB420F2D6}" destId="{768BF356-54C5-44B3-BEC4-46D78EF0F36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748E22-F0BD-4A8C-ACC3-75F5DAB4AED4}" type="doc">
      <dgm:prSet loTypeId="urn:microsoft.com/office/officeart/2005/8/layout/vList2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9E56CBFE-954F-45C0-85B9-EB3FB7C6D837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Fear of results – Solution: Peer stories and emotional support.</a:t>
          </a:r>
        </a:p>
      </dgm:t>
    </dgm:pt>
    <dgm:pt modelId="{A19BD1C8-3E6E-4390-9A34-4680A8AD8556}" cxnId="{E06DAC22-106A-49DF-B0D1-3280F7D40BD8}" type="parTrans">
      <dgm:prSet/>
      <dgm:spPr/>
      <dgm:t>
        <a:bodyPr/>
        <a:lstStyle/>
        <a:p>
          <a:endParaRPr lang="en-US"/>
        </a:p>
      </dgm:t>
    </dgm:pt>
    <dgm:pt modelId="{730E8070-1E80-4542-8A83-3776B23EF0C8}" cxnId="{E06DAC22-106A-49DF-B0D1-3280F7D40BD8}" type="sibTrans">
      <dgm:prSet/>
      <dgm:spPr/>
      <dgm:t>
        <a:bodyPr/>
        <a:lstStyle/>
        <a:p>
          <a:endParaRPr lang="en-US"/>
        </a:p>
      </dgm:t>
    </dgm:pt>
    <dgm:pt modelId="{AC48D8A6-46F0-4A1E-8663-5E3BC69BF662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beliefs – Solution: Bilingual materials and local champions.</a:t>
          </a:r>
        </a:p>
      </dgm:t>
    </dgm:pt>
    <dgm:pt modelId="{DE523FF8-326E-4590-89E9-62A5DF2917B5}" cxnId="{97D8B795-5F29-406F-BF42-FDDEDF84EDFD}" type="parTrans">
      <dgm:prSet/>
      <dgm:spPr/>
      <dgm:t>
        <a:bodyPr/>
        <a:lstStyle/>
        <a:p>
          <a:endParaRPr lang="en-US"/>
        </a:p>
      </dgm:t>
    </dgm:pt>
    <dgm:pt modelId="{6E9655AC-2F71-4ED0-BECC-78B26987C880}" cxnId="{97D8B795-5F29-406F-BF42-FDDEDF84EDFD}" type="sibTrans">
      <dgm:prSet/>
      <dgm:spPr/>
      <dgm:t>
        <a:bodyPr/>
        <a:lstStyle/>
        <a:p>
          <a:endParaRPr lang="en-US"/>
        </a:p>
      </dgm:t>
    </dgm:pt>
    <dgm:pt modelId="{71FA7C93-8858-4007-A553-195F8B0A9E4E}">
      <dgm:prSet custT="1"/>
      <dgm:spPr/>
      <dgm:t>
        <a:bodyPr/>
        <a:lstStyle/>
        <a:p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Time constraints – Solution: Flexible appointments and mobile units </a:t>
          </a:r>
          <a:r>
            <a:rPr lang="en-IN" sz="2800" dirty="0"/>
            <a:t>(Mann et al., 2022)</a:t>
          </a:r>
          <a:r>
            <a:rPr lang="en-US" sz="2800" b="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56604C25-DE36-440E-A1DB-BCBB146CA1E9}" cxnId="{1E59E062-643D-44FD-8013-8AC7667F1A12}" type="parTrans">
      <dgm:prSet/>
      <dgm:spPr/>
      <dgm:t>
        <a:bodyPr/>
        <a:lstStyle/>
        <a:p>
          <a:endParaRPr lang="en-US"/>
        </a:p>
      </dgm:t>
    </dgm:pt>
    <dgm:pt modelId="{58FB1865-256A-44EC-AB08-5CE9311FAB51}" cxnId="{1E59E062-643D-44FD-8013-8AC7667F1A12}" type="sibTrans">
      <dgm:prSet/>
      <dgm:spPr/>
      <dgm:t>
        <a:bodyPr/>
        <a:lstStyle/>
        <a:p>
          <a:endParaRPr lang="en-US"/>
        </a:p>
      </dgm:t>
    </dgm:pt>
    <dgm:pt modelId="{1C39F124-3937-4DC7-86E0-4CC10CC9AB24}" type="pres">
      <dgm:prSet presAssocID="{98748E22-F0BD-4A8C-ACC3-75F5DAB4AED4}" presName="linear" presStyleCnt="0">
        <dgm:presLayoutVars>
          <dgm:animLvl val="lvl"/>
          <dgm:resizeHandles val="exact"/>
        </dgm:presLayoutVars>
      </dgm:prSet>
      <dgm:spPr/>
    </dgm:pt>
    <dgm:pt modelId="{689335F7-9108-44CC-BBA0-3340C1AE5DC4}" type="pres">
      <dgm:prSet presAssocID="{9E56CBFE-954F-45C0-85B9-EB3FB7C6D83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DF4F6FE-FC51-4DA3-A5B5-939CF4D7A60C}" type="pres">
      <dgm:prSet presAssocID="{730E8070-1E80-4542-8A83-3776B23EF0C8}" presName="spacer" presStyleCnt="0"/>
      <dgm:spPr/>
    </dgm:pt>
    <dgm:pt modelId="{1001CA21-71B9-42EB-85FA-199F520249FC}" type="pres">
      <dgm:prSet presAssocID="{AC48D8A6-46F0-4A1E-8663-5E3BC69BF66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86D03CE-55BB-49E9-91AC-FC93D186C1E1}" type="pres">
      <dgm:prSet presAssocID="{6E9655AC-2F71-4ED0-BECC-78B26987C880}" presName="spacer" presStyleCnt="0"/>
      <dgm:spPr/>
    </dgm:pt>
    <dgm:pt modelId="{71FF9FE2-EF45-4E7F-9FE6-D33C6C13AA6A}" type="pres">
      <dgm:prSet presAssocID="{71FA7C93-8858-4007-A553-195F8B0A9E4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1394819-8258-4DA7-8599-50C67FF449D4}" type="presOf" srcId="{71FA7C93-8858-4007-A553-195F8B0A9E4E}" destId="{71FF9FE2-EF45-4E7F-9FE6-D33C6C13AA6A}" srcOrd="0" destOrd="0" presId="urn:microsoft.com/office/officeart/2005/8/layout/vList2"/>
    <dgm:cxn modelId="{E06DAC22-106A-49DF-B0D1-3280F7D40BD8}" srcId="{98748E22-F0BD-4A8C-ACC3-75F5DAB4AED4}" destId="{9E56CBFE-954F-45C0-85B9-EB3FB7C6D837}" srcOrd="0" destOrd="0" parTransId="{A19BD1C8-3E6E-4390-9A34-4680A8AD8556}" sibTransId="{730E8070-1E80-4542-8A83-3776B23EF0C8}"/>
    <dgm:cxn modelId="{AAD05B3D-6E9E-4A10-88F6-4DE4850C760F}" type="presOf" srcId="{9E56CBFE-954F-45C0-85B9-EB3FB7C6D837}" destId="{689335F7-9108-44CC-BBA0-3340C1AE5DC4}" srcOrd="0" destOrd="0" presId="urn:microsoft.com/office/officeart/2005/8/layout/vList2"/>
    <dgm:cxn modelId="{1E59E062-643D-44FD-8013-8AC7667F1A12}" srcId="{98748E22-F0BD-4A8C-ACC3-75F5DAB4AED4}" destId="{71FA7C93-8858-4007-A553-195F8B0A9E4E}" srcOrd="2" destOrd="0" parTransId="{56604C25-DE36-440E-A1DB-BCBB146CA1E9}" sibTransId="{58FB1865-256A-44EC-AB08-5CE9311FAB51}"/>
    <dgm:cxn modelId="{97D8B795-5F29-406F-BF42-FDDEDF84EDFD}" srcId="{98748E22-F0BD-4A8C-ACC3-75F5DAB4AED4}" destId="{AC48D8A6-46F0-4A1E-8663-5E3BC69BF662}" srcOrd="1" destOrd="0" parTransId="{DE523FF8-326E-4590-89E9-62A5DF2917B5}" sibTransId="{6E9655AC-2F71-4ED0-BECC-78B26987C880}"/>
    <dgm:cxn modelId="{DBCA12BC-0418-4CA7-A281-FE9154E2E887}" type="presOf" srcId="{AC48D8A6-46F0-4A1E-8663-5E3BC69BF662}" destId="{1001CA21-71B9-42EB-85FA-199F520249FC}" srcOrd="0" destOrd="0" presId="urn:microsoft.com/office/officeart/2005/8/layout/vList2"/>
    <dgm:cxn modelId="{1C10EFEC-5F6C-43A3-957C-D18452F2EF76}" type="presOf" srcId="{98748E22-F0BD-4A8C-ACC3-75F5DAB4AED4}" destId="{1C39F124-3937-4DC7-86E0-4CC10CC9AB24}" srcOrd="0" destOrd="0" presId="urn:microsoft.com/office/officeart/2005/8/layout/vList2"/>
    <dgm:cxn modelId="{B51C700E-45E9-413D-8A56-314A5736A4B2}" type="presParOf" srcId="{1C39F124-3937-4DC7-86E0-4CC10CC9AB24}" destId="{689335F7-9108-44CC-BBA0-3340C1AE5DC4}" srcOrd="0" destOrd="0" presId="urn:microsoft.com/office/officeart/2005/8/layout/vList2"/>
    <dgm:cxn modelId="{DD3A88B5-C9DC-4AFE-939B-E0D1CD025B8A}" type="presParOf" srcId="{1C39F124-3937-4DC7-86E0-4CC10CC9AB24}" destId="{6DF4F6FE-FC51-4DA3-A5B5-939CF4D7A60C}" srcOrd="1" destOrd="0" presId="urn:microsoft.com/office/officeart/2005/8/layout/vList2"/>
    <dgm:cxn modelId="{96D08945-073B-4F08-AC46-043A87204B71}" type="presParOf" srcId="{1C39F124-3937-4DC7-86E0-4CC10CC9AB24}" destId="{1001CA21-71B9-42EB-85FA-199F520249FC}" srcOrd="2" destOrd="0" presId="urn:microsoft.com/office/officeart/2005/8/layout/vList2"/>
    <dgm:cxn modelId="{1C94D225-91C5-4576-A71E-91301BF8E1F8}" type="presParOf" srcId="{1C39F124-3937-4DC7-86E0-4CC10CC9AB24}" destId="{E86D03CE-55BB-49E9-91AC-FC93D186C1E1}" srcOrd="3" destOrd="0" presId="urn:microsoft.com/office/officeart/2005/8/layout/vList2"/>
    <dgm:cxn modelId="{D8C2A07A-6147-4FDD-902A-3EFD1F3D32B5}" type="presParOf" srcId="{1C39F124-3937-4DC7-86E0-4CC10CC9AB24}" destId="{71FF9FE2-EF45-4E7F-9FE6-D33C6C13AA6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71FB84-4FAB-4821-A837-FF9C91E7BD60}" type="doc">
      <dgm:prSet loTypeId="urn:microsoft.com/office/officeart/2008/layout/LinedLis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707619B5-C7F6-41CB-A770-494CCDF0751F}">
      <dgm:prSet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Use plain English and visual infographics.</a:t>
          </a:r>
        </a:p>
      </dgm:t>
    </dgm:pt>
    <dgm:pt modelId="{B8443679-0FF2-49DD-90DB-8C2752AFE800}" cxnId="{236647AB-9CD3-4447-804B-35EBF4158FFC}" type="parTrans">
      <dgm:prSet/>
      <dgm:spPr/>
      <dgm:t>
        <a:bodyPr/>
        <a:lstStyle/>
        <a:p>
          <a:endParaRPr lang="en-US"/>
        </a:p>
      </dgm:t>
    </dgm:pt>
    <dgm:pt modelId="{8B785202-A94C-4D99-85AA-D819AB02AB2B}" cxnId="{236647AB-9CD3-4447-804B-35EBF4158FFC}" type="sibTrans">
      <dgm:prSet/>
      <dgm:spPr/>
      <dgm:t>
        <a:bodyPr/>
        <a:lstStyle/>
        <a:p>
          <a:endParaRPr lang="en-US"/>
        </a:p>
      </dgm:t>
    </dgm:pt>
    <dgm:pt modelId="{867ADEE4-ACB0-490A-BB90-1DF20B66FD1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Promote through Facebook, Instagram, and WhatsApp.</a:t>
          </a:r>
        </a:p>
      </dgm:t>
    </dgm:pt>
    <dgm:pt modelId="{9362F7E4-CC3C-4AA6-8F50-58450D1AE110}" cxnId="{AEEDF8BE-7934-4E94-B94C-1EDB6EE62380}" type="parTrans">
      <dgm:prSet/>
      <dgm:spPr/>
      <dgm:t>
        <a:bodyPr/>
        <a:lstStyle/>
        <a:p>
          <a:endParaRPr lang="en-US"/>
        </a:p>
      </dgm:t>
    </dgm:pt>
    <dgm:pt modelId="{6767B72F-580D-44B5-A710-569CE0F4EA44}" cxnId="{AEEDF8BE-7934-4E94-B94C-1EDB6EE62380}" type="sibTrans">
      <dgm:prSet/>
      <dgm:spPr/>
      <dgm:t>
        <a:bodyPr/>
        <a:lstStyle/>
        <a:p>
          <a:endParaRPr lang="en-US"/>
        </a:p>
      </dgm:t>
    </dgm:pt>
    <dgm:pt modelId="{7EDD31C4-98F9-43F1-9B2F-26B2041F20A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Community radio broadcasts in multiple languages 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Praise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FR" dirty="0" err="1">
              <a:latin typeface="Times New Roman" panose="02020603050405020304" pitchFamily="18" charset="0"/>
              <a:cs typeface="Times New Roman" panose="02020603050405020304" pitchFamily="18" charset="0"/>
            </a:rPr>
            <a:t>Chukwunalu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3CEE345F-7E7E-4DB5-9B7F-A4998355C797}" cxnId="{03695C74-D5D6-46F0-A7C7-16EBCB13CE61}" type="parTrans">
      <dgm:prSet/>
      <dgm:spPr/>
      <dgm:t>
        <a:bodyPr/>
        <a:lstStyle/>
        <a:p>
          <a:endParaRPr lang="en-US"/>
        </a:p>
      </dgm:t>
    </dgm:pt>
    <dgm:pt modelId="{6F900880-40F5-4E2F-B015-A89424166FA8}" cxnId="{03695C74-D5D6-46F0-A7C7-16EBCB13CE61}" type="sibTrans">
      <dgm:prSet/>
      <dgm:spPr/>
      <dgm:t>
        <a:bodyPr/>
        <a:lstStyle/>
        <a:p>
          <a:endParaRPr lang="en-US"/>
        </a:p>
      </dgm:t>
    </dgm:pt>
    <dgm:pt modelId="{4E1521EA-605B-4C17-AC7F-91560E4C4B39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Posters in clinics, temples, mosques, and community halls.</a:t>
          </a:r>
        </a:p>
      </dgm:t>
    </dgm:pt>
    <dgm:pt modelId="{8C855770-3289-46A0-9B2C-2C67B0E76114}" cxnId="{42163AC5-82CB-48B0-80E5-CBE85A207DFF}" type="parTrans">
      <dgm:prSet/>
      <dgm:spPr/>
      <dgm:t>
        <a:bodyPr/>
        <a:lstStyle/>
        <a:p>
          <a:endParaRPr lang="en-US"/>
        </a:p>
      </dgm:t>
    </dgm:pt>
    <dgm:pt modelId="{64A550A7-1491-4BD9-B03E-0BE070D6307C}" cxnId="{42163AC5-82CB-48B0-80E5-CBE85A207DFF}" type="sibTrans">
      <dgm:prSet/>
      <dgm:spPr/>
      <dgm:t>
        <a:bodyPr/>
        <a:lstStyle/>
        <a:p>
          <a:endParaRPr lang="en-US"/>
        </a:p>
      </dgm:t>
    </dgm:pt>
    <dgm:pt modelId="{63DA6E3A-E1B6-4424-9F41-89F8AC4BFC4D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Tagline: 'Your Health, Your Power.'</a:t>
          </a:r>
        </a:p>
      </dgm:t>
    </dgm:pt>
    <dgm:pt modelId="{D4560F5D-F549-4CB3-9FE2-0BB1E96616A0}" cxnId="{95378C82-2157-469F-8FED-BB620EE05E78}" type="parTrans">
      <dgm:prSet/>
      <dgm:spPr/>
      <dgm:t>
        <a:bodyPr/>
        <a:lstStyle/>
        <a:p>
          <a:endParaRPr lang="en-US"/>
        </a:p>
      </dgm:t>
    </dgm:pt>
    <dgm:pt modelId="{36F5D830-2198-4DC0-8833-CDB9EE7A8E84}" cxnId="{95378C82-2157-469F-8FED-BB620EE05E78}" type="sibTrans">
      <dgm:prSet/>
      <dgm:spPr/>
      <dgm:t>
        <a:bodyPr/>
        <a:lstStyle/>
        <a:p>
          <a:endParaRPr lang="en-US"/>
        </a:p>
      </dgm:t>
    </dgm:pt>
    <dgm:pt modelId="{F5FEDBB6-D22A-4EA7-83BA-E2B0CECA38C2}" type="pres">
      <dgm:prSet presAssocID="{B171FB84-4FAB-4821-A837-FF9C91E7BD60}" presName="vert0" presStyleCnt="0">
        <dgm:presLayoutVars>
          <dgm:dir/>
          <dgm:animOne val="branch"/>
          <dgm:animLvl val="lvl"/>
        </dgm:presLayoutVars>
      </dgm:prSet>
      <dgm:spPr/>
    </dgm:pt>
    <dgm:pt modelId="{B69CF801-D759-4F65-B734-2A2F21398A90}" type="pres">
      <dgm:prSet presAssocID="{707619B5-C7F6-41CB-A770-494CCDF0751F}" presName="thickLine" presStyleLbl="alignNode1" presStyleIdx="0" presStyleCnt="5"/>
      <dgm:spPr/>
    </dgm:pt>
    <dgm:pt modelId="{3384DAD7-E9C5-4878-8EB4-DC019C7EC6E6}" type="pres">
      <dgm:prSet presAssocID="{707619B5-C7F6-41CB-A770-494CCDF0751F}" presName="horz1" presStyleCnt="0"/>
      <dgm:spPr/>
    </dgm:pt>
    <dgm:pt modelId="{8FC413AF-5E11-4A25-80C2-98A41EDBE5E9}" type="pres">
      <dgm:prSet presAssocID="{707619B5-C7F6-41CB-A770-494CCDF0751F}" presName="tx1" presStyleLbl="revTx" presStyleIdx="0" presStyleCnt="5"/>
      <dgm:spPr/>
    </dgm:pt>
    <dgm:pt modelId="{3AB2BA82-8E05-443A-8A60-991E67824C6E}" type="pres">
      <dgm:prSet presAssocID="{707619B5-C7F6-41CB-A770-494CCDF0751F}" presName="vert1" presStyleCnt="0"/>
      <dgm:spPr/>
    </dgm:pt>
    <dgm:pt modelId="{EB997C53-703C-475E-AEFA-599EB281F55E}" type="pres">
      <dgm:prSet presAssocID="{867ADEE4-ACB0-490A-BB90-1DF20B66FD14}" presName="thickLine" presStyleLbl="alignNode1" presStyleIdx="1" presStyleCnt="5"/>
      <dgm:spPr/>
    </dgm:pt>
    <dgm:pt modelId="{E1FF6905-087C-480E-8773-39868EF3D69D}" type="pres">
      <dgm:prSet presAssocID="{867ADEE4-ACB0-490A-BB90-1DF20B66FD14}" presName="horz1" presStyleCnt="0"/>
      <dgm:spPr/>
    </dgm:pt>
    <dgm:pt modelId="{FEE32D2E-2D2B-45CC-9869-47982E2D1A6A}" type="pres">
      <dgm:prSet presAssocID="{867ADEE4-ACB0-490A-BB90-1DF20B66FD14}" presName="tx1" presStyleLbl="revTx" presStyleIdx="1" presStyleCnt="5"/>
      <dgm:spPr/>
    </dgm:pt>
    <dgm:pt modelId="{FEF91CC2-4B00-407D-8A7A-CF9C63634E54}" type="pres">
      <dgm:prSet presAssocID="{867ADEE4-ACB0-490A-BB90-1DF20B66FD14}" presName="vert1" presStyleCnt="0"/>
      <dgm:spPr/>
    </dgm:pt>
    <dgm:pt modelId="{70026B4E-5132-41F1-A796-06D8B7927ADA}" type="pres">
      <dgm:prSet presAssocID="{7EDD31C4-98F9-43F1-9B2F-26B2041F20AC}" presName="thickLine" presStyleLbl="alignNode1" presStyleIdx="2" presStyleCnt="5"/>
      <dgm:spPr/>
    </dgm:pt>
    <dgm:pt modelId="{58FA774D-F586-4629-AFD9-029AEBB1C0D0}" type="pres">
      <dgm:prSet presAssocID="{7EDD31C4-98F9-43F1-9B2F-26B2041F20AC}" presName="horz1" presStyleCnt="0"/>
      <dgm:spPr/>
    </dgm:pt>
    <dgm:pt modelId="{E7217601-4808-4A6F-BDB0-344639E968CA}" type="pres">
      <dgm:prSet presAssocID="{7EDD31C4-98F9-43F1-9B2F-26B2041F20AC}" presName="tx1" presStyleLbl="revTx" presStyleIdx="2" presStyleCnt="5"/>
      <dgm:spPr/>
    </dgm:pt>
    <dgm:pt modelId="{40AB3E25-9201-48D0-834F-741CD06CBB7F}" type="pres">
      <dgm:prSet presAssocID="{7EDD31C4-98F9-43F1-9B2F-26B2041F20AC}" presName="vert1" presStyleCnt="0"/>
      <dgm:spPr/>
    </dgm:pt>
    <dgm:pt modelId="{B203E887-B4A2-45B6-BAEB-E3E3AD70C4D3}" type="pres">
      <dgm:prSet presAssocID="{4E1521EA-605B-4C17-AC7F-91560E4C4B39}" presName="thickLine" presStyleLbl="alignNode1" presStyleIdx="3" presStyleCnt="5"/>
      <dgm:spPr/>
    </dgm:pt>
    <dgm:pt modelId="{FBD60DCC-B132-481E-97FB-9CB89A768F83}" type="pres">
      <dgm:prSet presAssocID="{4E1521EA-605B-4C17-AC7F-91560E4C4B39}" presName="horz1" presStyleCnt="0"/>
      <dgm:spPr/>
    </dgm:pt>
    <dgm:pt modelId="{46E14AD3-72CE-45E3-A989-D5140A948E65}" type="pres">
      <dgm:prSet presAssocID="{4E1521EA-605B-4C17-AC7F-91560E4C4B39}" presName="tx1" presStyleLbl="revTx" presStyleIdx="3" presStyleCnt="5"/>
      <dgm:spPr/>
    </dgm:pt>
    <dgm:pt modelId="{FCBA147E-6197-4FB3-81BE-21898658C55E}" type="pres">
      <dgm:prSet presAssocID="{4E1521EA-605B-4C17-AC7F-91560E4C4B39}" presName="vert1" presStyleCnt="0"/>
      <dgm:spPr/>
    </dgm:pt>
    <dgm:pt modelId="{D66EFE33-EC66-4C4B-A90C-476D8AA0F25B}" type="pres">
      <dgm:prSet presAssocID="{63DA6E3A-E1B6-4424-9F41-89F8AC4BFC4D}" presName="thickLine" presStyleLbl="alignNode1" presStyleIdx="4" presStyleCnt="5"/>
      <dgm:spPr/>
    </dgm:pt>
    <dgm:pt modelId="{2B241934-4EF3-4EED-A5A4-0EA214CECC46}" type="pres">
      <dgm:prSet presAssocID="{63DA6E3A-E1B6-4424-9F41-89F8AC4BFC4D}" presName="horz1" presStyleCnt="0"/>
      <dgm:spPr/>
    </dgm:pt>
    <dgm:pt modelId="{8090DF57-E083-45C0-81C9-5F2B7C870765}" type="pres">
      <dgm:prSet presAssocID="{63DA6E3A-E1B6-4424-9F41-89F8AC4BFC4D}" presName="tx1" presStyleLbl="revTx" presStyleIdx="4" presStyleCnt="5"/>
      <dgm:spPr/>
    </dgm:pt>
    <dgm:pt modelId="{1D881EC5-3885-4B4D-BCA7-529AE3972E8B}" type="pres">
      <dgm:prSet presAssocID="{63DA6E3A-E1B6-4424-9F41-89F8AC4BFC4D}" presName="vert1" presStyleCnt="0"/>
      <dgm:spPr/>
    </dgm:pt>
  </dgm:ptLst>
  <dgm:cxnLst>
    <dgm:cxn modelId="{03695C74-D5D6-46F0-A7C7-16EBCB13CE61}" srcId="{B171FB84-4FAB-4821-A837-FF9C91E7BD60}" destId="{7EDD31C4-98F9-43F1-9B2F-26B2041F20AC}" srcOrd="2" destOrd="0" parTransId="{3CEE345F-7E7E-4DB5-9B7F-A4998355C797}" sibTransId="{6F900880-40F5-4E2F-B015-A89424166FA8}"/>
    <dgm:cxn modelId="{95378C82-2157-469F-8FED-BB620EE05E78}" srcId="{B171FB84-4FAB-4821-A837-FF9C91E7BD60}" destId="{63DA6E3A-E1B6-4424-9F41-89F8AC4BFC4D}" srcOrd="4" destOrd="0" parTransId="{D4560F5D-F549-4CB3-9FE2-0BB1E96616A0}" sibTransId="{36F5D830-2198-4DC0-8833-CDB9EE7A8E84}"/>
    <dgm:cxn modelId="{7C258497-C3A8-4C97-88C0-7CE8CBB62ABB}" type="presOf" srcId="{707619B5-C7F6-41CB-A770-494CCDF0751F}" destId="{8FC413AF-5E11-4A25-80C2-98A41EDBE5E9}" srcOrd="0" destOrd="0" presId="urn:microsoft.com/office/officeart/2008/layout/LinedList"/>
    <dgm:cxn modelId="{236647AB-9CD3-4447-804B-35EBF4158FFC}" srcId="{B171FB84-4FAB-4821-A837-FF9C91E7BD60}" destId="{707619B5-C7F6-41CB-A770-494CCDF0751F}" srcOrd="0" destOrd="0" parTransId="{B8443679-0FF2-49DD-90DB-8C2752AFE800}" sibTransId="{8B785202-A94C-4D99-85AA-D819AB02AB2B}"/>
    <dgm:cxn modelId="{937B17AC-E916-4C7D-B48E-A26B2BBD4580}" type="presOf" srcId="{4E1521EA-605B-4C17-AC7F-91560E4C4B39}" destId="{46E14AD3-72CE-45E3-A989-D5140A948E65}" srcOrd="0" destOrd="0" presId="urn:microsoft.com/office/officeart/2008/layout/LinedList"/>
    <dgm:cxn modelId="{AEEDF8BE-7934-4E94-B94C-1EDB6EE62380}" srcId="{B171FB84-4FAB-4821-A837-FF9C91E7BD60}" destId="{867ADEE4-ACB0-490A-BB90-1DF20B66FD14}" srcOrd="1" destOrd="0" parTransId="{9362F7E4-CC3C-4AA6-8F50-58450D1AE110}" sibTransId="{6767B72F-580D-44B5-A710-569CE0F4EA44}"/>
    <dgm:cxn modelId="{42163AC5-82CB-48B0-80E5-CBE85A207DFF}" srcId="{B171FB84-4FAB-4821-A837-FF9C91E7BD60}" destId="{4E1521EA-605B-4C17-AC7F-91560E4C4B39}" srcOrd="3" destOrd="0" parTransId="{8C855770-3289-46A0-9B2C-2C67B0E76114}" sibTransId="{64A550A7-1491-4BD9-B03E-0BE070D6307C}"/>
    <dgm:cxn modelId="{013E4FC7-1D03-4963-99F4-AAD0AC4CBEBF}" type="presOf" srcId="{B171FB84-4FAB-4821-A837-FF9C91E7BD60}" destId="{F5FEDBB6-D22A-4EA7-83BA-E2B0CECA38C2}" srcOrd="0" destOrd="0" presId="urn:microsoft.com/office/officeart/2008/layout/LinedList"/>
    <dgm:cxn modelId="{3736FFD4-F7D5-428F-BCF7-F51FAE07B66F}" type="presOf" srcId="{7EDD31C4-98F9-43F1-9B2F-26B2041F20AC}" destId="{E7217601-4808-4A6F-BDB0-344639E968CA}" srcOrd="0" destOrd="0" presId="urn:microsoft.com/office/officeart/2008/layout/LinedList"/>
    <dgm:cxn modelId="{C61509E5-5CEA-46BA-A24C-9C8D3F4E7F64}" type="presOf" srcId="{63DA6E3A-E1B6-4424-9F41-89F8AC4BFC4D}" destId="{8090DF57-E083-45C0-81C9-5F2B7C870765}" srcOrd="0" destOrd="0" presId="urn:microsoft.com/office/officeart/2008/layout/LinedList"/>
    <dgm:cxn modelId="{B48217F4-F201-4190-B4E3-2152D1981B9A}" type="presOf" srcId="{867ADEE4-ACB0-490A-BB90-1DF20B66FD14}" destId="{FEE32D2E-2D2B-45CC-9869-47982E2D1A6A}" srcOrd="0" destOrd="0" presId="urn:microsoft.com/office/officeart/2008/layout/LinedList"/>
    <dgm:cxn modelId="{D2CEE5D6-DFAA-462B-BAAF-E47D92D41BB4}" type="presParOf" srcId="{F5FEDBB6-D22A-4EA7-83BA-E2B0CECA38C2}" destId="{B69CF801-D759-4F65-B734-2A2F21398A90}" srcOrd="0" destOrd="0" presId="urn:microsoft.com/office/officeart/2008/layout/LinedList"/>
    <dgm:cxn modelId="{1D90B603-B1D0-499B-9DE6-54720D072F99}" type="presParOf" srcId="{F5FEDBB6-D22A-4EA7-83BA-E2B0CECA38C2}" destId="{3384DAD7-E9C5-4878-8EB4-DC019C7EC6E6}" srcOrd="1" destOrd="0" presId="urn:microsoft.com/office/officeart/2008/layout/LinedList"/>
    <dgm:cxn modelId="{AEA0E08C-83D2-465F-8955-4590A503BEFE}" type="presParOf" srcId="{3384DAD7-E9C5-4878-8EB4-DC019C7EC6E6}" destId="{8FC413AF-5E11-4A25-80C2-98A41EDBE5E9}" srcOrd="0" destOrd="0" presId="urn:microsoft.com/office/officeart/2008/layout/LinedList"/>
    <dgm:cxn modelId="{6B96DD3D-54A4-4D62-9A9D-3BB63DDEA2AA}" type="presParOf" srcId="{3384DAD7-E9C5-4878-8EB4-DC019C7EC6E6}" destId="{3AB2BA82-8E05-443A-8A60-991E67824C6E}" srcOrd="1" destOrd="0" presId="urn:microsoft.com/office/officeart/2008/layout/LinedList"/>
    <dgm:cxn modelId="{63DF2FC3-9292-41A5-A0CD-574095BBFAC5}" type="presParOf" srcId="{F5FEDBB6-D22A-4EA7-83BA-E2B0CECA38C2}" destId="{EB997C53-703C-475E-AEFA-599EB281F55E}" srcOrd="2" destOrd="0" presId="urn:microsoft.com/office/officeart/2008/layout/LinedList"/>
    <dgm:cxn modelId="{7CCEEC3A-4521-472D-A255-6010CA6443E5}" type="presParOf" srcId="{F5FEDBB6-D22A-4EA7-83BA-E2B0CECA38C2}" destId="{E1FF6905-087C-480E-8773-39868EF3D69D}" srcOrd="3" destOrd="0" presId="urn:microsoft.com/office/officeart/2008/layout/LinedList"/>
    <dgm:cxn modelId="{D82F1A7C-BBBF-4226-B293-4F8BF39EE50A}" type="presParOf" srcId="{E1FF6905-087C-480E-8773-39868EF3D69D}" destId="{FEE32D2E-2D2B-45CC-9869-47982E2D1A6A}" srcOrd="0" destOrd="0" presId="urn:microsoft.com/office/officeart/2008/layout/LinedList"/>
    <dgm:cxn modelId="{FB3342D2-0A6B-47DC-ABE2-6C182371F351}" type="presParOf" srcId="{E1FF6905-087C-480E-8773-39868EF3D69D}" destId="{FEF91CC2-4B00-407D-8A7A-CF9C63634E54}" srcOrd="1" destOrd="0" presId="urn:microsoft.com/office/officeart/2008/layout/LinedList"/>
    <dgm:cxn modelId="{BD1EFC8F-11A6-4006-8C0D-BB0DCCFD8D41}" type="presParOf" srcId="{F5FEDBB6-D22A-4EA7-83BA-E2B0CECA38C2}" destId="{70026B4E-5132-41F1-A796-06D8B7927ADA}" srcOrd="4" destOrd="0" presId="urn:microsoft.com/office/officeart/2008/layout/LinedList"/>
    <dgm:cxn modelId="{0C9E02BB-DA30-43B7-B907-F8F042887BE0}" type="presParOf" srcId="{F5FEDBB6-D22A-4EA7-83BA-E2B0CECA38C2}" destId="{58FA774D-F586-4629-AFD9-029AEBB1C0D0}" srcOrd="5" destOrd="0" presId="urn:microsoft.com/office/officeart/2008/layout/LinedList"/>
    <dgm:cxn modelId="{DEEC7C43-E331-46FC-AA24-83CFCFE92561}" type="presParOf" srcId="{58FA774D-F586-4629-AFD9-029AEBB1C0D0}" destId="{E7217601-4808-4A6F-BDB0-344639E968CA}" srcOrd="0" destOrd="0" presId="urn:microsoft.com/office/officeart/2008/layout/LinedList"/>
    <dgm:cxn modelId="{089BB6C7-8252-43AA-87A2-D79767E48D32}" type="presParOf" srcId="{58FA774D-F586-4629-AFD9-029AEBB1C0D0}" destId="{40AB3E25-9201-48D0-834F-741CD06CBB7F}" srcOrd="1" destOrd="0" presId="urn:microsoft.com/office/officeart/2008/layout/LinedList"/>
    <dgm:cxn modelId="{9F58DCD2-852F-4C80-996E-0D9A449E7BAE}" type="presParOf" srcId="{F5FEDBB6-D22A-4EA7-83BA-E2B0CECA38C2}" destId="{B203E887-B4A2-45B6-BAEB-E3E3AD70C4D3}" srcOrd="6" destOrd="0" presId="urn:microsoft.com/office/officeart/2008/layout/LinedList"/>
    <dgm:cxn modelId="{52DAF556-E507-4CA4-BE86-C8996F8C1430}" type="presParOf" srcId="{F5FEDBB6-D22A-4EA7-83BA-E2B0CECA38C2}" destId="{FBD60DCC-B132-481E-97FB-9CB89A768F83}" srcOrd="7" destOrd="0" presId="urn:microsoft.com/office/officeart/2008/layout/LinedList"/>
    <dgm:cxn modelId="{05B5306F-36EA-4E85-B14F-7F5D3AAF5D92}" type="presParOf" srcId="{FBD60DCC-B132-481E-97FB-9CB89A768F83}" destId="{46E14AD3-72CE-45E3-A989-D5140A948E65}" srcOrd="0" destOrd="0" presId="urn:microsoft.com/office/officeart/2008/layout/LinedList"/>
    <dgm:cxn modelId="{6A7BC927-7637-473C-A279-A760DA4EDECD}" type="presParOf" srcId="{FBD60DCC-B132-481E-97FB-9CB89A768F83}" destId="{FCBA147E-6197-4FB3-81BE-21898658C55E}" srcOrd="1" destOrd="0" presId="urn:microsoft.com/office/officeart/2008/layout/LinedList"/>
    <dgm:cxn modelId="{C0A839DE-D36E-4FF3-A4A6-E247A04A93A1}" type="presParOf" srcId="{F5FEDBB6-D22A-4EA7-83BA-E2B0CECA38C2}" destId="{D66EFE33-EC66-4C4B-A90C-476D8AA0F25B}" srcOrd="8" destOrd="0" presId="urn:microsoft.com/office/officeart/2008/layout/LinedList"/>
    <dgm:cxn modelId="{C43021F1-EFCA-46BE-AC3E-409356E3D3C1}" type="presParOf" srcId="{F5FEDBB6-D22A-4EA7-83BA-E2B0CECA38C2}" destId="{2B241934-4EF3-4EED-A5A4-0EA214CECC46}" srcOrd="9" destOrd="0" presId="urn:microsoft.com/office/officeart/2008/layout/LinedList"/>
    <dgm:cxn modelId="{089479B1-93AC-4EC4-901F-37032793D64A}" type="presParOf" srcId="{2B241934-4EF3-4EED-A5A4-0EA214CECC46}" destId="{8090DF57-E083-45C0-81C9-5F2B7C870765}" srcOrd="0" destOrd="0" presId="urn:microsoft.com/office/officeart/2008/layout/LinedList"/>
    <dgm:cxn modelId="{D57593E2-979C-491B-9A0A-FDFEF5CF8385}" type="presParOf" srcId="{2B241934-4EF3-4EED-A5A4-0EA214CECC46}" destId="{1D881EC5-3885-4B4D-BCA7-529AE3972E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93A57E-50C6-4F49-8B1F-3D2A09A22968}" type="doc">
      <dgm:prSet loTypeId="urn:microsoft.com/office/officeart/2008/layout/LinedList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758B8111-97F7-4165-9DA2-74E734CEF24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Programme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73AE4FDB-C775-4E1A-8D4D-65A40D84E91F}" cxnId="{C5B2F2C8-18D3-4C87-8DF8-768E8E75DB05}" type="parTrans">
      <dgm:prSet/>
      <dgm:spPr/>
      <dgm:t>
        <a:bodyPr/>
        <a:lstStyle/>
        <a:p>
          <a:endParaRPr lang="en-US"/>
        </a:p>
      </dgm:t>
    </dgm:pt>
    <dgm:pt modelId="{C678E47D-9F87-4E64-AD9A-5AB3ED206D23}" cxnId="{C5B2F2C8-18D3-4C87-8DF8-768E8E75DB05}" type="sibTrans">
      <dgm:prSet/>
      <dgm:spPr/>
      <dgm:t>
        <a:bodyPr/>
        <a:lstStyle/>
        <a:p>
          <a:endParaRPr lang="en-US"/>
        </a:p>
      </dgm:t>
    </dgm:pt>
    <dgm:pt modelId="{F2141C4C-6721-42F3-BA01-C6B4A34ECFF1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Cancer Research UK and Macmillan Cancer Support.</a:t>
          </a:r>
        </a:p>
      </dgm:t>
    </dgm:pt>
    <dgm:pt modelId="{CB34FDC2-CEED-4415-84BC-BBBA85F629E0}" cxnId="{E00B07A5-E100-4291-982A-C7A8874A643F}" type="parTrans">
      <dgm:prSet/>
      <dgm:spPr/>
      <dgm:t>
        <a:bodyPr/>
        <a:lstStyle/>
        <a:p>
          <a:endParaRPr lang="en-US"/>
        </a:p>
      </dgm:t>
    </dgm:pt>
    <dgm:pt modelId="{5CBE806E-A1B0-41A0-AEC7-5D3CA81DE246}" cxnId="{E00B07A5-E100-4291-982A-C7A8874A643F}" type="sibTrans">
      <dgm:prSet/>
      <dgm:spPr/>
      <dgm:t>
        <a:bodyPr/>
        <a:lstStyle/>
        <a:p>
          <a:endParaRPr lang="en-US"/>
        </a:p>
      </dgm:t>
    </dgm:pt>
    <dgm:pt modelId="{9767030F-E12E-4C3D-979D-A0D10F2D1B0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Local GPs and Women’s Health Networks </a:t>
          </a:r>
          <a:r>
            <a:rPr lang="en-IN" dirty="0">
              <a:latin typeface="Times New Roman" panose="02020603050405020304" pitchFamily="18" charset="0"/>
              <a:cs typeface="Times New Roman" panose="02020603050405020304" pitchFamily="18" charset="0"/>
            </a:rPr>
            <a:t>(Larsen et al., 2021)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7AFC9912-E2A4-4634-97B7-30529771954F}" cxnId="{BE2553EF-F333-46A1-975C-9D4454DE2720}" type="parTrans">
      <dgm:prSet/>
      <dgm:spPr/>
      <dgm:t>
        <a:bodyPr/>
        <a:lstStyle/>
        <a:p>
          <a:endParaRPr lang="en-US"/>
        </a:p>
      </dgm:t>
    </dgm:pt>
    <dgm:pt modelId="{EC392F9C-12DB-4A48-ADC1-6201627665C1}" cxnId="{BE2553EF-F333-46A1-975C-9D4454DE2720}" type="sibTrans">
      <dgm:prSet/>
      <dgm:spPr/>
      <dgm:t>
        <a:bodyPr/>
        <a:lstStyle/>
        <a:p>
          <a:endParaRPr lang="en-US"/>
        </a:p>
      </dgm:t>
    </dgm:pt>
    <dgm:pt modelId="{E4D3F775-E4E2-4BBE-BF5E-175D7E546F8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Faith and community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organisations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DD7540B3-3D10-4CC9-8279-FA39B5ADF446}" cxnId="{C334ECE5-31A7-4BD3-9C36-62BF811AFA5C}" type="parTrans">
      <dgm:prSet/>
      <dgm:spPr/>
      <dgm:t>
        <a:bodyPr/>
        <a:lstStyle/>
        <a:p>
          <a:endParaRPr lang="en-US"/>
        </a:p>
      </dgm:t>
    </dgm:pt>
    <dgm:pt modelId="{65D0724B-4EE3-44C4-B016-B868C0852C30}" cxnId="{C334ECE5-31A7-4BD3-9C36-62BF811AFA5C}" type="sibTrans">
      <dgm:prSet/>
      <dgm:spPr/>
      <dgm:t>
        <a:bodyPr/>
        <a:lstStyle/>
        <a:p>
          <a:endParaRPr lang="en-US"/>
        </a:p>
      </dgm:t>
    </dgm:pt>
    <dgm:pt modelId="{82A739BF-3DF8-4911-A3A5-C031A9D6E823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Volunteers and ambassadors.</a:t>
          </a:r>
        </a:p>
      </dgm:t>
    </dgm:pt>
    <dgm:pt modelId="{95505887-3D7B-4FBC-8F69-E8EDB37E76AB}" cxnId="{AA3820F8-E2BB-4E98-9394-6A402E3259EC}" type="parTrans">
      <dgm:prSet/>
      <dgm:spPr/>
      <dgm:t>
        <a:bodyPr/>
        <a:lstStyle/>
        <a:p>
          <a:endParaRPr lang="en-US"/>
        </a:p>
      </dgm:t>
    </dgm:pt>
    <dgm:pt modelId="{7B1766C8-C7A5-422E-84C5-39CE197AABB4}" cxnId="{AA3820F8-E2BB-4E98-9394-6A402E3259EC}" type="sibTrans">
      <dgm:prSet/>
      <dgm:spPr/>
      <dgm:t>
        <a:bodyPr/>
        <a:lstStyle/>
        <a:p>
          <a:endParaRPr lang="en-US"/>
        </a:p>
      </dgm:t>
    </dgm:pt>
    <dgm:pt modelId="{2E5DA354-F741-44DB-B8CE-8C9E6FD65B72}" type="pres">
      <dgm:prSet presAssocID="{1793A57E-50C6-4F49-8B1F-3D2A09A22968}" presName="vert0" presStyleCnt="0">
        <dgm:presLayoutVars>
          <dgm:dir/>
          <dgm:animOne val="branch"/>
          <dgm:animLvl val="lvl"/>
        </dgm:presLayoutVars>
      </dgm:prSet>
      <dgm:spPr/>
    </dgm:pt>
    <dgm:pt modelId="{33584945-9FBC-4848-9D18-E0B633AA53BA}" type="pres">
      <dgm:prSet presAssocID="{758B8111-97F7-4165-9DA2-74E734CEF240}" presName="thickLine" presStyleLbl="alignNode1" presStyleIdx="0" presStyleCnt="5"/>
      <dgm:spPr/>
    </dgm:pt>
    <dgm:pt modelId="{4DBF0A33-4135-46A0-9E13-B84B81EA4490}" type="pres">
      <dgm:prSet presAssocID="{758B8111-97F7-4165-9DA2-74E734CEF240}" presName="horz1" presStyleCnt="0"/>
      <dgm:spPr/>
    </dgm:pt>
    <dgm:pt modelId="{199560CE-FCA0-4A21-BF53-A2DA3D6E1274}" type="pres">
      <dgm:prSet presAssocID="{758B8111-97F7-4165-9DA2-74E734CEF240}" presName="tx1" presStyleLbl="revTx" presStyleIdx="0" presStyleCnt="5"/>
      <dgm:spPr/>
    </dgm:pt>
    <dgm:pt modelId="{B802BB2E-3E90-45C1-93FA-C32B3F610060}" type="pres">
      <dgm:prSet presAssocID="{758B8111-97F7-4165-9DA2-74E734CEF240}" presName="vert1" presStyleCnt="0"/>
      <dgm:spPr/>
    </dgm:pt>
    <dgm:pt modelId="{1333FE7E-A910-4685-9789-5680935DE52C}" type="pres">
      <dgm:prSet presAssocID="{F2141C4C-6721-42F3-BA01-C6B4A34ECFF1}" presName="thickLine" presStyleLbl="alignNode1" presStyleIdx="1" presStyleCnt="5"/>
      <dgm:spPr/>
    </dgm:pt>
    <dgm:pt modelId="{365DBD37-307B-4606-9789-625F3F2079D6}" type="pres">
      <dgm:prSet presAssocID="{F2141C4C-6721-42F3-BA01-C6B4A34ECFF1}" presName="horz1" presStyleCnt="0"/>
      <dgm:spPr/>
    </dgm:pt>
    <dgm:pt modelId="{CF0E25B5-6BB7-434C-9307-7C02C60928F8}" type="pres">
      <dgm:prSet presAssocID="{F2141C4C-6721-42F3-BA01-C6B4A34ECFF1}" presName="tx1" presStyleLbl="revTx" presStyleIdx="1" presStyleCnt="5"/>
      <dgm:spPr/>
    </dgm:pt>
    <dgm:pt modelId="{715CE847-47E3-4F16-A148-D93B7E214367}" type="pres">
      <dgm:prSet presAssocID="{F2141C4C-6721-42F3-BA01-C6B4A34ECFF1}" presName="vert1" presStyleCnt="0"/>
      <dgm:spPr/>
    </dgm:pt>
    <dgm:pt modelId="{22D10862-5D62-4E52-BAA5-E7AE8B4CC909}" type="pres">
      <dgm:prSet presAssocID="{9767030F-E12E-4C3D-979D-A0D10F2D1B0E}" presName="thickLine" presStyleLbl="alignNode1" presStyleIdx="2" presStyleCnt="5"/>
      <dgm:spPr/>
    </dgm:pt>
    <dgm:pt modelId="{2C678F2E-CCCA-408B-8707-68B6219C0C22}" type="pres">
      <dgm:prSet presAssocID="{9767030F-E12E-4C3D-979D-A0D10F2D1B0E}" presName="horz1" presStyleCnt="0"/>
      <dgm:spPr/>
    </dgm:pt>
    <dgm:pt modelId="{0FD15BAC-D838-445A-B18B-5C8DB5671AA5}" type="pres">
      <dgm:prSet presAssocID="{9767030F-E12E-4C3D-979D-A0D10F2D1B0E}" presName="tx1" presStyleLbl="revTx" presStyleIdx="2" presStyleCnt="5"/>
      <dgm:spPr/>
    </dgm:pt>
    <dgm:pt modelId="{D6D85D00-73A2-4BA3-8F73-FD204F24D95C}" type="pres">
      <dgm:prSet presAssocID="{9767030F-E12E-4C3D-979D-A0D10F2D1B0E}" presName="vert1" presStyleCnt="0"/>
      <dgm:spPr/>
    </dgm:pt>
    <dgm:pt modelId="{7B365696-B13A-44CF-B5DF-77FFF4557F17}" type="pres">
      <dgm:prSet presAssocID="{E4D3F775-E4E2-4BBE-BF5E-175D7E546F8E}" presName="thickLine" presStyleLbl="alignNode1" presStyleIdx="3" presStyleCnt="5"/>
      <dgm:spPr/>
    </dgm:pt>
    <dgm:pt modelId="{887A943D-FA56-422B-AAAE-FFAC2F36B6FC}" type="pres">
      <dgm:prSet presAssocID="{E4D3F775-E4E2-4BBE-BF5E-175D7E546F8E}" presName="horz1" presStyleCnt="0"/>
      <dgm:spPr/>
    </dgm:pt>
    <dgm:pt modelId="{0F240C93-50ED-490D-A95F-807A02C7551B}" type="pres">
      <dgm:prSet presAssocID="{E4D3F775-E4E2-4BBE-BF5E-175D7E546F8E}" presName="tx1" presStyleLbl="revTx" presStyleIdx="3" presStyleCnt="5"/>
      <dgm:spPr/>
    </dgm:pt>
    <dgm:pt modelId="{1BC616DD-2CDE-4852-AD26-BFC8321D902C}" type="pres">
      <dgm:prSet presAssocID="{E4D3F775-E4E2-4BBE-BF5E-175D7E546F8E}" presName="vert1" presStyleCnt="0"/>
      <dgm:spPr/>
    </dgm:pt>
    <dgm:pt modelId="{86B0786C-710A-4759-AE89-96528673A082}" type="pres">
      <dgm:prSet presAssocID="{82A739BF-3DF8-4911-A3A5-C031A9D6E823}" presName="thickLine" presStyleLbl="alignNode1" presStyleIdx="4" presStyleCnt="5"/>
      <dgm:spPr/>
    </dgm:pt>
    <dgm:pt modelId="{9309B349-E6E6-4DAF-81CA-BBD63335B28F}" type="pres">
      <dgm:prSet presAssocID="{82A739BF-3DF8-4911-A3A5-C031A9D6E823}" presName="horz1" presStyleCnt="0"/>
      <dgm:spPr/>
    </dgm:pt>
    <dgm:pt modelId="{93273060-AACA-465C-B4E3-A466BBE89BD6}" type="pres">
      <dgm:prSet presAssocID="{82A739BF-3DF8-4911-A3A5-C031A9D6E823}" presName="tx1" presStyleLbl="revTx" presStyleIdx="4" presStyleCnt="5"/>
      <dgm:spPr/>
    </dgm:pt>
    <dgm:pt modelId="{1C3B7416-9935-419D-BAD2-7B4B47349DDD}" type="pres">
      <dgm:prSet presAssocID="{82A739BF-3DF8-4911-A3A5-C031A9D6E823}" presName="vert1" presStyleCnt="0"/>
      <dgm:spPr/>
    </dgm:pt>
  </dgm:ptLst>
  <dgm:cxnLst>
    <dgm:cxn modelId="{7198E73F-3AF0-4FB9-B73B-1EF368F86D8A}" type="presOf" srcId="{9767030F-E12E-4C3D-979D-A0D10F2D1B0E}" destId="{0FD15BAC-D838-445A-B18B-5C8DB5671AA5}" srcOrd="0" destOrd="0" presId="urn:microsoft.com/office/officeart/2008/layout/LinedList"/>
    <dgm:cxn modelId="{66E49D44-CA38-4D5B-AE5D-722CB4053F46}" type="presOf" srcId="{1793A57E-50C6-4F49-8B1F-3D2A09A22968}" destId="{2E5DA354-F741-44DB-B8CE-8C9E6FD65B72}" srcOrd="0" destOrd="0" presId="urn:microsoft.com/office/officeart/2008/layout/LinedList"/>
    <dgm:cxn modelId="{6A627655-DDEC-4D46-8CD2-95CDE84406EA}" type="presOf" srcId="{758B8111-97F7-4165-9DA2-74E734CEF240}" destId="{199560CE-FCA0-4A21-BF53-A2DA3D6E1274}" srcOrd="0" destOrd="0" presId="urn:microsoft.com/office/officeart/2008/layout/LinedList"/>
    <dgm:cxn modelId="{681A6478-429D-435E-83AC-7D1BC7E8A1F4}" type="presOf" srcId="{82A739BF-3DF8-4911-A3A5-C031A9D6E823}" destId="{93273060-AACA-465C-B4E3-A466BBE89BD6}" srcOrd="0" destOrd="0" presId="urn:microsoft.com/office/officeart/2008/layout/LinedList"/>
    <dgm:cxn modelId="{E00B07A5-E100-4291-982A-C7A8874A643F}" srcId="{1793A57E-50C6-4F49-8B1F-3D2A09A22968}" destId="{F2141C4C-6721-42F3-BA01-C6B4A34ECFF1}" srcOrd="1" destOrd="0" parTransId="{CB34FDC2-CEED-4415-84BC-BBBA85F629E0}" sibTransId="{5CBE806E-A1B0-41A0-AEC7-5D3CA81DE246}"/>
    <dgm:cxn modelId="{FFF1F3B4-261F-4B45-9CEB-FA9532E89753}" type="presOf" srcId="{E4D3F775-E4E2-4BBE-BF5E-175D7E546F8E}" destId="{0F240C93-50ED-490D-A95F-807A02C7551B}" srcOrd="0" destOrd="0" presId="urn:microsoft.com/office/officeart/2008/layout/LinedList"/>
    <dgm:cxn modelId="{C5B2F2C8-18D3-4C87-8DF8-768E8E75DB05}" srcId="{1793A57E-50C6-4F49-8B1F-3D2A09A22968}" destId="{758B8111-97F7-4165-9DA2-74E734CEF240}" srcOrd="0" destOrd="0" parTransId="{73AE4FDB-C775-4E1A-8D4D-65A40D84E91F}" sibTransId="{C678E47D-9F87-4E64-AD9A-5AB3ED206D23}"/>
    <dgm:cxn modelId="{C334ECE5-31A7-4BD3-9C36-62BF811AFA5C}" srcId="{1793A57E-50C6-4F49-8B1F-3D2A09A22968}" destId="{E4D3F775-E4E2-4BBE-BF5E-175D7E546F8E}" srcOrd="3" destOrd="0" parTransId="{DD7540B3-3D10-4CC9-8279-FA39B5ADF446}" sibTransId="{65D0724B-4EE3-44C4-B016-B868C0852C30}"/>
    <dgm:cxn modelId="{BE2553EF-F333-46A1-975C-9D4454DE2720}" srcId="{1793A57E-50C6-4F49-8B1F-3D2A09A22968}" destId="{9767030F-E12E-4C3D-979D-A0D10F2D1B0E}" srcOrd="2" destOrd="0" parTransId="{7AFC9912-E2A4-4634-97B7-30529771954F}" sibTransId="{EC392F9C-12DB-4A48-ADC1-6201627665C1}"/>
    <dgm:cxn modelId="{8EE9A0F7-3F1A-4ED9-AC06-04C1036C4DE7}" type="presOf" srcId="{F2141C4C-6721-42F3-BA01-C6B4A34ECFF1}" destId="{CF0E25B5-6BB7-434C-9307-7C02C60928F8}" srcOrd="0" destOrd="0" presId="urn:microsoft.com/office/officeart/2008/layout/LinedList"/>
    <dgm:cxn modelId="{AA3820F8-E2BB-4E98-9394-6A402E3259EC}" srcId="{1793A57E-50C6-4F49-8B1F-3D2A09A22968}" destId="{82A739BF-3DF8-4911-A3A5-C031A9D6E823}" srcOrd="4" destOrd="0" parTransId="{95505887-3D7B-4FBC-8F69-E8EDB37E76AB}" sibTransId="{7B1766C8-C7A5-422E-84C5-39CE197AABB4}"/>
    <dgm:cxn modelId="{6659DA98-2D90-4CD1-B974-2BA636CB2E64}" type="presParOf" srcId="{2E5DA354-F741-44DB-B8CE-8C9E6FD65B72}" destId="{33584945-9FBC-4848-9D18-E0B633AA53BA}" srcOrd="0" destOrd="0" presId="urn:microsoft.com/office/officeart/2008/layout/LinedList"/>
    <dgm:cxn modelId="{9196EF63-E341-41AB-9FB6-A037E9A4A5D7}" type="presParOf" srcId="{2E5DA354-F741-44DB-B8CE-8C9E6FD65B72}" destId="{4DBF0A33-4135-46A0-9E13-B84B81EA4490}" srcOrd="1" destOrd="0" presId="urn:microsoft.com/office/officeart/2008/layout/LinedList"/>
    <dgm:cxn modelId="{BAD76262-6C04-42FE-80F1-A381D209823F}" type="presParOf" srcId="{4DBF0A33-4135-46A0-9E13-B84B81EA4490}" destId="{199560CE-FCA0-4A21-BF53-A2DA3D6E1274}" srcOrd="0" destOrd="0" presId="urn:microsoft.com/office/officeart/2008/layout/LinedList"/>
    <dgm:cxn modelId="{94C11D7A-E515-488B-B7E5-5E908E1E30F9}" type="presParOf" srcId="{4DBF0A33-4135-46A0-9E13-B84B81EA4490}" destId="{B802BB2E-3E90-45C1-93FA-C32B3F610060}" srcOrd="1" destOrd="0" presId="urn:microsoft.com/office/officeart/2008/layout/LinedList"/>
    <dgm:cxn modelId="{5C942EB1-9D5A-424B-9A82-07CAE2EBD531}" type="presParOf" srcId="{2E5DA354-F741-44DB-B8CE-8C9E6FD65B72}" destId="{1333FE7E-A910-4685-9789-5680935DE52C}" srcOrd="2" destOrd="0" presId="urn:microsoft.com/office/officeart/2008/layout/LinedList"/>
    <dgm:cxn modelId="{77A7DCE3-A2CA-4504-B3B8-B543BDF6107E}" type="presParOf" srcId="{2E5DA354-F741-44DB-B8CE-8C9E6FD65B72}" destId="{365DBD37-307B-4606-9789-625F3F2079D6}" srcOrd="3" destOrd="0" presId="urn:microsoft.com/office/officeart/2008/layout/LinedList"/>
    <dgm:cxn modelId="{23A6F25C-A92C-4D8D-A3C7-DF7702494F90}" type="presParOf" srcId="{365DBD37-307B-4606-9789-625F3F2079D6}" destId="{CF0E25B5-6BB7-434C-9307-7C02C60928F8}" srcOrd="0" destOrd="0" presId="urn:microsoft.com/office/officeart/2008/layout/LinedList"/>
    <dgm:cxn modelId="{F60E6DC2-0CB8-44DB-A1DC-2526AA52BE18}" type="presParOf" srcId="{365DBD37-307B-4606-9789-625F3F2079D6}" destId="{715CE847-47E3-4F16-A148-D93B7E214367}" srcOrd="1" destOrd="0" presId="urn:microsoft.com/office/officeart/2008/layout/LinedList"/>
    <dgm:cxn modelId="{EB500455-B927-4804-9EB6-28EEFBD23627}" type="presParOf" srcId="{2E5DA354-F741-44DB-B8CE-8C9E6FD65B72}" destId="{22D10862-5D62-4E52-BAA5-E7AE8B4CC909}" srcOrd="4" destOrd="0" presId="urn:microsoft.com/office/officeart/2008/layout/LinedList"/>
    <dgm:cxn modelId="{4F66ACF6-F46D-465C-B22D-3A929254DDC2}" type="presParOf" srcId="{2E5DA354-F741-44DB-B8CE-8C9E6FD65B72}" destId="{2C678F2E-CCCA-408B-8707-68B6219C0C22}" srcOrd="5" destOrd="0" presId="urn:microsoft.com/office/officeart/2008/layout/LinedList"/>
    <dgm:cxn modelId="{F13B6478-20AC-40D4-80E0-602C935B2E60}" type="presParOf" srcId="{2C678F2E-CCCA-408B-8707-68B6219C0C22}" destId="{0FD15BAC-D838-445A-B18B-5C8DB5671AA5}" srcOrd="0" destOrd="0" presId="urn:microsoft.com/office/officeart/2008/layout/LinedList"/>
    <dgm:cxn modelId="{2696B76B-9F2A-4DC4-A957-B7484501D41B}" type="presParOf" srcId="{2C678F2E-CCCA-408B-8707-68B6219C0C22}" destId="{D6D85D00-73A2-4BA3-8F73-FD204F24D95C}" srcOrd="1" destOrd="0" presId="urn:microsoft.com/office/officeart/2008/layout/LinedList"/>
    <dgm:cxn modelId="{68D48ED1-4717-4D29-8C70-57C18210D298}" type="presParOf" srcId="{2E5DA354-F741-44DB-B8CE-8C9E6FD65B72}" destId="{7B365696-B13A-44CF-B5DF-77FFF4557F17}" srcOrd="6" destOrd="0" presId="urn:microsoft.com/office/officeart/2008/layout/LinedList"/>
    <dgm:cxn modelId="{1BD8F6FD-97A9-44CA-9EB6-F14FC4FCA543}" type="presParOf" srcId="{2E5DA354-F741-44DB-B8CE-8C9E6FD65B72}" destId="{887A943D-FA56-422B-AAAE-FFAC2F36B6FC}" srcOrd="7" destOrd="0" presId="urn:microsoft.com/office/officeart/2008/layout/LinedList"/>
    <dgm:cxn modelId="{83AAD8FC-34FD-4F1E-B92E-0A0639DA6627}" type="presParOf" srcId="{887A943D-FA56-422B-AAAE-FFAC2F36B6FC}" destId="{0F240C93-50ED-490D-A95F-807A02C7551B}" srcOrd="0" destOrd="0" presId="urn:microsoft.com/office/officeart/2008/layout/LinedList"/>
    <dgm:cxn modelId="{9CCD65C3-EE69-4EA3-9599-EBE79E8891F6}" type="presParOf" srcId="{887A943D-FA56-422B-AAAE-FFAC2F36B6FC}" destId="{1BC616DD-2CDE-4852-AD26-BFC8321D902C}" srcOrd="1" destOrd="0" presId="urn:microsoft.com/office/officeart/2008/layout/LinedList"/>
    <dgm:cxn modelId="{CA5B34CD-5689-46DD-AC14-D8155FD0D4D4}" type="presParOf" srcId="{2E5DA354-F741-44DB-B8CE-8C9E6FD65B72}" destId="{86B0786C-710A-4759-AE89-96528673A082}" srcOrd="8" destOrd="0" presId="urn:microsoft.com/office/officeart/2008/layout/LinedList"/>
    <dgm:cxn modelId="{352B9BCB-2AE1-445B-83DC-14F541A8E0CD}" type="presParOf" srcId="{2E5DA354-F741-44DB-B8CE-8C9E6FD65B72}" destId="{9309B349-E6E6-4DAF-81CA-BBD63335B28F}" srcOrd="9" destOrd="0" presId="urn:microsoft.com/office/officeart/2008/layout/LinedList"/>
    <dgm:cxn modelId="{518B9FED-469D-4E84-8D61-7E7108613116}" type="presParOf" srcId="{9309B349-E6E6-4DAF-81CA-BBD63335B28F}" destId="{93273060-AACA-465C-B4E3-A466BBE89BD6}" srcOrd="0" destOrd="0" presId="urn:microsoft.com/office/officeart/2008/layout/LinedList"/>
    <dgm:cxn modelId="{21A98879-3817-4AA3-AAE5-4EDA124D7100}" type="presParOf" srcId="{9309B349-E6E6-4DAF-81CA-BBD63335B28F}" destId="{1C3B7416-9935-419D-BAD2-7B4B47349D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FFC84CF-5767-4696-A9BD-BF5185EAC2FE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1F9E599-1154-49EF-88FF-03DAD9FB13E9}">
      <dgm:prSet/>
      <dgm:spPr/>
      <dgm:t>
        <a:bodyPr/>
        <a:lstStyle/>
        <a:p>
          <a:r>
            <a:rPr lang="en-GB"/>
            <a:t>Physiological </a:t>
          </a:r>
          <a:endParaRPr lang="en-US" dirty="0"/>
        </a:p>
      </dgm:t>
    </dgm:pt>
    <dgm:pt modelId="{BE633F56-1602-47E1-94CD-B259166002D9}" cxnId="{6095CB6D-0A6D-41D4-B428-5F96642E23F5}" type="parTrans">
      <dgm:prSet/>
      <dgm:spPr/>
      <dgm:t>
        <a:bodyPr/>
        <a:lstStyle/>
        <a:p>
          <a:endParaRPr lang="en-US"/>
        </a:p>
      </dgm:t>
    </dgm:pt>
    <dgm:pt modelId="{91695562-87DA-43DF-AB17-AB4928F7A1BA}" cxnId="{6095CB6D-0A6D-41D4-B428-5F96642E23F5}" type="sibTrans">
      <dgm:prSet/>
      <dgm:spPr/>
      <dgm:t>
        <a:bodyPr/>
        <a:lstStyle/>
        <a:p>
          <a:endParaRPr lang="en-US"/>
        </a:p>
      </dgm:t>
    </dgm:pt>
    <dgm:pt modelId="{DC49AAEE-8E1D-4DA0-800F-D720AACDC94D}">
      <dgm:prSet/>
      <dgm:spPr/>
      <dgm:t>
        <a:bodyPr/>
        <a:lstStyle/>
        <a:p>
          <a:r>
            <a:rPr lang="en-GB" dirty="0"/>
            <a:t>Early detection improves survival, less aggressive treatment</a:t>
          </a:r>
          <a:endParaRPr lang="en-US" dirty="0"/>
        </a:p>
      </dgm:t>
    </dgm:pt>
    <dgm:pt modelId="{B21EC04E-6803-49B0-AFE8-7EE429FE7659}" cxnId="{CBCEB718-2798-447B-8F4A-40D94EDD4A05}" type="parTrans">
      <dgm:prSet/>
      <dgm:spPr/>
      <dgm:t>
        <a:bodyPr/>
        <a:lstStyle/>
        <a:p>
          <a:endParaRPr lang="en-US"/>
        </a:p>
      </dgm:t>
    </dgm:pt>
    <dgm:pt modelId="{F7442368-A18D-4DD8-B917-9337DFE56307}" cxnId="{CBCEB718-2798-447B-8F4A-40D94EDD4A05}" type="sibTrans">
      <dgm:prSet/>
      <dgm:spPr/>
      <dgm:t>
        <a:bodyPr/>
        <a:lstStyle/>
        <a:p>
          <a:endParaRPr lang="en-US"/>
        </a:p>
      </dgm:t>
    </dgm:pt>
    <dgm:pt modelId="{7CCECAF7-AF5A-48BE-B806-358DACE47B3E}">
      <dgm:prSet/>
      <dgm:spPr/>
      <dgm:t>
        <a:bodyPr/>
        <a:lstStyle/>
        <a:p>
          <a:r>
            <a:rPr lang="en-GB"/>
            <a:t>Sociological </a:t>
          </a:r>
          <a:endParaRPr lang="en-US" dirty="0"/>
        </a:p>
      </dgm:t>
    </dgm:pt>
    <dgm:pt modelId="{BB890D88-098A-4FA7-9B1A-A16C5257B1DB}" cxnId="{613F1CA2-2616-460B-B7EF-94AF1CA756E2}" type="parTrans">
      <dgm:prSet/>
      <dgm:spPr/>
      <dgm:t>
        <a:bodyPr/>
        <a:lstStyle/>
        <a:p>
          <a:endParaRPr lang="en-US"/>
        </a:p>
      </dgm:t>
    </dgm:pt>
    <dgm:pt modelId="{0CBC94AB-AF2E-41C3-91FC-6315E437AD08}" cxnId="{613F1CA2-2616-460B-B7EF-94AF1CA756E2}" type="sibTrans">
      <dgm:prSet/>
      <dgm:spPr/>
      <dgm:t>
        <a:bodyPr/>
        <a:lstStyle/>
        <a:p>
          <a:endParaRPr lang="en-US"/>
        </a:p>
      </dgm:t>
    </dgm:pt>
    <dgm:pt modelId="{01A0B32F-3868-429E-8377-91C130AEFF1A}">
      <dgm:prSet/>
      <dgm:spPr/>
      <dgm:t>
        <a:bodyPr/>
        <a:lstStyle/>
        <a:p>
          <a:r>
            <a:rPr lang="en-GB" dirty="0"/>
            <a:t>Empowers communities, reduces stigma, supports family health </a:t>
          </a:r>
          <a:r>
            <a:rPr lang="en-IN" dirty="0"/>
            <a:t>(</a:t>
          </a:r>
          <a:r>
            <a:rPr lang="en-IN" dirty="0" err="1"/>
            <a:t>Mentrasti</a:t>
          </a:r>
          <a:r>
            <a:rPr lang="en-IN" dirty="0"/>
            <a:t> et al., 2022)</a:t>
          </a:r>
          <a:endParaRPr lang="en-US" dirty="0"/>
        </a:p>
      </dgm:t>
    </dgm:pt>
    <dgm:pt modelId="{F411B38F-8CF5-4E87-91FE-2D1126CDFAEA}" cxnId="{3AD517A0-05AE-4E96-878C-A9BA076D8B89}" type="parTrans">
      <dgm:prSet/>
      <dgm:spPr/>
      <dgm:t>
        <a:bodyPr/>
        <a:lstStyle/>
        <a:p>
          <a:endParaRPr lang="en-US"/>
        </a:p>
      </dgm:t>
    </dgm:pt>
    <dgm:pt modelId="{160E04C0-5489-4267-9760-CCBE19EEF1B4}" cxnId="{3AD517A0-05AE-4E96-878C-A9BA076D8B89}" type="sibTrans">
      <dgm:prSet/>
      <dgm:spPr/>
      <dgm:t>
        <a:bodyPr/>
        <a:lstStyle/>
        <a:p>
          <a:endParaRPr lang="en-US"/>
        </a:p>
      </dgm:t>
    </dgm:pt>
    <dgm:pt modelId="{905CC0CB-2859-4B43-87C4-2AD853F7886A}">
      <dgm:prSet/>
      <dgm:spPr/>
      <dgm:t>
        <a:bodyPr/>
        <a:lstStyle/>
        <a:p>
          <a:r>
            <a:rPr lang="en-GB"/>
            <a:t>Psychological</a:t>
          </a:r>
          <a:endParaRPr lang="en-US" dirty="0"/>
        </a:p>
      </dgm:t>
    </dgm:pt>
    <dgm:pt modelId="{C5F96765-C623-43A5-97E5-78443B1B114F}" cxnId="{68D5CD24-5519-4715-94DE-E230FA45AC92}" type="parTrans">
      <dgm:prSet/>
      <dgm:spPr/>
      <dgm:t>
        <a:bodyPr/>
        <a:lstStyle/>
        <a:p>
          <a:endParaRPr lang="en-US"/>
        </a:p>
      </dgm:t>
    </dgm:pt>
    <dgm:pt modelId="{F670D45C-0575-4077-9BE9-621D72EE4F24}" cxnId="{68D5CD24-5519-4715-94DE-E230FA45AC92}" type="sibTrans">
      <dgm:prSet/>
      <dgm:spPr/>
      <dgm:t>
        <a:bodyPr/>
        <a:lstStyle/>
        <a:p>
          <a:endParaRPr lang="en-US"/>
        </a:p>
      </dgm:t>
    </dgm:pt>
    <dgm:pt modelId="{9471F636-BDCE-4C37-B85F-E18A8541BBD6}">
      <dgm:prSet/>
      <dgm:spPr/>
      <dgm:t>
        <a:bodyPr/>
        <a:lstStyle/>
        <a:p>
          <a:r>
            <a:rPr lang="en-GB" dirty="0"/>
            <a:t>Decreases anxiety, boosts confidence through knowledge and peer support</a:t>
          </a:r>
          <a:endParaRPr lang="en-US" dirty="0"/>
        </a:p>
      </dgm:t>
    </dgm:pt>
    <dgm:pt modelId="{8E0DDBC1-DF86-491B-AD6D-945EC4D2DCD0}" cxnId="{0226778D-1E0F-4941-97F8-89F9CBC6342D}" type="parTrans">
      <dgm:prSet/>
      <dgm:spPr/>
      <dgm:t>
        <a:bodyPr/>
        <a:lstStyle/>
        <a:p>
          <a:endParaRPr lang="en-US"/>
        </a:p>
      </dgm:t>
    </dgm:pt>
    <dgm:pt modelId="{99C1F1EA-CDFA-40F9-A5C6-1A2F952D9281}" cxnId="{0226778D-1E0F-4941-97F8-89F9CBC6342D}" type="sibTrans">
      <dgm:prSet/>
      <dgm:spPr/>
      <dgm:t>
        <a:bodyPr/>
        <a:lstStyle/>
        <a:p>
          <a:endParaRPr lang="en-US"/>
        </a:p>
      </dgm:t>
    </dgm:pt>
    <dgm:pt modelId="{B9BD0583-8DAF-4A78-8827-AE2C77ECA0C3}" type="pres">
      <dgm:prSet presAssocID="{AFFC84CF-5767-4696-A9BD-BF5185EAC2FE}" presName="Name0" presStyleCnt="0">
        <dgm:presLayoutVars>
          <dgm:dir/>
          <dgm:animLvl val="lvl"/>
          <dgm:resizeHandles val="exact"/>
        </dgm:presLayoutVars>
      </dgm:prSet>
      <dgm:spPr/>
    </dgm:pt>
    <dgm:pt modelId="{45C0369D-A900-4548-8DD8-359EF6E16D64}" type="pres">
      <dgm:prSet presAssocID="{41F9E599-1154-49EF-88FF-03DAD9FB13E9}" presName="composite" presStyleCnt="0"/>
      <dgm:spPr/>
    </dgm:pt>
    <dgm:pt modelId="{DCB8B9AA-35AE-4549-B027-342F3B636315}" type="pres">
      <dgm:prSet presAssocID="{41F9E599-1154-49EF-88FF-03DAD9FB13E9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F1A3761-1E73-45A0-9373-FF9DB01925FB}" type="pres">
      <dgm:prSet presAssocID="{41F9E599-1154-49EF-88FF-03DAD9FB13E9}" presName="desTx" presStyleLbl="alignAccFollowNode1" presStyleIdx="0" presStyleCnt="3">
        <dgm:presLayoutVars>
          <dgm:bulletEnabled val="1"/>
        </dgm:presLayoutVars>
      </dgm:prSet>
      <dgm:spPr/>
    </dgm:pt>
    <dgm:pt modelId="{A3C8D3F7-3D58-4028-A450-C25A94FEB07E}" type="pres">
      <dgm:prSet presAssocID="{91695562-87DA-43DF-AB17-AB4928F7A1BA}" presName="space" presStyleCnt="0"/>
      <dgm:spPr/>
    </dgm:pt>
    <dgm:pt modelId="{7A234F20-CB72-445B-AA03-3937BCD15A7F}" type="pres">
      <dgm:prSet presAssocID="{7CCECAF7-AF5A-48BE-B806-358DACE47B3E}" presName="composite" presStyleCnt="0"/>
      <dgm:spPr/>
    </dgm:pt>
    <dgm:pt modelId="{98950AA3-B015-4FAB-A800-30C1CE228B67}" type="pres">
      <dgm:prSet presAssocID="{7CCECAF7-AF5A-48BE-B806-358DACE47B3E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D675E67F-3074-4C1F-9608-DC801AA05265}" type="pres">
      <dgm:prSet presAssocID="{7CCECAF7-AF5A-48BE-B806-358DACE47B3E}" presName="desTx" presStyleLbl="alignAccFollowNode1" presStyleIdx="1" presStyleCnt="3">
        <dgm:presLayoutVars>
          <dgm:bulletEnabled val="1"/>
        </dgm:presLayoutVars>
      </dgm:prSet>
      <dgm:spPr/>
    </dgm:pt>
    <dgm:pt modelId="{729702E4-9370-455E-BAA6-1F028F740848}" type="pres">
      <dgm:prSet presAssocID="{0CBC94AB-AF2E-41C3-91FC-6315E437AD08}" presName="space" presStyleCnt="0"/>
      <dgm:spPr/>
    </dgm:pt>
    <dgm:pt modelId="{FE060828-476C-4942-91D4-11E65A0D5378}" type="pres">
      <dgm:prSet presAssocID="{905CC0CB-2859-4B43-87C4-2AD853F7886A}" presName="composite" presStyleCnt="0"/>
      <dgm:spPr/>
    </dgm:pt>
    <dgm:pt modelId="{CBD25B9B-331F-468D-A5B2-2DBE48E4BE7F}" type="pres">
      <dgm:prSet presAssocID="{905CC0CB-2859-4B43-87C4-2AD853F7886A}" presName="parTx" presStyleLbl="alignNode1" presStyleIdx="2" presStyleCnt="3" custLinFactNeighborX="520">
        <dgm:presLayoutVars>
          <dgm:chMax val="0"/>
          <dgm:chPref val="0"/>
          <dgm:bulletEnabled val="1"/>
        </dgm:presLayoutVars>
      </dgm:prSet>
      <dgm:spPr/>
    </dgm:pt>
    <dgm:pt modelId="{FC49B08F-6A1C-4834-B789-18D2F2C87F53}" type="pres">
      <dgm:prSet presAssocID="{905CC0CB-2859-4B43-87C4-2AD853F7886A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A92CF80F-CEA4-4FF8-BA60-28A0641ABF0C}" type="presOf" srcId="{AFFC84CF-5767-4696-A9BD-BF5185EAC2FE}" destId="{B9BD0583-8DAF-4A78-8827-AE2C77ECA0C3}" srcOrd="0" destOrd="0" presId="urn:microsoft.com/office/officeart/2005/8/layout/hList1"/>
    <dgm:cxn modelId="{CBCEB718-2798-447B-8F4A-40D94EDD4A05}" srcId="{41F9E599-1154-49EF-88FF-03DAD9FB13E9}" destId="{DC49AAEE-8E1D-4DA0-800F-D720AACDC94D}" srcOrd="0" destOrd="0" parTransId="{B21EC04E-6803-49B0-AFE8-7EE429FE7659}" sibTransId="{F7442368-A18D-4DD8-B917-9337DFE56307}"/>
    <dgm:cxn modelId="{68D5CD24-5519-4715-94DE-E230FA45AC92}" srcId="{AFFC84CF-5767-4696-A9BD-BF5185EAC2FE}" destId="{905CC0CB-2859-4B43-87C4-2AD853F7886A}" srcOrd="2" destOrd="0" parTransId="{C5F96765-C623-43A5-97E5-78443B1B114F}" sibTransId="{F670D45C-0575-4077-9BE9-621D72EE4F24}"/>
    <dgm:cxn modelId="{AD9BF927-DA68-4BC6-8C78-3F2FB69676C8}" type="presOf" srcId="{41F9E599-1154-49EF-88FF-03DAD9FB13E9}" destId="{DCB8B9AA-35AE-4549-B027-342F3B636315}" srcOrd="0" destOrd="0" presId="urn:microsoft.com/office/officeart/2005/8/layout/hList1"/>
    <dgm:cxn modelId="{9677182E-B65B-4272-AF16-039069BDFE62}" type="presOf" srcId="{7CCECAF7-AF5A-48BE-B806-358DACE47B3E}" destId="{98950AA3-B015-4FAB-A800-30C1CE228B67}" srcOrd="0" destOrd="0" presId="urn:microsoft.com/office/officeart/2005/8/layout/hList1"/>
    <dgm:cxn modelId="{DD62EB4B-7B2A-431D-A55D-F26F793354E7}" type="presOf" srcId="{905CC0CB-2859-4B43-87C4-2AD853F7886A}" destId="{CBD25B9B-331F-468D-A5B2-2DBE48E4BE7F}" srcOrd="0" destOrd="0" presId="urn:microsoft.com/office/officeart/2005/8/layout/hList1"/>
    <dgm:cxn modelId="{6095CB6D-0A6D-41D4-B428-5F96642E23F5}" srcId="{AFFC84CF-5767-4696-A9BD-BF5185EAC2FE}" destId="{41F9E599-1154-49EF-88FF-03DAD9FB13E9}" srcOrd="0" destOrd="0" parTransId="{BE633F56-1602-47E1-94CD-B259166002D9}" sibTransId="{91695562-87DA-43DF-AB17-AB4928F7A1BA}"/>
    <dgm:cxn modelId="{533C2D77-59A2-439D-917A-0220675CF068}" type="presOf" srcId="{9471F636-BDCE-4C37-B85F-E18A8541BBD6}" destId="{FC49B08F-6A1C-4834-B789-18D2F2C87F53}" srcOrd="0" destOrd="0" presId="urn:microsoft.com/office/officeart/2005/8/layout/hList1"/>
    <dgm:cxn modelId="{0226778D-1E0F-4941-97F8-89F9CBC6342D}" srcId="{905CC0CB-2859-4B43-87C4-2AD853F7886A}" destId="{9471F636-BDCE-4C37-B85F-E18A8541BBD6}" srcOrd="0" destOrd="0" parTransId="{8E0DDBC1-DF86-491B-AD6D-945EC4D2DCD0}" sibTransId="{99C1F1EA-CDFA-40F9-A5C6-1A2F952D9281}"/>
    <dgm:cxn modelId="{3AD517A0-05AE-4E96-878C-A9BA076D8B89}" srcId="{7CCECAF7-AF5A-48BE-B806-358DACE47B3E}" destId="{01A0B32F-3868-429E-8377-91C130AEFF1A}" srcOrd="0" destOrd="0" parTransId="{F411B38F-8CF5-4E87-91FE-2D1126CDFAEA}" sibTransId="{160E04C0-5489-4267-9760-CCBE19EEF1B4}"/>
    <dgm:cxn modelId="{613F1CA2-2616-460B-B7EF-94AF1CA756E2}" srcId="{AFFC84CF-5767-4696-A9BD-BF5185EAC2FE}" destId="{7CCECAF7-AF5A-48BE-B806-358DACE47B3E}" srcOrd="1" destOrd="0" parTransId="{BB890D88-098A-4FA7-9B1A-A16C5257B1DB}" sibTransId="{0CBC94AB-AF2E-41C3-91FC-6315E437AD08}"/>
    <dgm:cxn modelId="{2966CAC8-D8B9-46FE-ADD8-C2415CC446E0}" type="presOf" srcId="{DC49AAEE-8E1D-4DA0-800F-D720AACDC94D}" destId="{6F1A3761-1E73-45A0-9373-FF9DB01925FB}" srcOrd="0" destOrd="0" presId="urn:microsoft.com/office/officeart/2005/8/layout/hList1"/>
    <dgm:cxn modelId="{85CAEFFD-4D53-4DA5-9BFD-1F75678627AF}" type="presOf" srcId="{01A0B32F-3868-429E-8377-91C130AEFF1A}" destId="{D675E67F-3074-4C1F-9608-DC801AA05265}" srcOrd="0" destOrd="0" presId="urn:microsoft.com/office/officeart/2005/8/layout/hList1"/>
    <dgm:cxn modelId="{79E5C16C-6CAE-47B7-A30B-25EC3093C3D8}" type="presParOf" srcId="{B9BD0583-8DAF-4A78-8827-AE2C77ECA0C3}" destId="{45C0369D-A900-4548-8DD8-359EF6E16D64}" srcOrd="0" destOrd="0" presId="urn:microsoft.com/office/officeart/2005/8/layout/hList1"/>
    <dgm:cxn modelId="{7B049614-C5B6-4CDD-A696-9C253956449B}" type="presParOf" srcId="{45C0369D-A900-4548-8DD8-359EF6E16D64}" destId="{DCB8B9AA-35AE-4549-B027-342F3B636315}" srcOrd="0" destOrd="0" presId="urn:microsoft.com/office/officeart/2005/8/layout/hList1"/>
    <dgm:cxn modelId="{2821B3B3-3D77-483E-85D6-B02746712B74}" type="presParOf" srcId="{45C0369D-A900-4548-8DD8-359EF6E16D64}" destId="{6F1A3761-1E73-45A0-9373-FF9DB01925FB}" srcOrd="1" destOrd="0" presId="urn:microsoft.com/office/officeart/2005/8/layout/hList1"/>
    <dgm:cxn modelId="{F014C40B-99BC-43DE-8085-5B25F58F5376}" type="presParOf" srcId="{B9BD0583-8DAF-4A78-8827-AE2C77ECA0C3}" destId="{A3C8D3F7-3D58-4028-A450-C25A94FEB07E}" srcOrd="1" destOrd="0" presId="urn:microsoft.com/office/officeart/2005/8/layout/hList1"/>
    <dgm:cxn modelId="{70C6952D-2B3E-407C-8FDF-441AAB9E8813}" type="presParOf" srcId="{B9BD0583-8DAF-4A78-8827-AE2C77ECA0C3}" destId="{7A234F20-CB72-445B-AA03-3937BCD15A7F}" srcOrd="2" destOrd="0" presId="urn:microsoft.com/office/officeart/2005/8/layout/hList1"/>
    <dgm:cxn modelId="{DAB44FE0-F95C-482D-96BD-7A51B01256E3}" type="presParOf" srcId="{7A234F20-CB72-445B-AA03-3937BCD15A7F}" destId="{98950AA3-B015-4FAB-A800-30C1CE228B67}" srcOrd="0" destOrd="0" presId="urn:microsoft.com/office/officeart/2005/8/layout/hList1"/>
    <dgm:cxn modelId="{7E8D5DB1-A434-4E4D-A931-36C0676A93CE}" type="presParOf" srcId="{7A234F20-CB72-445B-AA03-3937BCD15A7F}" destId="{D675E67F-3074-4C1F-9608-DC801AA05265}" srcOrd="1" destOrd="0" presId="urn:microsoft.com/office/officeart/2005/8/layout/hList1"/>
    <dgm:cxn modelId="{2B03DEB7-2928-4F27-93C0-FB7ED8E8964C}" type="presParOf" srcId="{B9BD0583-8DAF-4A78-8827-AE2C77ECA0C3}" destId="{729702E4-9370-455E-BAA6-1F028F740848}" srcOrd="3" destOrd="0" presId="urn:microsoft.com/office/officeart/2005/8/layout/hList1"/>
    <dgm:cxn modelId="{16674AC2-A9A6-4658-8F6D-EFD3E187F8C7}" type="presParOf" srcId="{B9BD0583-8DAF-4A78-8827-AE2C77ECA0C3}" destId="{FE060828-476C-4942-91D4-11E65A0D5378}" srcOrd="4" destOrd="0" presId="urn:microsoft.com/office/officeart/2005/8/layout/hList1"/>
    <dgm:cxn modelId="{239E15F1-51A9-44AE-9EDF-0C916E4335FE}" type="presParOf" srcId="{FE060828-476C-4942-91D4-11E65A0D5378}" destId="{CBD25B9B-331F-468D-A5B2-2DBE48E4BE7F}" srcOrd="0" destOrd="0" presId="urn:microsoft.com/office/officeart/2005/8/layout/hList1"/>
    <dgm:cxn modelId="{082079A0-1549-4764-BFD0-E029CC5FD143}" type="presParOf" srcId="{FE060828-476C-4942-91D4-11E65A0D5378}" destId="{FC49B08F-6A1C-4834-B789-18D2F2C87F5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DA2AF6-6BB2-449A-BC56-FEA6DBBB73E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2D03A6-8DA8-444F-907B-A4BB4C56B959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Quantitative:</a:t>
          </a:r>
        </a:p>
      </dgm:t>
    </dgm:pt>
    <dgm:pt modelId="{9775556C-55AC-45B6-800F-11F59B1E8087}" cxnId="{9C9A3177-FCB6-471A-8A54-F7CCA7E132D3}" type="parTrans">
      <dgm:prSet/>
      <dgm:spPr/>
      <dgm:t>
        <a:bodyPr/>
        <a:lstStyle/>
        <a:p>
          <a:endParaRPr lang="en-US"/>
        </a:p>
      </dgm:t>
    </dgm:pt>
    <dgm:pt modelId="{21FCA458-538D-4DE7-9E2C-2168231D1BEC}" cxnId="{9C9A3177-FCB6-471A-8A54-F7CCA7E132D3}" type="sibTrans">
      <dgm:prSet/>
      <dgm:spPr/>
      <dgm:t>
        <a:bodyPr/>
        <a:lstStyle/>
        <a:p>
          <a:endParaRPr lang="en-US"/>
        </a:p>
      </dgm:t>
    </dgm:pt>
    <dgm:pt modelId="{E27ADFBF-895B-45C2-96A9-848B0085B54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Pre/post-campaign surveys.</a:t>
          </a:r>
        </a:p>
      </dgm:t>
    </dgm:pt>
    <dgm:pt modelId="{ED0690B8-D4E3-41C9-BEBF-28157E8C843C}" cxnId="{A3BEA4CC-5696-4C61-8FE4-E856ECD58F4D}" type="parTrans">
      <dgm:prSet/>
      <dgm:spPr/>
      <dgm:t>
        <a:bodyPr/>
        <a:lstStyle/>
        <a:p>
          <a:endParaRPr lang="en-US"/>
        </a:p>
      </dgm:t>
    </dgm:pt>
    <dgm:pt modelId="{3E68F9DC-401D-47A2-9ED9-17EEF6853A99}" cxnId="{A3BEA4CC-5696-4C61-8FE4-E856ECD58F4D}" type="sibTrans">
      <dgm:prSet/>
      <dgm:spPr/>
      <dgm:t>
        <a:bodyPr/>
        <a:lstStyle/>
        <a:p>
          <a:endParaRPr lang="en-US"/>
        </a:p>
      </dgm:t>
    </dgm:pt>
    <dgm:pt modelId="{689BF27B-F86E-435B-99CE-EB5B719D86D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Screening attendance data </a:t>
          </a:r>
          <a:r>
            <a:rPr lang="en-IN" sz="2400" dirty="0"/>
            <a:t>(</a:t>
          </a:r>
          <a:r>
            <a:rPr lang="en-IN" sz="2400" dirty="0" err="1"/>
            <a:t>Vapiwala</a:t>
          </a:r>
          <a:r>
            <a:rPr lang="en-IN" sz="2400" dirty="0"/>
            <a:t> et al., 2021)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E6FC866D-2664-4D39-B90F-0A51E6AEDE16}" cxnId="{A0CC6768-DBC6-4517-9706-E260E1F612DE}" type="parTrans">
      <dgm:prSet/>
      <dgm:spPr/>
      <dgm:t>
        <a:bodyPr/>
        <a:lstStyle/>
        <a:p>
          <a:endParaRPr lang="en-US"/>
        </a:p>
      </dgm:t>
    </dgm:pt>
    <dgm:pt modelId="{B584EFF1-8CA7-44DE-933A-72A2B8345CE9}" cxnId="{A0CC6768-DBC6-4517-9706-E260E1F612DE}" type="sibTrans">
      <dgm:prSet/>
      <dgm:spPr/>
      <dgm:t>
        <a:bodyPr/>
        <a:lstStyle/>
        <a:p>
          <a:endParaRPr lang="en-US"/>
        </a:p>
      </dgm:t>
    </dgm:pt>
    <dgm:pt modelId="{48DE391A-FECF-4D7E-B2BA-3A31505155AB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Qualitative:</a:t>
          </a:r>
        </a:p>
      </dgm:t>
    </dgm:pt>
    <dgm:pt modelId="{E7FE779B-9E3D-4B50-8E83-1BA9D28B624B}" cxnId="{FAC6C8CF-874D-4E2C-B0F8-C701511FF899}" type="parTrans">
      <dgm:prSet/>
      <dgm:spPr/>
      <dgm:t>
        <a:bodyPr/>
        <a:lstStyle/>
        <a:p>
          <a:endParaRPr lang="en-US"/>
        </a:p>
      </dgm:t>
    </dgm:pt>
    <dgm:pt modelId="{53713DC3-DBF5-4770-8DAE-9FA3D2D43290}" cxnId="{FAC6C8CF-874D-4E2C-B0F8-C701511FF899}" type="sibTrans">
      <dgm:prSet/>
      <dgm:spPr/>
      <dgm:t>
        <a:bodyPr/>
        <a:lstStyle/>
        <a:p>
          <a:endParaRPr lang="en-US"/>
        </a:p>
      </dgm:t>
    </dgm:pt>
    <dgm:pt modelId="{DA0A6BD6-22A0-4CC7-8811-BE7CEC0C5E3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Focus group discussions and interviews.</a:t>
          </a:r>
        </a:p>
      </dgm:t>
    </dgm:pt>
    <dgm:pt modelId="{7EFEE5A3-18DD-49B0-B534-37F9A66644CE}" cxnId="{551C2EE6-4352-418F-AC97-ED94E8B74DB3}" type="parTrans">
      <dgm:prSet/>
      <dgm:spPr/>
      <dgm:t>
        <a:bodyPr/>
        <a:lstStyle/>
        <a:p>
          <a:endParaRPr lang="en-US"/>
        </a:p>
      </dgm:t>
    </dgm:pt>
    <dgm:pt modelId="{426BBDF7-5CA6-4B30-BE24-1CD9FF96F76E}" cxnId="{551C2EE6-4352-418F-AC97-ED94E8B74DB3}" type="sibTrans">
      <dgm:prSet/>
      <dgm:spPr/>
      <dgm:t>
        <a:bodyPr/>
        <a:lstStyle/>
        <a:p>
          <a:endParaRPr lang="en-US"/>
        </a:p>
      </dgm:t>
    </dgm:pt>
    <dgm:pt modelId="{3DE374E1-2E92-4739-AEAE-EB2EF077622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Indicators:</a:t>
          </a:r>
        </a:p>
      </dgm:t>
    </dgm:pt>
    <dgm:pt modelId="{91E7E527-C43D-4CAA-B5D9-AA09DFDEF5F9}" cxnId="{9A583D40-2333-48F4-B72F-5F8E4D56833B}" type="parTrans">
      <dgm:prSet/>
      <dgm:spPr/>
      <dgm:t>
        <a:bodyPr/>
        <a:lstStyle/>
        <a:p>
          <a:endParaRPr lang="en-US"/>
        </a:p>
      </dgm:t>
    </dgm:pt>
    <dgm:pt modelId="{E3E802D5-1EB3-4C2A-AD1E-A5FA2B232F5A}" cxnId="{9A583D40-2333-48F4-B72F-5F8E4D56833B}" type="sibTrans">
      <dgm:prSet/>
      <dgm:spPr/>
      <dgm:t>
        <a:bodyPr/>
        <a:lstStyle/>
        <a:p>
          <a:endParaRPr lang="en-US"/>
        </a:p>
      </dgm:t>
    </dgm:pt>
    <dgm:pt modelId="{7489E181-2CB2-49A0-9321-6C86B7A513D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- Increase in awareness and screening uptake.</a:t>
          </a:r>
        </a:p>
      </dgm:t>
    </dgm:pt>
    <dgm:pt modelId="{D8CF9EC3-B61E-4BE6-88FA-274858D512DC}" cxnId="{9A53F3DD-9F67-420D-ADBF-6B7C3A4E9B4E}" type="parTrans">
      <dgm:prSet/>
      <dgm:spPr/>
      <dgm:t>
        <a:bodyPr/>
        <a:lstStyle/>
        <a:p>
          <a:endParaRPr lang="en-US"/>
        </a:p>
      </dgm:t>
    </dgm:pt>
    <dgm:pt modelId="{3902C3A4-3655-4AB3-9F84-E3D878B79635}" cxnId="{9A53F3DD-9F67-420D-ADBF-6B7C3A4E9B4E}" type="sibTrans">
      <dgm:prSet/>
      <dgm:spPr/>
      <dgm:t>
        <a:bodyPr/>
        <a:lstStyle/>
        <a:p>
          <a:endParaRPr lang="en-US"/>
        </a:p>
      </dgm:t>
    </dgm:pt>
    <dgm:pt modelId="{220889FD-9FB3-4697-B106-D99F98F11CC0}" type="pres">
      <dgm:prSet presAssocID="{78DA2AF6-6BB2-449A-BC56-FEA6DBBB73EF}" presName="vert0" presStyleCnt="0">
        <dgm:presLayoutVars>
          <dgm:dir/>
          <dgm:animOne val="branch"/>
          <dgm:animLvl val="lvl"/>
        </dgm:presLayoutVars>
      </dgm:prSet>
      <dgm:spPr/>
    </dgm:pt>
    <dgm:pt modelId="{DF1B0C0C-E43B-4F2B-A8D1-3C88CA5FCA24}" type="pres">
      <dgm:prSet presAssocID="{802D03A6-8DA8-444F-907B-A4BB4C56B959}" presName="thickLine" presStyleLbl="alignNode1" presStyleIdx="0" presStyleCnt="7"/>
      <dgm:spPr/>
    </dgm:pt>
    <dgm:pt modelId="{3F0C2D72-9B5C-4973-A5D6-3E9D43C2A6E4}" type="pres">
      <dgm:prSet presAssocID="{802D03A6-8DA8-444F-907B-A4BB4C56B959}" presName="horz1" presStyleCnt="0"/>
      <dgm:spPr/>
    </dgm:pt>
    <dgm:pt modelId="{AFCABFE8-A70F-4B8A-B240-9CFFE54F5738}" type="pres">
      <dgm:prSet presAssocID="{802D03A6-8DA8-444F-907B-A4BB4C56B959}" presName="tx1" presStyleLbl="revTx" presStyleIdx="0" presStyleCnt="7"/>
      <dgm:spPr/>
    </dgm:pt>
    <dgm:pt modelId="{7FBFC7B6-A523-4483-B78F-699E862AF0A5}" type="pres">
      <dgm:prSet presAssocID="{802D03A6-8DA8-444F-907B-A4BB4C56B959}" presName="vert1" presStyleCnt="0"/>
      <dgm:spPr/>
    </dgm:pt>
    <dgm:pt modelId="{F1B9E4F2-6861-4B78-A9D2-B6033BD64CB8}" type="pres">
      <dgm:prSet presAssocID="{E27ADFBF-895B-45C2-96A9-848B0085B54A}" presName="thickLine" presStyleLbl="alignNode1" presStyleIdx="1" presStyleCnt="7"/>
      <dgm:spPr/>
    </dgm:pt>
    <dgm:pt modelId="{E01DADEF-B468-48C5-B170-F8F44AF63E2A}" type="pres">
      <dgm:prSet presAssocID="{E27ADFBF-895B-45C2-96A9-848B0085B54A}" presName="horz1" presStyleCnt="0"/>
      <dgm:spPr/>
    </dgm:pt>
    <dgm:pt modelId="{1518EF22-EF43-41D8-B001-B957F6EE73E7}" type="pres">
      <dgm:prSet presAssocID="{E27ADFBF-895B-45C2-96A9-848B0085B54A}" presName="tx1" presStyleLbl="revTx" presStyleIdx="1" presStyleCnt="7"/>
      <dgm:spPr/>
    </dgm:pt>
    <dgm:pt modelId="{8FBFA20F-5F3B-43E1-8C98-B9B8E70D6F4B}" type="pres">
      <dgm:prSet presAssocID="{E27ADFBF-895B-45C2-96A9-848B0085B54A}" presName="vert1" presStyleCnt="0"/>
      <dgm:spPr/>
    </dgm:pt>
    <dgm:pt modelId="{381694A9-EA39-4E6D-BFFB-56ED222E0855}" type="pres">
      <dgm:prSet presAssocID="{689BF27B-F86E-435B-99CE-EB5B719D86D7}" presName="thickLine" presStyleLbl="alignNode1" presStyleIdx="2" presStyleCnt="7"/>
      <dgm:spPr/>
    </dgm:pt>
    <dgm:pt modelId="{861A4C8D-8EAB-4D9A-9A4B-96AEFA567C69}" type="pres">
      <dgm:prSet presAssocID="{689BF27B-F86E-435B-99CE-EB5B719D86D7}" presName="horz1" presStyleCnt="0"/>
      <dgm:spPr/>
    </dgm:pt>
    <dgm:pt modelId="{95584918-30F7-472A-8514-B1A74AD70A99}" type="pres">
      <dgm:prSet presAssocID="{689BF27B-F86E-435B-99CE-EB5B719D86D7}" presName="tx1" presStyleLbl="revTx" presStyleIdx="2" presStyleCnt="7"/>
      <dgm:spPr/>
    </dgm:pt>
    <dgm:pt modelId="{876283DB-D4BA-44CF-BFE6-95EB9B45EF19}" type="pres">
      <dgm:prSet presAssocID="{689BF27B-F86E-435B-99CE-EB5B719D86D7}" presName="vert1" presStyleCnt="0"/>
      <dgm:spPr/>
    </dgm:pt>
    <dgm:pt modelId="{2407A03D-5E2F-40D7-A430-F911261518A2}" type="pres">
      <dgm:prSet presAssocID="{48DE391A-FECF-4D7E-B2BA-3A31505155AB}" presName="thickLine" presStyleLbl="alignNode1" presStyleIdx="3" presStyleCnt="7"/>
      <dgm:spPr/>
    </dgm:pt>
    <dgm:pt modelId="{1C89BAB8-4F6A-4C48-93A6-30E0AC246155}" type="pres">
      <dgm:prSet presAssocID="{48DE391A-FECF-4D7E-B2BA-3A31505155AB}" presName="horz1" presStyleCnt="0"/>
      <dgm:spPr/>
    </dgm:pt>
    <dgm:pt modelId="{82812E61-83C0-4165-A7F7-2C05089F14BF}" type="pres">
      <dgm:prSet presAssocID="{48DE391A-FECF-4D7E-B2BA-3A31505155AB}" presName="tx1" presStyleLbl="revTx" presStyleIdx="3" presStyleCnt="7"/>
      <dgm:spPr/>
    </dgm:pt>
    <dgm:pt modelId="{0B680567-56AB-41B3-9547-F43455D660E9}" type="pres">
      <dgm:prSet presAssocID="{48DE391A-FECF-4D7E-B2BA-3A31505155AB}" presName="vert1" presStyleCnt="0"/>
      <dgm:spPr/>
    </dgm:pt>
    <dgm:pt modelId="{E6DDD9E8-07F5-41FB-A875-93DE97EC0A1A}" type="pres">
      <dgm:prSet presAssocID="{DA0A6BD6-22A0-4CC7-8811-BE7CEC0C5E34}" presName="thickLine" presStyleLbl="alignNode1" presStyleIdx="4" presStyleCnt="7"/>
      <dgm:spPr/>
    </dgm:pt>
    <dgm:pt modelId="{152A079F-5298-477E-A7AF-0C71D3886650}" type="pres">
      <dgm:prSet presAssocID="{DA0A6BD6-22A0-4CC7-8811-BE7CEC0C5E34}" presName="horz1" presStyleCnt="0"/>
      <dgm:spPr/>
    </dgm:pt>
    <dgm:pt modelId="{DFD13B9D-DDBD-4174-8A22-3CC013BC2F98}" type="pres">
      <dgm:prSet presAssocID="{DA0A6BD6-22A0-4CC7-8811-BE7CEC0C5E34}" presName="tx1" presStyleLbl="revTx" presStyleIdx="4" presStyleCnt="7"/>
      <dgm:spPr/>
    </dgm:pt>
    <dgm:pt modelId="{22981FA0-8036-4583-B1AD-ED9DEDE55A5B}" type="pres">
      <dgm:prSet presAssocID="{DA0A6BD6-22A0-4CC7-8811-BE7CEC0C5E34}" presName="vert1" presStyleCnt="0"/>
      <dgm:spPr/>
    </dgm:pt>
    <dgm:pt modelId="{BC91B327-A7A2-4400-848F-9A7DA70C5FC2}" type="pres">
      <dgm:prSet presAssocID="{3DE374E1-2E92-4739-AEAE-EB2EF077622A}" presName="thickLine" presStyleLbl="alignNode1" presStyleIdx="5" presStyleCnt="7"/>
      <dgm:spPr/>
    </dgm:pt>
    <dgm:pt modelId="{49789520-6859-40B9-ACD7-5E53984DDAD4}" type="pres">
      <dgm:prSet presAssocID="{3DE374E1-2E92-4739-AEAE-EB2EF077622A}" presName="horz1" presStyleCnt="0"/>
      <dgm:spPr/>
    </dgm:pt>
    <dgm:pt modelId="{2F2DA96D-D1DA-4F12-9C3F-E6E566349335}" type="pres">
      <dgm:prSet presAssocID="{3DE374E1-2E92-4739-AEAE-EB2EF077622A}" presName="tx1" presStyleLbl="revTx" presStyleIdx="5" presStyleCnt="7"/>
      <dgm:spPr/>
    </dgm:pt>
    <dgm:pt modelId="{112093F4-B372-4ABB-B3CD-8868DAD7C6EE}" type="pres">
      <dgm:prSet presAssocID="{3DE374E1-2E92-4739-AEAE-EB2EF077622A}" presName="vert1" presStyleCnt="0"/>
      <dgm:spPr/>
    </dgm:pt>
    <dgm:pt modelId="{0EA82F2E-DC72-4C6B-AD13-D8CCC772124B}" type="pres">
      <dgm:prSet presAssocID="{7489E181-2CB2-49A0-9321-6C86B7A513D8}" presName="thickLine" presStyleLbl="alignNode1" presStyleIdx="6" presStyleCnt="7"/>
      <dgm:spPr/>
    </dgm:pt>
    <dgm:pt modelId="{66EC6D12-AEFD-433B-8047-F351365B94E6}" type="pres">
      <dgm:prSet presAssocID="{7489E181-2CB2-49A0-9321-6C86B7A513D8}" presName="horz1" presStyleCnt="0"/>
      <dgm:spPr/>
    </dgm:pt>
    <dgm:pt modelId="{B638F10D-2031-4B4D-84AD-D0B90F0B77A4}" type="pres">
      <dgm:prSet presAssocID="{7489E181-2CB2-49A0-9321-6C86B7A513D8}" presName="tx1" presStyleLbl="revTx" presStyleIdx="6" presStyleCnt="7"/>
      <dgm:spPr/>
    </dgm:pt>
    <dgm:pt modelId="{0FE3057F-C0E0-4A1B-8ED7-4EB3472DCDDE}" type="pres">
      <dgm:prSet presAssocID="{7489E181-2CB2-49A0-9321-6C86B7A513D8}" presName="vert1" presStyleCnt="0"/>
      <dgm:spPr/>
    </dgm:pt>
  </dgm:ptLst>
  <dgm:cxnLst>
    <dgm:cxn modelId="{20D44608-DB2D-44EE-9013-D6107677A03C}" type="presOf" srcId="{48DE391A-FECF-4D7E-B2BA-3A31505155AB}" destId="{82812E61-83C0-4165-A7F7-2C05089F14BF}" srcOrd="0" destOrd="0" presId="urn:microsoft.com/office/officeart/2008/layout/LinedList"/>
    <dgm:cxn modelId="{2FB33E20-CFAE-4CDB-91EA-2707A0E7765C}" type="presOf" srcId="{DA0A6BD6-22A0-4CC7-8811-BE7CEC0C5E34}" destId="{DFD13B9D-DDBD-4174-8A22-3CC013BC2F98}" srcOrd="0" destOrd="0" presId="urn:microsoft.com/office/officeart/2008/layout/LinedList"/>
    <dgm:cxn modelId="{9A583D40-2333-48F4-B72F-5F8E4D56833B}" srcId="{78DA2AF6-6BB2-449A-BC56-FEA6DBBB73EF}" destId="{3DE374E1-2E92-4739-AEAE-EB2EF077622A}" srcOrd="5" destOrd="0" parTransId="{91E7E527-C43D-4CAA-B5D9-AA09DFDEF5F9}" sibTransId="{E3E802D5-1EB3-4C2A-AD1E-A5FA2B232F5A}"/>
    <dgm:cxn modelId="{44155460-CD31-4D14-BF94-3BB6305247BF}" type="presOf" srcId="{689BF27B-F86E-435B-99CE-EB5B719D86D7}" destId="{95584918-30F7-472A-8514-B1A74AD70A99}" srcOrd="0" destOrd="0" presId="urn:microsoft.com/office/officeart/2008/layout/LinedList"/>
    <dgm:cxn modelId="{A0CC6768-DBC6-4517-9706-E260E1F612DE}" srcId="{78DA2AF6-6BB2-449A-BC56-FEA6DBBB73EF}" destId="{689BF27B-F86E-435B-99CE-EB5B719D86D7}" srcOrd="2" destOrd="0" parTransId="{E6FC866D-2664-4D39-B90F-0A51E6AEDE16}" sibTransId="{B584EFF1-8CA7-44DE-933A-72A2B8345CE9}"/>
    <dgm:cxn modelId="{9C9A3177-FCB6-471A-8A54-F7CCA7E132D3}" srcId="{78DA2AF6-6BB2-449A-BC56-FEA6DBBB73EF}" destId="{802D03A6-8DA8-444F-907B-A4BB4C56B959}" srcOrd="0" destOrd="0" parTransId="{9775556C-55AC-45B6-800F-11F59B1E8087}" sibTransId="{21FCA458-538D-4DE7-9E2C-2168231D1BEC}"/>
    <dgm:cxn modelId="{F21EC67F-1AB0-4910-8C45-23023872A78B}" type="presOf" srcId="{7489E181-2CB2-49A0-9321-6C86B7A513D8}" destId="{B638F10D-2031-4B4D-84AD-D0B90F0B77A4}" srcOrd="0" destOrd="0" presId="urn:microsoft.com/office/officeart/2008/layout/LinedList"/>
    <dgm:cxn modelId="{CB7A3292-D1B5-4D02-8DB7-7BAEB0CBE830}" type="presOf" srcId="{E27ADFBF-895B-45C2-96A9-848B0085B54A}" destId="{1518EF22-EF43-41D8-B001-B957F6EE73E7}" srcOrd="0" destOrd="0" presId="urn:microsoft.com/office/officeart/2008/layout/LinedList"/>
    <dgm:cxn modelId="{135CBFAE-6190-431F-9B72-CAE274030C64}" type="presOf" srcId="{3DE374E1-2E92-4739-AEAE-EB2EF077622A}" destId="{2F2DA96D-D1DA-4F12-9C3F-E6E566349335}" srcOrd="0" destOrd="0" presId="urn:microsoft.com/office/officeart/2008/layout/LinedList"/>
    <dgm:cxn modelId="{7B8EC4B0-9262-4983-80D6-EEE8AA70AE38}" type="presOf" srcId="{78DA2AF6-6BB2-449A-BC56-FEA6DBBB73EF}" destId="{220889FD-9FB3-4697-B106-D99F98F11CC0}" srcOrd="0" destOrd="0" presId="urn:microsoft.com/office/officeart/2008/layout/LinedList"/>
    <dgm:cxn modelId="{FA3883CC-DED6-40D9-80C6-9D9C0343DBA3}" type="presOf" srcId="{802D03A6-8DA8-444F-907B-A4BB4C56B959}" destId="{AFCABFE8-A70F-4B8A-B240-9CFFE54F5738}" srcOrd="0" destOrd="0" presId="urn:microsoft.com/office/officeart/2008/layout/LinedList"/>
    <dgm:cxn modelId="{A3BEA4CC-5696-4C61-8FE4-E856ECD58F4D}" srcId="{78DA2AF6-6BB2-449A-BC56-FEA6DBBB73EF}" destId="{E27ADFBF-895B-45C2-96A9-848B0085B54A}" srcOrd="1" destOrd="0" parTransId="{ED0690B8-D4E3-41C9-BEBF-28157E8C843C}" sibTransId="{3E68F9DC-401D-47A2-9ED9-17EEF6853A99}"/>
    <dgm:cxn modelId="{FAC6C8CF-874D-4E2C-B0F8-C701511FF899}" srcId="{78DA2AF6-6BB2-449A-BC56-FEA6DBBB73EF}" destId="{48DE391A-FECF-4D7E-B2BA-3A31505155AB}" srcOrd="3" destOrd="0" parTransId="{E7FE779B-9E3D-4B50-8E83-1BA9D28B624B}" sibTransId="{53713DC3-DBF5-4770-8DAE-9FA3D2D43290}"/>
    <dgm:cxn modelId="{9A53F3DD-9F67-420D-ADBF-6B7C3A4E9B4E}" srcId="{78DA2AF6-6BB2-449A-BC56-FEA6DBBB73EF}" destId="{7489E181-2CB2-49A0-9321-6C86B7A513D8}" srcOrd="6" destOrd="0" parTransId="{D8CF9EC3-B61E-4BE6-88FA-274858D512DC}" sibTransId="{3902C3A4-3655-4AB3-9F84-E3D878B79635}"/>
    <dgm:cxn modelId="{551C2EE6-4352-418F-AC97-ED94E8B74DB3}" srcId="{78DA2AF6-6BB2-449A-BC56-FEA6DBBB73EF}" destId="{DA0A6BD6-22A0-4CC7-8811-BE7CEC0C5E34}" srcOrd="4" destOrd="0" parTransId="{7EFEE5A3-18DD-49B0-B534-37F9A66644CE}" sibTransId="{426BBDF7-5CA6-4B30-BE24-1CD9FF96F76E}"/>
    <dgm:cxn modelId="{5B910F16-55DC-4FE1-A082-357F21672DE2}" type="presParOf" srcId="{220889FD-9FB3-4697-B106-D99F98F11CC0}" destId="{DF1B0C0C-E43B-4F2B-A8D1-3C88CA5FCA24}" srcOrd="0" destOrd="0" presId="urn:microsoft.com/office/officeart/2008/layout/LinedList"/>
    <dgm:cxn modelId="{4B348724-7375-4373-9AA6-1711267AD851}" type="presParOf" srcId="{220889FD-9FB3-4697-B106-D99F98F11CC0}" destId="{3F0C2D72-9B5C-4973-A5D6-3E9D43C2A6E4}" srcOrd="1" destOrd="0" presId="urn:microsoft.com/office/officeart/2008/layout/LinedList"/>
    <dgm:cxn modelId="{78AD4594-6532-49C3-A35D-9EC4020A5CD8}" type="presParOf" srcId="{3F0C2D72-9B5C-4973-A5D6-3E9D43C2A6E4}" destId="{AFCABFE8-A70F-4B8A-B240-9CFFE54F5738}" srcOrd="0" destOrd="0" presId="urn:microsoft.com/office/officeart/2008/layout/LinedList"/>
    <dgm:cxn modelId="{8D5198F8-13D0-4C17-94C9-BC23B1EDF3A1}" type="presParOf" srcId="{3F0C2D72-9B5C-4973-A5D6-3E9D43C2A6E4}" destId="{7FBFC7B6-A523-4483-B78F-699E862AF0A5}" srcOrd="1" destOrd="0" presId="urn:microsoft.com/office/officeart/2008/layout/LinedList"/>
    <dgm:cxn modelId="{82BE997F-47B6-4A0B-B765-D5F3D0026ADC}" type="presParOf" srcId="{220889FD-9FB3-4697-B106-D99F98F11CC0}" destId="{F1B9E4F2-6861-4B78-A9D2-B6033BD64CB8}" srcOrd="2" destOrd="0" presId="urn:microsoft.com/office/officeart/2008/layout/LinedList"/>
    <dgm:cxn modelId="{F9E5DD34-1EC2-485B-AB3E-E0E35ADF7320}" type="presParOf" srcId="{220889FD-9FB3-4697-B106-D99F98F11CC0}" destId="{E01DADEF-B468-48C5-B170-F8F44AF63E2A}" srcOrd="3" destOrd="0" presId="urn:microsoft.com/office/officeart/2008/layout/LinedList"/>
    <dgm:cxn modelId="{59255D30-43FB-44FE-B73E-F1227A3B2B6A}" type="presParOf" srcId="{E01DADEF-B468-48C5-B170-F8F44AF63E2A}" destId="{1518EF22-EF43-41D8-B001-B957F6EE73E7}" srcOrd="0" destOrd="0" presId="urn:microsoft.com/office/officeart/2008/layout/LinedList"/>
    <dgm:cxn modelId="{EC687384-E143-4F04-847C-D426BA36B4C6}" type="presParOf" srcId="{E01DADEF-B468-48C5-B170-F8F44AF63E2A}" destId="{8FBFA20F-5F3B-43E1-8C98-B9B8E70D6F4B}" srcOrd="1" destOrd="0" presId="urn:microsoft.com/office/officeart/2008/layout/LinedList"/>
    <dgm:cxn modelId="{C52998F0-4577-4E8B-BC16-F60375C65082}" type="presParOf" srcId="{220889FD-9FB3-4697-B106-D99F98F11CC0}" destId="{381694A9-EA39-4E6D-BFFB-56ED222E0855}" srcOrd="4" destOrd="0" presId="urn:microsoft.com/office/officeart/2008/layout/LinedList"/>
    <dgm:cxn modelId="{9A94E7C3-57CE-4857-B6B9-ABD3537E02F7}" type="presParOf" srcId="{220889FD-9FB3-4697-B106-D99F98F11CC0}" destId="{861A4C8D-8EAB-4D9A-9A4B-96AEFA567C69}" srcOrd="5" destOrd="0" presId="urn:microsoft.com/office/officeart/2008/layout/LinedList"/>
    <dgm:cxn modelId="{E6483815-2CDF-48A0-B8B7-0B9A6BAF94A3}" type="presParOf" srcId="{861A4C8D-8EAB-4D9A-9A4B-96AEFA567C69}" destId="{95584918-30F7-472A-8514-B1A74AD70A99}" srcOrd="0" destOrd="0" presId="urn:microsoft.com/office/officeart/2008/layout/LinedList"/>
    <dgm:cxn modelId="{D1AFD35C-BB69-4060-AFD4-995C870D2516}" type="presParOf" srcId="{861A4C8D-8EAB-4D9A-9A4B-96AEFA567C69}" destId="{876283DB-D4BA-44CF-BFE6-95EB9B45EF19}" srcOrd="1" destOrd="0" presId="urn:microsoft.com/office/officeart/2008/layout/LinedList"/>
    <dgm:cxn modelId="{5324653B-4523-4136-BD4F-1814F591FCEE}" type="presParOf" srcId="{220889FD-9FB3-4697-B106-D99F98F11CC0}" destId="{2407A03D-5E2F-40D7-A430-F911261518A2}" srcOrd="6" destOrd="0" presId="urn:microsoft.com/office/officeart/2008/layout/LinedList"/>
    <dgm:cxn modelId="{B3A03E71-05E1-4D8F-A414-67547B4A9F9D}" type="presParOf" srcId="{220889FD-9FB3-4697-B106-D99F98F11CC0}" destId="{1C89BAB8-4F6A-4C48-93A6-30E0AC246155}" srcOrd="7" destOrd="0" presId="urn:microsoft.com/office/officeart/2008/layout/LinedList"/>
    <dgm:cxn modelId="{E3397B03-C07A-4606-A2E7-35F9EAA8B808}" type="presParOf" srcId="{1C89BAB8-4F6A-4C48-93A6-30E0AC246155}" destId="{82812E61-83C0-4165-A7F7-2C05089F14BF}" srcOrd="0" destOrd="0" presId="urn:microsoft.com/office/officeart/2008/layout/LinedList"/>
    <dgm:cxn modelId="{28F2EB47-2415-426E-BA64-1C7F95970FBC}" type="presParOf" srcId="{1C89BAB8-4F6A-4C48-93A6-30E0AC246155}" destId="{0B680567-56AB-41B3-9547-F43455D660E9}" srcOrd="1" destOrd="0" presId="urn:microsoft.com/office/officeart/2008/layout/LinedList"/>
    <dgm:cxn modelId="{60FE1541-7135-479B-9A9B-3AD9C017F930}" type="presParOf" srcId="{220889FD-9FB3-4697-B106-D99F98F11CC0}" destId="{E6DDD9E8-07F5-41FB-A875-93DE97EC0A1A}" srcOrd="8" destOrd="0" presId="urn:microsoft.com/office/officeart/2008/layout/LinedList"/>
    <dgm:cxn modelId="{03E5E405-94AB-48CC-A701-0B585754D54F}" type="presParOf" srcId="{220889FD-9FB3-4697-B106-D99F98F11CC0}" destId="{152A079F-5298-477E-A7AF-0C71D3886650}" srcOrd="9" destOrd="0" presId="urn:microsoft.com/office/officeart/2008/layout/LinedList"/>
    <dgm:cxn modelId="{2B0721AA-8553-478E-B02E-BF4BBEC445C7}" type="presParOf" srcId="{152A079F-5298-477E-A7AF-0C71D3886650}" destId="{DFD13B9D-DDBD-4174-8A22-3CC013BC2F98}" srcOrd="0" destOrd="0" presId="urn:microsoft.com/office/officeart/2008/layout/LinedList"/>
    <dgm:cxn modelId="{2D414936-B87E-4361-BBD4-164F4CEB260F}" type="presParOf" srcId="{152A079F-5298-477E-A7AF-0C71D3886650}" destId="{22981FA0-8036-4583-B1AD-ED9DEDE55A5B}" srcOrd="1" destOrd="0" presId="urn:microsoft.com/office/officeart/2008/layout/LinedList"/>
    <dgm:cxn modelId="{A5754055-19C5-481A-BBFB-543FE4F0803C}" type="presParOf" srcId="{220889FD-9FB3-4697-B106-D99F98F11CC0}" destId="{BC91B327-A7A2-4400-848F-9A7DA70C5FC2}" srcOrd="10" destOrd="0" presId="urn:microsoft.com/office/officeart/2008/layout/LinedList"/>
    <dgm:cxn modelId="{1B9A2ACF-3548-479E-B2B9-DF7D33345283}" type="presParOf" srcId="{220889FD-9FB3-4697-B106-D99F98F11CC0}" destId="{49789520-6859-40B9-ACD7-5E53984DDAD4}" srcOrd="11" destOrd="0" presId="urn:microsoft.com/office/officeart/2008/layout/LinedList"/>
    <dgm:cxn modelId="{48D86790-CE01-4E66-8230-1A1165194E18}" type="presParOf" srcId="{49789520-6859-40B9-ACD7-5E53984DDAD4}" destId="{2F2DA96D-D1DA-4F12-9C3F-E6E566349335}" srcOrd="0" destOrd="0" presId="urn:microsoft.com/office/officeart/2008/layout/LinedList"/>
    <dgm:cxn modelId="{10281D00-DE9E-47A0-AE76-732FCCAD8CBE}" type="presParOf" srcId="{49789520-6859-40B9-ACD7-5E53984DDAD4}" destId="{112093F4-B372-4ABB-B3CD-8868DAD7C6EE}" srcOrd="1" destOrd="0" presId="urn:microsoft.com/office/officeart/2008/layout/LinedList"/>
    <dgm:cxn modelId="{E61CFE80-ABAD-4C7A-955C-A6B56F69A84A}" type="presParOf" srcId="{220889FD-9FB3-4697-B106-D99F98F11CC0}" destId="{0EA82F2E-DC72-4C6B-AD13-D8CCC772124B}" srcOrd="12" destOrd="0" presId="urn:microsoft.com/office/officeart/2008/layout/LinedList"/>
    <dgm:cxn modelId="{112370C0-0B4D-4C12-8374-3744B5907836}" type="presParOf" srcId="{220889FD-9FB3-4697-B106-D99F98F11CC0}" destId="{66EC6D12-AEFD-433B-8047-F351365B94E6}" srcOrd="13" destOrd="0" presId="urn:microsoft.com/office/officeart/2008/layout/LinedList"/>
    <dgm:cxn modelId="{A6B7253E-E637-44D1-9D11-5541C0011A8C}" type="presParOf" srcId="{66EC6D12-AEFD-433B-8047-F351365B94E6}" destId="{B638F10D-2031-4B4D-84AD-D0B90F0B77A4}" srcOrd="0" destOrd="0" presId="urn:microsoft.com/office/officeart/2008/layout/LinedList"/>
    <dgm:cxn modelId="{E71A95D3-1179-4321-A0FE-CC68C24B39C0}" type="presParOf" srcId="{66EC6D12-AEFD-433B-8047-F351365B94E6}" destId="{0FE3057F-C0E0-4A1B-8ED7-4EB3472DCD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07B67A-7662-4F3D-B69A-0C2F954286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D5C8D633-2A18-4C49-A415-C80F727DC83C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Ensure confidentiality and cultural sensitivity </a:t>
          </a:r>
          <a:r>
            <a:rPr lang="en-IN" sz="2000" dirty="0"/>
            <a:t>(World Health Organization, 2023)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F717DDA0-74D8-4C00-BEF2-79C40C43D746}" cxnId="{8895429A-8BB7-4391-9459-B65027FA8DB1}" type="parTrans">
      <dgm:prSet/>
      <dgm:spPr/>
      <dgm:t>
        <a:bodyPr/>
        <a:lstStyle/>
        <a:p>
          <a:endParaRPr lang="en-US"/>
        </a:p>
      </dgm:t>
    </dgm:pt>
    <dgm:pt modelId="{D48242A7-9666-424D-8B06-995737F4C814}" cxnId="{8895429A-8BB7-4391-9459-B65027FA8DB1}" type="sibTrans">
      <dgm:prSet/>
      <dgm:spPr/>
      <dgm:t>
        <a:bodyPr/>
        <a:lstStyle/>
        <a:p>
          <a:endParaRPr lang="en-US"/>
        </a:p>
      </dgm:t>
    </dgm:pt>
    <dgm:pt modelId="{6618596F-36CF-48C3-8A1E-5279FCF2E81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Materials translated for non-English speakers.</a:t>
          </a:r>
        </a:p>
      </dgm:t>
    </dgm:pt>
    <dgm:pt modelId="{3BF26334-7087-46A6-B3F6-DE3A5563536A}" cxnId="{C1217FC4-66D0-446C-B633-59C4ADDE801D}" type="parTrans">
      <dgm:prSet/>
      <dgm:spPr/>
      <dgm:t>
        <a:bodyPr/>
        <a:lstStyle/>
        <a:p>
          <a:endParaRPr lang="en-US"/>
        </a:p>
      </dgm:t>
    </dgm:pt>
    <dgm:pt modelId="{C356DF0A-96A4-4E3C-AB35-C43FFD06882E}" cxnId="{C1217FC4-66D0-446C-B633-59C4ADDE801D}" type="sibTrans">
      <dgm:prSet/>
      <dgm:spPr/>
      <dgm:t>
        <a:bodyPr/>
        <a:lstStyle/>
        <a:p>
          <a:endParaRPr lang="en-US"/>
        </a:p>
      </dgm:t>
    </dgm:pt>
    <dgm:pt modelId="{7E10BFFD-6621-44F7-A1C7-8E4DC9161209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Avoid fear-based imagery – promote positivity.</a:t>
          </a:r>
        </a:p>
      </dgm:t>
    </dgm:pt>
    <dgm:pt modelId="{CE9D3D04-7A5D-454E-84C8-CBB1E0716598}" cxnId="{43C324D9-32FF-4A46-99AF-DF9E940214B5}" type="parTrans">
      <dgm:prSet/>
      <dgm:spPr/>
      <dgm:t>
        <a:bodyPr/>
        <a:lstStyle/>
        <a:p>
          <a:endParaRPr lang="en-US"/>
        </a:p>
      </dgm:t>
    </dgm:pt>
    <dgm:pt modelId="{7E10A6CE-FA9C-47BB-B8AA-CABC9B5BDE53}" cxnId="{43C324D9-32FF-4A46-99AF-DF9E940214B5}" type="sibTrans">
      <dgm:prSet/>
      <dgm:spPr/>
      <dgm:t>
        <a:bodyPr/>
        <a:lstStyle/>
        <a:p>
          <a:endParaRPr lang="en-US"/>
        </a:p>
      </dgm:t>
    </dgm:pt>
    <dgm:pt modelId="{FCBBECD2-93E4-443E-8E0A-0EE0DCEA311D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Engage trusted community ambassadors.</a:t>
          </a:r>
        </a:p>
      </dgm:t>
    </dgm:pt>
    <dgm:pt modelId="{3DFFAB9F-D168-48FF-B5EC-111FD7BABDCE}" cxnId="{46F82F9D-019E-4743-97B7-707849AC100F}" type="parTrans">
      <dgm:prSet/>
      <dgm:spPr/>
      <dgm:t>
        <a:bodyPr/>
        <a:lstStyle/>
        <a:p>
          <a:endParaRPr lang="en-US"/>
        </a:p>
      </dgm:t>
    </dgm:pt>
    <dgm:pt modelId="{6CF55388-B8DF-469E-BA07-C6452D568D62}" cxnId="{46F82F9D-019E-4743-97B7-707849AC100F}" type="sibTrans">
      <dgm:prSet/>
      <dgm:spPr/>
      <dgm:t>
        <a:bodyPr/>
        <a:lstStyle/>
        <a:p>
          <a:endParaRPr lang="en-US"/>
        </a:p>
      </dgm:t>
    </dgm:pt>
    <dgm:pt modelId="{50E2F54F-8EA7-4416-A5CC-911B40B448F3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Follow NHS Research Ethics Framework (2022).</a:t>
          </a:r>
        </a:p>
      </dgm:t>
    </dgm:pt>
    <dgm:pt modelId="{3F701BD2-0032-489C-BF92-8B6BF8A73810}" cxnId="{12577F52-FECF-4509-8CAA-B5D81CFBAAE3}" type="parTrans">
      <dgm:prSet/>
      <dgm:spPr/>
      <dgm:t>
        <a:bodyPr/>
        <a:lstStyle/>
        <a:p>
          <a:endParaRPr lang="en-US"/>
        </a:p>
      </dgm:t>
    </dgm:pt>
    <dgm:pt modelId="{1EF7A702-C56C-46F4-ADA0-557C9356462E}" cxnId="{12577F52-FECF-4509-8CAA-B5D81CFBAAE3}" type="sibTrans">
      <dgm:prSet/>
      <dgm:spPr/>
      <dgm:t>
        <a:bodyPr/>
        <a:lstStyle/>
        <a:p>
          <a:endParaRPr lang="en-US"/>
        </a:p>
      </dgm:t>
    </dgm:pt>
    <dgm:pt modelId="{9DB7CA42-D531-458B-AFB0-B6EC74EB686A}" type="pres">
      <dgm:prSet presAssocID="{1F07B67A-7662-4F3D-B69A-0C2F954286C8}" presName="root" presStyleCnt="0">
        <dgm:presLayoutVars>
          <dgm:dir/>
          <dgm:resizeHandles val="exact"/>
        </dgm:presLayoutVars>
      </dgm:prSet>
      <dgm:spPr/>
    </dgm:pt>
    <dgm:pt modelId="{74050346-9D26-49AF-8E4D-87937CF3C950}" type="pres">
      <dgm:prSet presAssocID="{D5C8D633-2A18-4C49-A415-C80F727DC83C}" presName="compNode" presStyleCnt="0"/>
      <dgm:spPr/>
    </dgm:pt>
    <dgm:pt modelId="{628420F0-A841-4DC2-8558-7E09DF578D27}" type="pres">
      <dgm:prSet presAssocID="{D5C8D633-2A18-4C49-A415-C80F727DC83C}" presName="bgRect" presStyleLbl="bgShp" presStyleIdx="0" presStyleCnt="5"/>
      <dgm:spPr/>
    </dgm:pt>
    <dgm:pt modelId="{994E4E3C-E674-4258-BC61-BFDD3AC54CF2}" type="pres">
      <dgm:prSet presAssocID="{D5C8D633-2A18-4C49-A415-C80F727DC83C}" presName="iconRect" presStyleLbl="node1" presStyleIdx="0" presStyleCnt="5" custScaleX="120054" custScaleY="12325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769F4037-032E-410C-BD2B-C3531A42E271}" type="pres">
      <dgm:prSet presAssocID="{D5C8D633-2A18-4C49-A415-C80F727DC83C}" presName="spaceRect" presStyleCnt="0"/>
      <dgm:spPr/>
    </dgm:pt>
    <dgm:pt modelId="{1B2AF3C8-5E05-4F09-B4DE-174906E3ECA0}" type="pres">
      <dgm:prSet presAssocID="{D5C8D633-2A18-4C49-A415-C80F727DC83C}" presName="parTx" presStyleLbl="revTx" presStyleIdx="0" presStyleCnt="5">
        <dgm:presLayoutVars>
          <dgm:chMax val="0"/>
          <dgm:chPref val="0"/>
        </dgm:presLayoutVars>
      </dgm:prSet>
      <dgm:spPr/>
    </dgm:pt>
    <dgm:pt modelId="{7B945CC8-8DB0-4A35-967D-54B40DE9BADF}" type="pres">
      <dgm:prSet presAssocID="{D48242A7-9666-424D-8B06-995737F4C814}" presName="sibTrans" presStyleCnt="0"/>
      <dgm:spPr/>
    </dgm:pt>
    <dgm:pt modelId="{A47E78C3-D693-45E3-9901-C1202920D6E0}" type="pres">
      <dgm:prSet presAssocID="{6618596F-36CF-48C3-8A1E-5279FCF2E814}" presName="compNode" presStyleCnt="0"/>
      <dgm:spPr/>
    </dgm:pt>
    <dgm:pt modelId="{8C698BED-7FF8-459C-BE0B-921284F4F841}" type="pres">
      <dgm:prSet presAssocID="{6618596F-36CF-48C3-8A1E-5279FCF2E814}" presName="bgRect" presStyleLbl="bgShp" presStyleIdx="1" presStyleCnt="5"/>
      <dgm:spPr/>
    </dgm:pt>
    <dgm:pt modelId="{7D84968E-6157-4249-B79D-E1F653A8F098}" type="pres">
      <dgm:prSet presAssocID="{6618596F-36CF-48C3-8A1E-5279FCF2E81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83FC219D-CC7F-4899-8E60-28E47D2FFE0A}" type="pres">
      <dgm:prSet presAssocID="{6618596F-36CF-48C3-8A1E-5279FCF2E814}" presName="spaceRect" presStyleCnt="0"/>
      <dgm:spPr/>
    </dgm:pt>
    <dgm:pt modelId="{D297DFA1-61A3-48CB-8327-8157808611E2}" type="pres">
      <dgm:prSet presAssocID="{6618596F-36CF-48C3-8A1E-5279FCF2E814}" presName="parTx" presStyleLbl="revTx" presStyleIdx="1" presStyleCnt="5">
        <dgm:presLayoutVars>
          <dgm:chMax val="0"/>
          <dgm:chPref val="0"/>
        </dgm:presLayoutVars>
      </dgm:prSet>
      <dgm:spPr/>
    </dgm:pt>
    <dgm:pt modelId="{39015FD2-B10A-4713-85F5-EF886F3843D3}" type="pres">
      <dgm:prSet presAssocID="{C356DF0A-96A4-4E3C-AB35-C43FFD06882E}" presName="sibTrans" presStyleCnt="0"/>
      <dgm:spPr/>
    </dgm:pt>
    <dgm:pt modelId="{765DE182-70AD-402B-B25F-79C6CA6294A4}" type="pres">
      <dgm:prSet presAssocID="{7E10BFFD-6621-44F7-A1C7-8E4DC9161209}" presName="compNode" presStyleCnt="0"/>
      <dgm:spPr/>
    </dgm:pt>
    <dgm:pt modelId="{9D0189D5-D2C0-4C14-8B2C-922A4DECF7C6}" type="pres">
      <dgm:prSet presAssocID="{7E10BFFD-6621-44F7-A1C7-8E4DC9161209}" presName="bgRect" presStyleLbl="bgShp" presStyleIdx="2" presStyleCnt="5"/>
      <dgm:spPr/>
    </dgm:pt>
    <dgm:pt modelId="{66F059A8-9386-40FB-A9F1-F3B4421AA948}" type="pres">
      <dgm:prSet presAssocID="{7E10BFFD-6621-44F7-A1C7-8E4DC916120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5CDC26F2-D140-4788-94FF-E48578501EF3}" type="pres">
      <dgm:prSet presAssocID="{7E10BFFD-6621-44F7-A1C7-8E4DC9161209}" presName="spaceRect" presStyleCnt="0"/>
      <dgm:spPr/>
    </dgm:pt>
    <dgm:pt modelId="{67BD76E2-DCBE-4225-AB62-1B230D0CDD35}" type="pres">
      <dgm:prSet presAssocID="{7E10BFFD-6621-44F7-A1C7-8E4DC9161209}" presName="parTx" presStyleLbl="revTx" presStyleIdx="2" presStyleCnt="5">
        <dgm:presLayoutVars>
          <dgm:chMax val="0"/>
          <dgm:chPref val="0"/>
        </dgm:presLayoutVars>
      </dgm:prSet>
      <dgm:spPr/>
    </dgm:pt>
    <dgm:pt modelId="{53534CA5-AEE8-46A5-9523-50223E94B075}" type="pres">
      <dgm:prSet presAssocID="{7E10A6CE-FA9C-47BB-B8AA-CABC9B5BDE53}" presName="sibTrans" presStyleCnt="0"/>
      <dgm:spPr/>
    </dgm:pt>
    <dgm:pt modelId="{C88B929E-16DC-493C-A90A-5C9F4850B63B}" type="pres">
      <dgm:prSet presAssocID="{FCBBECD2-93E4-443E-8E0A-0EE0DCEA311D}" presName="compNode" presStyleCnt="0"/>
      <dgm:spPr/>
    </dgm:pt>
    <dgm:pt modelId="{7718781A-E28E-4A4B-8107-CA6AD97BB94A}" type="pres">
      <dgm:prSet presAssocID="{FCBBECD2-93E4-443E-8E0A-0EE0DCEA311D}" presName="bgRect" presStyleLbl="bgShp" presStyleIdx="3" presStyleCnt="5"/>
      <dgm:spPr/>
    </dgm:pt>
    <dgm:pt modelId="{1E0E1B62-B224-4C52-AB19-4C04AE8FD15F}" type="pres">
      <dgm:prSet presAssocID="{FCBBECD2-93E4-443E-8E0A-0EE0DCEA311D}" presName="iconRect" presStyleLbl="node1" presStyleIdx="3" presStyleCnt="5" custScaleX="121045" custScaleY="12058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</dgm:pt>
    <dgm:pt modelId="{79B8EBCB-9C58-40D4-B2F8-78AB1CAEC5A2}" type="pres">
      <dgm:prSet presAssocID="{FCBBECD2-93E4-443E-8E0A-0EE0DCEA311D}" presName="spaceRect" presStyleCnt="0"/>
      <dgm:spPr/>
    </dgm:pt>
    <dgm:pt modelId="{016890F3-1648-4E15-99A5-CA354EC6AF9C}" type="pres">
      <dgm:prSet presAssocID="{FCBBECD2-93E4-443E-8E0A-0EE0DCEA311D}" presName="parTx" presStyleLbl="revTx" presStyleIdx="3" presStyleCnt="5">
        <dgm:presLayoutVars>
          <dgm:chMax val="0"/>
          <dgm:chPref val="0"/>
        </dgm:presLayoutVars>
      </dgm:prSet>
      <dgm:spPr/>
    </dgm:pt>
    <dgm:pt modelId="{78EFD8AF-63BE-40B8-9A95-14C0233F77F9}" type="pres">
      <dgm:prSet presAssocID="{6CF55388-B8DF-469E-BA07-C6452D568D62}" presName="sibTrans" presStyleCnt="0"/>
      <dgm:spPr/>
    </dgm:pt>
    <dgm:pt modelId="{B4F66AA7-0571-41EC-8592-3A747CFA3198}" type="pres">
      <dgm:prSet presAssocID="{50E2F54F-8EA7-4416-A5CC-911B40B448F3}" presName="compNode" presStyleCnt="0"/>
      <dgm:spPr/>
    </dgm:pt>
    <dgm:pt modelId="{63E63FC3-0A69-419B-B212-BF9B4297EAE0}" type="pres">
      <dgm:prSet presAssocID="{50E2F54F-8EA7-4416-A5CC-911B40B448F3}" presName="bgRect" presStyleLbl="bgShp" presStyleIdx="4" presStyleCnt="5"/>
      <dgm:spPr/>
    </dgm:pt>
    <dgm:pt modelId="{08292D9E-1FB9-450D-B367-41EDA11150E3}" type="pres">
      <dgm:prSet presAssocID="{50E2F54F-8EA7-4416-A5CC-911B40B448F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</dgm:pt>
    <dgm:pt modelId="{D5C29B69-8826-48F1-9C66-058605180F9A}" type="pres">
      <dgm:prSet presAssocID="{50E2F54F-8EA7-4416-A5CC-911B40B448F3}" presName="spaceRect" presStyleCnt="0"/>
      <dgm:spPr/>
    </dgm:pt>
    <dgm:pt modelId="{2FF0DEF0-1112-4C6D-84EA-51997BB4F006}" type="pres">
      <dgm:prSet presAssocID="{50E2F54F-8EA7-4416-A5CC-911B40B448F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9C66919-3FD6-4F15-8233-D5BE15C102E3}" type="presOf" srcId="{7E10BFFD-6621-44F7-A1C7-8E4DC9161209}" destId="{67BD76E2-DCBE-4225-AB62-1B230D0CDD35}" srcOrd="0" destOrd="0" presId="urn:microsoft.com/office/officeart/2018/2/layout/IconVerticalSolidList"/>
    <dgm:cxn modelId="{513BBA2A-9F51-4868-92C2-BC4D393378AD}" type="presOf" srcId="{50E2F54F-8EA7-4416-A5CC-911B40B448F3}" destId="{2FF0DEF0-1112-4C6D-84EA-51997BB4F006}" srcOrd="0" destOrd="0" presId="urn:microsoft.com/office/officeart/2018/2/layout/IconVerticalSolidList"/>
    <dgm:cxn modelId="{237B025C-64FD-4093-9B43-6AA48C676C3D}" type="presOf" srcId="{FCBBECD2-93E4-443E-8E0A-0EE0DCEA311D}" destId="{016890F3-1648-4E15-99A5-CA354EC6AF9C}" srcOrd="0" destOrd="0" presId="urn:microsoft.com/office/officeart/2018/2/layout/IconVerticalSolidList"/>
    <dgm:cxn modelId="{12577F52-FECF-4509-8CAA-B5D81CFBAAE3}" srcId="{1F07B67A-7662-4F3D-B69A-0C2F954286C8}" destId="{50E2F54F-8EA7-4416-A5CC-911B40B448F3}" srcOrd="4" destOrd="0" parTransId="{3F701BD2-0032-489C-BF92-8B6BF8A73810}" sibTransId="{1EF7A702-C56C-46F4-ADA0-557C9356462E}"/>
    <dgm:cxn modelId="{309EA289-A4DF-45AC-AA84-EA4035140B24}" type="presOf" srcId="{1F07B67A-7662-4F3D-B69A-0C2F954286C8}" destId="{9DB7CA42-D531-458B-AFB0-B6EC74EB686A}" srcOrd="0" destOrd="0" presId="urn:microsoft.com/office/officeart/2018/2/layout/IconVerticalSolidList"/>
    <dgm:cxn modelId="{6DEC228E-14B8-4051-A31B-1B49636A8006}" type="presOf" srcId="{D5C8D633-2A18-4C49-A415-C80F727DC83C}" destId="{1B2AF3C8-5E05-4F09-B4DE-174906E3ECA0}" srcOrd="0" destOrd="0" presId="urn:microsoft.com/office/officeart/2018/2/layout/IconVerticalSolidList"/>
    <dgm:cxn modelId="{8895429A-8BB7-4391-9459-B65027FA8DB1}" srcId="{1F07B67A-7662-4F3D-B69A-0C2F954286C8}" destId="{D5C8D633-2A18-4C49-A415-C80F727DC83C}" srcOrd="0" destOrd="0" parTransId="{F717DDA0-74D8-4C00-BEF2-79C40C43D746}" sibTransId="{D48242A7-9666-424D-8B06-995737F4C814}"/>
    <dgm:cxn modelId="{46F82F9D-019E-4743-97B7-707849AC100F}" srcId="{1F07B67A-7662-4F3D-B69A-0C2F954286C8}" destId="{FCBBECD2-93E4-443E-8E0A-0EE0DCEA311D}" srcOrd="3" destOrd="0" parTransId="{3DFFAB9F-D168-48FF-B5EC-111FD7BABDCE}" sibTransId="{6CF55388-B8DF-469E-BA07-C6452D568D62}"/>
    <dgm:cxn modelId="{711B09B5-844B-4F53-B0F1-FC1AA99127A7}" type="presOf" srcId="{6618596F-36CF-48C3-8A1E-5279FCF2E814}" destId="{D297DFA1-61A3-48CB-8327-8157808611E2}" srcOrd="0" destOrd="0" presId="urn:microsoft.com/office/officeart/2018/2/layout/IconVerticalSolidList"/>
    <dgm:cxn modelId="{C1217FC4-66D0-446C-B633-59C4ADDE801D}" srcId="{1F07B67A-7662-4F3D-B69A-0C2F954286C8}" destId="{6618596F-36CF-48C3-8A1E-5279FCF2E814}" srcOrd="1" destOrd="0" parTransId="{3BF26334-7087-46A6-B3F6-DE3A5563536A}" sibTransId="{C356DF0A-96A4-4E3C-AB35-C43FFD06882E}"/>
    <dgm:cxn modelId="{43C324D9-32FF-4A46-99AF-DF9E940214B5}" srcId="{1F07B67A-7662-4F3D-B69A-0C2F954286C8}" destId="{7E10BFFD-6621-44F7-A1C7-8E4DC9161209}" srcOrd="2" destOrd="0" parTransId="{CE9D3D04-7A5D-454E-84C8-CBB1E0716598}" sibTransId="{7E10A6CE-FA9C-47BB-B8AA-CABC9B5BDE53}"/>
    <dgm:cxn modelId="{2B3D605B-35B3-4006-9153-FA5590E7F06C}" type="presParOf" srcId="{9DB7CA42-D531-458B-AFB0-B6EC74EB686A}" destId="{74050346-9D26-49AF-8E4D-87937CF3C950}" srcOrd="0" destOrd="0" presId="urn:microsoft.com/office/officeart/2018/2/layout/IconVerticalSolidList"/>
    <dgm:cxn modelId="{F235F5D0-1324-4BE7-8B9A-5E00B9EFA280}" type="presParOf" srcId="{74050346-9D26-49AF-8E4D-87937CF3C950}" destId="{628420F0-A841-4DC2-8558-7E09DF578D27}" srcOrd="0" destOrd="0" presId="urn:microsoft.com/office/officeart/2018/2/layout/IconVerticalSolidList"/>
    <dgm:cxn modelId="{DB23B15F-5A93-47DB-92F5-8CA9A9C1F17B}" type="presParOf" srcId="{74050346-9D26-49AF-8E4D-87937CF3C950}" destId="{994E4E3C-E674-4258-BC61-BFDD3AC54CF2}" srcOrd="1" destOrd="0" presId="urn:microsoft.com/office/officeart/2018/2/layout/IconVerticalSolidList"/>
    <dgm:cxn modelId="{1E9BA4FF-5767-4369-9BBC-0A1BC99A7B11}" type="presParOf" srcId="{74050346-9D26-49AF-8E4D-87937CF3C950}" destId="{769F4037-032E-410C-BD2B-C3531A42E271}" srcOrd="2" destOrd="0" presId="urn:microsoft.com/office/officeart/2018/2/layout/IconVerticalSolidList"/>
    <dgm:cxn modelId="{8CB8858E-7097-4AF9-B616-7659EF5957FF}" type="presParOf" srcId="{74050346-9D26-49AF-8E4D-87937CF3C950}" destId="{1B2AF3C8-5E05-4F09-B4DE-174906E3ECA0}" srcOrd="3" destOrd="0" presId="urn:microsoft.com/office/officeart/2018/2/layout/IconVerticalSolidList"/>
    <dgm:cxn modelId="{558B214D-75E6-4C47-BE9B-3C4148906F5D}" type="presParOf" srcId="{9DB7CA42-D531-458B-AFB0-B6EC74EB686A}" destId="{7B945CC8-8DB0-4A35-967D-54B40DE9BADF}" srcOrd="1" destOrd="0" presId="urn:microsoft.com/office/officeart/2018/2/layout/IconVerticalSolidList"/>
    <dgm:cxn modelId="{0D2FC470-64BF-4EEE-B587-145FDCB21A3D}" type="presParOf" srcId="{9DB7CA42-D531-458B-AFB0-B6EC74EB686A}" destId="{A47E78C3-D693-45E3-9901-C1202920D6E0}" srcOrd="2" destOrd="0" presId="urn:microsoft.com/office/officeart/2018/2/layout/IconVerticalSolidList"/>
    <dgm:cxn modelId="{E6F2D722-AD1C-4330-9714-9FA48943229C}" type="presParOf" srcId="{A47E78C3-D693-45E3-9901-C1202920D6E0}" destId="{8C698BED-7FF8-459C-BE0B-921284F4F841}" srcOrd="0" destOrd="0" presId="urn:microsoft.com/office/officeart/2018/2/layout/IconVerticalSolidList"/>
    <dgm:cxn modelId="{EFD64805-39C8-406B-A4C5-2F596714B0E6}" type="presParOf" srcId="{A47E78C3-D693-45E3-9901-C1202920D6E0}" destId="{7D84968E-6157-4249-B79D-E1F653A8F098}" srcOrd="1" destOrd="0" presId="urn:microsoft.com/office/officeart/2018/2/layout/IconVerticalSolidList"/>
    <dgm:cxn modelId="{6254FD2F-EB75-4DE4-81B1-183109E0E7F6}" type="presParOf" srcId="{A47E78C3-D693-45E3-9901-C1202920D6E0}" destId="{83FC219D-CC7F-4899-8E60-28E47D2FFE0A}" srcOrd="2" destOrd="0" presId="urn:microsoft.com/office/officeart/2018/2/layout/IconVerticalSolidList"/>
    <dgm:cxn modelId="{79269DC7-9978-441F-9CA9-FCF77C340D8F}" type="presParOf" srcId="{A47E78C3-D693-45E3-9901-C1202920D6E0}" destId="{D297DFA1-61A3-48CB-8327-8157808611E2}" srcOrd="3" destOrd="0" presId="urn:microsoft.com/office/officeart/2018/2/layout/IconVerticalSolidList"/>
    <dgm:cxn modelId="{13B3248B-BB71-4BA1-AC3C-2D8FBCC4B745}" type="presParOf" srcId="{9DB7CA42-D531-458B-AFB0-B6EC74EB686A}" destId="{39015FD2-B10A-4713-85F5-EF886F3843D3}" srcOrd="3" destOrd="0" presId="urn:microsoft.com/office/officeart/2018/2/layout/IconVerticalSolidList"/>
    <dgm:cxn modelId="{41D73E1B-8026-4A48-8490-F8F6DC8B1BD2}" type="presParOf" srcId="{9DB7CA42-D531-458B-AFB0-B6EC74EB686A}" destId="{765DE182-70AD-402B-B25F-79C6CA6294A4}" srcOrd="4" destOrd="0" presId="urn:microsoft.com/office/officeart/2018/2/layout/IconVerticalSolidList"/>
    <dgm:cxn modelId="{421F4F75-5ED7-429A-BAD1-40DCE1357EB5}" type="presParOf" srcId="{765DE182-70AD-402B-B25F-79C6CA6294A4}" destId="{9D0189D5-D2C0-4C14-8B2C-922A4DECF7C6}" srcOrd="0" destOrd="0" presId="urn:microsoft.com/office/officeart/2018/2/layout/IconVerticalSolidList"/>
    <dgm:cxn modelId="{F280CEBE-585C-4648-98AB-6667992A698E}" type="presParOf" srcId="{765DE182-70AD-402B-B25F-79C6CA6294A4}" destId="{66F059A8-9386-40FB-A9F1-F3B4421AA948}" srcOrd="1" destOrd="0" presId="urn:microsoft.com/office/officeart/2018/2/layout/IconVerticalSolidList"/>
    <dgm:cxn modelId="{75F1BD9D-7189-40B4-89C9-8E96ED4F84FA}" type="presParOf" srcId="{765DE182-70AD-402B-B25F-79C6CA6294A4}" destId="{5CDC26F2-D140-4788-94FF-E48578501EF3}" srcOrd="2" destOrd="0" presId="urn:microsoft.com/office/officeart/2018/2/layout/IconVerticalSolidList"/>
    <dgm:cxn modelId="{0306F2F1-53B4-4810-8F90-9CCF274B0BD4}" type="presParOf" srcId="{765DE182-70AD-402B-B25F-79C6CA6294A4}" destId="{67BD76E2-DCBE-4225-AB62-1B230D0CDD35}" srcOrd="3" destOrd="0" presId="urn:microsoft.com/office/officeart/2018/2/layout/IconVerticalSolidList"/>
    <dgm:cxn modelId="{8968DD55-ED88-42D3-B7EF-640A03C7FAAF}" type="presParOf" srcId="{9DB7CA42-D531-458B-AFB0-B6EC74EB686A}" destId="{53534CA5-AEE8-46A5-9523-50223E94B075}" srcOrd="5" destOrd="0" presId="urn:microsoft.com/office/officeart/2018/2/layout/IconVerticalSolidList"/>
    <dgm:cxn modelId="{427F8AF1-8CF0-40D8-B4A9-4148C0A913F7}" type="presParOf" srcId="{9DB7CA42-D531-458B-AFB0-B6EC74EB686A}" destId="{C88B929E-16DC-493C-A90A-5C9F4850B63B}" srcOrd="6" destOrd="0" presId="urn:microsoft.com/office/officeart/2018/2/layout/IconVerticalSolidList"/>
    <dgm:cxn modelId="{20D2AAF2-7E31-4AC3-897B-2DA6ACD44E2C}" type="presParOf" srcId="{C88B929E-16DC-493C-A90A-5C9F4850B63B}" destId="{7718781A-E28E-4A4B-8107-CA6AD97BB94A}" srcOrd="0" destOrd="0" presId="urn:microsoft.com/office/officeart/2018/2/layout/IconVerticalSolidList"/>
    <dgm:cxn modelId="{FA497EDE-335D-4D83-949B-A89992E15426}" type="presParOf" srcId="{C88B929E-16DC-493C-A90A-5C9F4850B63B}" destId="{1E0E1B62-B224-4C52-AB19-4C04AE8FD15F}" srcOrd="1" destOrd="0" presId="urn:microsoft.com/office/officeart/2018/2/layout/IconVerticalSolidList"/>
    <dgm:cxn modelId="{7EA32F1A-88C1-4BF5-BCF3-629A22CFBDFD}" type="presParOf" srcId="{C88B929E-16DC-493C-A90A-5C9F4850B63B}" destId="{79B8EBCB-9C58-40D4-B2F8-78AB1CAEC5A2}" srcOrd="2" destOrd="0" presId="urn:microsoft.com/office/officeart/2018/2/layout/IconVerticalSolidList"/>
    <dgm:cxn modelId="{DB2E97D4-9C7C-4252-9773-BC93AEED4697}" type="presParOf" srcId="{C88B929E-16DC-493C-A90A-5C9F4850B63B}" destId="{016890F3-1648-4E15-99A5-CA354EC6AF9C}" srcOrd="3" destOrd="0" presId="urn:microsoft.com/office/officeart/2018/2/layout/IconVerticalSolidList"/>
    <dgm:cxn modelId="{0F784B0E-2F3C-4F1C-AE44-026DC119FD15}" type="presParOf" srcId="{9DB7CA42-D531-458B-AFB0-B6EC74EB686A}" destId="{78EFD8AF-63BE-40B8-9A95-14C0233F77F9}" srcOrd="7" destOrd="0" presId="urn:microsoft.com/office/officeart/2018/2/layout/IconVerticalSolidList"/>
    <dgm:cxn modelId="{E181DACE-19AB-4A33-BA82-6D383A39D240}" type="presParOf" srcId="{9DB7CA42-D531-458B-AFB0-B6EC74EB686A}" destId="{B4F66AA7-0571-41EC-8592-3A747CFA3198}" srcOrd="8" destOrd="0" presId="urn:microsoft.com/office/officeart/2018/2/layout/IconVerticalSolidList"/>
    <dgm:cxn modelId="{AF5871BC-FF5A-4569-B825-BBC504AA2BEC}" type="presParOf" srcId="{B4F66AA7-0571-41EC-8592-3A747CFA3198}" destId="{63E63FC3-0A69-419B-B212-BF9B4297EAE0}" srcOrd="0" destOrd="0" presId="urn:microsoft.com/office/officeart/2018/2/layout/IconVerticalSolidList"/>
    <dgm:cxn modelId="{F4AFA7CA-69E0-4ED9-AC24-2DED438AA8DC}" type="presParOf" srcId="{B4F66AA7-0571-41EC-8592-3A747CFA3198}" destId="{08292D9E-1FB9-450D-B367-41EDA11150E3}" srcOrd="1" destOrd="0" presId="urn:microsoft.com/office/officeart/2018/2/layout/IconVerticalSolidList"/>
    <dgm:cxn modelId="{9B41A46E-0827-474B-9FA7-FD0583C13FB2}" type="presParOf" srcId="{B4F66AA7-0571-41EC-8592-3A747CFA3198}" destId="{D5C29B69-8826-48F1-9C66-058605180F9A}" srcOrd="2" destOrd="0" presId="urn:microsoft.com/office/officeart/2018/2/layout/IconVerticalSolidList"/>
    <dgm:cxn modelId="{E5148B37-5B11-4F34-93D7-7CDCFD63AAFC}" type="presParOf" srcId="{B4F66AA7-0571-41EC-8592-3A747CFA3198}" destId="{2FF0DEF0-1112-4C6D-84EA-51997BB4F0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423A22F-D965-4BC1-A89B-79E30478A2C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72D24D-05E4-4D36-B877-8745DA7A8674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EAT SMART. MOVE MORE. SMALL STEPS – STRONG FUTURE.</a:t>
          </a:r>
        </a:p>
      </dgm:t>
    </dgm:pt>
    <dgm:pt modelId="{273CD580-C9FA-4B11-9CED-E621BFCA8997}" cxnId="{FA9AD551-3E2E-4B80-9D74-C600F377C9E4}" type="parTrans">
      <dgm:prSet/>
      <dgm:spPr/>
      <dgm:t>
        <a:bodyPr/>
        <a:lstStyle/>
        <a:p>
          <a:endParaRPr lang="en-US"/>
        </a:p>
      </dgm:t>
    </dgm:pt>
    <dgm:pt modelId="{884D3AEE-425C-43F2-B42D-DC648480A4C7}" cxnId="{FA9AD551-3E2E-4B80-9D74-C600F377C9E4}" type="sibTrans">
      <dgm:prSet/>
      <dgm:spPr/>
      <dgm:t>
        <a:bodyPr/>
        <a:lstStyle/>
        <a:p>
          <a:endParaRPr lang="en-US"/>
        </a:p>
      </dgm:t>
    </dgm:pt>
    <dgm:pt modelId="{824DF0E9-6B13-4EEE-AF81-5AC71CB59A25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Poster features central pink ribbon theme, positive imagery, and QR code for NHS screening </a:t>
          </a:r>
          <a:r>
            <a:rPr lang="en-IN" sz="2000" dirty="0"/>
            <a:t>(McGarvey et al., 2022)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E6F3B06B-F338-4337-BFCC-0C06748397D6}" cxnId="{22AB371D-E55B-4118-B92C-882A3789EA83}" type="parTrans">
      <dgm:prSet/>
      <dgm:spPr/>
      <dgm:t>
        <a:bodyPr/>
        <a:lstStyle/>
        <a:p>
          <a:endParaRPr lang="en-US"/>
        </a:p>
      </dgm:t>
    </dgm:pt>
    <dgm:pt modelId="{311E31F6-728C-4BB1-8FA0-816E7BEF8EB1}" cxnId="{22AB371D-E55B-4118-B92C-882A3789EA83}" type="sibTrans">
      <dgm:prSet/>
      <dgm:spPr/>
      <dgm:t>
        <a:bodyPr/>
        <a:lstStyle/>
        <a:p>
          <a:endParaRPr lang="en-US"/>
        </a:p>
      </dgm:t>
    </dgm:pt>
    <dgm:pt modelId="{6C7EEB26-9371-4655-84D9-B52E0C331C89}">
      <dgm:prSet custT="1"/>
      <dgm:spPr/>
      <dgm:t>
        <a:bodyPr/>
        <a:lstStyle/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Key Message: 'Check for Change – Early Detection Saves Lives.'</a:t>
          </a:r>
        </a:p>
      </dgm:t>
    </dgm:pt>
    <dgm:pt modelId="{CC300E93-0592-4874-B078-C3DA58D5F675}" cxnId="{DB5C1A5F-20B4-41AC-8B37-A7F644279280}" type="parTrans">
      <dgm:prSet/>
      <dgm:spPr/>
      <dgm:t>
        <a:bodyPr/>
        <a:lstStyle/>
        <a:p>
          <a:endParaRPr lang="en-US"/>
        </a:p>
      </dgm:t>
    </dgm:pt>
    <dgm:pt modelId="{DDBAA18B-8154-4F7C-AC26-D09AFCAC619A}" cxnId="{DB5C1A5F-20B4-41AC-8B37-A7F644279280}" type="sibTrans">
      <dgm:prSet/>
      <dgm:spPr/>
      <dgm:t>
        <a:bodyPr/>
        <a:lstStyle/>
        <a:p>
          <a:endParaRPr lang="en-US"/>
        </a:p>
      </dgm:t>
    </dgm:pt>
    <dgm:pt modelId="{A1169DDB-6824-44E3-B42C-6C52992CE466}" type="pres">
      <dgm:prSet presAssocID="{9423A22F-D965-4BC1-A89B-79E30478A2C1}" presName="root" presStyleCnt="0">
        <dgm:presLayoutVars>
          <dgm:dir/>
          <dgm:resizeHandles val="exact"/>
        </dgm:presLayoutVars>
      </dgm:prSet>
      <dgm:spPr/>
    </dgm:pt>
    <dgm:pt modelId="{D9A9B379-5E88-443B-B085-CA46A58A2918}" type="pres">
      <dgm:prSet presAssocID="{5272D24D-05E4-4D36-B877-8745DA7A8674}" presName="compNode" presStyleCnt="0"/>
      <dgm:spPr/>
    </dgm:pt>
    <dgm:pt modelId="{0A67F0BD-0793-420B-AE84-D57F0D6F4DE3}" type="pres">
      <dgm:prSet presAssocID="{5272D24D-05E4-4D36-B877-8745DA7A8674}" presName="bgRect" presStyleLbl="bgShp" presStyleIdx="0" presStyleCnt="3"/>
      <dgm:spPr/>
    </dgm:pt>
    <dgm:pt modelId="{042A5170-590D-4361-BF84-7D8E366705E0}" type="pres">
      <dgm:prSet presAssocID="{5272D24D-05E4-4D36-B877-8745DA7A8674}" presName="iconRect" presStyleLbl="node1" presStyleIdx="0" presStyleCnt="3" custScaleX="114211" custScaleY="1191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DAB4CDD9-45B0-4001-AFA7-7CCF424207D2}" type="pres">
      <dgm:prSet presAssocID="{5272D24D-05E4-4D36-B877-8745DA7A8674}" presName="spaceRect" presStyleCnt="0"/>
      <dgm:spPr/>
    </dgm:pt>
    <dgm:pt modelId="{C0CA6A53-757A-4373-8326-DFB50F01B554}" type="pres">
      <dgm:prSet presAssocID="{5272D24D-05E4-4D36-B877-8745DA7A8674}" presName="parTx" presStyleLbl="revTx" presStyleIdx="0" presStyleCnt="3">
        <dgm:presLayoutVars>
          <dgm:chMax val="0"/>
          <dgm:chPref val="0"/>
        </dgm:presLayoutVars>
      </dgm:prSet>
      <dgm:spPr/>
    </dgm:pt>
    <dgm:pt modelId="{29E643A9-ECAE-43E7-ABC6-E6B867F39627}" type="pres">
      <dgm:prSet presAssocID="{884D3AEE-425C-43F2-B42D-DC648480A4C7}" presName="sibTrans" presStyleCnt="0"/>
      <dgm:spPr/>
    </dgm:pt>
    <dgm:pt modelId="{05ACDAB7-399B-48D1-9B7C-FEC4AF4E4A3B}" type="pres">
      <dgm:prSet presAssocID="{824DF0E9-6B13-4EEE-AF81-5AC71CB59A25}" presName="compNode" presStyleCnt="0"/>
      <dgm:spPr/>
    </dgm:pt>
    <dgm:pt modelId="{59E4361F-FACA-4A72-BCB5-CB4A8867CADF}" type="pres">
      <dgm:prSet presAssocID="{824DF0E9-6B13-4EEE-AF81-5AC71CB59A25}" presName="bgRect" presStyleLbl="bgShp" presStyleIdx="1" presStyleCnt="3"/>
      <dgm:spPr/>
    </dgm:pt>
    <dgm:pt modelId="{AE858EFC-22A4-4A1C-ABC2-41EE1D962249}" type="pres">
      <dgm:prSet presAssocID="{824DF0E9-6B13-4EEE-AF81-5AC71CB59A25}" presName="iconRect" presStyleLbl="node1" presStyleIdx="1" presStyleCnt="3" custScaleX="122312" custScaleY="11695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E8DC8059-3CD9-40F4-9A6D-C670411432FA}" type="pres">
      <dgm:prSet presAssocID="{824DF0E9-6B13-4EEE-AF81-5AC71CB59A25}" presName="spaceRect" presStyleCnt="0"/>
      <dgm:spPr/>
    </dgm:pt>
    <dgm:pt modelId="{93D082D5-BDAA-4631-89F7-68FAD1C57126}" type="pres">
      <dgm:prSet presAssocID="{824DF0E9-6B13-4EEE-AF81-5AC71CB59A25}" presName="parTx" presStyleLbl="revTx" presStyleIdx="1" presStyleCnt="3">
        <dgm:presLayoutVars>
          <dgm:chMax val="0"/>
          <dgm:chPref val="0"/>
        </dgm:presLayoutVars>
      </dgm:prSet>
      <dgm:spPr/>
    </dgm:pt>
    <dgm:pt modelId="{48DE186E-E58E-49C6-9959-CB19F411464E}" type="pres">
      <dgm:prSet presAssocID="{311E31F6-728C-4BB1-8FA0-816E7BEF8EB1}" presName="sibTrans" presStyleCnt="0"/>
      <dgm:spPr/>
    </dgm:pt>
    <dgm:pt modelId="{E2071ECE-A425-4FC8-9260-AE1190744755}" type="pres">
      <dgm:prSet presAssocID="{6C7EEB26-9371-4655-84D9-B52E0C331C89}" presName="compNode" presStyleCnt="0"/>
      <dgm:spPr/>
    </dgm:pt>
    <dgm:pt modelId="{82470397-D378-45E0-8301-E7EB389F548B}" type="pres">
      <dgm:prSet presAssocID="{6C7EEB26-9371-4655-84D9-B52E0C331C89}" presName="bgRect" presStyleLbl="bgShp" presStyleIdx="2" presStyleCnt="3"/>
      <dgm:spPr/>
    </dgm:pt>
    <dgm:pt modelId="{2E116A07-EB8C-4D78-B200-34E596414923}" type="pres">
      <dgm:prSet presAssocID="{6C7EEB26-9371-4655-84D9-B52E0C331C8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0A156304-845E-4F04-AF2E-DFF4D77C1531}" type="pres">
      <dgm:prSet presAssocID="{6C7EEB26-9371-4655-84D9-B52E0C331C89}" presName="spaceRect" presStyleCnt="0"/>
      <dgm:spPr/>
    </dgm:pt>
    <dgm:pt modelId="{0C39B6D3-91B4-4264-9E89-C3DEA1E0778C}" type="pres">
      <dgm:prSet presAssocID="{6C7EEB26-9371-4655-84D9-B52E0C331C8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3027A12-6E63-4CA8-9988-55E69133A18E}" type="presOf" srcId="{5272D24D-05E4-4D36-B877-8745DA7A8674}" destId="{C0CA6A53-757A-4373-8326-DFB50F01B554}" srcOrd="0" destOrd="0" presId="urn:microsoft.com/office/officeart/2018/2/layout/IconVerticalSolidList"/>
    <dgm:cxn modelId="{DD3CFA18-C14A-469F-AED9-F18908360440}" type="presOf" srcId="{9423A22F-D965-4BC1-A89B-79E30478A2C1}" destId="{A1169DDB-6824-44E3-B42C-6C52992CE466}" srcOrd="0" destOrd="0" presId="urn:microsoft.com/office/officeart/2018/2/layout/IconVerticalSolidList"/>
    <dgm:cxn modelId="{22AB371D-E55B-4118-B92C-882A3789EA83}" srcId="{9423A22F-D965-4BC1-A89B-79E30478A2C1}" destId="{824DF0E9-6B13-4EEE-AF81-5AC71CB59A25}" srcOrd="1" destOrd="0" parTransId="{E6F3B06B-F338-4337-BFCC-0C06748397D6}" sibTransId="{311E31F6-728C-4BB1-8FA0-816E7BEF8EB1}"/>
    <dgm:cxn modelId="{72B93634-BA32-4CC0-8EB3-C9DE195D6155}" type="presOf" srcId="{6C7EEB26-9371-4655-84D9-B52E0C331C89}" destId="{0C39B6D3-91B4-4264-9E89-C3DEA1E0778C}" srcOrd="0" destOrd="0" presId="urn:microsoft.com/office/officeart/2018/2/layout/IconVerticalSolidList"/>
    <dgm:cxn modelId="{DB5C1A5F-20B4-41AC-8B37-A7F644279280}" srcId="{9423A22F-D965-4BC1-A89B-79E30478A2C1}" destId="{6C7EEB26-9371-4655-84D9-B52E0C331C89}" srcOrd="2" destOrd="0" parTransId="{CC300E93-0592-4874-B078-C3DA58D5F675}" sibTransId="{DDBAA18B-8154-4F7C-AC26-D09AFCAC619A}"/>
    <dgm:cxn modelId="{FA9AD551-3E2E-4B80-9D74-C600F377C9E4}" srcId="{9423A22F-D965-4BC1-A89B-79E30478A2C1}" destId="{5272D24D-05E4-4D36-B877-8745DA7A8674}" srcOrd="0" destOrd="0" parTransId="{273CD580-C9FA-4B11-9CED-E621BFCA8997}" sibTransId="{884D3AEE-425C-43F2-B42D-DC648480A4C7}"/>
    <dgm:cxn modelId="{1EC20A56-2BED-46D2-9F53-6E0427C75A7B}" type="presOf" srcId="{824DF0E9-6B13-4EEE-AF81-5AC71CB59A25}" destId="{93D082D5-BDAA-4631-89F7-68FAD1C57126}" srcOrd="0" destOrd="0" presId="urn:microsoft.com/office/officeart/2018/2/layout/IconVerticalSolidList"/>
    <dgm:cxn modelId="{7A8F2D9E-E748-4784-9196-EB9691900FF8}" type="presParOf" srcId="{A1169DDB-6824-44E3-B42C-6C52992CE466}" destId="{D9A9B379-5E88-443B-B085-CA46A58A2918}" srcOrd="0" destOrd="0" presId="urn:microsoft.com/office/officeart/2018/2/layout/IconVerticalSolidList"/>
    <dgm:cxn modelId="{27DDFB3B-18C8-4A87-AF33-16BF4D794429}" type="presParOf" srcId="{D9A9B379-5E88-443B-B085-CA46A58A2918}" destId="{0A67F0BD-0793-420B-AE84-D57F0D6F4DE3}" srcOrd="0" destOrd="0" presId="urn:microsoft.com/office/officeart/2018/2/layout/IconVerticalSolidList"/>
    <dgm:cxn modelId="{600D8530-F00F-4F45-8508-797F11FE3867}" type="presParOf" srcId="{D9A9B379-5E88-443B-B085-CA46A58A2918}" destId="{042A5170-590D-4361-BF84-7D8E366705E0}" srcOrd="1" destOrd="0" presId="urn:microsoft.com/office/officeart/2018/2/layout/IconVerticalSolidList"/>
    <dgm:cxn modelId="{928C2B35-62DE-428C-A9AE-4C78C1364E16}" type="presParOf" srcId="{D9A9B379-5E88-443B-B085-CA46A58A2918}" destId="{DAB4CDD9-45B0-4001-AFA7-7CCF424207D2}" srcOrd="2" destOrd="0" presId="urn:microsoft.com/office/officeart/2018/2/layout/IconVerticalSolidList"/>
    <dgm:cxn modelId="{5691927A-2D4D-4F3B-8751-C58D7308DCE5}" type="presParOf" srcId="{D9A9B379-5E88-443B-B085-CA46A58A2918}" destId="{C0CA6A53-757A-4373-8326-DFB50F01B554}" srcOrd="3" destOrd="0" presId="urn:microsoft.com/office/officeart/2018/2/layout/IconVerticalSolidList"/>
    <dgm:cxn modelId="{D40BBD85-64EE-402C-B612-9E0BDCB5F50C}" type="presParOf" srcId="{A1169DDB-6824-44E3-B42C-6C52992CE466}" destId="{29E643A9-ECAE-43E7-ABC6-E6B867F39627}" srcOrd="1" destOrd="0" presId="urn:microsoft.com/office/officeart/2018/2/layout/IconVerticalSolidList"/>
    <dgm:cxn modelId="{F3DA7E33-78CA-428F-BB98-983B8A6CC393}" type="presParOf" srcId="{A1169DDB-6824-44E3-B42C-6C52992CE466}" destId="{05ACDAB7-399B-48D1-9B7C-FEC4AF4E4A3B}" srcOrd="2" destOrd="0" presId="urn:microsoft.com/office/officeart/2018/2/layout/IconVerticalSolidList"/>
    <dgm:cxn modelId="{0FBA375F-8407-463E-A9A1-2E2E14BF4830}" type="presParOf" srcId="{05ACDAB7-399B-48D1-9B7C-FEC4AF4E4A3B}" destId="{59E4361F-FACA-4A72-BCB5-CB4A8867CADF}" srcOrd="0" destOrd="0" presId="urn:microsoft.com/office/officeart/2018/2/layout/IconVerticalSolidList"/>
    <dgm:cxn modelId="{17C9F308-271C-4172-8F9B-F234F79895B5}" type="presParOf" srcId="{05ACDAB7-399B-48D1-9B7C-FEC4AF4E4A3B}" destId="{AE858EFC-22A4-4A1C-ABC2-41EE1D962249}" srcOrd="1" destOrd="0" presId="urn:microsoft.com/office/officeart/2018/2/layout/IconVerticalSolidList"/>
    <dgm:cxn modelId="{DE6C4D73-73B1-442A-B8FF-6CB1057F5B06}" type="presParOf" srcId="{05ACDAB7-399B-48D1-9B7C-FEC4AF4E4A3B}" destId="{E8DC8059-3CD9-40F4-9A6D-C670411432FA}" srcOrd="2" destOrd="0" presId="urn:microsoft.com/office/officeart/2018/2/layout/IconVerticalSolidList"/>
    <dgm:cxn modelId="{FC61A917-A5DD-4495-9573-7A0D457EE649}" type="presParOf" srcId="{05ACDAB7-399B-48D1-9B7C-FEC4AF4E4A3B}" destId="{93D082D5-BDAA-4631-89F7-68FAD1C57126}" srcOrd="3" destOrd="0" presId="urn:microsoft.com/office/officeart/2018/2/layout/IconVerticalSolidList"/>
    <dgm:cxn modelId="{771DCF75-A645-4341-84B4-0442B8202605}" type="presParOf" srcId="{A1169DDB-6824-44E3-B42C-6C52992CE466}" destId="{48DE186E-E58E-49C6-9959-CB19F411464E}" srcOrd="3" destOrd="0" presId="urn:microsoft.com/office/officeart/2018/2/layout/IconVerticalSolidList"/>
    <dgm:cxn modelId="{B60B3FB0-A6DA-456E-A959-2FB996C8B5EF}" type="presParOf" srcId="{A1169DDB-6824-44E3-B42C-6C52992CE466}" destId="{E2071ECE-A425-4FC8-9260-AE1190744755}" srcOrd="4" destOrd="0" presId="urn:microsoft.com/office/officeart/2018/2/layout/IconVerticalSolidList"/>
    <dgm:cxn modelId="{A41687D9-6F56-45F7-8B26-5ABB8EAA653B}" type="presParOf" srcId="{E2071ECE-A425-4FC8-9260-AE1190744755}" destId="{82470397-D378-45E0-8301-E7EB389F548B}" srcOrd="0" destOrd="0" presId="urn:microsoft.com/office/officeart/2018/2/layout/IconVerticalSolidList"/>
    <dgm:cxn modelId="{0AE4AAF8-87CF-491D-8478-072B4E25AF1E}" type="presParOf" srcId="{E2071ECE-A425-4FC8-9260-AE1190744755}" destId="{2E116A07-EB8C-4D78-B200-34E596414923}" srcOrd="1" destOrd="0" presId="urn:microsoft.com/office/officeart/2018/2/layout/IconVerticalSolidList"/>
    <dgm:cxn modelId="{C9896180-1298-430D-A24A-44A1AFD2B48E}" type="presParOf" srcId="{E2071ECE-A425-4FC8-9260-AE1190744755}" destId="{0A156304-845E-4F04-AF2E-DFF4D77C1531}" srcOrd="2" destOrd="0" presId="urn:microsoft.com/office/officeart/2018/2/layout/IconVerticalSolidList"/>
    <dgm:cxn modelId="{C3F3EAA3-D83C-43ED-9F6C-F4D4B92F90B4}" type="presParOf" srcId="{E2071ECE-A425-4FC8-9260-AE1190744755}" destId="{0C39B6D3-91B4-4264-9E89-C3DEA1E077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8700940" cy="3768955"/>
        <a:chOff x="0" y="0"/>
        <a:chExt cx="8700940" cy="3768955"/>
      </a:xfrm>
    </dsp:grpSpPr>
    <dsp:sp modelId="{562F04E6-D0BB-4A65-998C-605B4EF34D48}">
      <dsp:nvSpPr>
        <dsp:cNvPr id="3" name="Rectangles 2"/>
        <dsp:cNvSpPr/>
      </dsp:nvSpPr>
      <dsp:spPr bwMode="white">
        <a:xfrm>
          <a:off x="0" y="1350338"/>
          <a:ext cx="673001" cy="673001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sp:spPr>
      <dsp:style>
        <a:lnRef idx="2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Xfrm>
        <a:off x="0" y="1350338"/>
        <a:ext cx="673001" cy="673001"/>
      </dsp:txXfrm>
    </dsp:sp>
    <dsp:sp modelId="{1FD73EE7-4041-4EDE-983C-9E62743BB077}">
      <dsp:nvSpPr>
        <dsp:cNvPr id="4" name="Rectangles 3"/>
        <dsp:cNvSpPr/>
      </dsp:nvSpPr>
      <dsp:spPr bwMode="white">
        <a:xfrm>
          <a:off x="0" y="2096268"/>
          <a:ext cx="1922860" cy="28842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Evaluation Methods: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096268"/>
        <a:ext cx="1922860" cy="288429"/>
      </dsp:txXfrm>
    </dsp:sp>
    <dsp:sp modelId="{B63FC326-8968-4DFC-BFEB-3F3B89B4BEDF}">
      <dsp:nvSpPr>
        <dsp:cNvPr id="5" name="Rectangles 4"/>
        <dsp:cNvSpPr/>
      </dsp:nvSpPr>
      <dsp:spPr bwMode="white">
        <a:xfrm>
          <a:off x="0" y="2418617"/>
          <a:ext cx="1922860" cy="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Process</a:t>
          </a: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 Track session attendance, engagement with materials </a:t>
          </a:r>
          <a:r>
            <a: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(Akin-</a:t>
          </a:r>
          <a:r>
            <a:rPr lang="en-IN" sz="1400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Odanye</a:t>
          </a:r>
          <a:r>
            <a:rPr lang="en-IN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and Husman, 2023)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i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Impact</a:t>
          </a: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 Pre/post survey, compare screening rates, social media &amp; website metrics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i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Outcome</a:t>
          </a: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 Compare number of early-stage diagnoses and participant feedback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2418617"/>
        <a:ext cx="1922860" cy="0"/>
      </dsp:txXfrm>
    </dsp:sp>
    <dsp:sp modelId="{29964E4B-49E8-4F08-8C05-314E8B870ED1}">
      <dsp:nvSpPr>
        <dsp:cNvPr id="6" name="Rectangles 5"/>
        <dsp:cNvSpPr/>
      </dsp:nvSpPr>
      <dsp:spPr bwMode="white">
        <a:xfrm>
          <a:off x="2259360" y="1350338"/>
          <a:ext cx="673001" cy="673001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sp:spPr>
      <dsp:style>
        <a:lnRef idx="2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Xfrm>
        <a:off x="2259360" y="1350338"/>
        <a:ext cx="673001" cy="673001"/>
      </dsp:txXfrm>
    </dsp:sp>
    <dsp:sp modelId="{359018D8-F6AE-4637-A4D4-2EBDFEFD9CEF}">
      <dsp:nvSpPr>
        <dsp:cNvPr id="7" name="Rectangles 6"/>
        <dsp:cNvSpPr/>
      </dsp:nvSpPr>
      <dsp:spPr bwMode="white">
        <a:xfrm>
          <a:off x="2259360" y="2096268"/>
          <a:ext cx="1922860" cy="28842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Poster &amp; Visuals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59360" y="2096268"/>
        <a:ext cx="1922860" cy="288429"/>
      </dsp:txXfrm>
    </dsp:sp>
    <dsp:sp modelId="{B0A352CE-310C-413B-A269-D611C9107BFE}">
      <dsp:nvSpPr>
        <dsp:cNvPr id="8" name="Rectangles 7"/>
        <dsp:cNvSpPr/>
      </dsp:nvSpPr>
      <dsp:spPr bwMode="white">
        <a:xfrm>
          <a:off x="2259360" y="2418617"/>
          <a:ext cx="1922860" cy="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 the campaign image for instant recognition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Slogan: “Check for Change: Early Detection Saves Lives”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Visuals: NHS, Breast Cancer Now, Macmillan logos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Infographics: How to perform a self-exam; benefits of early screening </a:t>
          </a:r>
          <a:r>
            <a:rPr lang="en-IN" sz="1400" dirty="0">
              <a:solidFill>
                <a:schemeClr val="tx1"/>
              </a:solidFill>
            </a:rPr>
            <a:t>(Cameron and Mulvenna, 2024). 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259360" y="2418617"/>
        <a:ext cx="1922860" cy="0"/>
      </dsp:txXfrm>
    </dsp:sp>
    <dsp:sp modelId="{AB92B371-6AFB-4AA9-B6F4-AFCEFC9460D1}">
      <dsp:nvSpPr>
        <dsp:cNvPr id="9" name="Rectangles 8"/>
        <dsp:cNvSpPr/>
      </dsp:nvSpPr>
      <dsp:spPr bwMode="white">
        <a:xfrm>
          <a:off x="4518720" y="1350338"/>
          <a:ext cx="673001" cy="673001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sp:spPr>
      <dsp:style>
        <a:lnRef idx="2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Xfrm>
        <a:off x="4518720" y="1350338"/>
        <a:ext cx="673001" cy="673001"/>
      </dsp:txXfrm>
    </dsp:sp>
    <dsp:sp modelId="{E36BFB2B-C137-4935-8DF5-AE7D55C03001}">
      <dsp:nvSpPr>
        <dsp:cNvPr id="10" name="Rectangles 9"/>
        <dsp:cNvSpPr/>
      </dsp:nvSpPr>
      <dsp:spPr bwMode="white">
        <a:xfrm>
          <a:off x="4518720" y="2096268"/>
          <a:ext cx="1922860" cy="28842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Local/National Partners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8720" y="2096268"/>
        <a:ext cx="1922860" cy="288429"/>
      </dsp:txXfrm>
    </dsp:sp>
    <dsp:sp modelId="{EF2CE0E5-7704-4F6D-A3D2-055B6CC945F8}">
      <dsp:nvSpPr>
        <dsp:cNvPr id="11" name="Rectangles 10"/>
        <dsp:cNvSpPr/>
      </dsp:nvSpPr>
      <dsp:spPr bwMode="white">
        <a:xfrm>
          <a:off x="4518720" y="2418617"/>
          <a:ext cx="1922860" cy="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Programme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Cancer Research UK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Macmillan Cancer Support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Local GPs, community health champions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18720" y="2418617"/>
        <a:ext cx="1922860" cy="0"/>
      </dsp:txXfrm>
    </dsp:sp>
    <dsp:sp modelId="{7E7DDB44-A7DF-4A3A-8E10-36C92641656D}">
      <dsp:nvSpPr>
        <dsp:cNvPr id="12" name="Rectangles 11"/>
        <dsp:cNvSpPr/>
      </dsp:nvSpPr>
      <dsp:spPr bwMode="white">
        <a:xfrm>
          <a:off x="6778080" y="1350338"/>
          <a:ext cx="673001" cy="673001"/>
        </a:xfrm>
        <a:prstGeom prst="rect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sp:spPr>
      <dsp:style>
        <a:lnRef idx="2">
          <a:schemeClr val="lt1">
            <a:alpha val="0"/>
          </a:schemeClr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Xfrm>
        <a:off x="6778080" y="1350338"/>
        <a:ext cx="673001" cy="673001"/>
      </dsp:txXfrm>
    </dsp:sp>
    <dsp:sp modelId="{FF188211-4F02-4556-9063-5C5B0FE21B3C}">
      <dsp:nvSpPr>
        <dsp:cNvPr id="13" name="Rectangles 12"/>
        <dsp:cNvSpPr/>
      </dsp:nvSpPr>
      <dsp:spPr bwMode="white">
        <a:xfrm>
          <a:off x="6778080" y="2096268"/>
          <a:ext cx="1922860" cy="288429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Replicable resources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78080" y="2096268"/>
        <a:ext cx="1922860" cy="288429"/>
      </dsp:txXfrm>
    </dsp:sp>
    <dsp:sp modelId="{E0916E9F-C8D4-42C8-A1EB-8CCC8B0EC7F9}">
      <dsp:nvSpPr>
        <dsp:cNvPr id="14" name="Rectangles 13"/>
        <dsp:cNvSpPr/>
      </dsp:nvSpPr>
      <dsp:spPr bwMode="white">
        <a:xfrm>
          <a:off x="6778080" y="2418617"/>
          <a:ext cx="1922860" cy="0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0" tIns="0" rIns="0" bIns="0" anchor="t"/>
        <a:lstStyle>
          <a:lvl1pPr algn="l">
            <a:defRPr sz="6500"/>
          </a:lvl1pPr>
          <a:lvl2pPr marL="285750" indent="-285750" algn="l">
            <a:defRPr sz="6500"/>
          </a:lvl2pPr>
          <a:lvl3pPr marL="571500" indent="-285750" algn="l">
            <a:defRPr sz="6500"/>
          </a:lvl3pPr>
          <a:lvl4pPr marL="857250" indent="-285750" algn="l">
            <a:defRPr sz="6500"/>
          </a:lvl4pPr>
          <a:lvl5pPr marL="1143000" indent="-285750" algn="l">
            <a:defRPr sz="6500"/>
          </a:lvl5pPr>
          <a:lvl6pPr marL="1428750" indent="-285750" algn="l">
            <a:defRPr sz="6500"/>
          </a:lvl6pPr>
          <a:lvl7pPr marL="1714500" indent="-285750" algn="l">
            <a:defRPr sz="6500"/>
          </a:lvl7pPr>
          <a:lvl8pPr marL="2000250" indent="-285750" algn="l">
            <a:defRPr sz="6500"/>
          </a:lvl8pPr>
          <a:lvl9pPr marL="2286000" indent="-285750" algn="l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explainer videos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Breast Cancer Now’s information booklets</a:t>
          </a:r>
          <a:endParaRPr lang="en-US" sz="1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1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Peer support WhatsApp groups</a:t>
          </a:r>
          <a:endParaRPr lang="en-US" sz="14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78080" y="2418617"/>
        <a:ext cx="1922860" cy="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574979" cy="6372519"/>
        <a:chOff x="0" y="0"/>
        <a:chExt cx="4574979" cy="6372519"/>
      </a:xfrm>
    </dsp:grpSpPr>
    <dsp:sp modelId="{C3BEBB31-E7FA-43A4-A447-A9ED3891FD49}">
      <dsp:nvSpPr>
        <dsp:cNvPr id="3" name="Rectangles 2"/>
        <dsp:cNvSpPr/>
      </dsp:nvSpPr>
      <dsp:spPr bwMode="white">
        <a:xfrm>
          <a:off x="0" y="5473969"/>
          <a:ext cx="4574979" cy="898550"/>
        </a:xfrm>
        <a:prstGeom prst="rec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70688" tIns="170688" rIns="170688" bIns="170688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Self-efficacy: 'You have the power to detect it early.'</a:t>
          </a:r>
          <a:endParaRPr>
            <a:solidFill>
              <a:schemeClr val="dk1"/>
            </a:solidFill>
          </a:endParaRPr>
        </a:p>
      </dsp:txBody>
      <dsp:txXfrm>
        <a:off x="0" y="5473969"/>
        <a:ext cx="4574979" cy="898550"/>
      </dsp:txXfrm>
    </dsp:sp>
    <dsp:sp modelId="{9C7028E6-D571-4049-A5B4-336C80A6F56E}">
      <dsp:nvSpPr>
        <dsp:cNvPr id="4" name="Up Arrow Callout 3"/>
        <dsp:cNvSpPr/>
      </dsp:nvSpPr>
      <dsp:spPr bwMode="white">
        <a:xfrm rot="10800000">
          <a:off x="0" y="4105476"/>
          <a:ext cx="4574979" cy="1381970"/>
        </a:xfrm>
        <a:prstGeom prst="upArrowCallou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70688" tIns="170688" rIns="170688" bIns="170688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Cues to action: Text reminders, GP posters, community events.</a:t>
          </a:r>
          <a:endParaRPr>
            <a:solidFill>
              <a:schemeClr val="dk1"/>
            </a:solidFill>
          </a:endParaRPr>
        </a:p>
      </dsp:txBody>
      <dsp:txXfrm rot="10800000">
        <a:off x="0" y="4105476"/>
        <a:ext cx="4574979" cy="1381970"/>
      </dsp:txXfrm>
    </dsp:sp>
    <dsp:sp modelId="{09873B21-FDC3-45FF-9BEE-8FE20F1B998C}">
      <dsp:nvSpPr>
        <dsp:cNvPr id="5" name="Up Arrow Callout 4"/>
        <dsp:cNvSpPr/>
      </dsp:nvSpPr>
      <dsp:spPr bwMode="white">
        <a:xfrm rot="10800000">
          <a:off x="0" y="2736984"/>
          <a:ext cx="4574979" cy="1381970"/>
        </a:xfrm>
        <a:prstGeom prst="upArrowCallou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70688" tIns="170688" rIns="170688" bIns="170688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Perceived benefits: Screening saves lives.</a:t>
          </a:r>
          <a:endParaRPr>
            <a:solidFill>
              <a:schemeClr val="dk1"/>
            </a:solidFill>
          </a:endParaRPr>
        </a:p>
      </dsp:txBody>
      <dsp:txXfrm rot="10800000">
        <a:off x="0" y="2736984"/>
        <a:ext cx="4574979" cy="1381970"/>
      </dsp:txXfrm>
    </dsp:sp>
    <dsp:sp modelId="{7B717FD8-817E-4383-A81D-4EC56AAFA76C}">
      <dsp:nvSpPr>
        <dsp:cNvPr id="6" name="Up Arrow Callout 5"/>
        <dsp:cNvSpPr/>
      </dsp:nvSpPr>
      <dsp:spPr bwMode="white">
        <a:xfrm rot="10800000">
          <a:off x="0" y="1368492"/>
          <a:ext cx="4574979" cy="1381970"/>
        </a:xfrm>
        <a:prstGeom prst="upArrowCallou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70688" tIns="170688" rIns="170688" bIns="170688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Perceived severity: Late detection increases risk </a:t>
          </a:r>
          <a:r>
            <a:rPr lang="en-IN" sz="24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(Hill et al., 2023)</a:t>
          </a:r>
          <a:endParaRPr lang="en-US" sz="2400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0" y="1368492"/>
        <a:ext cx="4574979" cy="1381970"/>
      </dsp:txXfrm>
    </dsp:sp>
    <dsp:sp modelId="{768BF356-54C5-44B3-BEC4-46D78EF0F361}">
      <dsp:nvSpPr>
        <dsp:cNvPr id="7" name="Up Arrow Callout 6"/>
        <dsp:cNvSpPr/>
      </dsp:nvSpPr>
      <dsp:spPr bwMode="white">
        <a:xfrm rot="10800000">
          <a:off x="0" y="0"/>
          <a:ext cx="4574979" cy="1381970"/>
        </a:xfrm>
        <a:prstGeom prst="upArrowCallou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rot="10800000" lIns="163576" tIns="163576" rIns="163576" bIns="163576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30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Perceived susceptibility: '1 in 7 women will develop breast cancer.'</a:t>
          </a:r>
          <a:endParaRPr>
            <a:solidFill>
              <a:schemeClr val="dk1"/>
            </a:solidFill>
          </a:endParaRPr>
        </a:p>
      </dsp:txBody>
      <dsp:txXfrm rot="10800000">
        <a:off x="0" y="0"/>
        <a:ext cx="4574979" cy="1381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602582" cy="6282868"/>
        <a:chOff x="0" y="0"/>
        <a:chExt cx="4602582" cy="6282868"/>
      </a:xfrm>
    </dsp:grpSpPr>
    <dsp:sp modelId="{689335F7-9108-44CC-BBA0-3340C1AE5DC4}">
      <dsp:nvSpPr>
        <dsp:cNvPr id="3" name="Rounded Rectangle 2"/>
        <dsp:cNvSpPr/>
      </dsp:nvSpPr>
      <dsp:spPr bwMode="white">
        <a:xfrm>
          <a:off x="0" y="0"/>
          <a:ext cx="4602582" cy="2084690"/>
        </a:xfrm>
        <a:prstGeom prst="roundRec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l">
            <a:defRPr sz="500"/>
          </a:lvl1pPr>
          <a:lvl2pPr marL="57150" indent="-57150" algn="l">
            <a:defRPr sz="300"/>
          </a:lvl2pPr>
          <a:lvl3pPr marL="114300" indent="-57150" algn="l">
            <a:defRPr sz="300"/>
          </a:lvl3pPr>
          <a:lvl4pPr marL="171450" indent="-57150" algn="l">
            <a:defRPr sz="300"/>
          </a:lvl4pPr>
          <a:lvl5pPr marL="228600" indent="-57150" algn="l">
            <a:defRPr sz="300"/>
          </a:lvl5pPr>
          <a:lvl6pPr marL="285750" indent="-57150" algn="l">
            <a:defRPr sz="300"/>
          </a:lvl6pPr>
          <a:lvl7pPr marL="342900" indent="-57150" algn="l">
            <a:defRPr sz="300"/>
          </a:lvl7pPr>
          <a:lvl8pPr marL="400050" indent="-57150" algn="l">
            <a:defRPr sz="300"/>
          </a:lvl8pPr>
          <a:lvl9pPr marL="457200" indent="-57150" algn="l">
            <a:defRPr sz="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b="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Fear of results – Solution: Peer stories and emotional support.</a:t>
          </a:r>
          <a:endParaRPr>
            <a:solidFill>
              <a:schemeClr val="dk1"/>
            </a:solidFill>
          </a:endParaRPr>
        </a:p>
      </dsp:txBody>
      <dsp:txXfrm>
        <a:off x="0" y="0"/>
        <a:ext cx="4602582" cy="2084690"/>
      </dsp:txXfrm>
    </dsp:sp>
    <dsp:sp modelId="{1001CA21-71B9-42EB-85FA-199F520249FC}">
      <dsp:nvSpPr>
        <dsp:cNvPr id="4" name="Rounded Rectangle 3"/>
        <dsp:cNvSpPr/>
      </dsp:nvSpPr>
      <dsp:spPr bwMode="white">
        <a:xfrm>
          <a:off x="0" y="2099089"/>
          <a:ext cx="4602582" cy="2084690"/>
        </a:xfrm>
        <a:prstGeom prst="roundRec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l">
            <a:defRPr sz="500"/>
          </a:lvl1pPr>
          <a:lvl2pPr marL="57150" indent="-57150" algn="l">
            <a:defRPr sz="300"/>
          </a:lvl2pPr>
          <a:lvl3pPr marL="114300" indent="-57150" algn="l">
            <a:defRPr sz="300"/>
          </a:lvl3pPr>
          <a:lvl4pPr marL="171450" indent="-57150" algn="l">
            <a:defRPr sz="300"/>
          </a:lvl4pPr>
          <a:lvl5pPr marL="228600" indent="-57150" algn="l">
            <a:defRPr sz="300"/>
          </a:lvl5pPr>
          <a:lvl6pPr marL="285750" indent="-57150" algn="l">
            <a:defRPr sz="300"/>
          </a:lvl6pPr>
          <a:lvl7pPr marL="342900" indent="-57150" algn="l">
            <a:defRPr sz="300"/>
          </a:lvl7pPr>
          <a:lvl8pPr marL="400050" indent="-57150" algn="l">
            <a:defRPr sz="300"/>
          </a:lvl8pPr>
          <a:lvl9pPr marL="457200" indent="-57150" algn="l">
            <a:defRPr sz="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b="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Cultural beliefs – Solution: Bilingual materials and local champions.</a:t>
          </a:r>
          <a:endParaRPr>
            <a:solidFill>
              <a:schemeClr val="dk1"/>
            </a:solidFill>
          </a:endParaRPr>
        </a:p>
      </dsp:txBody>
      <dsp:txXfrm>
        <a:off x="0" y="2099089"/>
        <a:ext cx="4602582" cy="2084690"/>
      </dsp:txXfrm>
    </dsp:sp>
    <dsp:sp modelId="{71FF9FE2-EF45-4E7F-9FE6-D33C6C13AA6A}">
      <dsp:nvSpPr>
        <dsp:cNvPr id="5" name="Rounded Rectangle 4"/>
        <dsp:cNvSpPr/>
      </dsp:nvSpPr>
      <dsp:spPr bwMode="white">
        <a:xfrm>
          <a:off x="0" y="4198178"/>
          <a:ext cx="4602582" cy="2084690"/>
        </a:xfrm>
        <a:prstGeom prst="roundRect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Body>
        <a:bodyPr lIns="106680" tIns="106680" rIns="106680" bIns="106680" anchor="ctr"/>
        <a:lstStyle>
          <a:lvl1pPr algn="l">
            <a:defRPr sz="500"/>
          </a:lvl1pPr>
          <a:lvl2pPr marL="57150" indent="-57150" algn="l">
            <a:defRPr sz="300"/>
          </a:lvl2pPr>
          <a:lvl3pPr marL="114300" indent="-57150" algn="l">
            <a:defRPr sz="300"/>
          </a:lvl3pPr>
          <a:lvl4pPr marL="171450" indent="-57150" algn="l">
            <a:defRPr sz="300"/>
          </a:lvl4pPr>
          <a:lvl5pPr marL="228600" indent="-57150" algn="l">
            <a:defRPr sz="300"/>
          </a:lvl5pPr>
          <a:lvl6pPr marL="285750" indent="-57150" algn="l">
            <a:defRPr sz="300"/>
          </a:lvl6pPr>
          <a:lvl7pPr marL="342900" indent="-57150" algn="l">
            <a:defRPr sz="300"/>
          </a:lvl7pPr>
          <a:lvl8pPr marL="400050" indent="-57150" algn="l">
            <a:defRPr sz="300"/>
          </a:lvl8pPr>
          <a:lvl9pPr marL="457200" indent="-57150" algn="l">
            <a:defRPr sz="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800" b="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Time constraints – Solution: Flexible appointments and mobile units </a:t>
          </a:r>
          <a:r>
            <a:rPr lang="en-IN" sz="2800" dirty="0">
              <a:solidFill>
                <a:schemeClr val="dk1"/>
              </a:solidFill>
            </a:rPr>
            <a:t>(Mann et al., 2022)</a:t>
          </a:r>
          <a:r>
            <a:rPr lang="en-US" sz="2800" b="0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dk1"/>
            </a:solidFill>
          </a:endParaRPr>
        </a:p>
      </dsp:txBody>
      <dsp:txXfrm>
        <a:off x="0" y="4198178"/>
        <a:ext cx="4602582" cy="20846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358346" cy="6104291"/>
        <a:chOff x="0" y="0"/>
        <a:chExt cx="4358346" cy="6104291"/>
      </a:xfrm>
    </dsp:grpSpPr>
    <dsp:sp modelId="{B69CF801-D759-4F65-B734-2A2F21398A90}">
      <dsp:nvSpPr>
        <dsp:cNvPr id="3" name="Straight Connector 2"/>
        <dsp:cNvSpPr/>
      </dsp:nvSpPr>
      <dsp:spPr bwMode="white">
        <a:xfrm>
          <a:off x="0" y="0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0"/>
        <a:ext cx="4358346" cy="0"/>
      </dsp:txXfrm>
    </dsp:sp>
    <dsp:sp modelId="{8FC413AF-5E11-4A25-80C2-98A41EDBE5E9}">
      <dsp:nvSpPr>
        <dsp:cNvPr id="4" name="Rectangles 3"/>
        <dsp:cNvSpPr/>
      </dsp:nvSpPr>
      <dsp:spPr bwMode="white">
        <a:xfrm>
          <a:off x="0" y="0"/>
          <a:ext cx="4358346" cy="1220858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83820" tIns="83820" rIns="83820" bIns="83820" anchor="t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 plain English and visual infographics.</a:t>
          </a:r>
          <a:endParaRPr>
            <a:solidFill>
              <a:schemeClr val="tx1"/>
            </a:solidFill>
          </a:endParaRPr>
        </a:p>
      </dsp:txBody>
      <dsp:txXfrm>
        <a:off x="0" y="0"/>
        <a:ext cx="4358346" cy="1220858"/>
      </dsp:txXfrm>
    </dsp:sp>
    <dsp:sp modelId="{EB997C53-703C-475E-AEFA-599EB281F55E}">
      <dsp:nvSpPr>
        <dsp:cNvPr id="5" name="Straight Connector 4"/>
        <dsp:cNvSpPr/>
      </dsp:nvSpPr>
      <dsp:spPr bwMode="white">
        <a:xfrm>
          <a:off x="0" y="1220858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1220858"/>
        <a:ext cx="4358346" cy="0"/>
      </dsp:txXfrm>
    </dsp:sp>
    <dsp:sp modelId="{FEE32D2E-2D2B-45CC-9869-47982E2D1A6A}">
      <dsp:nvSpPr>
        <dsp:cNvPr id="6" name="Rectangles 5"/>
        <dsp:cNvSpPr/>
      </dsp:nvSpPr>
      <dsp:spPr bwMode="white">
        <a:xfrm>
          <a:off x="0" y="1220858"/>
          <a:ext cx="4358346" cy="1220858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83820" tIns="83820" rIns="83820" bIns="83820" anchor="t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Promote through Facebook, Instagram, and WhatsApp.</a:t>
          </a:r>
          <a:endParaRPr>
            <a:solidFill>
              <a:schemeClr val="tx1"/>
            </a:solidFill>
          </a:endParaRPr>
        </a:p>
      </dsp:txBody>
      <dsp:txXfrm>
        <a:off x="0" y="1220858"/>
        <a:ext cx="4358346" cy="1220858"/>
      </dsp:txXfrm>
    </dsp:sp>
    <dsp:sp modelId="{70026B4E-5132-41F1-A796-06D8B7927ADA}">
      <dsp:nvSpPr>
        <dsp:cNvPr id="7" name="Straight Connector 6"/>
        <dsp:cNvSpPr/>
      </dsp:nvSpPr>
      <dsp:spPr bwMode="white">
        <a:xfrm>
          <a:off x="0" y="2441716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2441716"/>
        <a:ext cx="4358346" cy="0"/>
      </dsp:txXfrm>
    </dsp:sp>
    <dsp:sp modelId="{E7217601-4808-4A6F-BDB0-344639E968CA}">
      <dsp:nvSpPr>
        <dsp:cNvPr id="8" name="Rectangles 7"/>
        <dsp:cNvSpPr/>
      </dsp:nvSpPr>
      <dsp:spPr bwMode="white">
        <a:xfrm>
          <a:off x="0" y="2441716"/>
          <a:ext cx="4358346" cy="1220858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83820" tIns="83820" rIns="83820" bIns="83820" anchor="t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Community radio broadcasts in multiple languages </a:t>
          </a:r>
          <a:r>
            <a:rPr lang="fr-FR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Praise</a:t>
          </a:r>
          <a:r>
            <a:rPr lang="fr-FR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FR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Chukwunalu</a:t>
          </a:r>
          <a:r>
            <a:rPr lang="fr-FR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al., 2022)</a:t>
          </a: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0" y="2441716"/>
        <a:ext cx="4358346" cy="1220858"/>
      </dsp:txXfrm>
    </dsp:sp>
    <dsp:sp modelId="{B203E887-B4A2-45B6-BAEB-E3E3AD70C4D3}">
      <dsp:nvSpPr>
        <dsp:cNvPr id="9" name="Straight Connector 8"/>
        <dsp:cNvSpPr/>
      </dsp:nvSpPr>
      <dsp:spPr bwMode="white">
        <a:xfrm>
          <a:off x="0" y="3662575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3662575"/>
        <a:ext cx="4358346" cy="0"/>
      </dsp:txXfrm>
    </dsp:sp>
    <dsp:sp modelId="{46E14AD3-72CE-45E3-A989-D5140A948E65}">
      <dsp:nvSpPr>
        <dsp:cNvPr id="10" name="Rectangles 9"/>
        <dsp:cNvSpPr/>
      </dsp:nvSpPr>
      <dsp:spPr bwMode="white">
        <a:xfrm>
          <a:off x="0" y="3662575"/>
          <a:ext cx="4358346" cy="1220858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83820" tIns="83820" rIns="83820" bIns="83820" anchor="t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Posters in clinics, temples, mosques, and community halls.</a:t>
          </a:r>
          <a:endParaRPr>
            <a:solidFill>
              <a:schemeClr val="tx1"/>
            </a:solidFill>
          </a:endParaRPr>
        </a:p>
      </dsp:txBody>
      <dsp:txXfrm>
        <a:off x="0" y="3662575"/>
        <a:ext cx="4358346" cy="1220858"/>
      </dsp:txXfrm>
    </dsp:sp>
    <dsp:sp modelId="{D66EFE33-EC66-4C4B-A90C-476D8AA0F25B}">
      <dsp:nvSpPr>
        <dsp:cNvPr id="11" name="Straight Connector 10"/>
        <dsp:cNvSpPr/>
      </dsp:nvSpPr>
      <dsp:spPr bwMode="white">
        <a:xfrm>
          <a:off x="0" y="4883433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4883433"/>
        <a:ext cx="4358346" cy="0"/>
      </dsp:txXfrm>
    </dsp:sp>
    <dsp:sp modelId="{8090DF57-E083-45C0-81C9-5F2B7C870765}">
      <dsp:nvSpPr>
        <dsp:cNvPr id="12" name="Rectangles 11"/>
        <dsp:cNvSpPr/>
      </dsp:nvSpPr>
      <dsp:spPr bwMode="white">
        <a:xfrm>
          <a:off x="0" y="4883433"/>
          <a:ext cx="4358346" cy="1220858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83820" tIns="83820" rIns="83820" bIns="83820" anchor="t"/>
        <a:lstStyle>
          <a:lvl1pPr algn="l">
            <a:defRPr sz="2200"/>
          </a:lvl1pPr>
          <a:lvl2pPr marL="171450" indent="-171450" algn="l">
            <a:defRPr sz="1700"/>
          </a:lvl2pPr>
          <a:lvl3pPr marL="342900" indent="-171450" algn="l">
            <a:defRPr sz="1700"/>
          </a:lvl3pPr>
          <a:lvl4pPr marL="514350" indent="-171450" algn="l">
            <a:defRPr sz="1700"/>
          </a:lvl4pPr>
          <a:lvl5pPr marL="685800" indent="-171450" algn="l">
            <a:defRPr sz="1700"/>
          </a:lvl5pPr>
          <a:lvl6pPr marL="857250" indent="-171450" algn="l">
            <a:defRPr sz="1700"/>
          </a:lvl6pPr>
          <a:lvl7pPr marL="1028700" indent="-171450" algn="l">
            <a:defRPr sz="1700"/>
          </a:lvl7pPr>
          <a:lvl8pPr marL="1200150" indent="-171450" algn="l">
            <a:defRPr sz="1700"/>
          </a:lvl8pPr>
          <a:lvl9pPr marL="1371600" indent="-171450" algn="l">
            <a:defRPr sz="17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Tagline: 'Your Health, Your Power.'</a:t>
          </a:r>
          <a:endParaRPr>
            <a:solidFill>
              <a:schemeClr val="tx1"/>
            </a:solidFill>
          </a:endParaRPr>
        </a:p>
      </dsp:txBody>
      <dsp:txXfrm>
        <a:off x="0" y="4883433"/>
        <a:ext cx="4358346" cy="12208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358346" cy="5678219"/>
        <a:chOff x="0" y="0"/>
        <a:chExt cx="4358346" cy="5678219"/>
      </a:xfrm>
    </dsp:grpSpPr>
    <dsp:sp modelId="{33584945-9FBC-4848-9D18-E0B633AA53BA}">
      <dsp:nvSpPr>
        <dsp:cNvPr id="3" name="Straight Connector 2"/>
        <dsp:cNvSpPr/>
      </dsp:nvSpPr>
      <dsp:spPr bwMode="white">
        <a:xfrm>
          <a:off x="0" y="0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0"/>
        <a:ext cx="4358346" cy="0"/>
      </dsp:txXfrm>
    </dsp:sp>
    <dsp:sp modelId="{199560CE-FCA0-4A21-BF53-A2DA3D6E1274}">
      <dsp:nvSpPr>
        <dsp:cNvPr id="4" name="Rectangles 3"/>
        <dsp:cNvSpPr/>
      </dsp:nvSpPr>
      <dsp:spPr bwMode="white">
        <a:xfrm>
          <a:off x="0" y="0"/>
          <a:ext cx="4358346" cy="113564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5250" tIns="95250" rIns="95250" bIns="95250" anchor="t"/>
        <a:lstStyle>
          <a:lvl1pPr algn="l">
            <a:defRPr sz="25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NHS Breast Screening </a:t>
          </a:r>
          <a:r>
            <a:rPr lang="en-US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Programme</a:t>
          </a: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0" y="0"/>
        <a:ext cx="4358346" cy="1135644"/>
      </dsp:txXfrm>
    </dsp:sp>
    <dsp:sp modelId="{1333FE7E-A910-4685-9789-5680935DE52C}">
      <dsp:nvSpPr>
        <dsp:cNvPr id="5" name="Straight Connector 4"/>
        <dsp:cNvSpPr/>
      </dsp:nvSpPr>
      <dsp:spPr bwMode="white">
        <a:xfrm>
          <a:off x="0" y="1135644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1135644"/>
        <a:ext cx="4358346" cy="0"/>
      </dsp:txXfrm>
    </dsp:sp>
    <dsp:sp modelId="{CF0E25B5-6BB7-434C-9307-7C02C60928F8}">
      <dsp:nvSpPr>
        <dsp:cNvPr id="6" name="Rectangles 5"/>
        <dsp:cNvSpPr/>
      </dsp:nvSpPr>
      <dsp:spPr bwMode="white">
        <a:xfrm>
          <a:off x="0" y="1135644"/>
          <a:ext cx="4358346" cy="113564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5250" tIns="95250" rIns="95250" bIns="95250" anchor="t"/>
        <a:lstStyle>
          <a:lvl1pPr algn="l">
            <a:defRPr sz="25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Cancer Research UK and Macmillan Cancer Support.</a:t>
          </a:r>
          <a:endParaRPr>
            <a:solidFill>
              <a:schemeClr val="tx1"/>
            </a:solidFill>
          </a:endParaRPr>
        </a:p>
      </dsp:txBody>
      <dsp:txXfrm>
        <a:off x="0" y="1135644"/>
        <a:ext cx="4358346" cy="1135644"/>
      </dsp:txXfrm>
    </dsp:sp>
    <dsp:sp modelId="{22D10862-5D62-4E52-BAA5-E7AE8B4CC909}">
      <dsp:nvSpPr>
        <dsp:cNvPr id="7" name="Straight Connector 6"/>
        <dsp:cNvSpPr/>
      </dsp:nvSpPr>
      <dsp:spPr bwMode="white">
        <a:xfrm>
          <a:off x="0" y="2271288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2271288"/>
        <a:ext cx="4358346" cy="0"/>
      </dsp:txXfrm>
    </dsp:sp>
    <dsp:sp modelId="{0FD15BAC-D838-445A-B18B-5C8DB5671AA5}">
      <dsp:nvSpPr>
        <dsp:cNvPr id="8" name="Rectangles 7"/>
        <dsp:cNvSpPr/>
      </dsp:nvSpPr>
      <dsp:spPr bwMode="white">
        <a:xfrm>
          <a:off x="0" y="2271288"/>
          <a:ext cx="4358346" cy="113564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5250" tIns="95250" rIns="95250" bIns="95250" anchor="t"/>
        <a:lstStyle>
          <a:lvl1pPr algn="l">
            <a:defRPr sz="25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Local GPs and Women’s Health Networks </a:t>
          </a:r>
          <a:r>
            <a:rPr lang="en-IN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(Larsen et al., 2021)</a:t>
          </a: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0" y="2271288"/>
        <a:ext cx="4358346" cy="1135644"/>
      </dsp:txXfrm>
    </dsp:sp>
    <dsp:sp modelId="{7B365696-B13A-44CF-B5DF-77FFF4557F17}">
      <dsp:nvSpPr>
        <dsp:cNvPr id="9" name="Straight Connector 8"/>
        <dsp:cNvSpPr/>
      </dsp:nvSpPr>
      <dsp:spPr bwMode="white">
        <a:xfrm>
          <a:off x="0" y="3406931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3406931"/>
        <a:ext cx="4358346" cy="0"/>
      </dsp:txXfrm>
    </dsp:sp>
    <dsp:sp modelId="{0F240C93-50ED-490D-A95F-807A02C7551B}">
      <dsp:nvSpPr>
        <dsp:cNvPr id="10" name="Rectangles 9"/>
        <dsp:cNvSpPr/>
      </dsp:nvSpPr>
      <dsp:spPr bwMode="white">
        <a:xfrm>
          <a:off x="0" y="3406931"/>
          <a:ext cx="4358346" cy="113564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5250" tIns="95250" rIns="95250" bIns="95250" anchor="t"/>
        <a:lstStyle>
          <a:lvl1pPr algn="l">
            <a:defRPr sz="25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Faith and community </a:t>
          </a:r>
          <a:r>
            <a:rPr lang="en-US" dirty="0" err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organisations</a:t>
          </a: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0" y="3406931"/>
        <a:ext cx="4358346" cy="1135644"/>
      </dsp:txXfrm>
    </dsp:sp>
    <dsp:sp modelId="{86B0786C-710A-4759-AE89-96528673A082}">
      <dsp:nvSpPr>
        <dsp:cNvPr id="11" name="Straight Connector 10"/>
        <dsp:cNvSpPr/>
      </dsp:nvSpPr>
      <dsp:spPr bwMode="white">
        <a:xfrm>
          <a:off x="0" y="4542575"/>
          <a:ext cx="4358346" cy="0"/>
        </a:xfrm>
        <a:prstGeom prst="line">
          <a:avLst/>
        </a:prstGeom>
      </dsp:spPr>
      <dsp:style>
        <a:lnRef idx="2">
          <a:schemeClr val="accent2">
            <a:shade val="80000"/>
          </a:schemeClr>
        </a:lnRef>
        <a:fillRef idx="1">
          <a:schemeClr val="lt1"/>
        </a:fillRef>
        <a:effectRef idx="0">
          <a:scrgbClr r="0" g="0" b="0"/>
        </a:effectRef>
        <a:fontRef idx="minor">
          <a:schemeClr val="lt1"/>
        </a:fontRef>
      </dsp:style>
      <dsp:txXfrm>
        <a:off x="0" y="4542575"/>
        <a:ext cx="4358346" cy="0"/>
      </dsp:txXfrm>
    </dsp:sp>
    <dsp:sp modelId="{93273060-AACA-465C-B4E3-A466BBE89BD6}">
      <dsp:nvSpPr>
        <dsp:cNvPr id="12" name="Rectangles 11"/>
        <dsp:cNvSpPr/>
      </dsp:nvSpPr>
      <dsp:spPr bwMode="white">
        <a:xfrm>
          <a:off x="0" y="4542575"/>
          <a:ext cx="4358346" cy="113564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5250" tIns="95250" rIns="95250" bIns="95250" anchor="t"/>
        <a:lstStyle>
          <a:lvl1pPr algn="l">
            <a:defRPr sz="2500"/>
          </a:lvl1pPr>
          <a:lvl2pPr marL="171450" indent="-171450" algn="l">
            <a:defRPr sz="1900"/>
          </a:lvl2pPr>
          <a:lvl3pPr marL="342900" indent="-171450" algn="l">
            <a:defRPr sz="1900"/>
          </a:lvl3pPr>
          <a:lvl4pPr marL="514350" indent="-171450" algn="l">
            <a:defRPr sz="1900"/>
          </a:lvl4pPr>
          <a:lvl5pPr marL="685800" indent="-171450" algn="l">
            <a:defRPr sz="1900"/>
          </a:lvl5pPr>
          <a:lvl6pPr marL="857250" indent="-171450" algn="l">
            <a:defRPr sz="1900"/>
          </a:lvl6pPr>
          <a:lvl7pPr marL="1028700" indent="-171450" algn="l">
            <a:defRPr sz="1900"/>
          </a:lvl7pPr>
          <a:lvl8pPr marL="1200150" indent="-171450" algn="l">
            <a:defRPr sz="1900"/>
          </a:lvl8pPr>
          <a:lvl9pPr marL="1371600" indent="-171450" algn="l">
            <a:defRPr sz="19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Volunteers and ambassadors.</a:t>
          </a:r>
          <a:endParaRPr>
            <a:solidFill>
              <a:schemeClr val="tx1"/>
            </a:solidFill>
          </a:endParaRPr>
        </a:p>
      </dsp:txBody>
      <dsp:txXfrm>
        <a:off x="0" y="4542575"/>
        <a:ext cx="4358346" cy="11356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6495068" cy="3364105"/>
        <a:chOff x="0" y="0"/>
        <a:chExt cx="6495068" cy="3364105"/>
      </a:xfrm>
    </dsp:grpSpPr>
    <dsp:sp modelId="{DCB8B9AA-35AE-4549-B027-342F3B636315}">
      <dsp:nvSpPr>
        <dsp:cNvPr id="3" name="Rectangles 2"/>
        <dsp:cNvSpPr/>
      </dsp:nvSpPr>
      <dsp:spPr bwMode="white">
        <a:xfrm>
          <a:off x="0" y="39915"/>
          <a:ext cx="1980204" cy="576000"/>
        </a:xfrm>
        <a:prstGeom prst="rect">
          <a:avLst/>
        </a:prstGeom>
      </dsp:spPr>
      <dsp:style>
        <a:lnRef idx="2">
          <a:schemeClr val="accent2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142240" tIns="81280" rIns="142240" bIns="8128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Physiological </a:t>
          </a:r>
          <a:endParaRPr lang="en-US" dirty="0"/>
        </a:p>
      </dsp:txBody>
      <dsp:txXfrm>
        <a:off x="0" y="39915"/>
        <a:ext cx="1980204" cy="576000"/>
      </dsp:txXfrm>
    </dsp:sp>
    <dsp:sp modelId="{6F1A3761-1E73-45A0-9373-FF9DB01925FB}">
      <dsp:nvSpPr>
        <dsp:cNvPr id="4" name="Rectangles 3"/>
        <dsp:cNvSpPr/>
      </dsp:nvSpPr>
      <dsp:spPr bwMode="white">
        <a:xfrm>
          <a:off x="0" y="615915"/>
          <a:ext cx="1980204" cy="2708275"/>
        </a:xfrm>
        <a:prstGeom prst="rect">
          <a:avLst/>
        </a:prstGeom>
      </dsp:spPr>
      <dsp:style>
        <a:lnRef idx="2">
          <a:schemeClr val="accent2">
            <a:alpha val="90000"/>
            <a:tint val="40000"/>
          </a:schemeClr>
        </a:lnRef>
        <a:fillRef idx="1">
          <a:schemeClr val="accent2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06680" tIns="106680" rIns="142240" bIns="16002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dirty="0">
              <a:solidFill>
                <a:schemeClr val="dk1"/>
              </a:solidFill>
            </a:rPr>
            <a:t>Early detection improves survival, less aggressive treatment</a:t>
          </a:r>
          <a:endParaRPr lang="en-US" dirty="0">
            <a:solidFill>
              <a:schemeClr val="dk1"/>
            </a:solidFill>
          </a:endParaRPr>
        </a:p>
      </dsp:txBody>
      <dsp:txXfrm>
        <a:off x="0" y="615915"/>
        <a:ext cx="1980204" cy="2708275"/>
      </dsp:txXfrm>
    </dsp:sp>
    <dsp:sp modelId="{98950AA3-B015-4FAB-A800-30C1CE228B67}">
      <dsp:nvSpPr>
        <dsp:cNvPr id="5" name="Rectangles 4"/>
        <dsp:cNvSpPr/>
      </dsp:nvSpPr>
      <dsp:spPr bwMode="white">
        <a:xfrm>
          <a:off x="2257432" y="39915"/>
          <a:ext cx="1980204" cy="576000"/>
        </a:xfrm>
        <a:prstGeom prst="rect">
          <a:avLst/>
        </a:prstGeom>
      </dsp:spPr>
      <dsp:style>
        <a:lnRef idx="2">
          <a:schemeClr val="accent2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142240" tIns="81280" rIns="142240" bIns="8128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Sociological </a:t>
          </a:r>
          <a:endParaRPr lang="en-US" dirty="0"/>
        </a:p>
      </dsp:txBody>
      <dsp:txXfrm>
        <a:off x="2257432" y="39915"/>
        <a:ext cx="1980204" cy="576000"/>
      </dsp:txXfrm>
    </dsp:sp>
    <dsp:sp modelId="{D675E67F-3074-4C1F-9608-DC801AA05265}">
      <dsp:nvSpPr>
        <dsp:cNvPr id="6" name="Rectangles 5"/>
        <dsp:cNvSpPr/>
      </dsp:nvSpPr>
      <dsp:spPr bwMode="white">
        <a:xfrm>
          <a:off x="2257432" y="615915"/>
          <a:ext cx="1980204" cy="2708275"/>
        </a:xfrm>
        <a:prstGeom prst="rect">
          <a:avLst/>
        </a:prstGeom>
      </dsp:spPr>
      <dsp:style>
        <a:lnRef idx="2">
          <a:schemeClr val="accent2">
            <a:alpha val="90000"/>
            <a:tint val="40000"/>
          </a:schemeClr>
        </a:lnRef>
        <a:fillRef idx="1">
          <a:schemeClr val="accent2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06680" tIns="106680" rIns="142240" bIns="16002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dirty="0">
              <a:solidFill>
                <a:schemeClr val="dk1"/>
              </a:solidFill>
            </a:rPr>
            <a:t>Empowers communities, reduces stigma, supports family health </a:t>
          </a:r>
          <a:r>
            <a:rPr lang="en-IN" dirty="0">
              <a:solidFill>
                <a:schemeClr val="dk1"/>
              </a:solidFill>
            </a:rPr>
            <a:t>(</a:t>
          </a:r>
          <a:r>
            <a:rPr lang="en-IN" dirty="0" err="1">
              <a:solidFill>
                <a:schemeClr val="dk1"/>
              </a:solidFill>
            </a:rPr>
            <a:t>Mentrasti</a:t>
          </a:r>
          <a:r>
            <a:rPr lang="en-IN" dirty="0">
              <a:solidFill>
                <a:schemeClr val="dk1"/>
              </a:solidFill>
            </a:rPr>
            <a:t> et al., 2022)</a:t>
          </a:r>
          <a:endParaRPr lang="en-US" dirty="0">
            <a:solidFill>
              <a:schemeClr val="dk1"/>
            </a:solidFill>
          </a:endParaRPr>
        </a:p>
      </dsp:txBody>
      <dsp:txXfrm>
        <a:off x="2257432" y="615915"/>
        <a:ext cx="1980204" cy="2708275"/>
      </dsp:txXfrm>
    </dsp:sp>
    <dsp:sp modelId="{CBD25B9B-331F-468D-A5B2-2DBE48E4BE7F}">
      <dsp:nvSpPr>
        <dsp:cNvPr id="7" name="Rectangles 6"/>
        <dsp:cNvSpPr/>
      </dsp:nvSpPr>
      <dsp:spPr bwMode="white">
        <a:xfrm>
          <a:off x="4514864" y="39915"/>
          <a:ext cx="1980204" cy="576000"/>
        </a:xfrm>
        <a:prstGeom prst="rect">
          <a:avLst/>
        </a:prstGeom>
      </dsp:spPr>
      <dsp:style>
        <a:lnRef idx="2">
          <a:schemeClr val="accent2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 lIns="142240" tIns="81280" rIns="142240" bIns="81280" anchor="ctr"/>
        <a:lstStyle>
          <a:lvl1pPr algn="ctr">
            <a:defRPr sz="2000"/>
          </a:lvl1pPr>
          <a:lvl2pPr marL="114300" indent="-114300" algn="ctr">
            <a:defRPr sz="1500"/>
          </a:lvl2pPr>
          <a:lvl3pPr marL="228600" indent="-114300" algn="ctr">
            <a:defRPr sz="1500"/>
          </a:lvl3pPr>
          <a:lvl4pPr marL="342900" indent="-114300" algn="ctr">
            <a:defRPr sz="1500"/>
          </a:lvl4pPr>
          <a:lvl5pPr marL="457200" indent="-114300" algn="ctr">
            <a:defRPr sz="1500"/>
          </a:lvl5pPr>
          <a:lvl6pPr marL="571500" indent="-114300" algn="ctr">
            <a:defRPr sz="1500"/>
          </a:lvl6pPr>
          <a:lvl7pPr marL="685800" indent="-114300" algn="ctr">
            <a:defRPr sz="1500"/>
          </a:lvl7pPr>
          <a:lvl8pPr marL="800100" indent="-114300" algn="ctr">
            <a:defRPr sz="1500"/>
          </a:lvl8pPr>
          <a:lvl9pPr marL="914400" indent="-114300" algn="ctr">
            <a:defRPr sz="1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/>
            <a:t>Psychological</a:t>
          </a:r>
          <a:endParaRPr lang="en-US" dirty="0"/>
        </a:p>
      </dsp:txBody>
      <dsp:txXfrm>
        <a:off x="4514864" y="39915"/>
        <a:ext cx="1980204" cy="576000"/>
      </dsp:txXfrm>
    </dsp:sp>
    <dsp:sp modelId="{FC49B08F-6A1C-4834-B789-18D2F2C87F53}">
      <dsp:nvSpPr>
        <dsp:cNvPr id="8" name="Rectangles 7"/>
        <dsp:cNvSpPr/>
      </dsp:nvSpPr>
      <dsp:spPr bwMode="white">
        <a:xfrm>
          <a:off x="4514864" y="615915"/>
          <a:ext cx="1980204" cy="2708275"/>
        </a:xfrm>
        <a:prstGeom prst="rect">
          <a:avLst/>
        </a:prstGeom>
      </dsp:spPr>
      <dsp:style>
        <a:lnRef idx="2">
          <a:schemeClr val="accent2">
            <a:alpha val="90000"/>
            <a:tint val="40000"/>
          </a:schemeClr>
        </a:lnRef>
        <a:fillRef idx="1">
          <a:schemeClr val="accent2">
            <a:alpha val="90000"/>
            <a:tint val="40000"/>
          </a:schemeClr>
        </a:fillRef>
        <a:effectRef idx="0">
          <a:scrgbClr r="0" g="0" b="0"/>
        </a:effectRef>
        <a:fontRef idx="minor"/>
      </dsp:style>
      <dsp:txBody>
        <a:bodyPr lIns="106680" tIns="106680" rIns="142240" bIns="160020" anchor="t"/>
        <a:lstStyle>
          <a:lvl1pPr algn="l">
            <a:defRPr sz="2000"/>
          </a:lvl1pPr>
          <a:lvl2pPr marL="228600" indent="-228600" algn="l">
            <a:defRPr sz="2000"/>
          </a:lvl2pPr>
          <a:lvl3pPr marL="457200" indent="-228600" algn="l">
            <a:defRPr sz="2000"/>
          </a:lvl3pPr>
          <a:lvl4pPr marL="685800" indent="-228600" algn="l">
            <a:defRPr sz="2000"/>
          </a:lvl4pPr>
          <a:lvl5pPr marL="914400" indent="-228600" algn="l">
            <a:defRPr sz="2000"/>
          </a:lvl5pPr>
          <a:lvl6pPr marL="1143000" indent="-228600" algn="l">
            <a:defRPr sz="2000"/>
          </a:lvl6pPr>
          <a:lvl7pPr marL="1371600" indent="-228600" algn="l">
            <a:defRPr sz="2000"/>
          </a:lvl7pPr>
          <a:lvl8pPr marL="1600200" indent="-228600" algn="l">
            <a:defRPr sz="2000"/>
          </a:lvl8pPr>
          <a:lvl9pPr marL="1828800" indent="-228600" algn="l">
            <a:defRPr sz="2000"/>
          </a:lvl9pPr>
        </a:lstStyle>
        <a:p>
          <a:pPr lv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dirty="0">
              <a:solidFill>
                <a:schemeClr val="dk1"/>
              </a:solidFill>
            </a:rPr>
            <a:t>Decreases anxiety, boosts confidence through knowledge and peer support</a:t>
          </a:r>
          <a:endParaRPr lang="en-US" dirty="0">
            <a:solidFill>
              <a:schemeClr val="dk1"/>
            </a:solidFill>
          </a:endParaRPr>
        </a:p>
      </dsp:txBody>
      <dsp:txXfrm>
        <a:off x="4514864" y="615915"/>
        <a:ext cx="1980204" cy="270827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358346" cy="5678219"/>
        <a:chOff x="0" y="0"/>
        <a:chExt cx="4358346" cy="5678219"/>
      </a:xfrm>
    </dsp:grpSpPr>
    <dsp:sp modelId="{DF1B0C0C-E43B-4F2B-A8D1-3C88CA5FCA24}">
      <dsp:nvSpPr>
        <dsp:cNvPr id="3" name="Straight Connector 2"/>
        <dsp:cNvSpPr/>
      </dsp:nvSpPr>
      <dsp:spPr bwMode="white">
        <a:xfrm>
          <a:off x="0" y="0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0"/>
        <a:ext cx="4358346" cy="0"/>
      </dsp:txXfrm>
    </dsp:sp>
    <dsp:sp modelId="{AFCABFE8-A70F-4B8A-B240-9CFFE54F5738}">
      <dsp:nvSpPr>
        <dsp:cNvPr id="4" name="Rectangles 3"/>
        <dsp:cNvSpPr/>
      </dsp:nvSpPr>
      <dsp:spPr bwMode="white">
        <a:xfrm>
          <a:off x="0" y="0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Quantitative:</a:t>
          </a:r>
          <a:endParaRPr>
            <a:solidFill>
              <a:schemeClr val="tx1"/>
            </a:solidFill>
          </a:endParaRPr>
        </a:p>
      </dsp:txBody>
      <dsp:txXfrm>
        <a:off x="0" y="0"/>
        <a:ext cx="4358346" cy="811174"/>
      </dsp:txXfrm>
    </dsp:sp>
    <dsp:sp modelId="{F1B9E4F2-6861-4B78-A9D2-B6033BD64CB8}">
      <dsp:nvSpPr>
        <dsp:cNvPr id="5" name="Straight Connector 4"/>
        <dsp:cNvSpPr/>
      </dsp:nvSpPr>
      <dsp:spPr bwMode="white">
        <a:xfrm>
          <a:off x="0" y="811174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811174"/>
        <a:ext cx="4358346" cy="0"/>
      </dsp:txXfrm>
    </dsp:sp>
    <dsp:sp modelId="{1518EF22-EF43-41D8-B001-B957F6EE73E7}">
      <dsp:nvSpPr>
        <dsp:cNvPr id="6" name="Rectangles 5"/>
        <dsp:cNvSpPr/>
      </dsp:nvSpPr>
      <dsp:spPr bwMode="white">
        <a:xfrm>
          <a:off x="0" y="811174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Pre/post-campaign surveys.</a:t>
          </a:r>
          <a:endParaRPr>
            <a:solidFill>
              <a:schemeClr val="tx1"/>
            </a:solidFill>
          </a:endParaRPr>
        </a:p>
      </dsp:txBody>
      <dsp:txXfrm>
        <a:off x="0" y="811174"/>
        <a:ext cx="4358346" cy="811174"/>
      </dsp:txXfrm>
    </dsp:sp>
    <dsp:sp modelId="{381694A9-EA39-4E6D-BFFB-56ED222E0855}">
      <dsp:nvSpPr>
        <dsp:cNvPr id="7" name="Straight Connector 6"/>
        <dsp:cNvSpPr/>
      </dsp:nvSpPr>
      <dsp:spPr bwMode="white">
        <a:xfrm>
          <a:off x="0" y="1622348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1622348"/>
        <a:ext cx="4358346" cy="0"/>
      </dsp:txXfrm>
    </dsp:sp>
    <dsp:sp modelId="{95584918-30F7-472A-8514-B1A74AD70A99}">
      <dsp:nvSpPr>
        <dsp:cNvPr id="8" name="Rectangles 7"/>
        <dsp:cNvSpPr/>
      </dsp:nvSpPr>
      <dsp:spPr bwMode="white">
        <a:xfrm>
          <a:off x="0" y="1622348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Screening attendance data </a:t>
          </a:r>
          <a:r>
            <a:rPr lang="en-IN" sz="2400" dirty="0">
              <a:solidFill>
                <a:schemeClr val="tx1"/>
              </a:solidFill>
            </a:rPr>
            <a:t>(</a:t>
          </a:r>
          <a:r>
            <a:rPr lang="en-IN" sz="2400" dirty="0" err="1">
              <a:solidFill>
                <a:schemeClr val="tx1"/>
              </a:solidFill>
            </a:rPr>
            <a:t>Vapiwala</a:t>
          </a:r>
          <a:r>
            <a:rPr lang="en-IN" sz="2400" dirty="0">
              <a:solidFill>
                <a:schemeClr val="tx1"/>
              </a:solidFill>
            </a:rPr>
            <a:t> et al., 2021)</a:t>
          </a: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0" y="1622348"/>
        <a:ext cx="4358346" cy="811174"/>
      </dsp:txXfrm>
    </dsp:sp>
    <dsp:sp modelId="{2407A03D-5E2F-40D7-A430-F911261518A2}">
      <dsp:nvSpPr>
        <dsp:cNvPr id="9" name="Straight Connector 8"/>
        <dsp:cNvSpPr/>
      </dsp:nvSpPr>
      <dsp:spPr bwMode="white">
        <a:xfrm>
          <a:off x="0" y="2433522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2433522"/>
        <a:ext cx="4358346" cy="0"/>
      </dsp:txXfrm>
    </dsp:sp>
    <dsp:sp modelId="{82812E61-83C0-4165-A7F7-2C05089F14BF}">
      <dsp:nvSpPr>
        <dsp:cNvPr id="10" name="Rectangles 9"/>
        <dsp:cNvSpPr/>
      </dsp:nvSpPr>
      <dsp:spPr bwMode="white">
        <a:xfrm>
          <a:off x="0" y="2433522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Qualitative:</a:t>
          </a:r>
          <a:endParaRPr>
            <a:solidFill>
              <a:schemeClr val="tx1"/>
            </a:solidFill>
          </a:endParaRPr>
        </a:p>
      </dsp:txBody>
      <dsp:txXfrm>
        <a:off x="0" y="2433522"/>
        <a:ext cx="4358346" cy="811174"/>
      </dsp:txXfrm>
    </dsp:sp>
    <dsp:sp modelId="{E6DDD9E8-07F5-41FB-A875-93DE97EC0A1A}">
      <dsp:nvSpPr>
        <dsp:cNvPr id="11" name="Straight Connector 10"/>
        <dsp:cNvSpPr/>
      </dsp:nvSpPr>
      <dsp:spPr bwMode="white">
        <a:xfrm>
          <a:off x="0" y="3244697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3244697"/>
        <a:ext cx="4358346" cy="0"/>
      </dsp:txXfrm>
    </dsp:sp>
    <dsp:sp modelId="{DFD13B9D-DDBD-4174-8A22-3CC013BC2F98}">
      <dsp:nvSpPr>
        <dsp:cNvPr id="12" name="Rectangles 11"/>
        <dsp:cNvSpPr/>
      </dsp:nvSpPr>
      <dsp:spPr bwMode="white">
        <a:xfrm>
          <a:off x="0" y="3244697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Focus group discussions and interviews.</a:t>
          </a:r>
          <a:endParaRPr>
            <a:solidFill>
              <a:schemeClr val="tx1"/>
            </a:solidFill>
          </a:endParaRPr>
        </a:p>
      </dsp:txBody>
      <dsp:txXfrm>
        <a:off x="0" y="3244697"/>
        <a:ext cx="4358346" cy="811174"/>
      </dsp:txXfrm>
    </dsp:sp>
    <dsp:sp modelId="{BC91B327-A7A2-4400-848F-9A7DA70C5FC2}">
      <dsp:nvSpPr>
        <dsp:cNvPr id="13" name="Straight Connector 12"/>
        <dsp:cNvSpPr/>
      </dsp:nvSpPr>
      <dsp:spPr bwMode="white">
        <a:xfrm>
          <a:off x="0" y="4055871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4055871"/>
        <a:ext cx="4358346" cy="0"/>
      </dsp:txXfrm>
    </dsp:sp>
    <dsp:sp modelId="{2F2DA96D-D1DA-4F12-9C3F-E6E566349335}">
      <dsp:nvSpPr>
        <dsp:cNvPr id="14" name="Rectangles 13"/>
        <dsp:cNvSpPr/>
      </dsp:nvSpPr>
      <dsp:spPr bwMode="white">
        <a:xfrm>
          <a:off x="0" y="4055871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Indicators:</a:t>
          </a:r>
          <a:endParaRPr>
            <a:solidFill>
              <a:schemeClr val="tx1"/>
            </a:solidFill>
          </a:endParaRPr>
        </a:p>
      </dsp:txBody>
      <dsp:txXfrm>
        <a:off x="0" y="4055871"/>
        <a:ext cx="4358346" cy="811174"/>
      </dsp:txXfrm>
    </dsp:sp>
    <dsp:sp modelId="{0EA82F2E-DC72-4C6B-AD13-D8CCC772124B}">
      <dsp:nvSpPr>
        <dsp:cNvPr id="15" name="Straight Connector 14"/>
        <dsp:cNvSpPr/>
      </dsp:nvSpPr>
      <dsp:spPr bwMode="white">
        <a:xfrm>
          <a:off x="0" y="4867045"/>
          <a:ext cx="4358346" cy="0"/>
        </a:xfrm>
        <a:prstGeom prst="line">
          <a:avLst/>
        </a:prstGeom>
      </dsp:spPr>
      <dsp:style>
        <a:lnRef idx="2">
          <a:schemeClr val="accen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Xfrm>
        <a:off x="0" y="4867045"/>
        <a:ext cx="4358346" cy="0"/>
      </dsp:txXfrm>
    </dsp:sp>
    <dsp:sp modelId="{B638F10D-2031-4B4D-84AD-D0B90F0B77A4}">
      <dsp:nvSpPr>
        <dsp:cNvPr id="16" name="Rectangles 15"/>
        <dsp:cNvSpPr/>
      </dsp:nvSpPr>
      <dsp:spPr bwMode="white">
        <a:xfrm>
          <a:off x="0" y="4867045"/>
          <a:ext cx="4358346" cy="811174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91439" tIns="91439" rIns="91439" bIns="91439" anchor="t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- Increase in awareness and screening uptake.</a:t>
          </a:r>
          <a:endParaRPr>
            <a:solidFill>
              <a:schemeClr val="tx1"/>
            </a:solidFill>
          </a:endParaRPr>
        </a:p>
      </dsp:txBody>
      <dsp:txXfrm>
        <a:off x="0" y="4867045"/>
        <a:ext cx="4358346" cy="81117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683949" cy="5589347"/>
        <a:chOff x="0" y="0"/>
        <a:chExt cx="4683949" cy="5589347"/>
      </a:xfrm>
    </dsp:grpSpPr>
    <dsp:sp modelId="{628420F0-A841-4DC2-8558-7E09DF578D27}">
      <dsp:nvSpPr>
        <dsp:cNvPr id="3" name="Rounded Rectangle 2"/>
        <dsp:cNvSpPr/>
      </dsp:nvSpPr>
      <dsp:spPr bwMode="white">
        <a:xfrm>
          <a:off x="0" y="-114294"/>
          <a:ext cx="4683949" cy="931558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-114294"/>
        <a:ext cx="4683949" cy="931558"/>
      </dsp:txXfrm>
    </dsp:sp>
    <dsp:sp modelId="{994E4E3C-E674-4258-BC61-BFDD3AC54CF2}">
      <dsp:nvSpPr>
        <dsp:cNvPr id="4" name="Rectangles 3"/>
        <dsp:cNvSpPr/>
      </dsp:nvSpPr>
      <dsp:spPr bwMode="white">
        <a:xfrm>
          <a:off x="281796" y="95307"/>
          <a:ext cx="512357" cy="512357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81796" y="95307"/>
        <a:ext cx="512357" cy="512357"/>
      </dsp:txXfrm>
    </dsp:sp>
    <dsp:sp modelId="{1B2AF3C8-5E05-4F09-B4DE-174906E3ECA0}">
      <dsp:nvSpPr>
        <dsp:cNvPr id="5" name="Rectangles 4"/>
        <dsp:cNvSpPr/>
      </dsp:nvSpPr>
      <dsp:spPr bwMode="white">
        <a:xfrm>
          <a:off x="1075949" y="-114294"/>
          <a:ext cx="3608000" cy="116014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22782" tIns="122782" rIns="122782" bIns="122782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Ensure confidentiality and cultural sensitivity </a:t>
          </a:r>
          <a:r>
            <a:rPr lang="en-IN" sz="2000" dirty="0">
              <a:solidFill>
                <a:schemeClr val="tx1"/>
              </a:solidFill>
            </a:rPr>
            <a:t>(World Health Organization, 2023)</a:t>
          </a: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1075949" y="-114294"/>
        <a:ext cx="3608000" cy="1160145"/>
      </dsp:txXfrm>
    </dsp:sp>
    <dsp:sp modelId="{8C698BED-7FF8-459C-BE0B-921284F4F841}">
      <dsp:nvSpPr>
        <dsp:cNvPr id="6" name="Rounded Rectangle 5"/>
        <dsp:cNvSpPr/>
      </dsp:nvSpPr>
      <dsp:spPr bwMode="white">
        <a:xfrm>
          <a:off x="0" y="1050154"/>
          <a:ext cx="4683949" cy="931558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1050154"/>
        <a:ext cx="4683949" cy="931558"/>
      </dsp:txXfrm>
    </dsp:sp>
    <dsp:sp modelId="{7D84968E-6157-4249-B79D-E1F653A8F098}">
      <dsp:nvSpPr>
        <dsp:cNvPr id="7" name="Rectangles 6"/>
        <dsp:cNvSpPr/>
      </dsp:nvSpPr>
      <dsp:spPr bwMode="white">
        <a:xfrm>
          <a:off x="281796" y="1259754"/>
          <a:ext cx="512357" cy="512357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1170000"/>
            <a:satOff val="-1470"/>
            <a:lumOff val="29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81796" y="1259754"/>
        <a:ext cx="512357" cy="512357"/>
      </dsp:txXfrm>
    </dsp:sp>
    <dsp:sp modelId="{D297DFA1-61A3-48CB-8327-8157808611E2}">
      <dsp:nvSpPr>
        <dsp:cNvPr id="8" name="Rectangles 7"/>
        <dsp:cNvSpPr/>
      </dsp:nvSpPr>
      <dsp:spPr bwMode="white">
        <a:xfrm>
          <a:off x="1075949" y="1050154"/>
          <a:ext cx="3608000" cy="116014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22782" tIns="122782" rIns="122782" bIns="122782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Materials translated for non-English speakers.</a:t>
          </a:r>
          <a:endParaRPr>
            <a:solidFill>
              <a:schemeClr val="tx1"/>
            </a:solidFill>
          </a:endParaRPr>
        </a:p>
      </dsp:txBody>
      <dsp:txXfrm>
        <a:off x="1075949" y="1050154"/>
        <a:ext cx="3608000" cy="1160145"/>
      </dsp:txXfrm>
    </dsp:sp>
    <dsp:sp modelId="{9D0189D5-D2C0-4C14-8B2C-922A4DECF7C6}">
      <dsp:nvSpPr>
        <dsp:cNvPr id="9" name="Rounded Rectangle 8"/>
        <dsp:cNvSpPr/>
      </dsp:nvSpPr>
      <dsp:spPr bwMode="white">
        <a:xfrm>
          <a:off x="0" y="2214601"/>
          <a:ext cx="4683949" cy="931558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2214601"/>
        <a:ext cx="4683949" cy="931558"/>
      </dsp:txXfrm>
    </dsp:sp>
    <dsp:sp modelId="{66F059A8-9386-40FB-A9F1-F3B4421AA948}">
      <dsp:nvSpPr>
        <dsp:cNvPr id="10" name="Rectangles 9"/>
        <dsp:cNvSpPr/>
      </dsp:nvSpPr>
      <dsp:spPr bwMode="white">
        <a:xfrm>
          <a:off x="281796" y="2424202"/>
          <a:ext cx="512357" cy="512357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2340000"/>
            <a:satOff val="-2940"/>
            <a:lumOff val="58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81796" y="2424202"/>
        <a:ext cx="512357" cy="512357"/>
      </dsp:txXfrm>
    </dsp:sp>
    <dsp:sp modelId="{67BD76E2-DCBE-4225-AB62-1B230D0CDD35}">
      <dsp:nvSpPr>
        <dsp:cNvPr id="11" name="Rectangles 10"/>
        <dsp:cNvSpPr/>
      </dsp:nvSpPr>
      <dsp:spPr bwMode="white">
        <a:xfrm>
          <a:off x="1075949" y="2214601"/>
          <a:ext cx="3608000" cy="116014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22782" tIns="122782" rIns="122782" bIns="122782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Avoid fear-based imagery – promote positivity.</a:t>
          </a:r>
          <a:endParaRPr>
            <a:solidFill>
              <a:schemeClr val="tx1"/>
            </a:solidFill>
          </a:endParaRPr>
        </a:p>
      </dsp:txBody>
      <dsp:txXfrm>
        <a:off x="1075949" y="2214601"/>
        <a:ext cx="3608000" cy="1160145"/>
      </dsp:txXfrm>
    </dsp:sp>
    <dsp:sp modelId="{7718781A-E28E-4A4B-8107-CA6AD97BB94A}">
      <dsp:nvSpPr>
        <dsp:cNvPr id="12" name="Rounded Rectangle 11"/>
        <dsp:cNvSpPr/>
      </dsp:nvSpPr>
      <dsp:spPr bwMode="white">
        <a:xfrm>
          <a:off x="0" y="3379048"/>
          <a:ext cx="4683949" cy="931558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3379048"/>
        <a:ext cx="4683949" cy="931558"/>
      </dsp:txXfrm>
    </dsp:sp>
    <dsp:sp modelId="{1E0E1B62-B224-4C52-AB19-4C04AE8FD15F}">
      <dsp:nvSpPr>
        <dsp:cNvPr id="13" name="Rectangles 12"/>
        <dsp:cNvSpPr/>
      </dsp:nvSpPr>
      <dsp:spPr bwMode="white">
        <a:xfrm>
          <a:off x="281796" y="3588649"/>
          <a:ext cx="512357" cy="512357"/>
        </a:xfrm>
        <a:prstGeom prst="rect">
          <a:avLst/>
        </a:prstGeom>
        <a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3510000"/>
            <a:satOff val="-4411"/>
            <a:lumOff val="882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81796" y="3588649"/>
        <a:ext cx="512357" cy="512357"/>
      </dsp:txXfrm>
    </dsp:sp>
    <dsp:sp modelId="{016890F3-1648-4E15-99A5-CA354EC6AF9C}">
      <dsp:nvSpPr>
        <dsp:cNvPr id="14" name="Rectangles 13"/>
        <dsp:cNvSpPr/>
      </dsp:nvSpPr>
      <dsp:spPr bwMode="white">
        <a:xfrm>
          <a:off x="1075949" y="3379048"/>
          <a:ext cx="3608000" cy="116014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22782" tIns="122782" rIns="122782" bIns="122782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Engage trusted community ambassadors.</a:t>
          </a:r>
          <a:endParaRPr>
            <a:solidFill>
              <a:schemeClr val="tx1"/>
            </a:solidFill>
          </a:endParaRPr>
        </a:p>
      </dsp:txBody>
      <dsp:txXfrm>
        <a:off x="1075949" y="3379048"/>
        <a:ext cx="3608000" cy="1160145"/>
      </dsp:txXfrm>
    </dsp:sp>
    <dsp:sp modelId="{63E63FC3-0A69-419B-B212-BF9B4297EAE0}">
      <dsp:nvSpPr>
        <dsp:cNvPr id="15" name="Rounded Rectangle 14"/>
        <dsp:cNvSpPr/>
      </dsp:nvSpPr>
      <dsp:spPr bwMode="white">
        <a:xfrm>
          <a:off x="0" y="4543496"/>
          <a:ext cx="4683949" cy="931558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4543496"/>
        <a:ext cx="4683949" cy="931558"/>
      </dsp:txXfrm>
    </dsp:sp>
    <dsp:sp modelId="{08292D9E-1FB9-450D-B367-41EDA11150E3}">
      <dsp:nvSpPr>
        <dsp:cNvPr id="16" name="Rectangles 15"/>
        <dsp:cNvSpPr/>
      </dsp:nvSpPr>
      <dsp:spPr bwMode="white">
        <a:xfrm>
          <a:off x="281796" y="4753096"/>
          <a:ext cx="512357" cy="512357"/>
        </a:xfrm>
        <a:prstGeom prst="rect">
          <a:avLst/>
        </a:prstGeom>
        <a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4680000"/>
            <a:satOff val="-5881"/>
            <a:lumOff val="117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81796" y="4753096"/>
        <a:ext cx="512357" cy="512357"/>
      </dsp:txXfrm>
    </dsp:sp>
    <dsp:sp modelId="{2FF0DEF0-1112-4C6D-84EA-51997BB4F006}">
      <dsp:nvSpPr>
        <dsp:cNvPr id="17" name="Rectangles 16"/>
        <dsp:cNvSpPr/>
      </dsp:nvSpPr>
      <dsp:spPr bwMode="white">
        <a:xfrm>
          <a:off x="1075949" y="4543496"/>
          <a:ext cx="3608000" cy="116014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122782" tIns="122782" rIns="122782" bIns="122782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Follow NHS Research Ethics Framework (2022).</a:t>
          </a:r>
          <a:endParaRPr>
            <a:solidFill>
              <a:schemeClr val="tx1"/>
            </a:solidFill>
          </a:endParaRPr>
        </a:p>
      </dsp:txBody>
      <dsp:txXfrm>
        <a:off x="1075949" y="4543496"/>
        <a:ext cx="3608000" cy="116014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4683949" cy="5589347"/>
        <a:chOff x="0" y="0"/>
        <a:chExt cx="4683949" cy="5589347"/>
      </a:xfrm>
    </dsp:grpSpPr>
    <dsp:sp modelId="{0A67F0BD-0793-420B-AE84-D57F0D6F4DE3}">
      <dsp:nvSpPr>
        <dsp:cNvPr id="3" name="Rounded Rectangle 2"/>
        <dsp:cNvSpPr/>
      </dsp:nvSpPr>
      <dsp:spPr bwMode="white">
        <a:xfrm>
          <a:off x="0" y="-361349"/>
          <a:ext cx="4683949" cy="1596956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-361349"/>
        <a:ext cx="4683949" cy="1596956"/>
      </dsp:txXfrm>
    </dsp:sp>
    <dsp:sp modelId="{042A5170-590D-4361-BF84-7D8E366705E0}">
      <dsp:nvSpPr>
        <dsp:cNvPr id="4" name="Rectangles 3"/>
        <dsp:cNvSpPr/>
      </dsp:nvSpPr>
      <dsp:spPr bwMode="white">
        <a:xfrm>
          <a:off x="483079" y="-2034"/>
          <a:ext cx="878326" cy="878326"/>
        </a:xfrm>
        <a:prstGeom prst="rect">
          <a:avLst/>
        </a:prstGeom>
        <a:blipFill>
          <a:blip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483079" y="-2034"/>
        <a:ext cx="878326" cy="878326"/>
      </dsp:txXfrm>
    </dsp:sp>
    <dsp:sp modelId="{C0CA6A53-757A-4373-8326-DFB50F01B554}">
      <dsp:nvSpPr>
        <dsp:cNvPr id="5" name="Rectangles 4"/>
        <dsp:cNvSpPr/>
      </dsp:nvSpPr>
      <dsp:spPr bwMode="white">
        <a:xfrm>
          <a:off x="1844485" y="-361349"/>
          <a:ext cx="2839464" cy="231965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245496" tIns="245496" rIns="245496" bIns="245496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EAT SMART. MOVE MORE. SMALL STEPS – STRONG FUTURE.</a:t>
          </a:r>
          <a:endParaRPr>
            <a:solidFill>
              <a:schemeClr val="tx1"/>
            </a:solidFill>
          </a:endParaRPr>
        </a:p>
      </dsp:txBody>
      <dsp:txXfrm>
        <a:off x="1844485" y="-361349"/>
        <a:ext cx="2839464" cy="2319655"/>
      </dsp:txXfrm>
    </dsp:sp>
    <dsp:sp modelId="{59E4361F-FACA-4A72-BCB5-CB4A8867CADF}">
      <dsp:nvSpPr>
        <dsp:cNvPr id="6" name="Rounded Rectangle 5"/>
        <dsp:cNvSpPr/>
      </dsp:nvSpPr>
      <dsp:spPr bwMode="white">
        <a:xfrm>
          <a:off x="0" y="1634846"/>
          <a:ext cx="4683949" cy="1596956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1634846"/>
        <a:ext cx="4683949" cy="1596956"/>
      </dsp:txXfrm>
    </dsp:sp>
    <dsp:sp modelId="{AE858EFC-22A4-4A1C-ABC2-41EE1D962249}">
      <dsp:nvSpPr>
        <dsp:cNvPr id="7" name="Rectangles 6"/>
        <dsp:cNvSpPr/>
      </dsp:nvSpPr>
      <dsp:spPr bwMode="white">
        <a:xfrm>
          <a:off x="483079" y="1994161"/>
          <a:ext cx="878326" cy="878326"/>
        </a:xfrm>
        <a:prstGeom prst="rect">
          <a:avLst/>
        </a:prstGeom>
        <a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2340000"/>
            <a:satOff val="-2940"/>
            <a:lumOff val="58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483079" y="1994161"/>
        <a:ext cx="878326" cy="878326"/>
      </dsp:txXfrm>
    </dsp:sp>
    <dsp:sp modelId="{93D082D5-BDAA-4631-89F7-68FAD1C57126}">
      <dsp:nvSpPr>
        <dsp:cNvPr id="8" name="Rectangles 7"/>
        <dsp:cNvSpPr/>
      </dsp:nvSpPr>
      <dsp:spPr bwMode="white">
        <a:xfrm>
          <a:off x="1844485" y="1634846"/>
          <a:ext cx="2839464" cy="231965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245496" tIns="245496" rIns="245496" bIns="245496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Poster features central pink ribbon theme, positive imagery, and QR code for NHS screening </a:t>
          </a:r>
          <a:r>
            <a:rPr lang="en-IN" sz="2000" dirty="0">
              <a:solidFill>
                <a:schemeClr val="tx1"/>
              </a:solidFill>
            </a:rPr>
            <a:t>(McGarvey et al., 2022)</a:t>
          </a: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>
            <a:solidFill>
              <a:schemeClr val="tx1"/>
            </a:solidFill>
          </a:endParaRPr>
        </a:p>
      </dsp:txBody>
      <dsp:txXfrm>
        <a:off x="1844485" y="1634846"/>
        <a:ext cx="2839464" cy="2319655"/>
      </dsp:txXfrm>
    </dsp:sp>
    <dsp:sp modelId="{82470397-D378-45E0-8301-E7EB389F548B}">
      <dsp:nvSpPr>
        <dsp:cNvPr id="9" name="Rounded Rectangle 8"/>
        <dsp:cNvSpPr/>
      </dsp:nvSpPr>
      <dsp:spPr bwMode="white">
        <a:xfrm>
          <a:off x="0" y="3631041"/>
          <a:ext cx="4683949" cy="1596956"/>
        </a:xfrm>
        <a:prstGeom prst="roundRect">
          <a:avLst>
            <a:gd name="adj" fmla="val 10000"/>
          </a:avLst>
        </a:prstGeom>
      </dsp:spPr>
      <dsp:style>
        <a:lnRef idx="0">
          <a:schemeClr val="dk1"/>
        </a:lnRef>
        <a:fillRef idx="1">
          <a:schemeClr val="bg1">
            <a:lumMod val="95000"/>
          </a:schemeClr>
        </a:fillRef>
        <a:effectRef idx="0">
          <a:scrgbClr r="0" g="0" b="0"/>
        </a:effectRef>
        <a:fontRef idx="minor"/>
      </dsp:style>
      <dsp:txXfrm>
        <a:off x="0" y="3631041"/>
        <a:ext cx="4683949" cy="1596956"/>
      </dsp:txXfrm>
    </dsp:sp>
    <dsp:sp modelId="{2E116A07-EB8C-4D78-B200-34E596414923}">
      <dsp:nvSpPr>
        <dsp:cNvPr id="10" name="Rectangles 9"/>
        <dsp:cNvSpPr/>
      </dsp:nvSpPr>
      <dsp:spPr bwMode="white">
        <a:xfrm>
          <a:off x="483079" y="3990357"/>
          <a:ext cx="878326" cy="878326"/>
        </a:xfrm>
        <a:prstGeom prst="rect">
          <a:avLst/>
        </a:prstGeom>
        <a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sp:spPr>
      <dsp:style>
        <a:lnRef idx="2">
          <a:schemeClr val="lt1">
            <a:alpha val="0"/>
          </a:schemeClr>
        </a:lnRef>
        <a:fillRef idx="1">
          <a:schemeClr val="accent2">
            <a:hueOff val="4680000"/>
            <a:satOff val="-5881"/>
            <a:lumOff val="117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483079" y="3990357"/>
        <a:ext cx="878326" cy="878326"/>
      </dsp:txXfrm>
    </dsp:sp>
    <dsp:sp modelId="{0C39B6D3-91B4-4264-9E89-C3DEA1E0778C}">
      <dsp:nvSpPr>
        <dsp:cNvPr id="11" name="Rectangles 10"/>
        <dsp:cNvSpPr/>
      </dsp:nvSpPr>
      <dsp:spPr bwMode="white">
        <a:xfrm>
          <a:off x="1844485" y="3631041"/>
          <a:ext cx="2839464" cy="231965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245496" tIns="245496" rIns="245496" bIns="245496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Key Message: 'Check for Change – Early Detection Saves Lives.'</a:t>
          </a:r>
          <a:endParaRPr>
            <a:solidFill>
              <a:schemeClr val="tx1"/>
            </a:solidFill>
          </a:endParaRPr>
        </a:p>
      </dsp:txBody>
      <dsp:txXfrm>
        <a:off x="1844485" y="3631041"/>
        <a:ext cx="2839464" cy="2319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type="upArrowCallout" r:blip="" rot="180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type="upArrowCallout" r:blip="" rot="180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FC3D5-DF6E-4B09-8FBC-3A30B549BF63}" type="datetimeFigureOut">
              <a:rPr lang="en-IN" smtClean="0"/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F566D-5FC3-4F25-9138-97E3724013D8}" type="slidenum">
              <a:rPr lang="en-IN" smtClean="0"/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B5F566D-5FC3-4F25-9138-97E3724013D8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1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16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8.xml"/><Relationship Id="rId4" Type="http://schemas.openxmlformats.org/officeDocument/2006/relationships/diagramColors" Target="../diagrams/colors8.xml"/><Relationship Id="rId3" Type="http://schemas.openxmlformats.org/officeDocument/2006/relationships/diagramQuickStyle" Target="../diagrams/quickStyle8.xml"/><Relationship Id="rId2" Type="http://schemas.openxmlformats.org/officeDocument/2006/relationships/diagramLayout" Target="../diagrams/layout8.xml"/><Relationship Id="rId1" Type="http://schemas.openxmlformats.org/officeDocument/2006/relationships/diagramData" Target="../diagrams/data8.xml"/></Relationships>
</file>

<file path=ppt/slides/_rels/slide1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microsoft.com/office/2007/relationships/diagramDrawing" Target="../diagrams/drawing9.xml"/><Relationship Id="rId4" Type="http://schemas.openxmlformats.org/officeDocument/2006/relationships/diagramColors" Target="../diagrams/colors9.xml"/><Relationship Id="rId3" Type="http://schemas.openxmlformats.org/officeDocument/2006/relationships/diagramQuickStyle" Target="../diagrams/quickStyle9.xml"/><Relationship Id="rId2" Type="http://schemas.openxmlformats.org/officeDocument/2006/relationships/diagramLayout" Target="../diagrams/layout9.xml"/><Relationship Id="rId1" Type="http://schemas.openxmlformats.org/officeDocument/2006/relationships/diagramData" Target="../diagrams/data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9525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 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085" y="116840"/>
            <a:ext cx="5967730" cy="2011680"/>
          </a:xfrm>
        </p:spPr>
        <p:txBody>
          <a:bodyPr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GB" sz="3600" dirty="0"/>
              <a:t>Promoting Breast Cancer Awareness and Early Screening for Women Aged 40–65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085" y="3643630"/>
            <a:ext cx="5664200" cy="2284095"/>
          </a:xfrm>
        </p:spPr>
        <p:txBody>
          <a:bodyPr>
            <a:noAutofit/>
          </a:bodyPr>
          <a:lstStyle/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Subject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Epidemiology And Public Health Developement (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LCHS7000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)</a:t>
            </a:r>
            <a:endParaRPr lang="en-US" altLang="en-GB" sz="18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Assignment 1 : Group Presentation </a:t>
            </a:r>
            <a:endParaRPr lang="en-US" altLang="en-GB" sz="1800" dirty="0">
              <a:latin typeface="Times New Roman" panose="02020603050405020304" pitchFamily="18" charset="0"/>
              <a:cs typeface="Times New Roman" panose="02020603050405020304" pitchFamily="18" charset="0"/>
              <a:sym typeface="+mn-ea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&amp; ID :</a:t>
            </a:r>
            <a:endParaRPr lang="en-US" alt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1.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Shruti Patel: 2436893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1)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2.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Dishali Bhuva: 2437480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2)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00000"/>
              </a:lnSpc>
              <a:defRPr sz="2200">
                <a:solidFill>
                  <a:srgbClr val="323232"/>
                </a:solidFill>
              </a:defRPr>
            </a:pP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3.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Nirav Mistry: 2436886</a:t>
            </a:r>
            <a:r>
              <a:rPr lang="en-US" alt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 Task 3) 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90000"/>
              </a:lnSpc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33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17481" y="2922732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BR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9513" y="1379482"/>
            <a:ext cx="3065526" cy="386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16816" y="1153572"/>
            <a:ext cx="2698609" cy="44611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0" i="0" kern="12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Rationale</a:t>
            </a:r>
            <a:endParaRPr lang="en-US" sz="4400" b="0" i="0" kern="12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dirty="0">
                <a:solidFill>
                  <a:srgbClr val="FFFFFF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Why this campaign?</a:t>
            </a:r>
            <a:endParaRPr lang="en-US" sz="4400" kern="1200" dirty="0">
              <a:solidFill>
                <a:srgbClr val="FFFFFF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2" name="Arc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1843" y="253707"/>
            <a:ext cx="5893711" cy="646760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en-US"/>
          </a:p>
        </p:txBody>
      </p:sp>
      <p:sp>
        <p:nvSpPr>
          <p:cNvPr id="4" name="Text Box 3"/>
          <p:cNvSpPr txBox="1"/>
          <p:nvPr/>
        </p:nvSpPr>
        <p:spPr>
          <a:xfrm>
            <a:off x="269875" y="2092325"/>
            <a:ext cx="2827020" cy="246062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r>
              <a:rPr lang="en-US" sz="4400">
                <a:solidFill>
                  <a:schemeClr val="bg1"/>
                </a:solidFill>
              </a:rPr>
              <a:t>Statistical Data Overview :</a:t>
            </a:r>
            <a:r>
              <a:rPr lang="en-US">
                <a:solidFill>
                  <a:schemeClr val="bg1"/>
                </a:solidFill>
              </a:rPr>
              <a:t>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Text Box 4"/>
          <p:cNvSpPr txBox="1"/>
          <p:nvPr/>
        </p:nvSpPr>
        <p:spPr>
          <a:xfrm>
            <a:off x="2893695" y="174625"/>
            <a:ext cx="6133465" cy="6549390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>
              <a:lnSpc>
                <a:spcPct val="150000"/>
              </a:lnSpc>
            </a:pPr>
            <a:r>
              <a:rPr lang="en-US" altLang="en-US"/>
              <a:t>• Breast cancer is the leading cancer among women in the UK: 1 in 7 lifetime risk. </a:t>
            </a:r>
            <a:endParaRPr lang="en-US" altLang="en-US"/>
          </a:p>
          <a:p>
            <a:pPr>
              <a:lnSpc>
                <a:spcPct val="150000"/>
              </a:lnSpc>
            </a:pPr>
            <a:r>
              <a:rPr lang="en-US" altLang="en-US"/>
              <a:t>• 5-year survival rate: 99%  for early stage cases vs under 27% for cases with disease spread. </a:t>
            </a:r>
            <a:endParaRPr lang="en-US" altLang="en-US"/>
          </a:p>
          <a:p>
            <a:pPr>
              <a:lnSpc>
                <a:spcPct val="150000"/>
              </a:lnSpc>
            </a:pPr>
            <a:r>
              <a:rPr lang="en-US" altLang="en-US"/>
              <a:t>•  The percentage of women who went for the NHS screening within 6 months after receiving the invitation was only 69% .</a:t>
            </a:r>
            <a:endParaRPr lang="en-US" altLang="en-US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/>
              <a:t>In 2023  over 55,000 women were diagnosed with breast cancer in UK.</a:t>
            </a:r>
            <a:endParaRPr lang="en-US" altLang="en-US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/>
              <a:t>Short Term Consequences:</a:t>
            </a:r>
            <a:endParaRPr lang="en-US" altLang="en-US"/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/>
              <a:t>      1. Missed early diagnosis, higher treatment burden</a:t>
            </a:r>
            <a:endParaRPr lang="en-US" altLang="en-US"/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/>
              <a:t>      2. Anxiety and distress resulting from late detection</a:t>
            </a:r>
            <a:endParaRPr lang="en-US" altLang="en-US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/>
              <a:t>Long Term Consequences: </a:t>
            </a:r>
            <a:endParaRPr lang="en-US" altLang="en-US"/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/>
              <a:t>     1. Higher cancer mortality rate</a:t>
            </a:r>
            <a:endParaRPr lang="en-US" altLang="en-US"/>
          </a:p>
          <a:p>
            <a:pPr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/>
              <a:t>     2. Lower survival rate,  increased economic burden  and psychological impact.</a:t>
            </a:r>
            <a:endParaRPr lang="en-US" altLang="en-US"/>
          </a:p>
          <a:p>
            <a:pPr indent="0" algn="l">
              <a:lnSpc>
                <a:spcPct val="150000"/>
              </a:lnSpc>
              <a:buFont typeface="Arial" panose="020B0604020202020204" pitchFamily="34" charset="0"/>
              <a:buNone/>
            </a:pPr>
            <a:endParaRPr lang="en-US" altLang="en-US"/>
          </a:p>
          <a:p>
            <a:pPr>
              <a:lnSpc>
                <a:spcPct val="150000"/>
              </a:lnSpc>
            </a:pPr>
            <a:endParaRPr lang="en-US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81774" y="533558"/>
            <a:ext cx="2913139" cy="27114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4400" b="1" dirty="0">
                <a:solidFill>
                  <a:srgbClr val="FFFFFF"/>
                </a:solidFill>
              </a:rPr>
              <a:t>Public Health Context</a:t>
            </a:r>
            <a:endParaRPr lang="en-US" sz="4400" b="1" dirty="0">
              <a:solidFill>
                <a:srgbClr val="FFFFFF"/>
              </a:solidFill>
            </a:endParaRPr>
          </a:p>
        </p:txBody>
      </p:sp>
      <p:sp>
        <p:nvSpPr>
          <p:cNvPr id="32" name="Arc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988297" y="56231"/>
            <a:ext cx="6466636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accounts for 15% of all female cancer deaths in the UK.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spends £1.5 billion annually on diagnosis and treatment (NHS Choices, 2019).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Plan (2019–2029) prioritizes early detection and screening.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diagnosis i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ncreases treatment costs and reduces survival rates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0431" y="3103542"/>
            <a:ext cx="9021283" cy="3735408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81700" y="6411437"/>
            <a:ext cx="27620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Source: (Rodrigues, 2023)</a:t>
            </a:r>
            <a:endParaRPr lang="en-IN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479161" y="661416"/>
            <a:ext cx="818223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kern="1200" dirty="0">
                <a:effectLst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Key Aims</a:t>
            </a:r>
            <a:endParaRPr lang="en-US" sz="4000" b="1" kern="1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1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2855776" y="1733454"/>
            <a:ext cx="3429000" cy="18288"/>
          </a:xfrm>
          <a:custGeom>
            <a:avLst/>
            <a:gdLst>
              <a:gd name="connsiteX0" fmla="*/ 0 w 3429000"/>
              <a:gd name="connsiteY0" fmla="*/ 0 h 18288"/>
              <a:gd name="connsiteX1" fmla="*/ 685800 w 3429000"/>
              <a:gd name="connsiteY1" fmla="*/ 0 h 18288"/>
              <a:gd name="connsiteX2" fmla="*/ 1371600 w 3429000"/>
              <a:gd name="connsiteY2" fmla="*/ 0 h 18288"/>
              <a:gd name="connsiteX3" fmla="*/ 2057400 w 3429000"/>
              <a:gd name="connsiteY3" fmla="*/ 0 h 18288"/>
              <a:gd name="connsiteX4" fmla="*/ 2674620 w 3429000"/>
              <a:gd name="connsiteY4" fmla="*/ 0 h 18288"/>
              <a:gd name="connsiteX5" fmla="*/ 3429000 w 3429000"/>
              <a:gd name="connsiteY5" fmla="*/ 0 h 18288"/>
              <a:gd name="connsiteX6" fmla="*/ 3429000 w 3429000"/>
              <a:gd name="connsiteY6" fmla="*/ 18288 h 18288"/>
              <a:gd name="connsiteX7" fmla="*/ 2811780 w 3429000"/>
              <a:gd name="connsiteY7" fmla="*/ 18288 h 18288"/>
              <a:gd name="connsiteX8" fmla="*/ 2228850 w 3429000"/>
              <a:gd name="connsiteY8" fmla="*/ 18288 h 18288"/>
              <a:gd name="connsiteX9" fmla="*/ 1543050 w 3429000"/>
              <a:gd name="connsiteY9" fmla="*/ 18288 h 18288"/>
              <a:gd name="connsiteX10" fmla="*/ 925830 w 3429000"/>
              <a:gd name="connsiteY10" fmla="*/ 18288 h 18288"/>
              <a:gd name="connsiteX11" fmla="*/ 0 w 3429000"/>
              <a:gd name="connsiteY11" fmla="*/ 18288 h 18288"/>
              <a:gd name="connsiteX12" fmla="*/ 0 w 342900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29000" h="18288" fill="none" extrusionOk="0">
                <a:moveTo>
                  <a:pt x="0" y="0"/>
                </a:moveTo>
                <a:cubicBezTo>
                  <a:pt x="219865" y="20479"/>
                  <a:pt x="493281" y="26186"/>
                  <a:pt x="685800" y="0"/>
                </a:cubicBezTo>
                <a:cubicBezTo>
                  <a:pt x="878319" y="-26186"/>
                  <a:pt x="1121382" y="-11869"/>
                  <a:pt x="1371600" y="0"/>
                </a:cubicBezTo>
                <a:cubicBezTo>
                  <a:pt x="1621818" y="11869"/>
                  <a:pt x="1878793" y="32281"/>
                  <a:pt x="2057400" y="0"/>
                </a:cubicBezTo>
                <a:cubicBezTo>
                  <a:pt x="2236007" y="-32281"/>
                  <a:pt x="2433797" y="-18251"/>
                  <a:pt x="2674620" y="0"/>
                </a:cubicBezTo>
                <a:cubicBezTo>
                  <a:pt x="2915443" y="18251"/>
                  <a:pt x="3205923" y="-1443"/>
                  <a:pt x="3429000" y="0"/>
                </a:cubicBezTo>
                <a:cubicBezTo>
                  <a:pt x="3429442" y="4516"/>
                  <a:pt x="3428173" y="12266"/>
                  <a:pt x="3429000" y="18288"/>
                </a:cubicBezTo>
                <a:cubicBezTo>
                  <a:pt x="3221081" y="48608"/>
                  <a:pt x="3088001" y="8066"/>
                  <a:pt x="2811780" y="18288"/>
                </a:cubicBezTo>
                <a:cubicBezTo>
                  <a:pt x="2535559" y="28510"/>
                  <a:pt x="2481355" y="24898"/>
                  <a:pt x="2228850" y="18288"/>
                </a:cubicBezTo>
                <a:cubicBezTo>
                  <a:pt x="1976345" y="11679"/>
                  <a:pt x="1807520" y="48356"/>
                  <a:pt x="1543050" y="18288"/>
                </a:cubicBezTo>
                <a:cubicBezTo>
                  <a:pt x="1278580" y="-11780"/>
                  <a:pt x="1181944" y="5123"/>
                  <a:pt x="925830" y="18288"/>
                </a:cubicBezTo>
                <a:cubicBezTo>
                  <a:pt x="669716" y="31453"/>
                  <a:pt x="410304" y="34815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429000" h="18288" stroke="0" extrusionOk="0">
                <a:moveTo>
                  <a:pt x="0" y="0"/>
                </a:moveTo>
                <a:cubicBezTo>
                  <a:pt x="174095" y="-12874"/>
                  <a:pt x="443087" y="-14090"/>
                  <a:pt x="617220" y="0"/>
                </a:cubicBezTo>
                <a:cubicBezTo>
                  <a:pt x="791353" y="14090"/>
                  <a:pt x="1072677" y="8451"/>
                  <a:pt x="1200150" y="0"/>
                </a:cubicBezTo>
                <a:cubicBezTo>
                  <a:pt x="1327623" y="-8451"/>
                  <a:pt x="1526638" y="19866"/>
                  <a:pt x="1817370" y="0"/>
                </a:cubicBezTo>
                <a:cubicBezTo>
                  <a:pt x="2108102" y="-19866"/>
                  <a:pt x="2221289" y="26161"/>
                  <a:pt x="2503170" y="0"/>
                </a:cubicBezTo>
                <a:cubicBezTo>
                  <a:pt x="2785051" y="-26161"/>
                  <a:pt x="3022134" y="39178"/>
                  <a:pt x="3429000" y="0"/>
                </a:cubicBezTo>
                <a:cubicBezTo>
                  <a:pt x="3429577" y="4624"/>
                  <a:pt x="3429819" y="11191"/>
                  <a:pt x="3429000" y="18288"/>
                </a:cubicBezTo>
                <a:cubicBezTo>
                  <a:pt x="3103464" y="593"/>
                  <a:pt x="2887909" y="22940"/>
                  <a:pt x="2743200" y="18288"/>
                </a:cubicBezTo>
                <a:cubicBezTo>
                  <a:pt x="2598491" y="13636"/>
                  <a:pt x="2362615" y="10656"/>
                  <a:pt x="1988820" y="18288"/>
                </a:cubicBezTo>
                <a:cubicBezTo>
                  <a:pt x="1615025" y="25920"/>
                  <a:pt x="1580494" y="3693"/>
                  <a:pt x="1405890" y="18288"/>
                </a:cubicBezTo>
                <a:cubicBezTo>
                  <a:pt x="1231286" y="32884"/>
                  <a:pt x="885259" y="-16285"/>
                  <a:pt x="651510" y="18288"/>
                </a:cubicBezTo>
                <a:cubicBezTo>
                  <a:pt x="417761" y="52861"/>
                  <a:pt x="138362" y="-13856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00990" y="2027475"/>
          <a:ext cx="8661655" cy="38551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08662"/>
                <a:gridCol w="2171531"/>
                <a:gridCol w="2186826"/>
                <a:gridCol w="2194636"/>
              </a:tblGrid>
              <a:tr h="438225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Aim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Indicator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Target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b="1" dirty="0">
                          <a:solidFill>
                            <a:schemeClr val="bg1"/>
                          </a:solidFill>
                          <a:effectLst/>
                        </a:rPr>
                        <a:t>Evaluation</a:t>
                      </a:r>
                      <a:endParaRPr lang="en-GB" sz="1800" b="1" dirty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39049" marR="39049" marT="39049" marB="39049" anchor="ctr">
                    <a:solidFill>
                      <a:schemeClr val="tx1"/>
                    </a:solidFill>
                  </a:tcPr>
                </a:tc>
              </a:tr>
              <a:tr h="10593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Increase annual screening in target group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altLang="en-GB" sz="1800" dirty="0">
                          <a:effectLst/>
                        </a:rPr>
                        <a:t>  % </a:t>
                      </a:r>
                      <a:r>
                        <a:rPr lang="en-GB" sz="1800" dirty="0">
                          <a:effectLst/>
                        </a:rPr>
                        <a:t>attending screening post-campaign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+15%</a:t>
                      </a:r>
                      <a:r>
                        <a:rPr lang="en-US" altLang="en-GB" sz="1800" dirty="0">
                          <a:effectLst/>
                        </a:rPr>
                        <a:t> Screening attendance </a:t>
                      </a:r>
                      <a:endParaRPr lang="en-US" alt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NHS records, surveys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</a:tr>
              <a:tr h="1059331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Improve self-exam skill/awareness</a:t>
                      </a:r>
                      <a:endParaRPr lang="en-GB" sz="180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Pre/post questionnaire scores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+40% improvement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Workshop feedback</a:t>
                      </a:r>
                      <a:endParaRPr lang="en-GB" sz="1800">
                        <a:effectLst/>
                      </a:endParaRPr>
                    </a:p>
                  </a:txBody>
                  <a:tcPr marL="39049" marR="39049" marT="39049" marB="39049" anchor="ctr"/>
                </a:tc>
              </a:tr>
              <a:tr h="1298278"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Reduce gaps for underserved communities </a:t>
                      </a:r>
                      <a:r>
                        <a:rPr lang="en-IN" dirty="0"/>
                        <a:t>(Kratzer et al., 2024)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Attendance stats, event sign-ups</a:t>
                      </a:r>
                      <a:endParaRPr lang="en-GB" sz="180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>
                          <a:effectLst/>
                        </a:rPr>
                        <a:t>+20% representation</a:t>
                      </a:r>
                      <a:endParaRPr lang="en-GB" sz="1800">
                        <a:effectLst/>
                      </a:endParaRPr>
                    </a:p>
                  </a:txBody>
                  <a:tcPr marL="39049" marR="39049" marT="39049" marB="39049"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1800" dirty="0">
                          <a:effectLst/>
                        </a:rPr>
                        <a:t>Sign-in sheets, GP</a:t>
                      </a:r>
                      <a:endParaRPr lang="en-GB" sz="1800" dirty="0">
                        <a:effectLst/>
                      </a:endParaRPr>
                    </a:p>
                  </a:txBody>
                  <a:tcPr marL="39049" marR="39049" marT="39049" marB="39049" anchor="ctr"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11821"/>
            <a:ext cx="6825731" cy="10069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 2: Campaign Structure</a:t>
            </a: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282805" y="2103944"/>
          <a:ext cx="8700940" cy="3768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3074" name="Picture 2" descr="Understanding Breast Cancer Biomarkers ...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1030" y="293026"/>
            <a:ext cx="1644493" cy="1644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"/>
            <a:ext cx="9144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5796616" y="89108"/>
            <a:ext cx="2746448" cy="123525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2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Needs Assessment</a:t>
            </a:r>
            <a:endParaRPr lang="en-US" sz="32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pic>
        <p:nvPicPr>
          <p:cNvPr id="5" name="Picture 4" descr="Colorful carved figures of humans"/>
          <p:cNvPicPr>
            <a:picLocks noChangeAspect="1"/>
          </p:cNvPicPr>
          <p:nvPr/>
        </p:nvPicPr>
        <p:blipFill>
          <a:blip r:embed="rId1"/>
          <a:srcRect l="16281" r="16047" b="-1"/>
          <a:stretch>
            <a:fillRect/>
          </a:stretch>
        </p:blipFill>
        <p:spPr>
          <a:xfrm>
            <a:off x="21" y="431"/>
            <a:ext cx="5796574" cy="640831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96616" y="1233528"/>
            <a:ext cx="3347384" cy="448039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 population: Women aged 40–65 in London, Birmingham, and Manchester.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Identified needs: Low awareness, fear of screening, and cultural stigma.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South Asian and Black women are 30% less likely to attend screening appointments  (McGarvey et al., 2022).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campaign will focus on empowerment, knowledge, and accessibility.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6408741"/>
            <a:ext cx="9143997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-3" y="6408742"/>
            <a:ext cx="6086475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ribbon symbol for breast cancer awareness on a blue background"/>
          <p:cNvPicPr>
            <a:picLocks noChangeAspect="1"/>
          </p:cNvPicPr>
          <p:nvPr/>
        </p:nvPicPr>
        <p:blipFill>
          <a:blip r:embed="rId1"/>
          <a:srcRect l="5425" r="47898" b="-1"/>
          <a:stretch>
            <a:fillRect/>
          </a:stretch>
        </p:blipFill>
        <p:spPr>
          <a:xfrm>
            <a:off x="4375482" y="10"/>
            <a:ext cx="4795614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4184674" y="0"/>
            <a:ext cx="498642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50829" y="624526"/>
            <a:ext cx="6400800" cy="5514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Short-Term and Long-Term Impacts</a:t>
            </a: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0829" y="861374"/>
            <a:ext cx="4959292" cy="51352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Short-Term Impacts: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Greater awareness and confidence in screening.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women booking NHS appointments (Connal et al., 2023).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Impacts: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Reduction in late-stage diagnoses.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survival and reduced NHS burden.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Narrowed health inequalities.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ribbon symbol for breast cancer awareness on a blue background"/>
          <p:cNvPicPr>
            <a:picLocks noChangeAspect="1"/>
          </p:cNvPicPr>
          <p:nvPr/>
        </p:nvPicPr>
        <p:blipFill>
          <a:blip r:embed="rId1"/>
          <a:srcRect l="5425" r="47898" b="-1"/>
          <a:stretch>
            <a:fillRect/>
          </a:stretch>
        </p:blipFill>
        <p:spPr>
          <a:xfrm>
            <a:off x="4375482" y="10"/>
            <a:ext cx="4795614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4184674" y="0"/>
            <a:ext cx="498642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50828" y="494908"/>
            <a:ext cx="5656083" cy="63159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Weekly Activity Plan (6–8 Weeks)</a:t>
            </a:r>
            <a:endParaRPr lang="en-US" sz="28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0828" y="1102936"/>
            <a:ext cx="5147035" cy="5260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1 – Campaign Launch: Awareness walk, pink ribbon distribution.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2 – ‘Know Your Body’ Workshops: Teach self-exam and symptom recognition.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3 – GP Open Days: Free sign-ups and Q&amp;A.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4 – Social Media Challenge: #CheckForChange posts.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5 – Survivor Stories: Local women share their journeys (Nash and Pinto, 2022).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 6 – Health Fair: Mobile NHS screening unit visits.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Weeks 7–8 – Feedback &amp; Evaluation.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12017" y="595616"/>
            <a:ext cx="2415246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Theoretical Framework – Health Belief Model (HBM)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/>
          <p:cNvGraphicFramePr/>
          <p:nvPr/>
        </p:nvGraphicFramePr>
        <p:xfrm>
          <a:off x="4157003" y="273377"/>
          <a:ext cx="4574979" cy="6372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77568" y="321132"/>
            <a:ext cx="2850814" cy="27884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kern="1200" dirty="0">
                <a:solidFill>
                  <a:schemeClr val="bg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Behavioral Barriers and Solutions</a:t>
            </a:r>
            <a:endParaRPr lang="en-US" sz="3600" kern="1200" dirty="0">
              <a:solidFill>
                <a:schemeClr val="bg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graphicFrame>
        <p:nvGraphicFramePr>
          <p:cNvPr id="12" name="TextBox 2"/>
          <p:cNvGraphicFramePr/>
          <p:nvPr/>
        </p:nvGraphicFramePr>
        <p:xfrm>
          <a:off x="4060650" y="270332"/>
          <a:ext cx="4602582" cy="6282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0" y="673770"/>
            <a:ext cx="3043896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Communication Strategy</a:t>
            </a:r>
            <a:endParaRPr lang="en-US" sz="33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/>
          <p:cNvGraphicFramePr/>
          <p:nvPr/>
        </p:nvGraphicFramePr>
        <p:xfrm>
          <a:off x="4157004" y="541606"/>
          <a:ext cx="4358346" cy="6104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28650" y="673770"/>
            <a:ext cx="2415246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9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29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Stakeholders and Partners</a:t>
            </a:r>
            <a:endParaRPr lang="en-US" sz="29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/>
          <p:cNvGraphicFramePr/>
          <p:nvPr/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dirty="0">
                <a:solidFill>
                  <a:srgbClr val="FFFFFF"/>
                </a:solidFill>
              </a:rPr>
              <a:t>Task 3:  Benefits &amp; Challenges</a:t>
            </a:r>
            <a:br>
              <a:rPr lang="en-GB" sz="3300" dirty="0">
                <a:solidFill>
                  <a:srgbClr val="FFFFFF"/>
                </a:solidFill>
              </a:rPr>
            </a:br>
            <a:endParaRPr lang="en-GB" sz="3300" dirty="0">
              <a:solidFill>
                <a:srgbClr val="FFFFFF"/>
              </a:solidFill>
            </a:endParaRPr>
          </a:p>
        </p:txBody>
      </p:sp>
      <p:graphicFrame>
        <p:nvGraphicFramePr>
          <p:cNvPr id="36" name="Content Placeholder 2"/>
          <p:cNvGraphicFramePr>
            <a:graphicFrameLocks noGrp="1"/>
          </p:cNvGraphicFramePr>
          <p:nvPr>
            <p:ph idx="1"/>
          </p:nvPr>
        </p:nvGraphicFramePr>
        <p:xfrm>
          <a:off x="2507529" y="3393619"/>
          <a:ext cx="6495068" cy="3364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060428" y="298811"/>
            <a:ext cx="4583951" cy="2677656"/>
          </a:xfrm>
          <a:prstGeom prst="rect">
            <a:avLst/>
          </a:prstGeom>
          <a:ln>
            <a:solidFill>
              <a:srgbClr val="F7A8AE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Behavioral theories and models,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such as: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Belief Model (HBM)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Theory of Planned Behavior (TPB)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Transtheoretical Model (TTM)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28650" y="673770"/>
            <a:ext cx="2415246" cy="20272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3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4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Evaluation Plan</a:t>
            </a:r>
            <a:endParaRPr lang="en-US" sz="43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TextBox 2"/>
          <p:cNvGraphicFramePr/>
          <p:nvPr/>
        </p:nvGraphicFramePr>
        <p:xfrm>
          <a:off x="4157004" y="541606"/>
          <a:ext cx="4358346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10049" y="763570"/>
            <a:ext cx="2892697" cy="5465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000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40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Ethical and Inclusive Practice</a:t>
            </a:r>
            <a:endParaRPr lang="en-US" sz="4000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cxnSp>
        <p:nvCxnSpPr>
          <p:cNvPr id="14" name="Straight Connector 13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TextBox 2"/>
          <p:cNvGraphicFramePr/>
          <p:nvPr/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28649" y="1070800"/>
            <a:ext cx="2685661" cy="4862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4000" b="1">
                <a:solidFill>
                  <a:srgbClr val="ED6699"/>
                </a:solidFill>
              </a:defRPr>
            </a:pPr>
            <a:r>
              <a:rPr lang="en-US" sz="3600" kern="1200" dirty="0">
                <a:solidFill>
                  <a:schemeClr val="tx1"/>
                </a:solidFill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Campaign Poster Preview</a:t>
            </a:r>
            <a:endParaRPr lang="en-US" sz="3600" kern="1200" dirty="0">
              <a:solidFill>
                <a:schemeClr val="tx1"/>
              </a:solidFill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cxnSp>
        <p:nvCxnSpPr>
          <p:cNvPr id="11" name="Straight Connector 10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/>
          <p:cNvGraphicFramePr/>
          <p:nvPr/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365760"/>
            <a:ext cx="82296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/>
          <a:p>
            <a:pPr algn="ctr">
              <a:defRPr sz="4000" b="1">
                <a:solidFill>
                  <a:srgbClr val="ED6699"/>
                </a:solidFill>
              </a:defRPr>
            </a:pPr>
            <a:r>
              <a:t>Conclusion and Call to Action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31520" y="1371600"/>
            <a:ext cx="8010398" cy="240065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is preventable through awareness and early screening.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Empower women to 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prioritize</a:t>
            </a: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their health.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 Today. Live Tomorrow.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Contact: www.nhs.uk/breast-screening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Follow: @</a:t>
            </a:r>
            <a:r>
              <a:rPr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CheckForChangeUK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defRPr sz="2200">
                <a:solidFill>
                  <a:srgbClr val="323232"/>
                </a:solidFill>
              </a:defRPr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endParaRPr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list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682" y="1140642"/>
            <a:ext cx="8517117" cy="667417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endParaRPr lang="en-IN" dirty="0"/>
          </a:p>
          <a:p>
            <a:pPr lvl="0"/>
            <a:r>
              <a:rPr lang="en-IN" dirty="0"/>
              <a:t>Akin-</a:t>
            </a:r>
            <a:r>
              <a:rPr lang="en-IN" dirty="0" err="1"/>
              <a:t>Odanye</a:t>
            </a:r>
            <a:r>
              <a:rPr lang="en-IN" dirty="0"/>
              <a:t>, E. and Husman, A. (2023). </a:t>
            </a:r>
            <a:r>
              <a:rPr lang="en-IN" i="1" dirty="0"/>
              <a:t>Preparing to download ...</a:t>
            </a:r>
            <a:r>
              <a:rPr lang="en-IN" dirty="0"/>
              <a:t> [online] Nih.gov. Available at: https://pmc.ncbi.nlm.nih.gov/articles/PMC8580722/pdf/can-15-1308.pdf.</a:t>
            </a:r>
            <a:endParaRPr lang="en-IN" dirty="0"/>
          </a:p>
          <a:p>
            <a:pPr lvl="0"/>
            <a:r>
              <a:rPr lang="en-IN" dirty="0"/>
              <a:t>Cameron, G. and Mulvenna, M. (2024). </a:t>
            </a:r>
            <a:r>
              <a:rPr lang="en-IN" i="1" dirty="0"/>
              <a:t>Novel approaches to understanding client behaviour within an employee wellbeing service</a:t>
            </a:r>
            <a:r>
              <a:rPr lang="en-IN" dirty="0"/>
              <a:t>. [online] ulster.ac.uk. Available at: https://pure.ulster.ac.uk/files/212583597/ECMH_2024_book_of_abstracts.pdf.</a:t>
            </a:r>
            <a:endParaRPr lang="en-IN" dirty="0"/>
          </a:p>
          <a:p>
            <a:pPr lvl="0"/>
            <a:r>
              <a:rPr lang="en-IN" dirty="0"/>
              <a:t>Connal, S., Cameron, J.M., Sala, A., Brennan, P.M., Palmer, D.S., Palmer, J.D., Perlow, H. and Baker, M.J. (2023). Liquid biopsies: the future of cancer early detection. </a:t>
            </a:r>
            <a:r>
              <a:rPr lang="en-IN" i="1" dirty="0"/>
              <a:t>Journal of Translational Medicine</a:t>
            </a:r>
            <a:r>
              <a:rPr lang="en-IN" dirty="0"/>
              <a:t>, [online] 21(1). Available at: https://link.springer.com/content/pdf/10.1186/s12967-023-03960-8.pdf.</a:t>
            </a:r>
            <a:endParaRPr lang="en-IN" dirty="0"/>
          </a:p>
          <a:p>
            <a:pPr lvl="0"/>
            <a:r>
              <a:rPr lang="en-IN" dirty="0"/>
              <a:t>Crosby, D., Bhatia, S., Brindle, K.M., Coussens, L.M., Dive, C., Emberton, M., </a:t>
            </a:r>
            <a:r>
              <a:rPr lang="en-IN" dirty="0" err="1"/>
              <a:t>Esener</a:t>
            </a:r>
            <a:r>
              <a:rPr lang="en-IN" dirty="0"/>
              <a:t>, S., Fitzgerald, R.C., Gambhir, S.S., Kuhn, P., </a:t>
            </a:r>
            <a:r>
              <a:rPr lang="en-IN" dirty="0" err="1"/>
              <a:t>Rebbeck</a:t>
            </a:r>
            <a:r>
              <a:rPr lang="en-IN" dirty="0"/>
              <a:t>, T.R. and Balasubramanian, S. (2022). Early Detection of Cancer. </a:t>
            </a:r>
            <a:r>
              <a:rPr lang="en-IN" i="1" dirty="0"/>
              <a:t>Science</a:t>
            </a:r>
            <a:r>
              <a:rPr lang="en-IN" dirty="0"/>
              <a:t>, [online] 375(6586). Available at: https://www.science.org/doi/10.1126/science.aay9040.</a:t>
            </a:r>
            <a:endParaRPr lang="en-IN" dirty="0"/>
          </a:p>
          <a:p>
            <a:pPr lvl="0"/>
            <a:r>
              <a:rPr lang="en-IN" dirty="0"/>
              <a:t>Hill, H., Kearns, B., Pashayan, N., </a:t>
            </a:r>
            <a:r>
              <a:rPr lang="en-IN" dirty="0" err="1"/>
              <a:t>Roadevin</a:t>
            </a:r>
            <a:r>
              <a:rPr lang="en-IN" dirty="0"/>
              <a:t>, C., </a:t>
            </a:r>
            <a:r>
              <a:rPr lang="en-IN" dirty="0" err="1"/>
              <a:t>Sasieni</a:t>
            </a:r>
            <a:r>
              <a:rPr lang="en-IN" dirty="0"/>
              <a:t>, P., Offman, J. and Duffy, S.W. (2023). The cost-effectiveness of risk-stratified breast cancer screening in the UK. </a:t>
            </a:r>
            <a:r>
              <a:rPr lang="en-IN" i="1" dirty="0"/>
              <a:t>British Journal of Cancer</a:t>
            </a:r>
            <a:r>
              <a:rPr lang="en-IN" dirty="0"/>
              <a:t>, [online] 129(11), pp.1801–1809. Available at: https://www.nature.com/articles/s41416-023-02461-1.</a:t>
            </a:r>
            <a:endParaRPr lang="en-IN" dirty="0"/>
          </a:p>
          <a:p>
            <a:pPr lvl="0"/>
            <a:r>
              <a:rPr lang="en-IN" dirty="0"/>
              <a:t>Kelley-Jones, C., Scott, S. and Waller, J. (2021). UK Women’s Views of the Concepts of Personalised Breast Cancer Risk Assessment and Risk-Stratified Breast Screening: A Qualitative Interview Study. </a:t>
            </a:r>
            <a:r>
              <a:rPr lang="en-IN" i="1" dirty="0"/>
              <a:t>Cancers</a:t>
            </a:r>
            <a:r>
              <a:rPr lang="en-IN" dirty="0"/>
              <a:t>, [online] 13(22), p.5813. Available at: https://www.mdpi.com/2072-6694/13/22/5813.</a:t>
            </a:r>
            <a:endParaRPr lang="en-IN" dirty="0"/>
          </a:p>
          <a:p>
            <a:pPr lvl="0"/>
            <a:r>
              <a:rPr lang="en-IN" dirty="0"/>
              <a:t>Kratzer, T.B., Bandi, P., Freedman, N.D., Smith, R.A., Travis, W.D., Jemal, A. and Siegel, R.L. (2024). Lung cancer statistics, 2023. </a:t>
            </a:r>
            <a:r>
              <a:rPr lang="en-IN" i="1" dirty="0"/>
              <a:t>Cancer</a:t>
            </a:r>
            <a:r>
              <a:rPr lang="en-IN" dirty="0"/>
              <a:t>, [online] 130(8). Available at: https://acsjournals.onlinelibrary.wiley.com/doi/pdfdirect/10.1002/cncr.35128.</a:t>
            </a:r>
            <a:endParaRPr lang="en-IN" dirty="0"/>
          </a:p>
          <a:p>
            <a:pPr lvl="0"/>
            <a:r>
              <a:rPr lang="en-IN" dirty="0"/>
              <a:t>Larsen, M., </a:t>
            </a:r>
            <a:r>
              <a:rPr lang="en-IN" dirty="0" err="1"/>
              <a:t>Moshina</a:t>
            </a:r>
            <a:r>
              <a:rPr lang="en-IN" dirty="0"/>
              <a:t>, N., Sagstad, S. and </a:t>
            </a:r>
            <a:r>
              <a:rPr lang="en-IN" dirty="0" err="1"/>
              <a:t>Hofvind</a:t>
            </a:r>
            <a:r>
              <a:rPr lang="en-IN" dirty="0"/>
              <a:t>, S. (2021). Factors associated with attendance and attendance patterns in a population-based mammographic screening program. </a:t>
            </a:r>
            <a:r>
              <a:rPr lang="en-IN" i="1" dirty="0"/>
              <a:t>Journal of Medical Screening</a:t>
            </a:r>
            <a:r>
              <a:rPr lang="en-IN" dirty="0"/>
              <a:t>, [online] p.096914132093294. Available at: https://journals.sagepub.com/doi/pdf/10.1177/0969141320932945.</a:t>
            </a:r>
            <a:endParaRPr lang="en-IN" dirty="0"/>
          </a:p>
          <a:p>
            <a:pPr lvl="0"/>
            <a:r>
              <a:rPr lang="en-IN" dirty="0"/>
              <a:t>Ma, Z., He, W., Zhang, Y., Mao, X., Tapia, J., Hall, P., Humphreys, K. and Czene, K. (2025). First mammography screening participation and breast cancer incidence and mortality in the subsequent 25 years: population based cohort study. </a:t>
            </a:r>
            <a:r>
              <a:rPr lang="en-IN" i="1" dirty="0"/>
              <a:t>BMJ (Clinical research ed.)</a:t>
            </a:r>
            <a:r>
              <a:rPr lang="en-IN" dirty="0"/>
              <a:t>, [online] 390, p.e085029. Available at: https://pubmed.ncbi.nlm.nih.gov/40992899/.</a:t>
            </a:r>
            <a:endParaRPr lang="en-IN" dirty="0"/>
          </a:p>
          <a:p>
            <a:pPr lvl="0"/>
            <a:r>
              <a:rPr lang="en-IN" dirty="0"/>
              <a:t>Mann, R.M., Athanasiou, A., Baltzer, P.A.T., Camps-Herrero, J., Clauser, P., </a:t>
            </a:r>
            <a:r>
              <a:rPr lang="en-IN" dirty="0" err="1"/>
              <a:t>Fallenberg</a:t>
            </a:r>
            <a:r>
              <a:rPr lang="en-IN" dirty="0"/>
              <a:t>, E.M., Forrai, G., </a:t>
            </a:r>
            <a:r>
              <a:rPr lang="en-IN" dirty="0" err="1"/>
              <a:t>Fuchsjäger</a:t>
            </a:r>
            <a:r>
              <a:rPr lang="en-IN" dirty="0"/>
              <a:t>, M.H., Helbich, T.H., </a:t>
            </a:r>
            <a:r>
              <a:rPr lang="en-IN" dirty="0" err="1"/>
              <a:t>Killburn</a:t>
            </a:r>
            <a:r>
              <a:rPr lang="en-IN" dirty="0"/>
              <a:t>-Toppin, F., </a:t>
            </a:r>
            <a:r>
              <a:rPr lang="en-IN" dirty="0" err="1"/>
              <a:t>Lesaru</a:t>
            </a:r>
            <a:r>
              <a:rPr lang="en-IN" dirty="0"/>
              <a:t>, M., Panizza, P., </a:t>
            </a:r>
            <a:r>
              <a:rPr lang="en-IN" dirty="0" err="1"/>
              <a:t>Pediconi</a:t>
            </a:r>
            <a:r>
              <a:rPr lang="en-IN" dirty="0"/>
              <a:t>, F., </a:t>
            </a:r>
            <a:r>
              <a:rPr lang="en-IN" dirty="0" err="1"/>
              <a:t>Pijnappel</a:t>
            </a:r>
            <a:r>
              <a:rPr lang="en-IN" dirty="0"/>
              <a:t>, R.M., Pinker, K., </a:t>
            </a:r>
            <a:r>
              <a:rPr lang="en-IN" dirty="0" err="1"/>
              <a:t>Sardanelli</a:t>
            </a:r>
            <a:r>
              <a:rPr lang="en-IN" dirty="0"/>
              <a:t>, F., Sella, T., Thomassin-</a:t>
            </a:r>
            <a:r>
              <a:rPr lang="en-IN" dirty="0" err="1"/>
              <a:t>Naggara</a:t>
            </a:r>
            <a:r>
              <a:rPr lang="en-IN" dirty="0"/>
              <a:t>, I., Zackrisson, S. and Gilbert, F.J. (2022). Breast cancer screening in women with extremely dense breasts recommendations of the European Society of Breast Imaging (EUSOBI). </a:t>
            </a:r>
            <a:r>
              <a:rPr lang="en-IN" i="1" dirty="0"/>
              <a:t>European Radiology</a:t>
            </a:r>
            <a:r>
              <a:rPr lang="en-IN" dirty="0"/>
              <a:t>, [online] 32(6), pp.4036–4045. Available at: https://link.springer.com/content/pdf/10.1007/s00330-022-08617-6.pdf.</a:t>
            </a:r>
            <a:endParaRPr lang="en-IN" dirty="0"/>
          </a:p>
          <a:p>
            <a:pPr lvl="0"/>
            <a:r>
              <a:rPr lang="en-IN" dirty="0"/>
              <a:t>McGarvey, N., Gitlin, M., Fadli, E. and Chung, K.C. (2022). Increased healthcare costs by later stage cancer diagnosis. </a:t>
            </a:r>
            <a:r>
              <a:rPr lang="en-IN" i="1" dirty="0"/>
              <a:t>BMC Health Services Research</a:t>
            </a:r>
            <a:r>
              <a:rPr lang="en-IN" dirty="0"/>
              <a:t>, [online] 22(1). Available at: https://link.springer.com/content/pdf/10.1186/s12913-022-08457-6.pdf.</a:t>
            </a:r>
            <a:endParaRPr lang="en-IN" dirty="0"/>
          </a:p>
          <a:p>
            <a:pPr lvl="0"/>
            <a:r>
              <a:rPr lang="en-IN" dirty="0" err="1"/>
              <a:t>Mentrasti</a:t>
            </a:r>
            <a:r>
              <a:rPr lang="en-IN" dirty="0"/>
              <a:t>, G., Cantini, L., Vici, P., </a:t>
            </a:r>
            <a:r>
              <a:rPr lang="en-IN" dirty="0" err="1"/>
              <a:t>D’Ostilio</a:t>
            </a:r>
            <a:r>
              <a:rPr lang="en-IN" dirty="0"/>
              <a:t>, N., La Verde, N., Chiari, R., Paolucci, V., Crocetti, S., Pecci, F., Cona, M.S., </a:t>
            </a:r>
            <a:r>
              <a:rPr lang="en-IN" dirty="0" err="1"/>
              <a:t>Nicolardi</a:t>
            </a:r>
            <a:r>
              <a:rPr lang="en-IN" dirty="0"/>
              <a:t>, L., Pizzuti, L., </a:t>
            </a:r>
            <a:r>
              <a:rPr lang="en-IN" dirty="0" err="1"/>
              <a:t>Gildetti</a:t>
            </a:r>
            <a:r>
              <a:rPr lang="en-IN" dirty="0"/>
              <a:t>, S., Oldani, S., Della Mora, A., Bruno Rocchi, M.L. and Berardi, R. (2022). Rising incidence of late stage breast cancer after COVID-19 outbreak. Real-world data from the Italian COVID-DELAY study. </a:t>
            </a:r>
            <a:r>
              <a:rPr lang="en-IN" i="1" dirty="0"/>
              <a:t>The Breast</a:t>
            </a:r>
            <a:r>
              <a:rPr lang="en-IN" dirty="0"/>
              <a:t>, [online] 65, pp.164–171. Available at: https://www.ncbi.nlm.nih.gov/pmc/articles/PMC9388078/.</a:t>
            </a:r>
            <a:endParaRPr lang="en-IN" dirty="0"/>
          </a:p>
          <a:p>
            <a:pPr lvl="0"/>
            <a:r>
              <a:rPr lang="en-IN" dirty="0"/>
              <a:t>Nash, J. and Pinto, S. (2022). </a:t>
            </a:r>
            <a:r>
              <a:rPr lang="en-IN" i="1" dirty="0"/>
              <a:t>Risk Factor</a:t>
            </a:r>
            <a:r>
              <a:rPr lang="en-IN" dirty="0"/>
              <a:t>. [online] Available at: https://discovery.ucl.ac.uk/id/eprint/10155607/1/Tousignant_Risk%20Factor_Tousignant.pdf.</a:t>
            </a:r>
            <a:endParaRPr lang="en-IN" dirty="0"/>
          </a:p>
          <a:p>
            <a:pPr lvl="0"/>
            <a:r>
              <a:rPr lang="en-IN" dirty="0"/>
              <a:t>NHS Choices (2019). </a:t>
            </a:r>
            <a:r>
              <a:rPr lang="en-IN" i="1" dirty="0"/>
              <a:t>Overview - Breast cancer screening</a:t>
            </a:r>
            <a:r>
              <a:rPr lang="en-IN" dirty="0"/>
              <a:t>. [online] NHS. Available at: https://www.nhs.uk/conditions/breast-cancer-screening/.</a:t>
            </a:r>
            <a:endParaRPr lang="en-IN" dirty="0"/>
          </a:p>
          <a:p>
            <a:pPr lvl="0"/>
            <a:r>
              <a:rPr lang="en-IN" dirty="0"/>
              <a:t>Praise </a:t>
            </a:r>
            <a:r>
              <a:rPr lang="en-IN" dirty="0" err="1"/>
              <a:t>Chukwunalu</a:t>
            </a:r>
            <a:r>
              <a:rPr lang="en-IN" dirty="0"/>
              <a:t>, Y., </a:t>
            </a:r>
            <a:r>
              <a:rPr lang="en-IN" dirty="0" err="1"/>
              <a:t>Nwankwere</a:t>
            </a:r>
            <a:r>
              <a:rPr lang="en-IN" dirty="0"/>
              <a:t>, A.U.N., Orji, D.A. and Shah, M. (2022). A Study of Language Use Impact in Radio Broadcasting: A Linguistic and Big Data Integration Approach. </a:t>
            </a:r>
            <a:r>
              <a:rPr lang="en-IN" i="1" dirty="0"/>
              <a:t>Journal of Sensors</a:t>
            </a:r>
            <a:r>
              <a:rPr lang="en-IN" dirty="0"/>
              <a:t>, [online] 2022, pp.1–16. Available at: https://onlinelibrary.wiley.com/doi/pdf/10.1155/2022/1440935.</a:t>
            </a:r>
            <a:endParaRPr lang="en-IN" dirty="0"/>
          </a:p>
          <a:p>
            <a:pPr lvl="0"/>
            <a:r>
              <a:rPr lang="en-IN" dirty="0" err="1"/>
              <a:t>Vapiwala</a:t>
            </a:r>
            <a:r>
              <a:rPr lang="en-IN" dirty="0"/>
              <a:t>, N., Miller, D., Laventure, B., Woodhouse, K., Kelly, S., </a:t>
            </a:r>
            <a:r>
              <a:rPr lang="en-IN" dirty="0" err="1"/>
              <a:t>Avelis</a:t>
            </a:r>
            <a:r>
              <a:rPr lang="en-IN" dirty="0"/>
              <a:t>, J., </a:t>
            </a:r>
            <a:r>
              <a:rPr lang="en-IN" dirty="0" err="1"/>
              <a:t>Baffic</a:t>
            </a:r>
            <a:r>
              <a:rPr lang="en-IN" dirty="0"/>
              <a:t>, C., Goldston, R. and Glanz, K. (2021). Stigma, beliefs and perceptions regarding prostate cancer among Black and Latino men and women. </a:t>
            </a:r>
            <a:r>
              <a:rPr lang="en-IN" i="1" dirty="0"/>
              <a:t>BMC Public Health</a:t>
            </a:r>
            <a:r>
              <a:rPr lang="en-IN" dirty="0"/>
              <a:t>, [online] 21(1). Available at: https://link.springer.com/content/pdf/10.1186/s12889-021-10793-x.pdf.</a:t>
            </a:r>
            <a:endParaRPr lang="en-IN" dirty="0"/>
          </a:p>
          <a:p>
            <a:pPr lvl="0"/>
            <a:r>
              <a:rPr lang="en-IN" dirty="0"/>
              <a:t>World Health Organization (2023). </a:t>
            </a:r>
            <a:r>
              <a:rPr lang="en-IN" i="1" dirty="0"/>
              <a:t>Global breast cancer initiative implementation framework</a:t>
            </a:r>
            <a:r>
              <a:rPr lang="en-IN" dirty="0"/>
              <a:t>. [online] Google Books. Available at: https://books.google.com/books?hl=en&amp;lr=&amp;id=P3yzEAAAQBAJ&amp;oi=fnd&amp;pg=PR6&amp;dq=Late+detection+increases+risk&amp;ots=cfxKIfhUWI&amp;sig=hqvTmCjFhDPOi-RKbKNziHkP-T8.</a:t>
            </a: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8492</Words>
  <Application>WPS Presentation</Application>
  <PresentationFormat>On-screen Show (4:3)</PresentationFormat>
  <Paragraphs>156</Paragraphs>
  <Slides>19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19</vt:i4>
      </vt:variant>
    </vt:vector>
  </HeadingPairs>
  <TitlesOfParts>
    <vt:vector size="28" baseType="lpstr">
      <vt:lpstr>Arial</vt:lpstr>
      <vt:lpstr>SimSun</vt:lpstr>
      <vt:lpstr>Wingdings</vt:lpstr>
      <vt:lpstr>Arial</vt:lpstr>
      <vt:lpstr>Times New Roman</vt:lpstr>
      <vt:lpstr>Calibri</vt:lpstr>
      <vt:lpstr>Microsoft YaHei</vt:lpstr>
      <vt:lpstr>Arial Unicode MS</vt:lpstr>
      <vt:lpstr>Office Theme</vt:lpstr>
      <vt:lpstr>Promoting Breast Cancer Awareness and Early Screening for Women Aged 40–65 </vt:lpstr>
      <vt:lpstr>PowerPoint 演示文稿</vt:lpstr>
      <vt:lpstr>PowerPoint 演示文稿</vt:lpstr>
      <vt:lpstr>PowerPoint 演示文稿</vt:lpstr>
      <vt:lpstr>PowerPoint 演示文稿</vt:lpstr>
      <vt:lpstr>Task 2: Campaign Structure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Task 3:  Benefits &amp; Challenges </vt:lpstr>
      <vt:lpstr>PowerPoint 演示文稿</vt:lpstr>
      <vt:lpstr>PowerPoint 演示文稿</vt:lpstr>
      <vt:lpstr>PowerPoint 演示文稿</vt:lpstr>
      <vt:lpstr>PowerPoint 演示文稿</vt:lpstr>
      <vt:lpstr>References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dc:description>generated using python-pptx</dc:description>
  <cp:lastModifiedBy>Np17</cp:lastModifiedBy>
  <cp:revision>24</cp:revision>
  <dcterms:created xsi:type="dcterms:W3CDTF">2013-01-27T09:14:00Z</dcterms:created>
  <dcterms:modified xsi:type="dcterms:W3CDTF">2025-11-03T19:17:40Z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7B7DF36F63E043FD809A6B68A6539C76_13</vt:lpwstr>
  </property>
  <property fmtid="{D5CDD505-2E9C-101B-9397-08002B2CF9AE}" pid="3" name="KSOProductBuildVer">
    <vt:lpwstr>1033-12.2.0.22549</vt:lpwstr>
  </property>
</Properties>
</file>