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6"/>
  </p:notesMasterIdLst>
  <p:sldIdLst>
    <p:sldId id="256" r:id="rId5"/>
    <p:sldId id="258" r:id="rId6"/>
    <p:sldId id="257" r:id="rId7"/>
    <p:sldId id="259" r:id="rId8"/>
    <p:sldId id="265" r:id="rId9"/>
    <p:sldId id="260" r:id="rId10"/>
    <p:sldId id="264" r:id="rId11"/>
    <p:sldId id="261" r:id="rId12"/>
    <p:sldId id="262" r:id="rId13"/>
    <p:sldId id="263"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103" d="100"/>
          <a:sy n="103" d="100"/>
        </p:scale>
        <p:origin x="34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F563C3-D484-4F3A-A7E2-554293477CFA}" type="doc">
      <dgm:prSet loTypeId="urn:microsoft.com/office/officeart/2005/8/layout/vList2" loCatId="list" qsTypeId="urn:microsoft.com/office/officeart/2005/8/quickstyle/simple1" qsCatId="simple" csTypeId="urn:microsoft.com/office/officeart/2005/8/colors/accent2_5" csCatId="accent2" phldr="1"/>
      <dgm:spPr/>
      <dgm:t>
        <a:bodyPr/>
        <a:lstStyle/>
        <a:p>
          <a:endParaRPr lang="en-US"/>
        </a:p>
      </dgm:t>
    </dgm:pt>
    <dgm:pt modelId="{677453E6-8823-4064-B63C-24F641AD976A}">
      <dgm:prSet custT="1"/>
      <dgm:spPr/>
      <dgm:t>
        <a:bodyPr/>
        <a:lstStyle/>
        <a:p>
          <a:pPr rtl="0"/>
          <a:r>
            <a:rPr lang="en-US" sz="2000" dirty="0">
              <a:latin typeface="Arial" panose="020B0604020202020204" pitchFamily="34" charset="0"/>
              <a:cs typeface="Arial" panose="020B0604020202020204" pitchFamily="34" charset="0"/>
            </a:rPr>
            <a:t>Health</a:t>
          </a:r>
          <a:r>
            <a:rPr lang="en-US" sz="2300" dirty="0">
              <a:latin typeface="Arial" panose="020B0604020202020204" pitchFamily="34" charset="0"/>
              <a:cs typeface="Arial" panose="020B0604020202020204" pitchFamily="34" charset="0"/>
            </a:rPr>
            <a:t> and safety measures for room cleaning in housekeeping department help to prevent accidents, injuries, infection spread thereby providing sanitary conditions both directly service consumers and employees (Bankova and Kutsarov, 2022).</a:t>
          </a:r>
        </a:p>
      </dgm:t>
    </dgm:pt>
    <dgm:pt modelId="{13AFAA79-400D-43E5-A021-5A2EB4764622}" type="parTrans" cxnId="{3BFF11E9-036C-4E15-B0EE-2B6B9F360AF8}">
      <dgm:prSet/>
      <dgm:spPr/>
      <dgm:t>
        <a:bodyPr/>
        <a:lstStyle/>
        <a:p>
          <a:endParaRPr lang="en-US"/>
        </a:p>
      </dgm:t>
    </dgm:pt>
    <dgm:pt modelId="{BBEED0BE-2FBA-44FD-8037-F94008598591}" type="sibTrans" cxnId="{3BFF11E9-036C-4E15-B0EE-2B6B9F360AF8}">
      <dgm:prSet/>
      <dgm:spPr/>
      <dgm:t>
        <a:bodyPr/>
        <a:lstStyle/>
        <a:p>
          <a:endParaRPr lang="en-US"/>
        </a:p>
      </dgm:t>
    </dgm:pt>
    <dgm:pt modelId="{96143447-E0F7-4629-AC70-1459B64285DC}">
      <dgm:prSet custT="1"/>
      <dgm:spPr/>
      <dgm:t>
        <a:bodyPr/>
        <a:lstStyle/>
        <a:p>
          <a:pPr rtl="0"/>
          <a:r>
            <a:rPr lang="en-US" sz="2300" dirty="0">
              <a:latin typeface="Arial" panose="020B0604020202020204" pitchFamily="34" charset="0"/>
              <a:cs typeface="Arial" panose="020B0604020202020204" pitchFamily="34" charset="0"/>
            </a:rPr>
            <a:t>Specialized health and safety procedures within the housekeeping department that impose requirements to adhere with law such as OSHA regulations, risk management </a:t>
          </a:r>
          <a:r>
            <a:rPr lang="en-US" sz="2000" dirty="0">
              <a:latin typeface="Arial" panose="020B0604020202020204" pitchFamily="34" charset="0"/>
              <a:cs typeface="Arial" panose="020B0604020202020204" pitchFamily="34" charset="0"/>
            </a:rPr>
            <a:t>principles</a:t>
          </a:r>
          <a:r>
            <a:rPr lang="en-US" sz="2300" dirty="0">
              <a:latin typeface="Arial" panose="020B0604020202020204" pitchFamily="34" charset="0"/>
              <a:cs typeface="Arial" panose="020B0604020202020204" pitchFamily="34" charset="0"/>
            </a:rPr>
            <a:t> along hygiene theory standards care of well-being ensuring elimination of possible workplace hazards are essential (Garg, 2023).</a:t>
          </a:r>
        </a:p>
      </dgm:t>
    </dgm:pt>
    <dgm:pt modelId="{6609BA6B-069F-4639-9341-C52A7B20B2E2}" type="parTrans" cxnId="{FF5DC859-111D-4C23-AC5A-B06C761A86CF}">
      <dgm:prSet/>
      <dgm:spPr/>
      <dgm:t>
        <a:bodyPr/>
        <a:lstStyle/>
        <a:p>
          <a:endParaRPr lang="en-US"/>
        </a:p>
      </dgm:t>
    </dgm:pt>
    <dgm:pt modelId="{1BB76416-B1EB-4FB5-887D-5FD49A0D48E4}" type="sibTrans" cxnId="{FF5DC859-111D-4C23-AC5A-B06C761A86CF}">
      <dgm:prSet/>
      <dgm:spPr/>
      <dgm:t>
        <a:bodyPr/>
        <a:lstStyle/>
        <a:p>
          <a:endParaRPr lang="en-US"/>
        </a:p>
      </dgm:t>
    </dgm:pt>
    <dgm:pt modelId="{109C782B-C699-4C5D-974A-683C4BD11966}" type="pres">
      <dgm:prSet presAssocID="{B5F563C3-D484-4F3A-A7E2-554293477CFA}" presName="linear" presStyleCnt="0">
        <dgm:presLayoutVars>
          <dgm:animLvl val="lvl"/>
          <dgm:resizeHandles val="exact"/>
        </dgm:presLayoutVars>
      </dgm:prSet>
      <dgm:spPr/>
    </dgm:pt>
    <dgm:pt modelId="{389E9F6E-BA83-4628-913A-33D5CCB94189}" type="pres">
      <dgm:prSet presAssocID="{677453E6-8823-4064-B63C-24F641AD976A}" presName="parentText" presStyleLbl="node1" presStyleIdx="0" presStyleCnt="2">
        <dgm:presLayoutVars>
          <dgm:chMax val="0"/>
          <dgm:bulletEnabled val="1"/>
        </dgm:presLayoutVars>
      </dgm:prSet>
      <dgm:spPr/>
    </dgm:pt>
    <dgm:pt modelId="{4850DE82-3DF8-4027-9984-300D6B4E446E}" type="pres">
      <dgm:prSet presAssocID="{BBEED0BE-2FBA-44FD-8037-F94008598591}" presName="spacer" presStyleCnt="0"/>
      <dgm:spPr/>
    </dgm:pt>
    <dgm:pt modelId="{8B2FD416-27FE-40AE-91D1-CFCAEC2ED02B}" type="pres">
      <dgm:prSet presAssocID="{96143447-E0F7-4629-AC70-1459B64285DC}" presName="parentText" presStyleLbl="node1" presStyleIdx="1" presStyleCnt="2">
        <dgm:presLayoutVars>
          <dgm:chMax val="0"/>
          <dgm:bulletEnabled val="1"/>
        </dgm:presLayoutVars>
      </dgm:prSet>
      <dgm:spPr/>
    </dgm:pt>
  </dgm:ptLst>
  <dgm:cxnLst>
    <dgm:cxn modelId="{329EC761-8DAD-44E8-9520-6E3F21FD4B41}" type="presOf" srcId="{677453E6-8823-4064-B63C-24F641AD976A}" destId="{389E9F6E-BA83-4628-913A-33D5CCB94189}" srcOrd="0" destOrd="0" presId="urn:microsoft.com/office/officeart/2005/8/layout/vList2"/>
    <dgm:cxn modelId="{FF5DC859-111D-4C23-AC5A-B06C761A86CF}" srcId="{B5F563C3-D484-4F3A-A7E2-554293477CFA}" destId="{96143447-E0F7-4629-AC70-1459B64285DC}" srcOrd="1" destOrd="0" parTransId="{6609BA6B-069F-4639-9341-C52A7B20B2E2}" sibTransId="{1BB76416-B1EB-4FB5-887D-5FD49A0D48E4}"/>
    <dgm:cxn modelId="{02D25C7D-DBC7-489B-B5B7-CBBD858FD617}" type="presOf" srcId="{B5F563C3-D484-4F3A-A7E2-554293477CFA}" destId="{109C782B-C699-4C5D-974A-683C4BD11966}" srcOrd="0" destOrd="0" presId="urn:microsoft.com/office/officeart/2005/8/layout/vList2"/>
    <dgm:cxn modelId="{CC8268AC-D2F4-4492-9093-22818A19E16B}" type="presOf" srcId="{96143447-E0F7-4629-AC70-1459B64285DC}" destId="{8B2FD416-27FE-40AE-91D1-CFCAEC2ED02B}" srcOrd="0" destOrd="0" presId="urn:microsoft.com/office/officeart/2005/8/layout/vList2"/>
    <dgm:cxn modelId="{3BFF11E9-036C-4E15-B0EE-2B6B9F360AF8}" srcId="{B5F563C3-D484-4F3A-A7E2-554293477CFA}" destId="{677453E6-8823-4064-B63C-24F641AD976A}" srcOrd="0" destOrd="0" parTransId="{13AFAA79-400D-43E5-A021-5A2EB4764622}" sibTransId="{BBEED0BE-2FBA-44FD-8037-F94008598591}"/>
    <dgm:cxn modelId="{194DFB76-C08D-49D1-BA7C-51E9ADDAC8E0}" type="presParOf" srcId="{109C782B-C699-4C5D-974A-683C4BD11966}" destId="{389E9F6E-BA83-4628-913A-33D5CCB94189}" srcOrd="0" destOrd="0" presId="urn:microsoft.com/office/officeart/2005/8/layout/vList2"/>
    <dgm:cxn modelId="{74E0981E-1644-420C-92DA-A35563121066}" type="presParOf" srcId="{109C782B-C699-4C5D-974A-683C4BD11966}" destId="{4850DE82-3DF8-4027-9984-300D6B4E446E}" srcOrd="1" destOrd="0" presId="urn:microsoft.com/office/officeart/2005/8/layout/vList2"/>
    <dgm:cxn modelId="{4A83E276-7B9E-4F24-8CAC-C5BC5EA97B43}" type="presParOf" srcId="{109C782B-C699-4C5D-974A-683C4BD11966}" destId="{8B2FD416-27FE-40AE-91D1-CFCAEC2ED02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8F26A4-421B-4609-96CD-78A45814B33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B6048FD-1874-4427-81E8-2478B45B765B}">
      <dgm:prSet custT="1"/>
      <dgm:spPr/>
      <dgm:t>
        <a:bodyPr/>
        <a:lstStyle/>
        <a:p>
          <a:pPr rtl="0"/>
          <a:r>
            <a:rPr lang="en-US" sz="2800" dirty="0">
              <a:latin typeface="Arial" panose="020B0604020202020204" pitchFamily="34" charset="0"/>
              <a:cs typeface="Arial" panose="020B0604020202020204" pitchFamily="34" charset="0"/>
            </a:rPr>
            <a:t>Following are the possible potential risk related to housekeeping safety (Lin et al., 2020):</a:t>
          </a:r>
        </a:p>
      </dgm:t>
    </dgm:pt>
    <dgm:pt modelId="{F2238E76-BD38-47DE-9EBF-C4894E482E0B}" type="parTrans" cxnId="{0DB096F8-0487-4E2E-9C80-88707A191B38}">
      <dgm:prSet/>
      <dgm:spPr/>
      <dgm:t>
        <a:bodyPr/>
        <a:lstStyle/>
        <a:p>
          <a:endParaRPr lang="en-US"/>
        </a:p>
      </dgm:t>
    </dgm:pt>
    <dgm:pt modelId="{7F5F5415-CB6A-4B80-843B-0FE2FD6640CA}" type="sibTrans" cxnId="{0DB096F8-0487-4E2E-9C80-88707A191B38}">
      <dgm:prSet/>
      <dgm:spPr/>
      <dgm:t>
        <a:bodyPr/>
        <a:lstStyle/>
        <a:p>
          <a:endParaRPr lang="en-US"/>
        </a:p>
      </dgm:t>
    </dgm:pt>
    <dgm:pt modelId="{DF5C512A-E4C7-4979-AA06-5B0FEEEF89FD}">
      <dgm:prSet/>
      <dgm:spPr/>
      <dgm:t>
        <a:bodyPr/>
        <a:lstStyle/>
        <a:p>
          <a:pPr rtl="0"/>
          <a:r>
            <a:rPr lang="en-US" dirty="0">
              <a:latin typeface="Arial" panose="020B0604020202020204" pitchFamily="34" charset="0"/>
              <a:cs typeface="Arial" panose="020B0604020202020204" pitchFamily="34" charset="0"/>
            </a:rPr>
            <a:t>Chemical Exposure</a:t>
          </a:r>
        </a:p>
      </dgm:t>
    </dgm:pt>
    <dgm:pt modelId="{B7EFCB62-D1D3-4C04-B9DF-E3D5C259BEAA}" type="parTrans" cxnId="{BF3DA572-F9DE-464E-838C-2FF32A104C36}">
      <dgm:prSet/>
      <dgm:spPr/>
      <dgm:t>
        <a:bodyPr/>
        <a:lstStyle/>
        <a:p>
          <a:endParaRPr lang="en-US"/>
        </a:p>
      </dgm:t>
    </dgm:pt>
    <dgm:pt modelId="{1A32630A-2F5B-4113-8A62-8CA5C63F6C59}" type="sibTrans" cxnId="{BF3DA572-F9DE-464E-838C-2FF32A104C36}">
      <dgm:prSet/>
      <dgm:spPr/>
      <dgm:t>
        <a:bodyPr/>
        <a:lstStyle/>
        <a:p>
          <a:endParaRPr lang="en-US"/>
        </a:p>
      </dgm:t>
    </dgm:pt>
    <dgm:pt modelId="{AA5BE78D-2168-41F1-BEA8-4383A6B1A94D}">
      <dgm:prSet/>
      <dgm:spPr/>
      <dgm:t>
        <a:bodyPr/>
        <a:lstStyle/>
        <a:p>
          <a:pPr rtl="0"/>
          <a:r>
            <a:rPr lang="en-US" dirty="0">
              <a:latin typeface="Arial" panose="020B0604020202020204" pitchFamily="34" charset="0"/>
              <a:cs typeface="Arial" panose="020B0604020202020204" pitchFamily="34" charset="0"/>
            </a:rPr>
            <a:t>Slips, Trips and Falls</a:t>
          </a:r>
        </a:p>
      </dgm:t>
    </dgm:pt>
    <dgm:pt modelId="{B4962EEC-0911-41ED-BA46-CE87CB8D998A}" type="parTrans" cxnId="{2A147BF2-CF19-476D-B0E0-A92ADAD820E5}">
      <dgm:prSet/>
      <dgm:spPr/>
      <dgm:t>
        <a:bodyPr/>
        <a:lstStyle/>
        <a:p>
          <a:endParaRPr lang="en-US"/>
        </a:p>
      </dgm:t>
    </dgm:pt>
    <dgm:pt modelId="{FD27DDD9-8BC0-4B07-8DC6-9077B0410C84}" type="sibTrans" cxnId="{2A147BF2-CF19-476D-B0E0-A92ADAD820E5}">
      <dgm:prSet/>
      <dgm:spPr/>
      <dgm:t>
        <a:bodyPr/>
        <a:lstStyle/>
        <a:p>
          <a:endParaRPr lang="en-US"/>
        </a:p>
      </dgm:t>
    </dgm:pt>
    <dgm:pt modelId="{17DA6144-8418-494E-AAAB-C0C457CC9949}">
      <dgm:prSet/>
      <dgm:spPr/>
      <dgm:t>
        <a:bodyPr/>
        <a:lstStyle/>
        <a:p>
          <a:pPr rtl="0"/>
          <a:r>
            <a:rPr lang="en-US" dirty="0">
              <a:latin typeface="Arial" panose="020B0604020202020204" pitchFamily="34" charset="0"/>
              <a:cs typeface="Arial" panose="020B0604020202020204" pitchFamily="34" charset="0"/>
            </a:rPr>
            <a:t>Lifting and Muscular Injuries</a:t>
          </a:r>
        </a:p>
      </dgm:t>
    </dgm:pt>
    <dgm:pt modelId="{3A548921-87BF-47DE-9D00-33BC42C73A4A}" type="parTrans" cxnId="{2AF606C8-04D5-4799-BAB2-9A06B86C7771}">
      <dgm:prSet/>
      <dgm:spPr/>
      <dgm:t>
        <a:bodyPr/>
        <a:lstStyle/>
        <a:p>
          <a:endParaRPr lang="en-US"/>
        </a:p>
      </dgm:t>
    </dgm:pt>
    <dgm:pt modelId="{E53078BB-E324-4A1A-B2F4-6247F593E4FA}" type="sibTrans" cxnId="{2AF606C8-04D5-4799-BAB2-9A06B86C7771}">
      <dgm:prSet/>
      <dgm:spPr/>
      <dgm:t>
        <a:bodyPr/>
        <a:lstStyle/>
        <a:p>
          <a:endParaRPr lang="en-US"/>
        </a:p>
      </dgm:t>
    </dgm:pt>
    <dgm:pt modelId="{44F14151-079B-4EB5-B9E0-C81C80C3BD3D}">
      <dgm:prSet/>
      <dgm:spPr/>
      <dgm:t>
        <a:bodyPr/>
        <a:lstStyle/>
        <a:p>
          <a:pPr rtl="0"/>
          <a:r>
            <a:rPr lang="en-US" dirty="0">
              <a:latin typeface="Arial" panose="020B0604020202020204" pitchFamily="34" charset="0"/>
              <a:cs typeface="Arial" panose="020B0604020202020204" pitchFamily="34" charset="0"/>
            </a:rPr>
            <a:t>Biological Hazards </a:t>
          </a:r>
        </a:p>
      </dgm:t>
    </dgm:pt>
    <dgm:pt modelId="{D8784469-FC9B-450E-8647-2AEE9CC009C1}" type="parTrans" cxnId="{DB886A61-086A-4F14-BC4A-FA0924C0F710}">
      <dgm:prSet/>
      <dgm:spPr/>
      <dgm:t>
        <a:bodyPr/>
        <a:lstStyle/>
        <a:p>
          <a:endParaRPr lang="en-US"/>
        </a:p>
      </dgm:t>
    </dgm:pt>
    <dgm:pt modelId="{2F3385F2-BA2B-4837-B3F0-959CC21CA0B5}" type="sibTrans" cxnId="{DB886A61-086A-4F14-BC4A-FA0924C0F710}">
      <dgm:prSet/>
      <dgm:spPr/>
      <dgm:t>
        <a:bodyPr/>
        <a:lstStyle/>
        <a:p>
          <a:endParaRPr lang="en-US"/>
        </a:p>
      </dgm:t>
    </dgm:pt>
    <dgm:pt modelId="{ADBA2B8E-81D6-46E3-B9A7-BF5095D1DABB}">
      <dgm:prSet/>
      <dgm:spPr/>
      <dgm:t>
        <a:bodyPr/>
        <a:lstStyle/>
        <a:p>
          <a:pPr rtl="0"/>
          <a:r>
            <a:rPr lang="en-US" dirty="0">
              <a:latin typeface="Arial" panose="020B0604020202020204" pitchFamily="34" charset="0"/>
              <a:cs typeface="Arial" panose="020B0604020202020204" pitchFamily="34" charset="0"/>
            </a:rPr>
            <a:t>Electrical Hazards</a:t>
          </a:r>
        </a:p>
      </dgm:t>
    </dgm:pt>
    <dgm:pt modelId="{723EBEE4-F009-4146-876E-48E28779E0E8}" type="parTrans" cxnId="{4610F49F-AB50-4F20-B6D5-7395D8D925FF}">
      <dgm:prSet/>
      <dgm:spPr/>
      <dgm:t>
        <a:bodyPr/>
        <a:lstStyle/>
        <a:p>
          <a:endParaRPr lang="en-US"/>
        </a:p>
      </dgm:t>
    </dgm:pt>
    <dgm:pt modelId="{4F4AFAC9-5232-415B-B779-AE8B416CBB32}" type="sibTrans" cxnId="{4610F49F-AB50-4F20-B6D5-7395D8D925FF}">
      <dgm:prSet/>
      <dgm:spPr/>
      <dgm:t>
        <a:bodyPr/>
        <a:lstStyle/>
        <a:p>
          <a:endParaRPr lang="en-US"/>
        </a:p>
      </dgm:t>
    </dgm:pt>
    <dgm:pt modelId="{74973B8D-07EA-472A-9501-84B27439A0BB}">
      <dgm:prSet/>
      <dgm:spPr/>
      <dgm:t>
        <a:bodyPr/>
        <a:lstStyle/>
        <a:p>
          <a:pPr rtl="0"/>
          <a:r>
            <a:rPr lang="en-US" dirty="0">
              <a:latin typeface="Arial" panose="020B0604020202020204" pitchFamily="34" charset="0"/>
              <a:cs typeface="Arial" panose="020B0604020202020204" pitchFamily="34" charset="0"/>
            </a:rPr>
            <a:t>Injury From Sharp object</a:t>
          </a:r>
        </a:p>
      </dgm:t>
    </dgm:pt>
    <dgm:pt modelId="{67E96460-5F35-4E33-89DB-EBBCA0069859}" type="parTrans" cxnId="{24BEE713-D8FB-4A10-94D7-552E93C1C510}">
      <dgm:prSet/>
      <dgm:spPr/>
      <dgm:t>
        <a:bodyPr/>
        <a:lstStyle/>
        <a:p>
          <a:endParaRPr lang="en-US"/>
        </a:p>
      </dgm:t>
    </dgm:pt>
    <dgm:pt modelId="{99F2A2DA-2A2C-4391-9109-11C298CF2FF9}" type="sibTrans" cxnId="{24BEE713-D8FB-4A10-94D7-552E93C1C510}">
      <dgm:prSet/>
      <dgm:spPr/>
      <dgm:t>
        <a:bodyPr/>
        <a:lstStyle/>
        <a:p>
          <a:endParaRPr lang="en-US"/>
        </a:p>
      </dgm:t>
    </dgm:pt>
    <dgm:pt modelId="{67803A1A-3CE5-4898-99EB-191F5F7003FA}" type="pres">
      <dgm:prSet presAssocID="{478F26A4-421B-4609-96CD-78A45814B332}" presName="linear" presStyleCnt="0">
        <dgm:presLayoutVars>
          <dgm:animLvl val="lvl"/>
          <dgm:resizeHandles val="exact"/>
        </dgm:presLayoutVars>
      </dgm:prSet>
      <dgm:spPr/>
    </dgm:pt>
    <dgm:pt modelId="{CEFB80F3-149C-4296-A289-62F343113021}" type="pres">
      <dgm:prSet presAssocID="{CB6048FD-1874-4427-81E8-2478B45B765B}" presName="parentText" presStyleLbl="node1" presStyleIdx="0" presStyleCnt="1" custLinFactNeighborX="-134" custLinFactNeighborY="-1793">
        <dgm:presLayoutVars>
          <dgm:chMax val="0"/>
          <dgm:bulletEnabled val="1"/>
        </dgm:presLayoutVars>
      </dgm:prSet>
      <dgm:spPr/>
    </dgm:pt>
    <dgm:pt modelId="{E5AFEA53-90F0-4955-8EBE-8E51BB61D6FC}" type="pres">
      <dgm:prSet presAssocID="{CB6048FD-1874-4427-81E8-2478B45B765B}" presName="childText" presStyleLbl="revTx" presStyleIdx="0" presStyleCnt="1">
        <dgm:presLayoutVars>
          <dgm:bulletEnabled val="1"/>
        </dgm:presLayoutVars>
      </dgm:prSet>
      <dgm:spPr/>
    </dgm:pt>
  </dgm:ptLst>
  <dgm:cxnLst>
    <dgm:cxn modelId="{24BEE713-D8FB-4A10-94D7-552E93C1C510}" srcId="{CB6048FD-1874-4427-81E8-2478B45B765B}" destId="{74973B8D-07EA-472A-9501-84B27439A0BB}" srcOrd="5" destOrd="0" parTransId="{67E96460-5F35-4E33-89DB-EBBCA0069859}" sibTransId="{99F2A2DA-2A2C-4391-9109-11C298CF2FF9}"/>
    <dgm:cxn modelId="{DB886A61-086A-4F14-BC4A-FA0924C0F710}" srcId="{CB6048FD-1874-4427-81E8-2478B45B765B}" destId="{44F14151-079B-4EB5-B9E0-C81C80C3BD3D}" srcOrd="3" destOrd="0" parTransId="{D8784469-FC9B-450E-8647-2AEE9CC009C1}" sibTransId="{2F3385F2-BA2B-4837-B3F0-959CC21CA0B5}"/>
    <dgm:cxn modelId="{6471456C-3E98-421A-8D32-DF0D75F757CA}" type="presOf" srcId="{ADBA2B8E-81D6-46E3-B9A7-BF5095D1DABB}" destId="{E5AFEA53-90F0-4955-8EBE-8E51BB61D6FC}" srcOrd="0" destOrd="4" presId="urn:microsoft.com/office/officeart/2005/8/layout/vList2"/>
    <dgm:cxn modelId="{4F35A74E-4BB3-4619-B40A-6B327098D367}" type="presOf" srcId="{AA5BE78D-2168-41F1-BEA8-4383A6B1A94D}" destId="{E5AFEA53-90F0-4955-8EBE-8E51BB61D6FC}" srcOrd="0" destOrd="1" presId="urn:microsoft.com/office/officeart/2005/8/layout/vList2"/>
    <dgm:cxn modelId="{BF3DA572-F9DE-464E-838C-2FF32A104C36}" srcId="{CB6048FD-1874-4427-81E8-2478B45B765B}" destId="{DF5C512A-E4C7-4979-AA06-5B0FEEEF89FD}" srcOrd="0" destOrd="0" parTransId="{B7EFCB62-D1D3-4C04-B9DF-E3D5C259BEAA}" sibTransId="{1A32630A-2F5B-4113-8A62-8CA5C63F6C59}"/>
    <dgm:cxn modelId="{B42ADC53-6A29-4050-82A7-8EBC0C60ECCE}" type="presOf" srcId="{17DA6144-8418-494E-AAAB-C0C457CC9949}" destId="{E5AFEA53-90F0-4955-8EBE-8E51BB61D6FC}" srcOrd="0" destOrd="2" presId="urn:microsoft.com/office/officeart/2005/8/layout/vList2"/>
    <dgm:cxn modelId="{4D53BA96-8FC3-4521-A603-CE00634DC664}" type="presOf" srcId="{44F14151-079B-4EB5-B9E0-C81C80C3BD3D}" destId="{E5AFEA53-90F0-4955-8EBE-8E51BB61D6FC}" srcOrd="0" destOrd="3" presId="urn:microsoft.com/office/officeart/2005/8/layout/vList2"/>
    <dgm:cxn modelId="{4610F49F-AB50-4F20-B6D5-7395D8D925FF}" srcId="{CB6048FD-1874-4427-81E8-2478B45B765B}" destId="{ADBA2B8E-81D6-46E3-B9A7-BF5095D1DABB}" srcOrd="4" destOrd="0" parTransId="{723EBEE4-F009-4146-876E-48E28779E0E8}" sibTransId="{4F4AFAC9-5232-415B-B779-AE8B416CBB32}"/>
    <dgm:cxn modelId="{9EECDBB8-42B3-41E3-B338-E7FA75709877}" type="presOf" srcId="{DF5C512A-E4C7-4979-AA06-5B0FEEEF89FD}" destId="{E5AFEA53-90F0-4955-8EBE-8E51BB61D6FC}" srcOrd="0" destOrd="0" presId="urn:microsoft.com/office/officeart/2005/8/layout/vList2"/>
    <dgm:cxn modelId="{2AF606C8-04D5-4799-BAB2-9A06B86C7771}" srcId="{CB6048FD-1874-4427-81E8-2478B45B765B}" destId="{17DA6144-8418-494E-AAAB-C0C457CC9949}" srcOrd="2" destOrd="0" parTransId="{3A548921-87BF-47DE-9D00-33BC42C73A4A}" sibTransId="{E53078BB-E324-4A1A-B2F4-6247F593E4FA}"/>
    <dgm:cxn modelId="{A93ADDD4-4DA9-4A4F-AF13-F1D9407C8C3A}" type="presOf" srcId="{74973B8D-07EA-472A-9501-84B27439A0BB}" destId="{E5AFEA53-90F0-4955-8EBE-8E51BB61D6FC}" srcOrd="0" destOrd="5" presId="urn:microsoft.com/office/officeart/2005/8/layout/vList2"/>
    <dgm:cxn modelId="{6CE401DA-25D0-4C65-A4B1-262FEB7CF49B}" type="presOf" srcId="{CB6048FD-1874-4427-81E8-2478B45B765B}" destId="{CEFB80F3-149C-4296-A289-62F343113021}" srcOrd="0" destOrd="0" presId="urn:microsoft.com/office/officeart/2005/8/layout/vList2"/>
    <dgm:cxn modelId="{2A147BF2-CF19-476D-B0E0-A92ADAD820E5}" srcId="{CB6048FD-1874-4427-81E8-2478B45B765B}" destId="{AA5BE78D-2168-41F1-BEA8-4383A6B1A94D}" srcOrd="1" destOrd="0" parTransId="{B4962EEC-0911-41ED-BA46-CE87CB8D998A}" sibTransId="{FD27DDD9-8BC0-4B07-8DC6-9077B0410C84}"/>
    <dgm:cxn modelId="{A8EC5DF3-31DC-4246-A1AD-0469954D0FD3}" type="presOf" srcId="{478F26A4-421B-4609-96CD-78A45814B332}" destId="{67803A1A-3CE5-4898-99EB-191F5F7003FA}" srcOrd="0" destOrd="0" presId="urn:microsoft.com/office/officeart/2005/8/layout/vList2"/>
    <dgm:cxn modelId="{0DB096F8-0487-4E2E-9C80-88707A191B38}" srcId="{478F26A4-421B-4609-96CD-78A45814B332}" destId="{CB6048FD-1874-4427-81E8-2478B45B765B}" srcOrd="0" destOrd="0" parTransId="{F2238E76-BD38-47DE-9EBF-C4894E482E0B}" sibTransId="{7F5F5415-CB6A-4B80-843B-0FE2FD6640CA}"/>
    <dgm:cxn modelId="{03AC43C5-A0EA-4A4E-B745-48EB1BDAC64C}" type="presParOf" srcId="{67803A1A-3CE5-4898-99EB-191F5F7003FA}" destId="{CEFB80F3-149C-4296-A289-62F343113021}" srcOrd="0" destOrd="0" presId="urn:microsoft.com/office/officeart/2005/8/layout/vList2"/>
    <dgm:cxn modelId="{010A0F60-78C2-4681-B75D-EE4B683E9166}" type="presParOf" srcId="{67803A1A-3CE5-4898-99EB-191F5F7003FA}" destId="{E5AFEA53-90F0-4955-8EBE-8E51BB61D6FC}"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2D183D-87B6-47B7-9BD6-69AF8009D18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4A801F3B-2FEA-460B-9574-6FAEB76561D8}">
      <dgm:prSet/>
      <dgm:spPr/>
      <dgm:t>
        <a:bodyPr/>
        <a:lstStyle/>
        <a:p>
          <a:pPr rtl="0"/>
          <a:endParaRPr lang="en-US" dirty="0"/>
        </a:p>
      </dgm:t>
    </dgm:pt>
    <dgm:pt modelId="{07919937-91F6-4845-984E-58D2DB1A18E0}" type="parTrans" cxnId="{615FD492-19B9-491E-AEC7-392141835307}">
      <dgm:prSet/>
      <dgm:spPr/>
      <dgm:t>
        <a:bodyPr/>
        <a:lstStyle/>
        <a:p>
          <a:endParaRPr lang="en-US"/>
        </a:p>
      </dgm:t>
    </dgm:pt>
    <dgm:pt modelId="{A7330229-A60A-4B04-B09C-FAF57E9A72BB}" type="sibTrans" cxnId="{615FD492-19B9-491E-AEC7-392141835307}">
      <dgm:prSet/>
      <dgm:spPr/>
      <dgm:t>
        <a:bodyPr/>
        <a:lstStyle/>
        <a:p>
          <a:endParaRPr lang="en-US"/>
        </a:p>
      </dgm:t>
    </dgm:pt>
    <dgm:pt modelId="{97E75814-C03C-42A0-AD21-E9C2F31E446C}">
      <dgm:prSet/>
      <dgm:spPr/>
      <dgm:t>
        <a:bodyPr/>
        <a:lstStyle/>
        <a:p>
          <a:pPr rtl="0"/>
          <a:r>
            <a:rPr lang="en-US" dirty="0">
              <a:latin typeface="Arial" panose="020B0604020202020204" pitchFamily="34" charset="0"/>
              <a:cs typeface="Arial" panose="020B0604020202020204" pitchFamily="34" charset="0"/>
            </a:rPr>
            <a:t>Training: All housekeeping staff must undergo thorough training on health and safety procedures before conducting any cleaning tasks (Singh et al., 2021). </a:t>
          </a:r>
        </a:p>
      </dgm:t>
    </dgm:pt>
    <dgm:pt modelId="{CAD9B380-D7E9-4BBA-8D89-24A5C3485D49}" type="parTrans" cxnId="{C6117D37-0E35-49A9-BC55-FE6878CD59A7}">
      <dgm:prSet/>
      <dgm:spPr/>
      <dgm:t>
        <a:bodyPr/>
        <a:lstStyle/>
        <a:p>
          <a:endParaRPr lang="en-US"/>
        </a:p>
      </dgm:t>
    </dgm:pt>
    <dgm:pt modelId="{4C6881AC-A0B5-4CBE-B5DB-C1C7F5A8C67F}" type="sibTrans" cxnId="{C6117D37-0E35-49A9-BC55-FE6878CD59A7}">
      <dgm:prSet/>
      <dgm:spPr/>
      <dgm:t>
        <a:bodyPr/>
        <a:lstStyle/>
        <a:p>
          <a:endParaRPr lang="en-US"/>
        </a:p>
      </dgm:t>
    </dgm:pt>
    <dgm:pt modelId="{1E9E6A65-D87B-486D-9FE5-B18FDA51FEDE}">
      <dgm:prSet/>
      <dgm:spPr/>
      <dgm:t>
        <a:bodyPr/>
        <a:lstStyle/>
        <a:p>
          <a:pPr rtl="0"/>
          <a:r>
            <a:rPr lang="en-US" dirty="0">
              <a:latin typeface="Arial" panose="020B0604020202020204" pitchFamily="34" charset="0"/>
              <a:cs typeface="Arial" panose="020B0604020202020204" pitchFamily="34" charset="0"/>
            </a:rPr>
            <a:t>Personal Protective Equipment (PPE): Ensure all staff wear appropriate PPE including gloves, goggles, and masks to protect against chemicals, dust, and allergens. </a:t>
          </a:r>
        </a:p>
      </dgm:t>
    </dgm:pt>
    <dgm:pt modelId="{B9381CD7-FABE-4D87-890A-C367DB8B032B}" type="parTrans" cxnId="{6229FAB5-EC3B-492A-9714-6DCF9BCC5B69}">
      <dgm:prSet/>
      <dgm:spPr/>
      <dgm:t>
        <a:bodyPr/>
        <a:lstStyle/>
        <a:p>
          <a:endParaRPr lang="en-US"/>
        </a:p>
      </dgm:t>
    </dgm:pt>
    <dgm:pt modelId="{BA3D5E63-B9F1-4936-94EF-858B34ACF960}" type="sibTrans" cxnId="{6229FAB5-EC3B-492A-9714-6DCF9BCC5B69}">
      <dgm:prSet/>
      <dgm:spPr/>
      <dgm:t>
        <a:bodyPr/>
        <a:lstStyle/>
        <a:p>
          <a:endParaRPr lang="en-US"/>
        </a:p>
      </dgm:t>
    </dgm:pt>
    <dgm:pt modelId="{225E83A8-6028-4991-8A1B-B9984E49CADB}">
      <dgm:prSet/>
      <dgm:spPr/>
      <dgm:t>
        <a:bodyPr/>
        <a:lstStyle/>
        <a:p>
          <a:pPr rtl="0"/>
          <a:r>
            <a:rPr lang="en-US" dirty="0">
              <a:latin typeface="Arial" panose="020B0604020202020204" pitchFamily="34" charset="0"/>
              <a:cs typeface="Arial" panose="020B0604020202020204" pitchFamily="34" charset="0"/>
            </a:rPr>
            <a:t>Chemical Handling: Properly store and label cleaning chemicals. Staff must use chemicals according to manufacturer instructions and avoid mixing different products (Vance et al., 2022). </a:t>
          </a:r>
        </a:p>
      </dgm:t>
    </dgm:pt>
    <dgm:pt modelId="{1ADD7CBA-2DD7-4982-9FC2-874E1ADD111A}" type="parTrans" cxnId="{821F7471-D2C2-4285-A38B-D81DC25E558D}">
      <dgm:prSet/>
      <dgm:spPr/>
      <dgm:t>
        <a:bodyPr/>
        <a:lstStyle/>
        <a:p>
          <a:endParaRPr lang="en-US"/>
        </a:p>
      </dgm:t>
    </dgm:pt>
    <dgm:pt modelId="{4C5F8685-2ADD-447A-9CA9-E286C88A41C0}" type="sibTrans" cxnId="{821F7471-D2C2-4285-A38B-D81DC25E558D}">
      <dgm:prSet/>
      <dgm:spPr/>
      <dgm:t>
        <a:bodyPr/>
        <a:lstStyle/>
        <a:p>
          <a:endParaRPr lang="en-US"/>
        </a:p>
      </dgm:t>
    </dgm:pt>
    <dgm:pt modelId="{84D4C43C-A550-450F-AA59-A842B7720AE8}" type="pres">
      <dgm:prSet presAssocID="{762D183D-87B6-47B7-9BD6-69AF8009D186}" presName="linearFlow" presStyleCnt="0">
        <dgm:presLayoutVars>
          <dgm:dir/>
          <dgm:animLvl val="lvl"/>
          <dgm:resizeHandles val="exact"/>
        </dgm:presLayoutVars>
      </dgm:prSet>
      <dgm:spPr/>
    </dgm:pt>
    <dgm:pt modelId="{A8D2AD46-3C32-4ED7-B489-EF6A9CC4F4E0}" type="pres">
      <dgm:prSet presAssocID="{4A801F3B-2FEA-460B-9574-6FAEB76561D8}" presName="composite" presStyleCnt="0"/>
      <dgm:spPr/>
    </dgm:pt>
    <dgm:pt modelId="{3E2C42C9-BD29-45DD-9B0B-3E8DF2813E1F}" type="pres">
      <dgm:prSet presAssocID="{4A801F3B-2FEA-460B-9574-6FAEB76561D8}" presName="parentText" presStyleLbl="alignNode1" presStyleIdx="0" presStyleCnt="1">
        <dgm:presLayoutVars>
          <dgm:chMax val="1"/>
          <dgm:bulletEnabled val="1"/>
        </dgm:presLayoutVars>
      </dgm:prSet>
      <dgm:spPr/>
    </dgm:pt>
    <dgm:pt modelId="{BB70623A-016D-4B4F-9C00-CA02ABBC68D6}" type="pres">
      <dgm:prSet presAssocID="{4A801F3B-2FEA-460B-9574-6FAEB76561D8}" presName="descendantText" presStyleLbl="alignAcc1" presStyleIdx="0" presStyleCnt="1">
        <dgm:presLayoutVars>
          <dgm:bulletEnabled val="1"/>
        </dgm:presLayoutVars>
      </dgm:prSet>
      <dgm:spPr/>
    </dgm:pt>
  </dgm:ptLst>
  <dgm:cxnLst>
    <dgm:cxn modelId="{C6117D37-0E35-49A9-BC55-FE6878CD59A7}" srcId="{4A801F3B-2FEA-460B-9574-6FAEB76561D8}" destId="{97E75814-C03C-42A0-AD21-E9C2F31E446C}" srcOrd="0" destOrd="0" parTransId="{CAD9B380-D7E9-4BBA-8D89-24A5C3485D49}" sibTransId="{4C6881AC-A0B5-4CBE-B5DB-C1C7F5A8C67F}"/>
    <dgm:cxn modelId="{1A4C306F-CE29-4044-AB76-FBF23A8CE85B}" type="presOf" srcId="{1E9E6A65-D87B-486D-9FE5-B18FDA51FEDE}" destId="{BB70623A-016D-4B4F-9C00-CA02ABBC68D6}" srcOrd="0" destOrd="1" presId="urn:microsoft.com/office/officeart/2005/8/layout/chevron2"/>
    <dgm:cxn modelId="{821F7471-D2C2-4285-A38B-D81DC25E558D}" srcId="{4A801F3B-2FEA-460B-9574-6FAEB76561D8}" destId="{225E83A8-6028-4991-8A1B-B9984E49CADB}" srcOrd="2" destOrd="0" parTransId="{1ADD7CBA-2DD7-4982-9FC2-874E1ADD111A}" sibTransId="{4C5F8685-2ADD-447A-9CA9-E286C88A41C0}"/>
    <dgm:cxn modelId="{615FD492-19B9-491E-AEC7-392141835307}" srcId="{762D183D-87B6-47B7-9BD6-69AF8009D186}" destId="{4A801F3B-2FEA-460B-9574-6FAEB76561D8}" srcOrd="0" destOrd="0" parTransId="{07919937-91F6-4845-984E-58D2DB1A18E0}" sibTransId="{A7330229-A60A-4B04-B09C-FAF57E9A72BB}"/>
    <dgm:cxn modelId="{BB9CFAA1-F3DE-494E-97B8-3B67F6B2F87E}" type="presOf" srcId="{225E83A8-6028-4991-8A1B-B9984E49CADB}" destId="{BB70623A-016D-4B4F-9C00-CA02ABBC68D6}" srcOrd="0" destOrd="2" presId="urn:microsoft.com/office/officeart/2005/8/layout/chevron2"/>
    <dgm:cxn modelId="{6229FAB5-EC3B-492A-9714-6DCF9BCC5B69}" srcId="{4A801F3B-2FEA-460B-9574-6FAEB76561D8}" destId="{1E9E6A65-D87B-486D-9FE5-B18FDA51FEDE}" srcOrd="1" destOrd="0" parTransId="{B9381CD7-FABE-4D87-890A-C367DB8B032B}" sibTransId="{BA3D5E63-B9F1-4936-94EF-858B34ACF960}"/>
    <dgm:cxn modelId="{97C482B7-621B-494A-B317-CF4AC6581F87}" type="presOf" srcId="{762D183D-87B6-47B7-9BD6-69AF8009D186}" destId="{84D4C43C-A550-450F-AA59-A842B7720AE8}" srcOrd="0" destOrd="0" presId="urn:microsoft.com/office/officeart/2005/8/layout/chevron2"/>
    <dgm:cxn modelId="{8DAB0BCE-868A-44DE-A3C2-334D5C7A10F1}" type="presOf" srcId="{4A801F3B-2FEA-460B-9574-6FAEB76561D8}" destId="{3E2C42C9-BD29-45DD-9B0B-3E8DF2813E1F}" srcOrd="0" destOrd="0" presId="urn:microsoft.com/office/officeart/2005/8/layout/chevron2"/>
    <dgm:cxn modelId="{15D90BFD-1AB7-4112-ABF1-F9A2221C7ED0}" type="presOf" srcId="{97E75814-C03C-42A0-AD21-E9C2F31E446C}" destId="{BB70623A-016D-4B4F-9C00-CA02ABBC68D6}" srcOrd="0" destOrd="0" presId="urn:microsoft.com/office/officeart/2005/8/layout/chevron2"/>
    <dgm:cxn modelId="{FBBB07F6-8B03-488D-ACEC-868EE565B848}" type="presParOf" srcId="{84D4C43C-A550-450F-AA59-A842B7720AE8}" destId="{A8D2AD46-3C32-4ED7-B489-EF6A9CC4F4E0}" srcOrd="0" destOrd="0" presId="urn:microsoft.com/office/officeart/2005/8/layout/chevron2"/>
    <dgm:cxn modelId="{CF8448AE-8344-487C-A641-31C47524289D}" type="presParOf" srcId="{A8D2AD46-3C32-4ED7-B489-EF6A9CC4F4E0}" destId="{3E2C42C9-BD29-45DD-9B0B-3E8DF2813E1F}" srcOrd="0" destOrd="0" presId="urn:microsoft.com/office/officeart/2005/8/layout/chevron2"/>
    <dgm:cxn modelId="{E92ABA3F-E0B5-4B03-AF46-0212B248C7C2}" type="presParOf" srcId="{A8D2AD46-3C32-4ED7-B489-EF6A9CC4F4E0}" destId="{BB70623A-016D-4B4F-9C00-CA02ABBC68D6}"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B3C171-E85C-4A9B-83E6-8FA4BD02B7B1}" type="doc">
      <dgm:prSet loTypeId="urn:microsoft.com/office/officeart/2005/8/layout/chevronAccent+Icon" loCatId="process" qsTypeId="urn:microsoft.com/office/officeart/2005/8/quickstyle/simple1" qsCatId="simple" csTypeId="urn:microsoft.com/office/officeart/2005/8/colors/accent1_2" csCatId="accent1" phldr="1"/>
      <dgm:spPr/>
      <dgm:t>
        <a:bodyPr/>
        <a:lstStyle/>
        <a:p>
          <a:endParaRPr lang="en-US"/>
        </a:p>
      </dgm:t>
    </dgm:pt>
    <dgm:pt modelId="{7978053F-7A38-463D-9B7B-6847DD8E9E23}">
      <dgm:prSet/>
      <dgm:spPr/>
      <dgm:t>
        <a:bodyPr/>
        <a:lstStyle/>
        <a:p>
          <a:pPr rtl="0"/>
          <a:r>
            <a:rPr lang="en-US" dirty="0">
              <a:latin typeface="Arial" panose="020B0604020202020204" pitchFamily="34" charset="0"/>
              <a:cs typeface="Arial" panose="020B0604020202020204" pitchFamily="34" charset="0"/>
            </a:rPr>
            <a:t>Lifting Techniques: Train staff on proper lifting techniques to prevent strains and injuries (Sadhale, 2021). Utilize mechanical aids such as trolleys for heavy items. </a:t>
          </a:r>
        </a:p>
      </dgm:t>
    </dgm:pt>
    <dgm:pt modelId="{AC7E3418-51B0-43E8-84D8-F3AD0863D870}" type="parTrans" cxnId="{CD3E030F-4A77-4CC7-A393-81D25A922A80}">
      <dgm:prSet/>
      <dgm:spPr/>
      <dgm:t>
        <a:bodyPr/>
        <a:lstStyle/>
        <a:p>
          <a:endParaRPr lang="en-US"/>
        </a:p>
      </dgm:t>
    </dgm:pt>
    <dgm:pt modelId="{607774E3-73A4-4246-B03F-D7087D002580}" type="sibTrans" cxnId="{CD3E030F-4A77-4CC7-A393-81D25A922A80}">
      <dgm:prSet/>
      <dgm:spPr/>
      <dgm:t>
        <a:bodyPr/>
        <a:lstStyle/>
        <a:p>
          <a:endParaRPr lang="en-US"/>
        </a:p>
      </dgm:t>
    </dgm:pt>
    <dgm:pt modelId="{3BEBDBE5-8054-4C12-803C-C2C2C2A34553}">
      <dgm:prSet/>
      <dgm:spPr/>
      <dgm:t>
        <a:bodyPr/>
        <a:lstStyle/>
        <a:p>
          <a:pPr rtl="0"/>
          <a:r>
            <a:rPr lang="en-US" dirty="0"/>
            <a:t>Slip and Trip Prevention: Keep floors dry and clear of obstacles. Use signage to warn of wet floors and promptly clean up spills</a:t>
          </a:r>
        </a:p>
      </dgm:t>
    </dgm:pt>
    <dgm:pt modelId="{55CC9011-2AC2-41BA-AD1F-05217A6ACFC7}" type="parTrans" cxnId="{7A268AD3-F848-4BB1-9A19-F9415ABD00F4}">
      <dgm:prSet/>
      <dgm:spPr/>
      <dgm:t>
        <a:bodyPr/>
        <a:lstStyle/>
        <a:p>
          <a:endParaRPr lang="en-US"/>
        </a:p>
      </dgm:t>
    </dgm:pt>
    <dgm:pt modelId="{E834CED9-DB77-4969-A974-C7C4F71595F1}" type="sibTrans" cxnId="{7A268AD3-F848-4BB1-9A19-F9415ABD00F4}">
      <dgm:prSet/>
      <dgm:spPr/>
      <dgm:t>
        <a:bodyPr/>
        <a:lstStyle/>
        <a:p>
          <a:endParaRPr lang="en-US"/>
        </a:p>
      </dgm:t>
    </dgm:pt>
    <dgm:pt modelId="{FBA263B6-4CB1-451D-BAAB-4FEAFC9EF41A}" type="pres">
      <dgm:prSet presAssocID="{D0B3C171-E85C-4A9B-83E6-8FA4BD02B7B1}" presName="Name0" presStyleCnt="0">
        <dgm:presLayoutVars>
          <dgm:dir/>
          <dgm:resizeHandles val="exact"/>
        </dgm:presLayoutVars>
      </dgm:prSet>
      <dgm:spPr/>
    </dgm:pt>
    <dgm:pt modelId="{3FC5D98A-C4E1-42ED-A64E-5C497C1566E8}" type="pres">
      <dgm:prSet presAssocID="{7978053F-7A38-463D-9B7B-6847DD8E9E23}" presName="composite" presStyleCnt="0"/>
      <dgm:spPr/>
    </dgm:pt>
    <dgm:pt modelId="{1D202DD4-847A-462F-870A-A43D2A9E9219}" type="pres">
      <dgm:prSet presAssocID="{7978053F-7A38-463D-9B7B-6847DD8E9E23}" presName="bgChev" presStyleLbl="node1" presStyleIdx="0" presStyleCnt="2"/>
      <dgm:spPr/>
    </dgm:pt>
    <dgm:pt modelId="{FE5A97F0-C819-4D1B-AF1F-1DCB6286395A}" type="pres">
      <dgm:prSet presAssocID="{7978053F-7A38-463D-9B7B-6847DD8E9E23}" presName="txNode" presStyleLbl="fgAcc1" presStyleIdx="0" presStyleCnt="2">
        <dgm:presLayoutVars>
          <dgm:bulletEnabled val="1"/>
        </dgm:presLayoutVars>
      </dgm:prSet>
      <dgm:spPr/>
    </dgm:pt>
    <dgm:pt modelId="{AAFAD51E-B2BC-486C-BD72-4A860B122A54}" type="pres">
      <dgm:prSet presAssocID="{607774E3-73A4-4246-B03F-D7087D002580}" presName="compositeSpace" presStyleCnt="0"/>
      <dgm:spPr/>
    </dgm:pt>
    <dgm:pt modelId="{4C3B3D66-67A1-4EE4-BF13-016FC20F671E}" type="pres">
      <dgm:prSet presAssocID="{3BEBDBE5-8054-4C12-803C-C2C2C2A34553}" presName="composite" presStyleCnt="0"/>
      <dgm:spPr/>
    </dgm:pt>
    <dgm:pt modelId="{C80C85EB-083C-4812-A389-8824F96803D0}" type="pres">
      <dgm:prSet presAssocID="{3BEBDBE5-8054-4C12-803C-C2C2C2A34553}" presName="bgChev" presStyleLbl="node1" presStyleIdx="1" presStyleCnt="2"/>
      <dgm:spPr/>
    </dgm:pt>
    <dgm:pt modelId="{3A025B02-D46C-4A32-B674-5CFDFEF989B3}" type="pres">
      <dgm:prSet presAssocID="{3BEBDBE5-8054-4C12-803C-C2C2C2A34553}" presName="txNode" presStyleLbl="fgAcc1" presStyleIdx="1" presStyleCnt="2">
        <dgm:presLayoutVars>
          <dgm:bulletEnabled val="1"/>
        </dgm:presLayoutVars>
      </dgm:prSet>
      <dgm:spPr/>
    </dgm:pt>
  </dgm:ptLst>
  <dgm:cxnLst>
    <dgm:cxn modelId="{CD3E030F-4A77-4CC7-A393-81D25A922A80}" srcId="{D0B3C171-E85C-4A9B-83E6-8FA4BD02B7B1}" destId="{7978053F-7A38-463D-9B7B-6847DD8E9E23}" srcOrd="0" destOrd="0" parTransId="{AC7E3418-51B0-43E8-84D8-F3AD0863D870}" sibTransId="{607774E3-73A4-4246-B03F-D7087D002580}"/>
    <dgm:cxn modelId="{C8ABE971-B95C-497C-8A15-C35DBE978866}" type="presOf" srcId="{3BEBDBE5-8054-4C12-803C-C2C2C2A34553}" destId="{3A025B02-D46C-4A32-B674-5CFDFEF989B3}" srcOrd="0" destOrd="0" presId="urn:microsoft.com/office/officeart/2005/8/layout/chevronAccent+Icon"/>
    <dgm:cxn modelId="{BEE9AC94-96F4-41B5-ABCD-688C0B9F5147}" type="presOf" srcId="{D0B3C171-E85C-4A9B-83E6-8FA4BD02B7B1}" destId="{FBA263B6-4CB1-451D-BAAB-4FEAFC9EF41A}" srcOrd="0" destOrd="0" presId="urn:microsoft.com/office/officeart/2005/8/layout/chevronAccent+Icon"/>
    <dgm:cxn modelId="{7A268AD3-F848-4BB1-9A19-F9415ABD00F4}" srcId="{D0B3C171-E85C-4A9B-83E6-8FA4BD02B7B1}" destId="{3BEBDBE5-8054-4C12-803C-C2C2C2A34553}" srcOrd="1" destOrd="0" parTransId="{55CC9011-2AC2-41BA-AD1F-05217A6ACFC7}" sibTransId="{E834CED9-DB77-4969-A974-C7C4F71595F1}"/>
    <dgm:cxn modelId="{CDC9FFFA-BA3D-48B9-A144-5A883497908B}" type="presOf" srcId="{7978053F-7A38-463D-9B7B-6847DD8E9E23}" destId="{FE5A97F0-C819-4D1B-AF1F-1DCB6286395A}" srcOrd="0" destOrd="0" presId="urn:microsoft.com/office/officeart/2005/8/layout/chevronAccent+Icon"/>
    <dgm:cxn modelId="{8DD777B7-9A5B-4E3A-BEF7-0260BD675CA1}" type="presParOf" srcId="{FBA263B6-4CB1-451D-BAAB-4FEAFC9EF41A}" destId="{3FC5D98A-C4E1-42ED-A64E-5C497C1566E8}" srcOrd="0" destOrd="0" presId="urn:microsoft.com/office/officeart/2005/8/layout/chevronAccent+Icon"/>
    <dgm:cxn modelId="{FC444B77-1AAF-4B40-A22C-1D86DA225DA5}" type="presParOf" srcId="{3FC5D98A-C4E1-42ED-A64E-5C497C1566E8}" destId="{1D202DD4-847A-462F-870A-A43D2A9E9219}" srcOrd="0" destOrd="0" presId="urn:microsoft.com/office/officeart/2005/8/layout/chevronAccent+Icon"/>
    <dgm:cxn modelId="{38C926A1-60D3-493E-9712-73F3BBCA51A4}" type="presParOf" srcId="{3FC5D98A-C4E1-42ED-A64E-5C497C1566E8}" destId="{FE5A97F0-C819-4D1B-AF1F-1DCB6286395A}" srcOrd="1" destOrd="0" presId="urn:microsoft.com/office/officeart/2005/8/layout/chevronAccent+Icon"/>
    <dgm:cxn modelId="{B080157D-55B4-4FD6-A2F2-F239192116FE}" type="presParOf" srcId="{FBA263B6-4CB1-451D-BAAB-4FEAFC9EF41A}" destId="{AAFAD51E-B2BC-486C-BD72-4A860B122A54}" srcOrd="1" destOrd="0" presId="urn:microsoft.com/office/officeart/2005/8/layout/chevronAccent+Icon"/>
    <dgm:cxn modelId="{10F80D59-A2CC-4236-B929-4FED6F8F2530}" type="presParOf" srcId="{FBA263B6-4CB1-451D-BAAB-4FEAFC9EF41A}" destId="{4C3B3D66-67A1-4EE4-BF13-016FC20F671E}" srcOrd="2" destOrd="0" presId="urn:microsoft.com/office/officeart/2005/8/layout/chevronAccent+Icon"/>
    <dgm:cxn modelId="{2541408F-3CA8-4A3C-AE7B-3300E2BE577F}" type="presParOf" srcId="{4C3B3D66-67A1-4EE4-BF13-016FC20F671E}" destId="{C80C85EB-083C-4812-A389-8824F96803D0}" srcOrd="0" destOrd="0" presId="urn:microsoft.com/office/officeart/2005/8/layout/chevronAccent+Icon"/>
    <dgm:cxn modelId="{CDF30E79-220E-4356-898E-BB2A8B719031}" type="presParOf" srcId="{4C3B3D66-67A1-4EE4-BF13-016FC20F671E}" destId="{3A025B02-D46C-4A32-B674-5CFDFEF989B3}"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5E0382-A320-499E-A91C-7A7DDD092C42}"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E62EB0BA-D4EC-4D29-B6ED-6FA3FF3DFFEC}">
      <dgm:prSet custT="1"/>
      <dgm:spPr/>
      <dgm:t>
        <a:bodyPr/>
        <a:lstStyle/>
        <a:p>
          <a:pPr rtl="0"/>
          <a:r>
            <a:rPr lang="en-US" sz="2400" dirty="0">
              <a:latin typeface="Arial" panose="020B0604020202020204" pitchFamily="34" charset="0"/>
              <a:cs typeface="Arial" panose="020B0604020202020204" pitchFamily="34" charset="0"/>
            </a:rPr>
            <a:t>Preparation: Knock on the door and announce yourself before entering. Inspect the room for hazards or maintenance issues. Gather all necessary cleaning supplies and equipment.</a:t>
          </a:r>
        </a:p>
      </dgm:t>
    </dgm:pt>
    <dgm:pt modelId="{4E2CBFD9-6014-4945-91E8-0802E38563AB}" type="parTrans" cxnId="{00527078-790E-4C87-A418-6C933F3D4267}">
      <dgm:prSet/>
      <dgm:spPr/>
      <dgm:t>
        <a:bodyPr/>
        <a:lstStyle/>
        <a:p>
          <a:endParaRPr lang="en-US"/>
        </a:p>
      </dgm:t>
    </dgm:pt>
    <dgm:pt modelId="{DA170286-4893-4EC9-BB5A-C3482AC45187}" type="sibTrans" cxnId="{00527078-790E-4C87-A418-6C933F3D4267}">
      <dgm:prSet/>
      <dgm:spPr/>
      <dgm:t>
        <a:bodyPr/>
        <a:lstStyle/>
        <a:p>
          <a:endParaRPr lang="en-US"/>
        </a:p>
      </dgm:t>
    </dgm:pt>
    <dgm:pt modelId="{4A7594CA-8572-47E1-9709-0D3C9449986A}">
      <dgm:prSet custT="1"/>
      <dgm:spPr/>
      <dgm:t>
        <a:bodyPr/>
        <a:lstStyle/>
        <a:p>
          <a:pPr rtl="0"/>
          <a:r>
            <a:rPr lang="en-US" sz="2400" dirty="0">
              <a:latin typeface="Arial" panose="020B0604020202020204" pitchFamily="34" charset="0"/>
              <a:cs typeface="Arial" panose="020B0604020202020204" pitchFamily="34" charset="0"/>
            </a:rPr>
            <a:t>Ventilation: Open windows or turn on ventilation systems to ensure proper air circulation before starting cleaning tasks (Shapoval et al., 2022).</a:t>
          </a:r>
        </a:p>
      </dgm:t>
    </dgm:pt>
    <dgm:pt modelId="{0597AC91-1837-4986-92CF-D0F602450888}" type="parTrans" cxnId="{7F05377E-3D30-4AD1-A372-2AD6703BDFB7}">
      <dgm:prSet/>
      <dgm:spPr/>
      <dgm:t>
        <a:bodyPr/>
        <a:lstStyle/>
        <a:p>
          <a:endParaRPr lang="en-US"/>
        </a:p>
      </dgm:t>
    </dgm:pt>
    <dgm:pt modelId="{EC90E948-0C4C-4E64-AC2A-BBCC968A3EE5}" type="sibTrans" cxnId="{7F05377E-3D30-4AD1-A372-2AD6703BDFB7}">
      <dgm:prSet/>
      <dgm:spPr/>
      <dgm:t>
        <a:bodyPr/>
        <a:lstStyle/>
        <a:p>
          <a:endParaRPr lang="en-US"/>
        </a:p>
      </dgm:t>
    </dgm:pt>
    <dgm:pt modelId="{949EF9DB-A89A-49B7-BE87-E391B54E1D12}">
      <dgm:prSet custT="1"/>
      <dgm:spPr/>
      <dgm:t>
        <a:bodyPr/>
        <a:lstStyle/>
        <a:p>
          <a:pPr rtl="0"/>
          <a:r>
            <a:rPr lang="en-US" sz="2400" dirty="0">
              <a:latin typeface="Arial" panose="020B0604020202020204" pitchFamily="34" charset="0"/>
              <a:cs typeface="Arial" panose="020B0604020202020204" pitchFamily="34" charset="0"/>
            </a:rPr>
            <a:t>Top-to-Bottom Approach: Begin cleaning from the highest point (e.g., dusting ceiling fans) and work downwards to prevent dust and debris from resettling on surfaces (Brazil et al., 2023).</a:t>
          </a:r>
        </a:p>
      </dgm:t>
    </dgm:pt>
    <dgm:pt modelId="{630BA77A-C185-4487-A28D-F60149789076}" type="parTrans" cxnId="{CE34710A-0DEA-42DB-BA9E-6FFC7C39B823}">
      <dgm:prSet/>
      <dgm:spPr/>
      <dgm:t>
        <a:bodyPr/>
        <a:lstStyle/>
        <a:p>
          <a:endParaRPr lang="en-US"/>
        </a:p>
      </dgm:t>
    </dgm:pt>
    <dgm:pt modelId="{5D9B4ACC-5D6C-49B8-9238-F54051F9C7F9}" type="sibTrans" cxnId="{CE34710A-0DEA-42DB-BA9E-6FFC7C39B823}">
      <dgm:prSet/>
      <dgm:spPr/>
      <dgm:t>
        <a:bodyPr/>
        <a:lstStyle/>
        <a:p>
          <a:endParaRPr lang="en-US"/>
        </a:p>
      </dgm:t>
    </dgm:pt>
    <dgm:pt modelId="{04F4E331-4F68-46B1-8F10-574B9ADE63E8}" type="pres">
      <dgm:prSet presAssocID="{D25E0382-A320-499E-A91C-7A7DDD092C42}" presName="linear" presStyleCnt="0">
        <dgm:presLayoutVars>
          <dgm:animLvl val="lvl"/>
          <dgm:resizeHandles val="exact"/>
        </dgm:presLayoutVars>
      </dgm:prSet>
      <dgm:spPr/>
    </dgm:pt>
    <dgm:pt modelId="{0A545859-1007-43A8-A0B4-A0970ECE57D5}" type="pres">
      <dgm:prSet presAssocID="{E62EB0BA-D4EC-4D29-B6ED-6FA3FF3DFFEC}" presName="parentText" presStyleLbl="node1" presStyleIdx="0" presStyleCnt="3">
        <dgm:presLayoutVars>
          <dgm:chMax val="0"/>
          <dgm:bulletEnabled val="1"/>
        </dgm:presLayoutVars>
      </dgm:prSet>
      <dgm:spPr/>
    </dgm:pt>
    <dgm:pt modelId="{6E888AA5-863F-4F2F-A160-DA6B30E28922}" type="pres">
      <dgm:prSet presAssocID="{DA170286-4893-4EC9-BB5A-C3482AC45187}" presName="spacer" presStyleCnt="0"/>
      <dgm:spPr/>
    </dgm:pt>
    <dgm:pt modelId="{AAE06EB7-31FA-4A81-AAA4-2422A8604FA1}" type="pres">
      <dgm:prSet presAssocID="{4A7594CA-8572-47E1-9709-0D3C9449986A}" presName="parentText" presStyleLbl="node1" presStyleIdx="1" presStyleCnt="3">
        <dgm:presLayoutVars>
          <dgm:chMax val="0"/>
          <dgm:bulletEnabled val="1"/>
        </dgm:presLayoutVars>
      </dgm:prSet>
      <dgm:spPr/>
    </dgm:pt>
    <dgm:pt modelId="{51CBE170-BFAE-4BC5-9AEB-EC224511776B}" type="pres">
      <dgm:prSet presAssocID="{EC90E948-0C4C-4E64-AC2A-BBCC968A3EE5}" presName="spacer" presStyleCnt="0"/>
      <dgm:spPr/>
    </dgm:pt>
    <dgm:pt modelId="{BC83B34F-C80E-4599-8AEF-21D4D973E837}" type="pres">
      <dgm:prSet presAssocID="{949EF9DB-A89A-49B7-BE87-E391B54E1D12}" presName="parentText" presStyleLbl="node1" presStyleIdx="2" presStyleCnt="3">
        <dgm:presLayoutVars>
          <dgm:chMax val="0"/>
          <dgm:bulletEnabled val="1"/>
        </dgm:presLayoutVars>
      </dgm:prSet>
      <dgm:spPr/>
    </dgm:pt>
  </dgm:ptLst>
  <dgm:cxnLst>
    <dgm:cxn modelId="{CE34710A-0DEA-42DB-BA9E-6FFC7C39B823}" srcId="{D25E0382-A320-499E-A91C-7A7DDD092C42}" destId="{949EF9DB-A89A-49B7-BE87-E391B54E1D12}" srcOrd="2" destOrd="0" parTransId="{630BA77A-C185-4487-A28D-F60149789076}" sibTransId="{5D9B4ACC-5D6C-49B8-9238-F54051F9C7F9}"/>
    <dgm:cxn modelId="{76103F53-AD90-43F2-9729-47DF3F5CD4D0}" type="presOf" srcId="{949EF9DB-A89A-49B7-BE87-E391B54E1D12}" destId="{BC83B34F-C80E-4599-8AEF-21D4D973E837}" srcOrd="0" destOrd="0" presId="urn:microsoft.com/office/officeart/2005/8/layout/vList2"/>
    <dgm:cxn modelId="{6C816B54-06F0-404D-AC63-1C50BD1A55BC}" type="presOf" srcId="{E62EB0BA-D4EC-4D29-B6ED-6FA3FF3DFFEC}" destId="{0A545859-1007-43A8-A0B4-A0970ECE57D5}" srcOrd="0" destOrd="0" presId="urn:microsoft.com/office/officeart/2005/8/layout/vList2"/>
    <dgm:cxn modelId="{00527078-790E-4C87-A418-6C933F3D4267}" srcId="{D25E0382-A320-499E-A91C-7A7DDD092C42}" destId="{E62EB0BA-D4EC-4D29-B6ED-6FA3FF3DFFEC}" srcOrd="0" destOrd="0" parTransId="{4E2CBFD9-6014-4945-91E8-0802E38563AB}" sibTransId="{DA170286-4893-4EC9-BB5A-C3482AC45187}"/>
    <dgm:cxn modelId="{7F05377E-3D30-4AD1-A372-2AD6703BDFB7}" srcId="{D25E0382-A320-499E-A91C-7A7DDD092C42}" destId="{4A7594CA-8572-47E1-9709-0D3C9449986A}" srcOrd="1" destOrd="0" parTransId="{0597AC91-1837-4986-92CF-D0F602450888}" sibTransId="{EC90E948-0C4C-4E64-AC2A-BBCC968A3EE5}"/>
    <dgm:cxn modelId="{3F045AC2-8383-4554-B61C-6E7F7000E2D9}" type="presOf" srcId="{D25E0382-A320-499E-A91C-7A7DDD092C42}" destId="{04F4E331-4F68-46B1-8F10-574B9ADE63E8}" srcOrd="0" destOrd="0" presId="urn:microsoft.com/office/officeart/2005/8/layout/vList2"/>
    <dgm:cxn modelId="{A8B56CFD-7D7D-4E3B-9644-F1EA67FDFD04}" type="presOf" srcId="{4A7594CA-8572-47E1-9709-0D3C9449986A}" destId="{AAE06EB7-31FA-4A81-AAA4-2422A8604FA1}" srcOrd="0" destOrd="0" presId="urn:microsoft.com/office/officeart/2005/8/layout/vList2"/>
    <dgm:cxn modelId="{A6CB67CF-99B1-4181-9CAF-A54CE1FF4473}" type="presParOf" srcId="{04F4E331-4F68-46B1-8F10-574B9ADE63E8}" destId="{0A545859-1007-43A8-A0B4-A0970ECE57D5}" srcOrd="0" destOrd="0" presId="urn:microsoft.com/office/officeart/2005/8/layout/vList2"/>
    <dgm:cxn modelId="{E49A4CFB-4E53-4918-BBE9-A496BDD6AC7B}" type="presParOf" srcId="{04F4E331-4F68-46B1-8F10-574B9ADE63E8}" destId="{6E888AA5-863F-4F2F-A160-DA6B30E28922}" srcOrd="1" destOrd="0" presId="urn:microsoft.com/office/officeart/2005/8/layout/vList2"/>
    <dgm:cxn modelId="{C679DECE-504E-4C50-AACE-58BBF4BF6146}" type="presParOf" srcId="{04F4E331-4F68-46B1-8F10-574B9ADE63E8}" destId="{AAE06EB7-31FA-4A81-AAA4-2422A8604FA1}" srcOrd="2" destOrd="0" presId="urn:microsoft.com/office/officeart/2005/8/layout/vList2"/>
    <dgm:cxn modelId="{821DCEFC-8D78-4489-933D-B653DA0B5617}" type="presParOf" srcId="{04F4E331-4F68-46B1-8F10-574B9ADE63E8}" destId="{51CBE170-BFAE-4BC5-9AEB-EC224511776B}" srcOrd="3" destOrd="0" presId="urn:microsoft.com/office/officeart/2005/8/layout/vList2"/>
    <dgm:cxn modelId="{BF0BD788-9689-4E7E-831D-355CD54A97AE}" type="presParOf" srcId="{04F4E331-4F68-46B1-8F10-574B9ADE63E8}" destId="{BC83B34F-C80E-4599-8AEF-21D4D973E8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0F3612-BE80-4F44-8A46-C4ED62859AAB}" type="doc">
      <dgm:prSet loTypeId="urn:microsoft.com/office/officeart/2005/8/layout/vList2" loCatId="list" qsTypeId="urn:microsoft.com/office/officeart/2005/8/quickstyle/3d1" qsCatId="3D" csTypeId="urn:microsoft.com/office/officeart/2005/8/colors/accent0_3" csCatId="mainScheme" phldr="1"/>
      <dgm:spPr/>
      <dgm:t>
        <a:bodyPr/>
        <a:lstStyle/>
        <a:p>
          <a:endParaRPr lang="en-US"/>
        </a:p>
      </dgm:t>
    </dgm:pt>
    <dgm:pt modelId="{82444C91-A126-42E7-ACF8-83008FDB5AF9}">
      <dgm:prSet custT="1"/>
      <dgm:spPr/>
      <dgm:t>
        <a:bodyPr/>
        <a:lstStyle/>
        <a:p>
          <a:pPr rtl="0"/>
          <a:r>
            <a:rPr lang="en-US" sz="2400" dirty="0">
              <a:latin typeface="Arial" panose="020B0604020202020204" pitchFamily="34" charset="0"/>
              <a:cs typeface="Arial" panose="020B0604020202020204" pitchFamily="34" charset="0"/>
            </a:rPr>
            <a:t>Bathroom Cleaning: Start with disinfecting high-touch surfaces like doorknobs and faucets. Use separate cleaning cloths for different areas to prevent cross-contamination (Sharma and Kaushik, 2021).</a:t>
          </a:r>
        </a:p>
      </dgm:t>
    </dgm:pt>
    <dgm:pt modelId="{8F71704E-F540-42A5-9586-BA4D82352CC6}" type="parTrans" cxnId="{0BE9D9D3-9108-45F4-8BBD-2AA96AC8D91C}">
      <dgm:prSet/>
      <dgm:spPr/>
      <dgm:t>
        <a:bodyPr/>
        <a:lstStyle/>
        <a:p>
          <a:endParaRPr lang="en-US"/>
        </a:p>
      </dgm:t>
    </dgm:pt>
    <dgm:pt modelId="{53002918-C049-4D41-9DCA-7D1BA4CDBE07}" type="sibTrans" cxnId="{0BE9D9D3-9108-45F4-8BBD-2AA96AC8D91C}">
      <dgm:prSet/>
      <dgm:spPr/>
      <dgm:t>
        <a:bodyPr/>
        <a:lstStyle/>
        <a:p>
          <a:endParaRPr lang="en-US"/>
        </a:p>
      </dgm:t>
    </dgm:pt>
    <dgm:pt modelId="{4B8DD2EF-EA2C-4963-B50B-973774347AAC}">
      <dgm:prSet custT="1"/>
      <dgm:spPr/>
      <dgm:t>
        <a:bodyPr/>
        <a:lstStyle/>
        <a:p>
          <a:pPr rtl="0"/>
          <a:r>
            <a:rPr lang="en-US" sz="2400" dirty="0">
              <a:latin typeface="Arial" panose="020B0604020202020204" pitchFamily="34" charset="0"/>
              <a:cs typeface="Arial" panose="020B0604020202020204" pitchFamily="34" charset="0"/>
            </a:rPr>
            <a:t>Bedroom Cleaning: Change linens, vacuum floors, and dust furniture systematically. Inspect mattresses for signs of infestation and report immediately.</a:t>
          </a:r>
        </a:p>
      </dgm:t>
    </dgm:pt>
    <dgm:pt modelId="{498AB13A-D997-40C5-869C-2BD5046CCB99}" type="parTrans" cxnId="{63B8AC3A-5625-4ED0-9227-225CD3D3E4B1}">
      <dgm:prSet/>
      <dgm:spPr/>
      <dgm:t>
        <a:bodyPr/>
        <a:lstStyle/>
        <a:p>
          <a:endParaRPr lang="en-US"/>
        </a:p>
      </dgm:t>
    </dgm:pt>
    <dgm:pt modelId="{F0BE6021-5763-4E62-9088-DB50C1E1FA98}" type="sibTrans" cxnId="{63B8AC3A-5625-4ED0-9227-225CD3D3E4B1}">
      <dgm:prSet/>
      <dgm:spPr/>
      <dgm:t>
        <a:bodyPr/>
        <a:lstStyle/>
        <a:p>
          <a:endParaRPr lang="en-US"/>
        </a:p>
      </dgm:t>
    </dgm:pt>
    <dgm:pt modelId="{8DAB0EF4-8F56-4F1E-AD5A-FC301198AA3E}">
      <dgm:prSet custT="1"/>
      <dgm:spPr/>
      <dgm:t>
        <a:bodyPr/>
        <a:lstStyle/>
        <a:p>
          <a:pPr rtl="0"/>
          <a:r>
            <a:rPr lang="en-US" sz="2400" dirty="0">
              <a:latin typeface="Arial" panose="020B0604020202020204" pitchFamily="34" charset="0"/>
              <a:cs typeface="Arial" panose="020B0604020202020204" pitchFamily="34" charset="0"/>
            </a:rPr>
            <a:t>Final Inspection: Before leaving the room, double-check all areas for cleanliness and any items left behind. Ensure all equipment is properly stored</a:t>
          </a:r>
        </a:p>
      </dgm:t>
    </dgm:pt>
    <dgm:pt modelId="{BE7E615C-A383-4967-90D6-39DBB4422AD2}" type="parTrans" cxnId="{4AB4F833-A895-4F50-8D2A-DCC4972807C3}">
      <dgm:prSet/>
      <dgm:spPr/>
      <dgm:t>
        <a:bodyPr/>
        <a:lstStyle/>
        <a:p>
          <a:endParaRPr lang="en-US"/>
        </a:p>
      </dgm:t>
    </dgm:pt>
    <dgm:pt modelId="{6216B63D-53A8-4DBF-9E65-02D13164016E}" type="sibTrans" cxnId="{4AB4F833-A895-4F50-8D2A-DCC4972807C3}">
      <dgm:prSet/>
      <dgm:spPr/>
      <dgm:t>
        <a:bodyPr/>
        <a:lstStyle/>
        <a:p>
          <a:endParaRPr lang="en-US"/>
        </a:p>
      </dgm:t>
    </dgm:pt>
    <dgm:pt modelId="{0FF0CACA-002F-4A9E-B7C3-0F919C2EA0B0}" type="pres">
      <dgm:prSet presAssocID="{B80F3612-BE80-4F44-8A46-C4ED62859AAB}" presName="linear" presStyleCnt="0">
        <dgm:presLayoutVars>
          <dgm:animLvl val="lvl"/>
          <dgm:resizeHandles val="exact"/>
        </dgm:presLayoutVars>
      </dgm:prSet>
      <dgm:spPr/>
    </dgm:pt>
    <dgm:pt modelId="{51637DF4-258C-4084-B90F-30BC0F7F5033}" type="pres">
      <dgm:prSet presAssocID="{82444C91-A126-42E7-ACF8-83008FDB5AF9}" presName="parentText" presStyleLbl="node1" presStyleIdx="0" presStyleCnt="3">
        <dgm:presLayoutVars>
          <dgm:chMax val="0"/>
          <dgm:bulletEnabled val="1"/>
        </dgm:presLayoutVars>
      </dgm:prSet>
      <dgm:spPr/>
    </dgm:pt>
    <dgm:pt modelId="{FB4CCE2E-32FD-43F0-8A95-B60B694156D8}" type="pres">
      <dgm:prSet presAssocID="{53002918-C049-4D41-9DCA-7D1BA4CDBE07}" presName="spacer" presStyleCnt="0"/>
      <dgm:spPr/>
    </dgm:pt>
    <dgm:pt modelId="{1D9078A8-954A-4FEA-A151-CB0C8EDAB738}" type="pres">
      <dgm:prSet presAssocID="{4B8DD2EF-EA2C-4963-B50B-973774347AAC}" presName="parentText" presStyleLbl="node1" presStyleIdx="1" presStyleCnt="3">
        <dgm:presLayoutVars>
          <dgm:chMax val="0"/>
          <dgm:bulletEnabled val="1"/>
        </dgm:presLayoutVars>
      </dgm:prSet>
      <dgm:spPr/>
    </dgm:pt>
    <dgm:pt modelId="{854BD314-1048-4C64-AB1E-0495BF33D3C5}" type="pres">
      <dgm:prSet presAssocID="{F0BE6021-5763-4E62-9088-DB50C1E1FA98}" presName="spacer" presStyleCnt="0"/>
      <dgm:spPr/>
    </dgm:pt>
    <dgm:pt modelId="{EF9A8DC4-DDFB-4F28-AFE0-A562BA80E86A}" type="pres">
      <dgm:prSet presAssocID="{8DAB0EF4-8F56-4F1E-AD5A-FC301198AA3E}" presName="parentText" presStyleLbl="node1" presStyleIdx="2" presStyleCnt="3">
        <dgm:presLayoutVars>
          <dgm:chMax val="0"/>
          <dgm:bulletEnabled val="1"/>
        </dgm:presLayoutVars>
      </dgm:prSet>
      <dgm:spPr/>
    </dgm:pt>
  </dgm:ptLst>
  <dgm:cxnLst>
    <dgm:cxn modelId="{D7C42423-3DAF-4419-B0E1-3974DA85043E}" type="presOf" srcId="{82444C91-A126-42E7-ACF8-83008FDB5AF9}" destId="{51637DF4-258C-4084-B90F-30BC0F7F5033}" srcOrd="0" destOrd="0" presId="urn:microsoft.com/office/officeart/2005/8/layout/vList2"/>
    <dgm:cxn modelId="{4AB4F833-A895-4F50-8D2A-DCC4972807C3}" srcId="{B80F3612-BE80-4F44-8A46-C4ED62859AAB}" destId="{8DAB0EF4-8F56-4F1E-AD5A-FC301198AA3E}" srcOrd="2" destOrd="0" parTransId="{BE7E615C-A383-4967-90D6-39DBB4422AD2}" sibTransId="{6216B63D-53A8-4DBF-9E65-02D13164016E}"/>
    <dgm:cxn modelId="{63B8AC3A-5625-4ED0-9227-225CD3D3E4B1}" srcId="{B80F3612-BE80-4F44-8A46-C4ED62859AAB}" destId="{4B8DD2EF-EA2C-4963-B50B-973774347AAC}" srcOrd="1" destOrd="0" parTransId="{498AB13A-D997-40C5-869C-2BD5046CCB99}" sibTransId="{F0BE6021-5763-4E62-9088-DB50C1E1FA98}"/>
    <dgm:cxn modelId="{F315404D-7FAB-46F8-936A-191DC94A207B}" type="presOf" srcId="{4B8DD2EF-EA2C-4963-B50B-973774347AAC}" destId="{1D9078A8-954A-4FEA-A151-CB0C8EDAB738}" srcOrd="0" destOrd="0" presId="urn:microsoft.com/office/officeart/2005/8/layout/vList2"/>
    <dgm:cxn modelId="{28A67C78-971B-4FC7-941F-AE8B613B5FAA}" type="presOf" srcId="{8DAB0EF4-8F56-4F1E-AD5A-FC301198AA3E}" destId="{EF9A8DC4-DDFB-4F28-AFE0-A562BA80E86A}" srcOrd="0" destOrd="0" presId="urn:microsoft.com/office/officeart/2005/8/layout/vList2"/>
    <dgm:cxn modelId="{36186AA3-9142-4465-8C59-8B8A09750102}" type="presOf" srcId="{B80F3612-BE80-4F44-8A46-C4ED62859AAB}" destId="{0FF0CACA-002F-4A9E-B7C3-0F919C2EA0B0}" srcOrd="0" destOrd="0" presId="urn:microsoft.com/office/officeart/2005/8/layout/vList2"/>
    <dgm:cxn modelId="{0BE9D9D3-9108-45F4-8BBD-2AA96AC8D91C}" srcId="{B80F3612-BE80-4F44-8A46-C4ED62859AAB}" destId="{82444C91-A126-42E7-ACF8-83008FDB5AF9}" srcOrd="0" destOrd="0" parTransId="{8F71704E-F540-42A5-9586-BA4D82352CC6}" sibTransId="{53002918-C049-4D41-9DCA-7D1BA4CDBE07}"/>
    <dgm:cxn modelId="{71AD952C-7F2C-4F3A-954B-02B6688BB495}" type="presParOf" srcId="{0FF0CACA-002F-4A9E-B7C3-0F919C2EA0B0}" destId="{51637DF4-258C-4084-B90F-30BC0F7F5033}" srcOrd="0" destOrd="0" presId="urn:microsoft.com/office/officeart/2005/8/layout/vList2"/>
    <dgm:cxn modelId="{613E431B-74C1-4D82-B466-7FA0F557647F}" type="presParOf" srcId="{0FF0CACA-002F-4A9E-B7C3-0F919C2EA0B0}" destId="{FB4CCE2E-32FD-43F0-8A95-B60B694156D8}" srcOrd="1" destOrd="0" presId="urn:microsoft.com/office/officeart/2005/8/layout/vList2"/>
    <dgm:cxn modelId="{8D85614B-1BD9-494E-87FA-83A775AAC951}" type="presParOf" srcId="{0FF0CACA-002F-4A9E-B7C3-0F919C2EA0B0}" destId="{1D9078A8-954A-4FEA-A151-CB0C8EDAB738}" srcOrd="2" destOrd="0" presId="urn:microsoft.com/office/officeart/2005/8/layout/vList2"/>
    <dgm:cxn modelId="{BDD727DD-13FC-458D-AC07-562B0BF97E6D}" type="presParOf" srcId="{0FF0CACA-002F-4A9E-B7C3-0F919C2EA0B0}" destId="{854BD314-1048-4C64-AB1E-0495BF33D3C5}" srcOrd="3" destOrd="0" presId="urn:microsoft.com/office/officeart/2005/8/layout/vList2"/>
    <dgm:cxn modelId="{2CAD1C4B-FFA9-4EBB-B16A-372697A933DF}" type="presParOf" srcId="{0FF0CACA-002F-4A9E-B7C3-0F919C2EA0B0}" destId="{EF9A8DC4-DDFB-4F28-AFE0-A562BA80E86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8D51EF8-9BC1-400E-9552-37CB0294166C}"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7A811CC5-ED6D-4027-A1FD-A9E4D0887784}">
      <dgm:prSet/>
      <dgm:spPr/>
      <dgm:t>
        <a:bodyPr/>
        <a:lstStyle/>
        <a:p>
          <a:pPr rtl="0"/>
          <a:r>
            <a:rPr lang="en-US" b="1" dirty="0"/>
            <a:t>Cleaning Agents:</a:t>
          </a:r>
          <a:r>
            <a:rPr lang="en-US" dirty="0"/>
            <a:t> Disinfectants, glass </a:t>
          </a:r>
          <a:r>
            <a:rPr lang="en-US" dirty="0">
              <a:latin typeface="Arial" panose="020B0604020202020204" pitchFamily="34" charset="0"/>
              <a:cs typeface="Arial" panose="020B0604020202020204" pitchFamily="34" charset="0"/>
            </a:rPr>
            <a:t>cleaners</a:t>
          </a:r>
          <a:r>
            <a:rPr lang="en-US" dirty="0"/>
            <a:t>, multipurpose cleaners.</a:t>
          </a:r>
        </a:p>
      </dgm:t>
    </dgm:pt>
    <dgm:pt modelId="{21FA36C6-5725-43B3-91A5-EB8CFF710F26}" type="parTrans" cxnId="{38380F53-6D7F-4206-BE73-C4BCBA8CC07A}">
      <dgm:prSet/>
      <dgm:spPr/>
      <dgm:t>
        <a:bodyPr/>
        <a:lstStyle/>
        <a:p>
          <a:endParaRPr lang="en-US"/>
        </a:p>
      </dgm:t>
    </dgm:pt>
    <dgm:pt modelId="{FACCD988-FE38-4E45-9879-399BEB54D641}" type="sibTrans" cxnId="{38380F53-6D7F-4206-BE73-C4BCBA8CC07A}">
      <dgm:prSet/>
      <dgm:spPr/>
      <dgm:t>
        <a:bodyPr/>
        <a:lstStyle/>
        <a:p>
          <a:endParaRPr lang="en-US"/>
        </a:p>
      </dgm:t>
    </dgm:pt>
    <dgm:pt modelId="{9C9F2C3E-2639-4320-8F95-DA1E598D6072}">
      <dgm:prSet/>
      <dgm:spPr/>
      <dgm:t>
        <a:bodyPr/>
        <a:lstStyle/>
        <a:p>
          <a:pPr rtl="0"/>
          <a:r>
            <a:rPr lang="en-US" b="1" dirty="0">
              <a:latin typeface="Arial" panose="020B0604020202020204" pitchFamily="34" charset="0"/>
              <a:cs typeface="Arial" panose="020B0604020202020204" pitchFamily="34" charset="0"/>
            </a:rPr>
            <a:t>Tools</a:t>
          </a:r>
          <a:r>
            <a:rPr lang="en-US" b="1" dirty="0"/>
            <a:t>:</a:t>
          </a:r>
          <a:r>
            <a:rPr lang="en-US" dirty="0"/>
            <a:t> Vacuum cleaner, mop, bucket, dusters, microfiber cloths, sponges.</a:t>
          </a:r>
        </a:p>
      </dgm:t>
    </dgm:pt>
    <dgm:pt modelId="{545BC994-FA65-4FFB-A092-1207452FC0F1}" type="parTrans" cxnId="{DF3E494E-8F94-44FD-9C31-370509CEC982}">
      <dgm:prSet/>
      <dgm:spPr/>
      <dgm:t>
        <a:bodyPr/>
        <a:lstStyle/>
        <a:p>
          <a:endParaRPr lang="en-US"/>
        </a:p>
      </dgm:t>
    </dgm:pt>
    <dgm:pt modelId="{279ED482-A4AD-49C9-87B0-6EC157E3AD00}" type="sibTrans" cxnId="{DF3E494E-8F94-44FD-9C31-370509CEC982}">
      <dgm:prSet/>
      <dgm:spPr/>
      <dgm:t>
        <a:bodyPr/>
        <a:lstStyle/>
        <a:p>
          <a:endParaRPr lang="en-US"/>
        </a:p>
      </dgm:t>
    </dgm:pt>
    <dgm:pt modelId="{1D4E8ECA-4731-4D1D-AF09-05FB0E7D1E8B}">
      <dgm:prSet/>
      <dgm:spPr/>
      <dgm:t>
        <a:bodyPr/>
        <a:lstStyle/>
        <a:p>
          <a:pPr rtl="0"/>
          <a:r>
            <a:rPr lang="en-US" b="1" dirty="0"/>
            <a:t>Protective Gear:</a:t>
          </a:r>
          <a:r>
            <a:rPr lang="en-US" dirty="0"/>
            <a:t> Gloves, goggles, masks.</a:t>
          </a:r>
        </a:p>
      </dgm:t>
    </dgm:pt>
    <dgm:pt modelId="{A65095ED-435C-454D-9C97-6A5254FC6147}" type="parTrans" cxnId="{A9F661F7-BF02-495F-AF10-414F08E732E8}">
      <dgm:prSet/>
      <dgm:spPr/>
      <dgm:t>
        <a:bodyPr/>
        <a:lstStyle/>
        <a:p>
          <a:endParaRPr lang="en-US"/>
        </a:p>
      </dgm:t>
    </dgm:pt>
    <dgm:pt modelId="{5CA695AC-B6A7-459C-A39D-F06E12A60018}" type="sibTrans" cxnId="{A9F661F7-BF02-495F-AF10-414F08E732E8}">
      <dgm:prSet/>
      <dgm:spPr/>
      <dgm:t>
        <a:bodyPr/>
        <a:lstStyle/>
        <a:p>
          <a:endParaRPr lang="en-US"/>
        </a:p>
      </dgm:t>
    </dgm:pt>
    <dgm:pt modelId="{7758692C-45F9-4235-B264-CFF098191DA0}">
      <dgm:prSet/>
      <dgm:spPr/>
      <dgm:t>
        <a:bodyPr/>
        <a:lstStyle/>
        <a:p>
          <a:pPr rtl="0"/>
          <a:r>
            <a:rPr lang="en-US" b="1" dirty="0"/>
            <a:t>Safety </a:t>
          </a:r>
          <a:r>
            <a:rPr lang="en-US" b="1" dirty="0">
              <a:latin typeface="Arial" panose="020B0604020202020204" pitchFamily="34" charset="0"/>
              <a:cs typeface="Arial" panose="020B0604020202020204" pitchFamily="34" charset="0"/>
            </a:rPr>
            <a:t>Signs</a:t>
          </a:r>
          <a:r>
            <a:rPr lang="en-US" b="1" dirty="0"/>
            <a:t>:</a:t>
          </a:r>
          <a:r>
            <a:rPr lang="en-US" dirty="0"/>
            <a:t> Wet floor signs, caution signs.</a:t>
          </a:r>
        </a:p>
      </dgm:t>
    </dgm:pt>
    <dgm:pt modelId="{202B8965-284F-4129-8B47-8E452D0C42D9}" type="parTrans" cxnId="{5A9258AF-5991-4E8F-BEC9-926562C0606A}">
      <dgm:prSet/>
      <dgm:spPr/>
      <dgm:t>
        <a:bodyPr/>
        <a:lstStyle/>
        <a:p>
          <a:endParaRPr lang="en-US"/>
        </a:p>
      </dgm:t>
    </dgm:pt>
    <dgm:pt modelId="{403E21BE-9F3D-4CBA-B6D1-565FE4C01774}" type="sibTrans" cxnId="{5A9258AF-5991-4E8F-BEC9-926562C0606A}">
      <dgm:prSet/>
      <dgm:spPr/>
      <dgm:t>
        <a:bodyPr/>
        <a:lstStyle/>
        <a:p>
          <a:endParaRPr lang="en-US"/>
        </a:p>
      </dgm:t>
    </dgm:pt>
    <dgm:pt modelId="{516C0CF2-688F-4F69-8D0A-B7110179400A}">
      <dgm:prSet/>
      <dgm:spPr/>
      <dgm:t>
        <a:bodyPr/>
        <a:lstStyle/>
        <a:p>
          <a:pPr rtl="0"/>
          <a:r>
            <a:rPr lang="en-US" b="1" dirty="0">
              <a:latin typeface="Arial" panose="020B0604020202020204" pitchFamily="34" charset="0"/>
              <a:cs typeface="Arial" panose="020B0604020202020204" pitchFamily="34" charset="0"/>
            </a:rPr>
            <a:t>Mechanical</a:t>
          </a:r>
          <a:r>
            <a:rPr lang="en-US" b="1" dirty="0"/>
            <a:t> Aids:</a:t>
          </a:r>
          <a:r>
            <a:rPr lang="en-US" dirty="0"/>
            <a:t> Trolleys, step stools.</a:t>
          </a:r>
        </a:p>
      </dgm:t>
    </dgm:pt>
    <dgm:pt modelId="{00A578EE-2161-4766-AE4F-AF69E7DF7D5C}" type="parTrans" cxnId="{13EE1CDE-7169-4E88-817D-B100BF409855}">
      <dgm:prSet/>
      <dgm:spPr/>
      <dgm:t>
        <a:bodyPr/>
        <a:lstStyle/>
        <a:p>
          <a:endParaRPr lang="en-US"/>
        </a:p>
      </dgm:t>
    </dgm:pt>
    <dgm:pt modelId="{01E2BD3F-E830-4726-A6EF-A03B13185832}" type="sibTrans" cxnId="{13EE1CDE-7169-4E88-817D-B100BF409855}">
      <dgm:prSet/>
      <dgm:spPr/>
      <dgm:t>
        <a:bodyPr/>
        <a:lstStyle/>
        <a:p>
          <a:endParaRPr lang="en-US"/>
        </a:p>
      </dgm:t>
    </dgm:pt>
    <dgm:pt modelId="{0BA971CF-976E-4772-8D24-864B64465828}" type="pres">
      <dgm:prSet presAssocID="{58D51EF8-9BC1-400E-9552-37CB0294166C}" presName="CompostProcess" presStyleCnt="0">
        <dgm:presLayoutVars>
          <dgm:dir/>
          <dgm:resizeHandles val="exact"/>
        </dgm:presLayoutVars>
      </dgm:prSet>
      <dgm:spPr/>
    </dgm:pt>
    <dgm:pt modelId="{0BB625EC-B5A0-4911-A2AD-437D2AA54197}" type="pres">
      <dgm:prSet presAssocID="{58D51EF8-9BC1-400E-9552-37CB0294166C}" presName="arrow" presStyleLbl="bgShp" presStyleIdx="0" presStyleCnt="1"/>
      <dgm:spPr/>
    </dgm:pt>
    <dgm:pt modelId="{3BAD9CC5-331E-4742-BB94-8F627EDB6D4C}" type="pres">
      <dgm:prSet presAssocID="{58D51EF8-9BC1-400E-9552-37CB0294166C}" presName="linearProcess" presStyleCnt="0"/>
      <dgm:spPr/>
    </dgm:pt>
    <dgm:pt modelId="{4C4D2A69-FBD5-4F60-9BAE-700FBFC3D11B}" type="pres">
      <dgm:prSet presAssocID="{7A811CC5-ED6D-4027-A1FD-A9E4D0887784}" presName="textNode" presStyleLbl="node1" presStyleIdx="0" presStyleCnt="5">
        <dgm:presLayoutVars>
          <dgm:bulletEnabled val="1"/>
        </dgm:presLayoutVars>
      </dgm:prSet>
      <dgm:spPr/>
    </dgm:pt>
    <dgm:pt modelId="{05E5EB6B-19FD-4669-8397-8A6823EDEB71}" type="pres">
      <dgm:prSet presAssocID="{FACCD988-FE38-4E45-9879-399BEB54D641}" presName="sibTrans" presStyleCnt="0"/>
      <dgm:spPr/>
    </dgm:pt>
    <dgm:pt modelId="{E63291FE-F13D-4E9B-9C9E-F7098427369B}" type="pres">
      <dgm:prSet presAssocID="{9C9F2C3E-2639-4320-8F95-DA1E598D6072}" presName="textNode" presStyleLbl="node1" presStyleIdx="1" presStyleCnt="5">
        <dgm:presLayoutVars>
          <dgm:bulletEnabled val="1"/>
        </dgm:presLayoutVars>
      </dgm:prSet>
      <dgm:spPr/>
    </dgm:pt>
    <dgm:pt modelId="{13FE397C-1DFD-440B-B45D-9A084AD5DFCC}" type="pres">
      <dgm:prSet presAssocID="{279ED482-A4AD-49C9-87B0-6EC157E3AD00}" presName="sibTrans" presStyleCnt="0"/>
      <dgm:spPr/>
    </dgm:pt>
    <dgm:pt modelId="{11ED71C1-E30F-44EC-86DF-B14963114D2A}" type="pres">
      <dgm:prSet presAssocID="{1D4E8ECA-4731-4D1D-AF09-05FB0E7D1E8B}" presName="textNode" presStyleLbl="node1" presStyleIdx="2" presStyleCnt="5">
        <dgm:presLayoutVars>
          <dgm:bulletEnabled val="1"/>
        </dgm:presLayoutVars>
      </dgm:prSet>
      <dgm:spPr/>
    </dgm:pt>
    <dgm:pt modelId="{FDA93492-A7F0-4F40-8833-EE0E986DA730}" type="pres">
      <dgm:prSet presAssocID="{5CA695AC-B6A7-459C-A39D-F06E12A60018}" presName="sibTrans" presStyleCnt="0"/>
      <dgm:spPr/>
    </dgm:pt>
    <dgm:pt modelId="{20B42657-838F-4367-A4BC-87116538A653}" type="pres">
      <dgm:prSet presAssocID="{7758692C-45F9-4235-B264-CFF098191DA0}" presName="textNode" presStyleLbl="node1" presStyleIdx="3" presStyleCnt="5">
        <dgm:presLayoutVars>
          <dgm:bulletEnabled val="1"/>
        </dgm:presLayoutVars>
      </dgm:prSet>
      <dgm:spPr/>
    </dgm:pt>
    <dgm:pt modelId="{CF6B9F5B-5E21-499E-A9E4-5825B0554EBC}" type="pres">
      <dgm:prSet presAssocID="{403E21BE-9F3D-4CBA-B6D1-565FE4C01774}" presName="sibTrans" presStyleCnt="0"/>
      <dgm:spPr/>
    </dgm:pt>
    <dgm:pt modelId="{44186AB8-3CF9-4324-A498-FB753BEF6DD4}" type="pres">
      <dgm:prSet presAssocID="{516C0CF2-688F-4F69-8D0A-B7110179400A}" presName="textNode" presStyleLbl="node1" presStyleIdx="4" presStyleCnt="5">
        <dgm:presLayoutVars>
          <dgm:bulletEnabled val="1"/>
        </dgm:presLayoutVars>
      </dgm:prSet>
      <dgm:spPr/>
    </dgm:pt>
  </dgm:ptLst>
  <dgm:cxnLst>
    <dgm:cxn modelId="{B3035114-4944-42E8-A341-66EF6E72EF42}" type="presOf" srcId="{1D4E8ECA-4731-4D1D-AF09-05FB0E7D1E8B}" destId="{11ED71C1-E30F-44EC-86DF-B14963114D2A}" srcOrd="0" destOrd="0" presId="urn:microsoft.com/office/officeart/2005/8/layout/hProcess9"/>
    <dgm:cxn modelId="{9B526117-5283-490C-B226-2D59029E2CD3}" type="presOf" srcId="{58D51EF8-9BC1-400E-9552-37CB0294166C}" destId="{0BA971CF-976E-4772-8D24-864B64465828}" srcOrd="0" destOrd="0" presId="urn:microsoft.com/office/officeart/2005/8/layout/hProcess9"/>
    <dgm:cxn modelId="{2BFE0926-A571-4A98-A757-9C961EDEEA8C}" type="presOf" srcId="{7758692C-45F9-4235-B264-CFF098191DA0}" destId="{20B42657-838F-4367-A4BC-87116538A653}" srcOrd="0" destOrd="0" presId="urn:microsoft.com/office/officeart/2005/8/layout/hProcess9"/>
    <dgm:cxn modelId="{DF3E494E-8F94-44FD-9C31-370509CEC982}" srcId="{58D51EF8-9BC1-400E-9552-37CB0294166C}" destId="{9C9F2C3E-2639-4320-8F95-DA1E598D6072}" srcOrd="1" destOrd="0" parTransId="{545BC994-FA65-4FFB-A092-1207452FC0F1}" sibTransId="{279ED482-A4AD-49C9-87B0-6EC157E3AD00}"/>
    <dgm:cxn modelId="{38380F53-6D7F-4206-BE73-C4BCBA8CC07A}" srcId="{58D51EF8-9BC1-400E-9552-37CB0294166C}" destId="{7A811CC5-ED6D-4027-A1FD-A9E4D0887784}" srcOrd="0" destOrd="0" parTransId="{21FA36C6-5725-43B3-91A5-EB8CFF710F26}" sibTransId="{FACCD988-FE38-4E45-9879-399BEB54D641}"/>
    <dgm:cxn modelId="{9D735F95-3CE5-4F25-B1EF-3CBA16535975}" type="presOf" srcId="{9C9F2C3E-2639-4320-8F95-DA1E598D6072}" destId="{E63291FE-F13D-4E9B-9C9E-F7098427369B}" srcOrd="0" destOrd="0" presId="urn:microsoft.com/office/officeart/2005/8/layout/hProcess9"/>
    <dgm:cxn modelId="{8E76499D-3E89-4865-9043-907C349444B4}" type="presOf" srcId="{7A811CC5-ED6D-4027-A1FD-A9E4D0887784}" destId="{4C4D2A69-FBD5-4F60-9BAE-700FBFC3D11B}" srcOrd="0" destOrd="0" presId="urn:microsoft.com/office/officeart/2005/8/layout/hProcess9"/>
    <dgm:cxn modelId="{5A9258AF-5991-4E8F-BEC9-926562C0606A}" srcId="{58D51EF8-9BC1-400E-9552-37CB0294166C}" destId="{7758692C-45F9-4235-B264-CFF098191DA0}" srcOrd="3" destOrd="0" parTransId="{202B8965-284F-4129-8B47-8E452D0C42D9}" sibTransId="{403E21BE-9F3D-4CBA-B6D1-565FE4C01774}"/>
    <dgm:cxn modelId="{13EE1CDE-7169-4E88-817D-B100BF409855}" srcId="{58D51EF8-9BC1-400E-9552-37CB0294166C}" destId="{516C0CF2-688F-4F69-8D0A-B7110179400A}" srcOrd="4" destOrd="0" parTransId="{00A578EE-2161-4766-AE4F-AF69E7DF7D5C}" sibTransId="{01E2BD3F-E830-4726-A6EF-A03B13185832}"/>
    <dgm:cxn modelId="{1B2088E8-C833-44F3-8AF6-B6481A4ECF21}" type="presOf" srcId="{516C0CF2-688F-4F69-8D0A-B7110179400A}" destId="{44186AB8-3CF9-4324-A498-FB753BEF6DD4}" srcOrd="0" destOrd="0" presId="urn:microsoft.com/office/officeart/2005/8/layout/hProcess9"/>
    <dgm:cxn modelId="{A9F661F7-BF02-495F-AF10-414F08E732E8}" srcId="{58D51EF8-9BC1-400E-9552-37CB0294166C}" destId="{1D4E8ECA-4731-4D1D-AF09-05FB0E7D1E8B}" srcOrd="2" destOrd="0" parTransId="{A65095ED-435C-454D-9C97-6A5254FC6147}" sibTransId="{5CA695AC-B6A7-459C-A39D-F06E12A60018}"/>
    <dgm:cxn modelId="{B03D960A-C107-4AE3-89D1-D1B0D452D14A}" type="presParOf" srcId="{0BA971CF-976E-4772-8D24-864B64465828}" destId="{0BB625EC-B5A0-4911-A2AD-437D2AA54197}" srcOrd="0" destOrd="0" presId="urn:microsoft.com/office/officeart/2005/8/layout/hProcess9"/>
    <dgm:cxn modelId="{CA5BDEBF-8A49-431B-8138-EE215E93471E}" type="presParOf" srcId="{0BA971CF-976E-4772-8D24-864B64465828}" destId="{3BAD9CC5-331E-4742-BB94-8F627EDB6D4C}" srcOrd="1" destOrd="0" presId="urn:microsoft.com/office/officeart/2005/8/layout/hProcess9"/>
    <dgm:cxn modelId="{316C6212-331B-41F2-A91E-4108FA0C8BCA}" type="presParOf" srcId="{3BAD9CC5-331E-4742-BB94-8F627EDB6D4C}" destId="{4C4D2A69-FBD5-4F60-9BAE-700FBFC3D11B}" srcOrd="0" destOrd="0" presId="urn:microsoft.com/office/officeart/2005/8/layout/hProcess9"/>
    <dgm:cxn modelId="{0A65E301-BDB1-4E86-9D33-D0F3F942DA77}" type="presParOf" srcId="{3BAD9CC5-331E-4742-BB94-8F627EDB6D4C}" destId="{05E5EB6B-19FD-4669-8397-8A6823EDEB71}" srcOrd="1" destOrd="0" presId="urn:microsoft.com/office/officeart/2005/8/layout/hProcess9"/>
    <dgm:cxn modelId="{FB8F5C57-030B-4B05-B51C-605F5D4F5A26}" type="presParOf" srcId="{3BAD9CC5-331E-4742-BB94-8F627EDB6D4C}" destId="{E63291FE-F13D-4E9B-9C9E-F7098427369B}" srcOrd="2" destOrd="0" presId="urn:microsoft.com/office/officeart/2005/8/layout/hProcess9"/>
    <dgm:cxn modelId="{8E7EB583-0A90-4B18-9E4E-C803321C83B4}" type="presParOf" srcId="{3BAD9CC5-331E-4742-BB94-8F627EDB6D4C}" destId="{13FE397C-1DFD-440B-B45D-9A084AD5DFCC}" srcOrd="3" destOrd="0" presId="urn:microsoft.com/office/officeart/2005/8/layout/hProcess9"/>
    <dgm:cxn modelId="{A3B9DC49-B514-4A5B-8D15-F22DD3A2ABB6}" type="presParOf" srcId="{3BAD9CC5-331E-4742-BB94-8F627EDB6D4C}" destId="{11ED71C1-E30F-44EC-86DF-B14963114D2A}" srcOrd="4" destOrd="0" presId="urn:microsoft.com/office/officeart/2005/8/layout/hProcess9"/>
    <dgm:cxn modelId="{3EA0D454-6961-4EB6-8385-987D1DC0CA5C}" type="presParOf" srcId="{3BAD9CC5-331E-4742-BB94-8F627EDB6D4C}" destId="{FDA93492-A7F0-4F40-8833-EE0E986DA730}" srcOrd="5" destOrd="0" presId="urn:microsoft.com/office/officeart/2005/8/layout/hProcess9"/>
    <dgm:cxn modelId="{93C64D1A-51D0-4702-B62E-18BFF349ED18}" type="presParOf" srcId="{3BAD9CC5-331E-4742-BB94-8F627EDB6D4C}" destId="{20B42657-838F-4367-A4BC-87116538A653}" srcOrd="6" destOrd="0" presId="urn:microsoft.com/office/officeart/2005/8/layout/hProcess9"/>
    <dgm:cxn modelId="{998AD186-705C-45B8-8C3B-CB154CBC0709}" type="presParOf" srcId="{3BAD9CC5-331E-4742-BB94-8F627EDB6D4C}" destId="{CF6B9F5B-5E21-499E-A9E4-5825B0554EBC}" srcOrd="7" destOrd="0" presId="urn:microsoft.com/office/officeart/2005/8/layout/hProcess9"/>
    <dgm:cxn modelId="{CA311BE5-9961-4542-8C71-2F4A998D5D9A}" type="presParOf" srcId="{3BAD9CC5-331E-4742-BB94-8F627EDB6D4C}" destId="{44186AB8-3CF9-4324-A498-FB753BEF6DD4}"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ABA3F12-20EC-4D45-B39E-6D0C1C673785}" type="doc">
      <dgm:prSet loTypeId="urn:microsoft.com/office/officeart/2005/8/layout/vList2" loCatId="list" qsTypeId="urn:microsoft.com/office/officeart/2005/8/quickstyle/3d1" qsCatId="3D" csTypeId="urn:microsoft.com/office/officeart/2005/8/colors/accent1_5" csCatId="accent1" phldr="1"/>
      <dgm:spPr/>
      <dgm:t>
        <a:bodyPr/>
        <a:lstStyle/>
        <a:p>
          <a:endParaRPr lang="en-US"/>
        </a:p>
      </dgm:t>
    </dgm:pt>
    <dgm:pt modelId="{323AB6FD-A8C3-44EC-ACCE-8B63D876277B}">
      <dgm:prSet/>
      <dgm:spPr/>
      <dgm:t>
        <a:bodyPr/>
        <a:lstStyle/>
        <a:p>
          <a:pPr rtl="0"/>
          <a:r>
            <a:rPr lang="en-US" dirty="0"/>
            <a:t>Chemical Exposure: Use eco-friendly cleaning products where possible and ensure adequate ventilation when using chemicals.</a:t>
          </a:r>
        </a:p>
      </dgm:t>
    </dgm:pt>
    <dgm:pt modelId="{D467088A-4BCB-4234-8445-2B08EA05A5AD}" type="parTrans" cxnId="{D60C01F1-1E92-422F-9A9B-CC5AA008AB8D}">
      <dgm:prSet/>
      <dgm:spPr/>
      <dgm:t>
        <a:bodyPr/>
        <a:lstStyle/>
        <a:p>
          <a:endParaRPr lang="en-US"/>
        </a:p>
      </dgm:t>
    </dgm:pt>
    <dgm:pt modelId="{776FA270-07DF-4ED4-AC05-8F5538CCC8D2}" type="sibTrans" cxnId="{D60C01F1-1E92-422F-9A9B-CC5AA008AB8D}">
      <dgm:prSet/>
      <dgm:spPr/>
      <dgm:t>
        <a:bodyPr/>
        <a:lstStyle/>
        <a:p>
          <a:endParaRPr lang="en-US"/>
        </a:p>
      </dgm:t>
    </dgm:pt>
    <dgm:pt modelId="{470C3DD1-51C5-405D-930A-D61B0EBDF042}">
      <dgm:prSet/>
      <dgm:spPr/>
      <dgm:t>
        <a:bodyPr/>
        <a:lstStyle/>
        <a:p>
          <a:pPr rtl="0"/>
          <a:r>
            <a:rPr lang="en-US" dirty="0"/>
            <a:t>Lifting Hazards: Utilize trolleys and mechanical aids for heavy items. Avoid overexertion and seek assistance for lifting heavy objects (Dugolli, 2021).</a:t>
          </a:r>
        </a:p>
      </dgm:t>
    </dgm:pt>
    <dgm:pt modelId="{3F92AF21-259F-447A-88F0-55B1D3197CFE}" type="parTrans" cxnId="{3F32C346-1694-44E2-869A-CDFB4396369D}">
      <dgm:prSet/>
      <dgm:spPr/>
      <dgm:t>
        <a:bodyPr/>
        <a:lstStyle/>
        <a:p>
          <a:endParaRPr lang="en-US"/>
        </a:p>
      </dgm:t>
    </dgm:pt>
    <dgm:pt modelId="{6307B7A5-F76D-47BB-9A0E-53CFD425EDBD}" type="sibTrans" cxnId="{3F32C346-1694-44E2-869A-CDFB4396369D}">
      <dgm:prSet/>
      <dgm:spPr/>
      <dgm:t>
        <a:bodyPr/>
        <a:lstStyle/>
        <a:p>
          <a:endParaRPr lang="en-US"/>
        </a:p>
      </dgm:t>
    </dgm:pt>
    <dgm:pt modelId="{433641B2-0691-481E-9B2A-571CEF842DC1}">
      <dgm:prSet/>
      <dgm:spPr/>
      <dgm:t>
        <a:bodyPr/>
        <a:lstStyle/>
        <a:p>
          <a:pPr rtl="0"/>
          <a:r>
            <a:rPr lang="en-US" dirty="0"/>
            <a:t>Slip and Trip Risks: Immediately clean up spills and ensure pathways are clear of cords or clutter. Use non-slip mats in wet areas</a:t>
          </a:r>
        </a:p>
      </dgm:t>
    </dgm:pt>
    <dgm:pt modelId="{EAC1BEA0-66B3-4059-A30C-C4F83E0038F1}" type="parTrans" cxnId="{7ECEA093-4ADE-45E4-8F81-C5BD6252A2FC}">
      <dgm:prSet/>
      <dgm:spPr/>
      <dgm:t>
        <a:bodyPr/>
        <a:lstStyle/>
        <a:p>
          <a:endParaRPr lang="en-US"/>
        </a:p>
      </dgm:t>
    </dgm:pt>
    <dgm:pt modelId="{5FA4BC66-9190-438C-BB91-49436EBD0F7A}" type="sibTrans" cxnId="{7ECEA093-4ADE-45E4-8F81-C5BD6252A2FC}">
      <dgm:prSet/>
      <dgm:spPr/>
      <dgm:t>
        <a:bodyPr/>
        <a:lstStyle/>
        <a:p>
          <a:endParaRPr lang="en-US"/>
        </a:p>
      </dgm:t>
    </dgm:pt>
    <dgm:pt modelId="{936EC04D-07F9-4910-9055-D5D3BB9BDE85}" type="pres">
      <dgm:prSet presAssocID="{3ABA3F12-20EC-4D45-B39E-6D0C1C673785}" presName="linear" presStyleCnt="0">
        <dgm:presLayoutVars>
          <dgm:animLvl val="lvl"/>
          <dgm:resizeHandles val="exact"/>
        </dgm:presLayoutVars>
      </dgm:prSet>
      <dgm:spPr/>
    </dgm:pt>
    <dgm:pt modelId="{B52F4E62-3FCD-49E6-9699-83B777EE78C0}" type="pres">
      <dgm:prSet presAssocID="{323AB6FD-A8C3-44EC-ACCE-8B63D876277B}" presName="parentText" presStyleLbl="node1" presStyleIdx="0" presStyleCnt="3">
        <dgm:presLayoutVars>
          <dgm:chMax val="0"/>
          <dgm:bulletEnabled val="1"/>
        </dgm:presLayoutVars>
      </dgm:prSet>
      <dgm:spPr/>
    </dgm:pt>
    <dgm:pt modelId="{4BB3B1D4-5C62-493A-8D11-23B8B42701EE}" type="pres">
      <dgm:prSet presAssocID="{776FA270-07DF-4ED4-AC05-8F5538CCC8D2}" presName="spacer" presStyleCnt="0"/>
      <dgm:spPr/>
    </dgm:pt>
    <dgm:pt modelId="{C0FAEC26-B725-4285-908B-5359BCEC0E9A}" type="pres">
      <dgm:prSet presAssocID="{470C3DD1-51C5-405D-930A-D61B0EBDF042}" presName="parentText" presStyleLbl="node1" presStyleIdx="1" presStyleCnt="3">
        <dgm:presLayoutVars>
          <dgm:chMax val="0"/>
          <dgm:bulletEnabled val="1"/>
        </dgm:presLayoutVars>
      </dgm:prSet>
      <dgm:spPr/>
    </dgm:pt>
    <dgm:pt modelId="{9469EEE5-E540-4437-A46A-22B9DFE995A9}" type="pres">
      <dgm:prSet presAssocID="{6307B7A5-F76D-47BB-9A0E-53CFD425EDBD}" presName="spacer" presStyleCnt="0"/>
      <dgm:spPr/>
    </dgm:pt>
    <dgm:pt modelId="{0E88FC2A-12A2-4D43-A850-0F8EBD14A8D0}" type="pres">
      <dgm:prSet presAssocID="{433641B2-0691-481E-9B2A-571CEF842DC1}" presName="parentText" presStyleLbl="node1" presStyleIdx="2" presStyleCnt="3">
        <dgm:presLayoutVars>
          <dgm:chMax val="0"/>
          <dgm:bulletEnabled val="1"/>
        </dgm:presLayoutVars>
      </dgm:prSet>
      <dgm:spPr/>
    </dgm:pt>
  </dgm:ptLst>
  <dgm:cxnLst>
    <dgm:cxn modelId="{2FCF6A5C-6B91-4306-AF2A-600AB418378B}" type="presOf" srcId="{433641B2-0691-481E-9B2A-571CEF842DC1}" destId="{0E88FC2A-12A2-4D43-A850-0F8EBD14A8D0}" srcOrd="0" destOrd="0" presId="urn:microsoft.com/office/officeart/2005/8/layout/vList2"/>
    <dgm:cxn modelId="{3F32C346-1694-44E2-869A-CDFB4396369D}" srcId="{3ABA3F12-20EC-4D45-B39E-6D0C1C673785}" destId="{470C3DD1-51C5-405D-930A-D61B0EBDF042}" srcOrd="1" destOrd="0" parTransId="{3F92AF21-259F-447A-88F0-55B1D3197CFE}" sibTransId="{6307B7A5-F76D-47BB-9A0E-53CFD425EDBD}"/>
    <dgm:cxn modelId="{31DE2D6A-90D1-4BAC-8447-97FFFC4A7DB9}" type="presOf" srcId="{323AB6FD-A8C3-44EC-ACCE-8B63D876277B}" destId="{B52F4E62-3FCD-49E6-9699-83B777EE78C0}" srcOrd="0" destOrd="0" presId="urn:microsoft.com/office/officeart/2005/8/layout/vList2"/>
    <dgm:cxn modelId="{25F2B08D-3A64-4C1B-B62A-1A75B9FE83E6}" type="presOf" srcId="{3ABA3F12-20EC-4D45-B39E-6D0C1C673785}" destId="{936EC04D-07F9-4910-9055-D5D3BB9BDE85}" srcOrd="0" destOrd="0" presId="urn:microsoft.com/office/officeart/2005/8/layout/vList2"/>
    <dgm:cxn modelId="{7ECEA093-4ADE-45E4-8F81-C5BD6252A2FC}" srcId="{3ABA3F12-20EC-4D45-B39E-6D0C1C673785}" destId="{433641B2-0691-481E-9B2A-571CEF842DC1}" srcOrd="2" destOrd="0" parTransId="{EAC1BEA0-66B3-4059-A30C-C4F83E0038F1}" sibTransId="{5FA4BC66-9190-438C-BB91-49436EBD0F7A}"/>
    <dgm:cxn modelId="{0F01F5AA-0884-4AF9-B87B-95C1BC919087}" type="presOf" srcId="{470C3DD1-51C5-405D-930A-D61B0EBDF042}" destId="{C0FAEC26-B725-4285-908B-5359BCEC0E9A}" srcOrd="0" destOrd="0" presId="urn:microsoft.com/office/officeart/2005/8/layout/vList2"/>
    <dgm:cxn modelId="{D60C01F1-1E92-422F-9A9B-CC5AA008AB8D}" srcId="{3ABA3F12-20EC-4D45-B39E-6D0C1C673785}" destId="{323AB6FD-A8C3-44EC-ACCE-8B63D876277B}" srcOrd="0" destOrd="0" parTransId="{D467088A-4BCB-4234-8445-2B08EA05A5AD}" sibTransId="{776FA270-07DF-4ED4-AC05-8F5538CCC8D2}"/>
    <dgm:cxn modelId="{4800AD46-CADC-4CA4-A81A-8E111249B14E}" type="presParOf" srcId="{936EC04D-07F9-4910-9055-D5D3BB9BDE85}" destId="{B52F4E62-3FCD-49E6-9699-83B777EE78C0}" srcOrd="0" destOrd="0" presId="urn:microsoft.com/office/officeart/2005/8/layout/vList2"/>
    <dgm:cxn modelId="{41749350-3D06-436E-ABBE-D8A2F6F652E5}" type="presParOf" srcId="{936EC04D-07F9-4910-9055-D5D3BB9BDE85}" destId="{4BB3B1D4-5C62-493A-8D11-23B8B42701EE}" srcOrd="1" destOrd="0" presId="urn:microsoft.com/office/officeart/2005/8/layout/vList2"/>
    <dgm:cxn modelId="{5B5B6BB5-2AC4-43FD-9F96-30D5D9C29D5C}" type="presParOf" srcId="{936EC04D-07F9-4910-9055-D5D3BB9BDE85}" destId="{C0FAEC26-B725-4285-908B-5359BCEC0E9A}" srcOrd="2" destOrd="0" presId="urn:microsoft.com/office/officeart/2005/8/layout/vList2"/>
    <dgm:cxn modelId="{E35EE67A-7C1A-4198-8FBD-D02309C172AF}" type="presParOf" srcId="{936EC04D-07F9-4910-9055-D5D3BB9BDE85}" destId="{9469EEE5-E540-4437-A46A-22B9DFE995A9}" srcOrd="3" destOrd="0" presId="urn:microsoft.com/office/officeart/2005/8/layout/vList2"/>
    <dgm:cxn modelId="{1A569883-8FCA-4A3C-BDC7-DD8693186CB3}" type="presParOf" srcId="{936EC04D-07F9-4910-9055-D5D3BB9BDE85}" destId="{0E88FC2A-12A2-4D43-A850-0F8EBD14A8D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E9F6E-BA83-4628-913A-33D5CCB94189}">
      <dsp:nvSpPr>
        <dsp:cNvPr id="0" name=""/>
        <dsp:cNvSpPr/>
      </dsp:nvSpPr>
      <dsp:spPr>
        <a:xfrm>
          <a:off x="0" y="384094"/>
          <a:ext cx="10820400" cy="1534368"/>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Health</a:t>
          </a:r>
          <a:r>
            <a:rPr lang="en-US" sz="2300" kern="1200" dirty="0">
              <a:latin typeface="Arial" panose="020B0604020202020204" pitchFamily="34" charset="0"/>
              <a:cs typeface="Arial" panose="020B0604020202020204" pitchFamily="34" charset="0"/>
            </a:rPr>
            <a:t> and safety measures for room cleaning in housekeeping department help to prevent accidents, injuries, infection spread thereby providing sanitary conditions both directly service consumers and employees (Bankova and Kutsarov, 2022).</a:t>
          </a:r>
        </a:p>
      </dsp:txBody>
      <dsp:txXfrm>
        <a:off x="74902" y="458996"/>
        <a:ext cx="10670596" cy="1384564"/>
      </dsp:txXfrm>
    </dsp:sp>
    <dsp:sp modelId="{8B2FD416-27FE-40AE-91D1-CFCAEC2ED02B}">
      <dsp:nvSpPr>
        <dsp:cNvPr id="0" name=""/>
        <dsp:cNvSpPr/>
      </dsp:nvSpPr>
      <dsp:spPr>
        <a:xfrm>
          <a:off x="0" y="2105662"/>
          <a:ext cx="10820400" cy="1534368"/>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Specialized health and safety procedures within the housekeeping department that impose requirements to adhere with law such as OSHA regulations, risk management </a:t>
          </a:r>
          <a:r>
            <a:rPr lang="en-US" sz="2000" kern="1200" dirty="0">
              <a:latin typeface="Arial" panose="020B0604020202020204" pitchFamily="34" charset="0"/>
              <a:cs typeface="Arial" panose="020B0604020202020204" pitchFamily="34" charset="0"/>
            </a:rPr>
            <a:t>principles</a:t>
          </a:r>
          <a:r>
            <a:rPr lang="en-US" sz="2300" kern="1200" dirty="0">
              <a:latin typeface="Arial" panose="020B0604020202020204" pitchFamily="34" charset="0"/>
              <a:cs typeface="Arial" panose="020B0604020202020204" pitchFamily="34" charset="0"/>
            </a:rPr>
            <a:t> along hygiene theory standards care of well-being ensuring elimination of possible workplace hazards are essential (Garg, 2023).</a:t>
          </a:r>
        </a:p>
      </dsp:txBody>
      <dsp:txXfrm>
        <a:off x="74902" y="2180564"/>
        <a:ext cx="10670596" cy="13845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B80F3-149C-4296-A289-62F343113021}">
      <dsp:nvSpPr>
        <dsp:cNvPr id="0" name=""/>
        <dsp:cNvSpPr/>
      </dsp:nvSpPr>
      <dsp:spPr>
        <a:xfrm>
          <a:off x="0" y="0"/>
          <a:ext cx="7454077" cy="1484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Following are the possible potential risk related to housekeeping safety (Lin et al., 2020):</a:t>
          </a:r>
        </a:p>
      </dsp:txBody>
      <dsp:txXfrm>
        <a:off x="72479" y="72479"/>
        <a:ext cx="7309119" cy="1339772"/>
      </dsp:txXfrm>
    </dsp:sp>
    <dsp:sp modelId="{E5AFEA53-90F0-4955-8EBE-8E51BB61D6FC}">
      <dsp:nvSpPr>
        <dsp:cNvPr id="0" name=""/>
        <dsp:cNvSpPr/>
      </dsp:nvSpPr>
      <dsp:spPr>
        <a:xfrm>
          <a:off x="0" y="1503292"/>
          <a:ext cx="7454077" cy="2067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667"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US" sz="2100" kern="1200" dirty="0">
              <a:latin typeface="Arial" panose="020B0604020202020204" pitchFamily="34" charset="0"/>
              <a:cs typeface="Arial" panose="020B0604020202020204" pitchFamily="34" charset="0"/>
            </a:rPr>
            <a:t>Chemical Exposure</a:t>
          </a:r>
        </a:p>
        <a:p>
          <a:pPr marL="228600" lvl="1" indent="-228600" algn="l" defTabSz="933450" rtl="0">
            <a:lnSpc>
              <a:spcPct val="90000"/>
            </a:lnSpc>
            <a:spcBef>
              <a:spcPct val="0"/>
            </a:spcBef>
            <a:spcAft>
              <a:spcPct val="20000"/>
            </a:spcAft>
            <a:buChar char="•"/>
          </a:pPr>
          <a:r>
            <a:rPr lang="en-US" sz="2100" kern="1200" dirty="0">
              <a:latin typeface="Arial" panose="020B0604020202020204" pitchFamily="34" charset="0"/>
              <a:cs typeface="Arial" panose="020B0604020202020204" pitchFamily="34" charset="0"/>
            </a:rPr>
            <a:t>Slips, Trips and Falls</a:t>
          </a:r>
        </a:p>
        <a:p>
          <a:pPr marL="228600" lvl="1" indent="-228600" algn="l" defTabSz="933450" rtl="0">
            <a:lnSpc>
              <a:spcPct val="90000"/>
            </a:lnSpc>
            <a:spcBef>
              <a:spcPct val="0"/>
            </a:spcBef>
            <a:spcAft>
              <a:spcPct val="20000"/>
            </a:spcAft>
            <a:buChar char="•"/>
          </a:pPr>
          <a:r>
            <a:rPr lang="en-US" sz="2100" kern="1200" dirty="0">
              <a:latin typeface="Arial" panose="020B0604020202020204" pitchFamily="34" charset="0"/>
              <a:cs typeface="Arial" panose="020B0604020202020204" pitchFamily="34" charset="0"/>
            </a:rPr>
            <a:t>Lifting and Muscular Injuries</a:t>
          </a:r>
        </a:p>
        <a:p>
          <a:pPr marL="228600" lvl="1" indent="-228600" algn="l" defTabSz="933450" rtl="0">
            <a:lnSpc>
              <a:spcPct val="90000"/>
            </a:lnSpc>
            <a:spcBef>
              <a:spcPct val="0"/>
            </a:spcBef>
            <a:spcAft>
              <a:spcPct val="20000"/>
            </a:spcAft>
            <a:buChar char="•"/>
          </a:pPr>
          <a:r>
            <a:rPr lang="en-US" sz="2100" kern="1200" dirty="0">
              <a:latin typeface="Arial" panose="020B0604020202020204" pitchFamily="34" charset="0"/>
              <a:cs typeface="Arial" panose="020B0604020202020204" pitchFamily="34" charset="0"/>
            </a:rPr>
            <a:t>Biological Hazards </a:t>
          </a:r>
        </a:p>
        <a:p>
          <a:pPr marL="228600" lvl="1" indent="-228600" algn="l" defTabSz="933450" rtl="0">
            <a:lnSpc>
              <a:spcPct val="90000"/>
            </a:lnSpc>
            <a:spcBef>
              <a:spcPct val="0"/>
            </a:spcBef>
            <a:spcAft>
              <a:spcPct val="20000"/>
            </a:spcAft>
            <a:buChar char="•"/>
          </a:pPr>
          <a:r>
            <a:rPr lang="en-US" sz="2100" kern="1200" dirty="0">
              <a:latin typeface="Arial" panose="020B0604020202020204" pitchFamily="34" charset="0"/>
              <a:cs typeface="Arial" panose="020B0604020202020204" pitchFamily="34" charset="0"/>
            </a:rPr>
            <a:t>Electrical Hazards</a:t>
          </a:r>
        </a:p>
        <a:p>
          <a:pPr marL="228600" lvl="1" indent="-228600" algn="l" defTabSz="933450" rtl="0">
            <a:lnSpc>
              <a:spcPct val="90000"/>
            </a:lnSpc>
            <a:spcBef>
              <a:spcPct val="0"/>
            </a:spcBef>
            <a:spcAft>
              <a:spcPct val="20000"/>
            </a:spcAft>
            <a:buChar char="•"/>
          </a:pPr>
          <a:r>
            <a:rPr lang="en-US" sz="2100" kern="1200" dirty="0">
              <a:latin typeface="Arial" panose="020B0604020202020204" pitchFamily="34" charset="0"/>
              <a:cs typeface="Arial" panose="020B0604020202020204" pitchFamily="34" charset="0"/>
            </a:rPr>
            <a:t>Injury From Sharp object</a:t>
          </a:r>
        </a:p>
      </dsp:txBody>
      <dsp:txXfrm>
        <a:off x="0" y="1503292"/>
        <a:ext cx="7454077" cy="20679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C42C9-BD29-45DD-9B0B-3E8DF2813E1F}">
      <dsp:nvSpPr>
        <dsp:cNvPr id="0" name=""/>
        <dsp:cNvSpPr/>
      </dsp:nvSpPr>
      <dsp:spPr>
        <a:xfrm rot="5400000">
          <a:off x="-603618" y="603618"/>
          <a:ext cx="4024125" cy="28168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rtl="0">
            <a:lnSpc>
              <a:spcPct val="90000"/>
            </a:lnSpc>
            <a:spcBef>
              <a:spcPct val="0"/>
            </a:spcBef>
            <a:spcAft>
              <a:spcPct val="35000"/>
            </a:spcAft>
            <a:buNone/>
          </a:pPr>
          <a:endParaRPr lang="en-US" sz="6500" kern="1200" dirty="0"/>
        </a:p>
      </dsp:txBody>
      <dsp:txXfrm rot="-5400000">
        <a:off x="2" y="1408443"/>
        <a:ext cx="2816887" cy="1207238"/>
      </dsp:txXfrm>
    </dsp:sp>
    <dsp:sp modelId="{BB70623A-016D-4B4F-9C00-CA02ABBC68D6}">
      <dsp:nvSpPr>
        <dsp:cNvPr id="0" name=""/>
        <dsp:cNvSpPr/>
      </dsp:nvSpPr>
      <dsp:spPr>
        <a:xfrm rot="5400000">
          <a:off x="5510803" y="-2693915"/>
          <a:ext cx="2615681" cy="80035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latin typeface="Arial" panose="020B0604020202020204" pitchFamily="34" charset="0"/>
              <a:cs typeface="Arial" panose="020B0604020202020204" pitchFamily="34" charset="0"/>
            </a:rPr>
            <a:t>Training: All housekeeping staff must undergo thorough training on health and safety procedures before conducting any cleaning tasks (Singh et al., 2021). </a:t>
          </a:r>
        </a:p>
        <a:p>
          <a:pPr marL="171450" lvl="1" indent="-171450" algn="l" defTabSz="844550" rtl="0">
            <a:lnSpc>
              <a:spcPct val="90000"/>
            </a:lnSpc>
            <a:spcBef>
              <a:spcPct val="0"/>
            </a:spcBef>
            <a:spcAft>
              <a:spcPct val="15000"/>
            </a:spcAft>
            <a:buChar char="•"/>
          </a:pPr>
          <a:r>
            <a:rPr lang="en-US" sz="1900" kern="1200" dirty="0">
              <a:latin typeface="Arial" panose="020B0604020202020204" pitchFamily="34" charset="0"/>
              <a:cs typeface="Arial" panose="020B0604020202020204" pitchFamily="34" charset="0"/>
            </a:rPr>
            <a:t>Personal Protective Equipment (PPE): Ensure all staff wear appropriate PPE including gloves, goggles, and masks to protect against chemicals, dust, and allergens. </a:t>
          </a:r>
        </a:p>
        <a:p>
          <a:pPr marL="171450" lvl="1" indent="-171450" algn="l" defTabSz="844550" rtl="0">
            <a:lnSpc>
              <a:spcPct val="90000"/>
            </a:lnSpc>
            <a:spcBef>
              <a:spcPct val="0"/>
            </a:spcBef>
            <a:spcAft>
              <a:spcPct val="15000"/>
            </a:spcAft>
            <a:buChar char="•"/>
          </a:pPr>
          <a:r>
            <a:rPr lang="en-US" sz="1900" kern="1200" dirty="0">
              <a:latin typeface="Arial" panose="020B0604020202020204" pitchFamily="34" charset="0"/>
              <a:cs typeface="Arial" panose="020B0604020202020204" pitchFamily="34" charset="0"/>
            </a:rPr>
            <a:t>Chemical Handling: Properly store and label cleaning chemicals. Staff must use chemicals according to manufacturer instructions and avoid mixing different products (Vance et al., 2022). </a:t>
          </a:r>
        </a:p>
      </dsp:txBody>
      <dsp:txXfrm rot="-5400000">
        <a:off x="2816888" y="127687"/>
        <a:ext cx="7875825" cy="23603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02DD4-847A-462F-870A-A43D2A9E9219}">
      <dsp:nvSpPr>
        <dsp:cNvPr id="0" name=""/>
        <dsp:cNvSpPr/>
      </dsp:nvSpPr>
      <dsp:spPr>
        <a:xfrm>
          <a:off x="4617" y="854580"/>
          <a:ext cx="4797854" cy="1851971"/>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5A97F0-C819-4D1B-AF1F-1DCB6286395A}">
      <dsp:nvSpPr>
        <dsp:cNvPr id="0" name=""/>
        <dsp:cNvSpPr/>
      </dsp:nvSpPr>
      <dsp:spPr>
        <a:xfrm>
          <a:off x="1284045" y="1317573"/>
          <a:ext cx="4051521" cy="185197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Lifting Techniques: Train staff on proper lifting techniques to prevent strains and injuries (Sadhale, 2021). Utilize mechanical aids such as trolleys for heavy items. </a:t>
          </a:r>
        </a:p>
      </dsp:txBody>
      <dsp:txXfrm>
        <a:off x="1338287" y="1371815"/>
        <a:ext cx="3943037" cy="1743487"/>
      </dsp:txXfrm>
    </dsp:sp>
    <dsp:sp modelId="{C80C85EB-083C-4812-A389-8824F96803D0}">
      <dsp:nvSpPr>
        <dsp:cNvPr id="0" name=""/>
        <dsp:cNvSpPr/>
      </dsp:nvSpPr>
      <dsp:spPr>
        <a:xfrm>
          <a:off x="5484833" y="854580"/>
          <a:ext cx="4797854" cy="1851971"/>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025B02-D46C-4A32-B674-5CFDFEF989B3}">
      <dsp:nvSpPr>
        <dsp:cNvPr id="0" name=""/>
        <dsp:cNvSpPr/>
      </dsp:nvSpPr>
      <dsp:spPr>
        <a:xfrm>
          <a:off x="6764261" y="1317573"/>
          <a:ext cx="4051521" cy="185197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dirty="0"/>
            <a:t>Slip and Trip Prevention: Keep floors dry and clear of obstacles. Use signage to warn of wet floors and promptly clean up spills</a:t>
          </a:r>
        </a:p>
      </dsp:txBody>
      <dsp:txXfrm>
        <a:off x="6818503" y="1371815"/>
        <a:ext cx="3943037" cy="17434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545859-1007-43A8-A0B4-A0970ECE57D5}">
      <dsp:nvSpPr>
        <dsp:cNvPr id="0" name=""/>
        <dsp:cNvSpPr/>
      </dsp:nvSpPr>
      <dsp:spPr>
        <a:xfrm>
          <a:off x="0" y="1597"/>
          <a:ext cx="10820400" cy="12577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Preparation: Knock on the door and announce yourself before entering. Inspect the room for hazards or maintenance issues. Gather all necessary cleaning supplies and equipment.</a:t>
          </a:r>
        </a:p>
      </dsp:txBody>
      <dsp:txXfrm>
        <a:off x="61398" y="62995"/>
        <a:ext cx="10697604" cy="1134953"/>
      </dsp:txXfrm>
    </dsp:sp>
    <dsp:sp modelId="{AAE06EB7-31FA-4A81-AAA4-2422A8604FA1}">
      <dsp:nvSpPr>
        <dsp:cNvPr id="0" name=""/>
        <dsp:cNvSpPr/>
      </dsp:nvSpPr>
      <dsp:spPr>
        <a:xfrm>
          <a:off x="0" y="1383187"/>
          <a:ext cx="10820400" cy="12577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Ventilation: Open windows or turn on ventilation systems to ensure proper air circulation before starting cleaning tasks (Shapoval et al., 2022).</a:t>
          </a:r>
        </a:p>
      </dsp:txBody>
      <dsp:txXfrm>
        <a:off x="61398" y="1444585"/>
        <a:ext cx="10697604" cy="1134953"/>
      </dsp:txXfrm>
    </dsp:sp>
    <dsp:sp modelId="{BC83B34F-C80E-4599-8AEF-21D4D973E837}">
      <dsp:nvSpPr>
        <dsp:cNvPr id="0" name=""/>
        <dsp:cNvSpPr/>
      </dsp:nvSpPr>
      <dsp:spPr>
        <a:xfrm>
          <a:off x="0" y="2764777"/>
          <a:ext cx="10820400" cy="125774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Top-to-Bottom Approach: Begin cleaning from the highest point (e.g., dusting ceiling fans) and work downwards to prevent dust and debris from resettling on surfaces (Brazil et al., 2023).</a:t>
          </a:r>
        </a:p>
      </dsp:txBody>
      <dsp:txXfrm>
        <a:off x="61398" y="2826175"/>
        <a:ext cx="10697604" cy="11349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37DF4-258C-4084-B90F-30BC0F7F5033}">
      <dsp:nvSpPr>
        <dsp:cNvPr id="0" name=""/>
        <dsp:cNvSpPr/>
      </dsp:nvSpPr>
      <dsp:spPr>
        <a:xfrm>
          <a:off x="0" y="1597"/>
          <a:ext cx="10820400" cy="1257749"/>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Bathroom Cleaning: Start with disinfecting high-touch surfaces like doorknobs and faucets. Use separate cleaning cloths for different areas to prevent cross-contamination (Sharma and Kaushik, 2021).</a:t>
          </a:r>
        </a:p>
      </dsp:txBody>
      <dsp:txXfrm>
        <a:off x="61398" y="62995"/>
        <a:ext cx="10697604" cy="1134953"/>
      </dsp:txXfrm>
    </dsp:sp>
    <dsp:sp modelId="{1D9078A8-954A-4FEA-A151-CB0C8EDAB738}">
      <dsp:nvSpPr>
        <dsp:cNvPr id="0" name=""/>
        <dsp:cNvSpPr/>
      </dsp:nvSpPr>
      <dsp:spPr>
        <a:xfrm>
          <a:off x="0" y="1383187"/>
          <a:ext cx="10820400" cy="1257749"/>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Bedroom Cleaning: Change linens, vacuum floors, and dust furniture systematically. Inspect mattresses for signs of infestation and report immediately.</a:t>
          </a:r>
        </a:p>
      </dsp:txBody>
      <dsp:txXfrm>
        <a:off x="61398" y="1444585"/>
        <a:ext cx="10697604" cy="1134953"/>
      </dsp:txXfrm>
    </dsp:sp>
    <dsp:sp modelId="{EF9A8DC4-DDFB-4F28-AFE0-A562BA80E86A}">
      <dsp:nvSpPr>
        <dsp:cNvPr id="0" name=""/>
        <dsp:cNvSpPr/>
      </dsp:nvSpPr>
      <dsp:spPr>
        <a:xfrm>
          <a:off x="0" y="2764777"/>
          <a:ext cx="10820400" cy="1257749"/>
        </a:xfrm>
        <a:prstGeom prst="roundRect">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Final Inspection: Before leaving the room, double-check all areas for cleanliness and any items left behind. Ensure all equipment is properly stored</a:t>
          </a:r>
        </a:p>
      </dsp:txBody>
      <dsp:txXfrm>
        <a:off x="61398" y="2826175"/>
        <a:ext cx="10697604" cy="11349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625EC-B5A0-4911-A2AD-437D2AA54197}">
      <dsp:nvSpPr>
        <dsp:cNvPr id="0" name=""/>
        <dsp:cNvSpPr/>
      </dsp:nvSpPr>
      <dsp:spPr>
        <a:xfrm>
          <a:off x="811529" y="0"/>
          <a:ext cx="9197340" cy="402412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4D2A69-FBD5-4F60-9BAE-700FBFC3D11B}">
      <dsp:nvSpPr>
        <dsp:cNvPr id="0" name=""/>
        <dsp:cNvSpPr/>
      </dsp:nvSpPr>
      <dsp:spPr>
        <a:xfrm>
          <a:off x="4755" y="1207237"/>
          <a:ext cx="2079017" cy="16096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b="1" kern="1200" dirty="0"/>
            <a:t>Cleaning Agents:</a:t>
          </a:r>
          <a:r>
            <a:rPr lang="en-US" sz="1600" kern="1200" dirty="0"/>
            <a:t> Disinfectants, glass </a:t>
          </a:r>
          <a:r>
            <a:rPr lang="en-US" sz="1600" kern="1200" dirty="0">
              <a:latin typeface="Arial" panose="020B0604020202020204" pitchFamily="34" charset="0"/>
              <a:cs typeface="Arial" panose="020B0604020202020204" pitchFamily="34" charset="0"/>
            </a:rPr>
            <a:t>cleaners</a:t>
          </a:r>
          <a:r>
            <a:rPr lang="en-US" sz="1600" kern="1200" dirty="0"/>
            <a:t>, multipurpose cleaners.</a:t>
          </a:r>
        </a:p>
      </dsp:txBody>
      <dsp:txXfrm>
        <a:off x="83332" y="1285814"/>
        <a:ext cx="1921863" cy="1452496"/>
      </dsp:txXfrm>
    </dsp:sp>
    <dsp:sp modelId="{E63291FE-F13D-4E9B-9C9E-F7098427369B}">
      <dsp:nvSpPr>
        <dsp:cNvPr id="0" name=""/>
        <dsp:cNvSpPr/>
      </dsp:nvSpPr>
      <dsp:spPr>
        <a:xfrm>
          <a:off x="2187723" y="1207237"/>
          <a:ext cx="2079017" cy="16096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Tools</a:t>
          </a:r>
          <a:r>
            <a:rPr lang="en-US" sz="1600" b="1" kern="1200" dirty="0"/>
            <a:t>:</a:t>
          </a:r>
          <a:r>
            <a:rPr lang="en-US" sz="1600" kern="1200" dirty="0"/>
            <a:t> Vacuum cleaner, mop, bucket, dusters, microfiber cloths, sponges.</a:t>
          </a:r>
        </a:p>
      </dsp:txBody>
      <dsp:txXfrm>
        <a:off x="2266300" y="1285814"/>
        <a:ext cx="1921863" cy="1452496"/>
      </dsp:txXfrm>
    </dsp:sp>
    <dsp:sp modelId="{11ED71C1-E30F-44EC-86DF-B14963114D2A}">
      <dsp:nvSpPr>
        <dsp:cNvPr id="0" name=""/>
        <dsp:cNvSpPr/>
      </dsp:nvSpPr>
      <dsp:spPr>
        <a:xfrm>
          <a:off x="4370691" y="1207237"/>
          <a:ext cx="2079017" cy="16096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b="1" kern="1200" dirty="0"/>
            <a:t>Protective Gear:</a:t>
          </a:r>
          <a:r>
            <a:rPr lang="en-US" sz="1600" kern="1200" dirty="0"/>
            <a:t> Gloves, goggles, masks.</a:t>
          </a:r>
        </a:p>
      </dsp:txBody>
      <dsp:txXfrm>
        <a:off x="4449268" y="1285814"/>
        <a:ext cx="1921863" cy="1452496"/>
      </dsp:txXfrm>
    </dsp:sp>
    <dsp:sp modelId="{20B42657-838F-4367-A4BC-87116538A653}">
      <dsp:nvSpPr>
        <dsp:cNvPr id="0" name=""/>
        <dsp:cNvSpPr/>
      </dsp:nvSpPr>
      <dsp:spPr>
        <a:xfrm>
          <a:off x="6553659" y="1207237"/>
          <a:ext cx="2079017" cy="16096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b="1" kern="1200" dirty="0"/>
            <a:t>Safety </a:t>
          </a:r>
          <a:r>
            <a:rPr lang="en-US" sz="1600" b="1" kern="1200" dirty="0">
              <a:latin typeface="Arial" panose="020B0604020202020204" pitchFamily="34" charset="0"/>
              <a:cs typeface="Arial" panose="020B0604020202020204" pitchFamily="34" charset="0"/>
            </a:rPr>
            <a:t>Signs</a:t>
          </a:r>
          <a:r>
            <a:rPr lang="en-US" sz="1600" b="1" kern="1200" dirty="0"/>
            <a:t>:</a:t>
          </a:r>
          <a:r>
            <a:rPr lang="en-US" sz="1600" kern="1200" dirty="0"/>
            <a:t> Wet floor signs, caution signs.</a:t>
          </a:r>
        </a:p>
      </dsp:txBody>
      <dsp:txXfrm>
        <a:off x="6632236" y="1285814"/>
        <a:ext cx="1921863" cy="1452496"/>
      </dsp:txXfrm>
    </dsp:sp>
    <dsp:sp modelId="{44186AB8-3CF9-4324-A498-FB753BEF6DD4}">
      <dsp:nvSpPr>
        <dsp:cNvPr id="0" name=""/>
        <dsp:cNvSpPr/>
      </dsp:nvSpPr>
      <dsp:spPr>
        <a:xfrm>
          <a:off x="8736627" y="1207237"/>
          <a:ext cx="2079017" cy="16096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Mechanical</a:t>
          </a:r>
          <a:r>
            <a:rPr lang="en-US" sz="1600" b="1" kern="1200" dirty="0"/>
            <a:t> Aids:</a:t>
          </a:r>
          <a:r>
            <a:rPr lang="en-US" sz="1600" kern="1200" dirty="0"/>
            <a:t> Trolleys, step stools.</a:t>
          </a:r>
        </a:p>
      </dsp:txBody>
      <dsp:txXfrm>
        <a:off x="8815204" y="1285814"/>
        <a:ext cx="1921863" cy="14524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F4E62-3FCD-49E6-9699-83B777EE78C0}">
      <dsp:nvSpPr>
        <dsp:cNvPr id="0" name=""/>
        <dsp:cNvSpPr/>
      </dsp:nvSpPr>
      <dsp:spPr>
        <a:xfrm>
          <a:off x="0" y="573412"/>
          <a:ext cx="10820400" cy="914940"/>
        </a:xfrm>
        <a:prstGeom prst="roundRect">
          <a:avLst/>
        </a:prstGeom>
        <a:gradFill rotWithShape="0">
          <a:gsLst>
            <a:gs pos="0">
              <a:schemeClr val="accent1">
                <a:alpha val="90000"/>
                <a:hueOff val="0"/>
                <a:satOff val="0"/>
                <a:lumOff val="0"/>
                <a:alphaOff val="0"/>
                <a:tint val="96000"/>
                <a:satMod val="100000"/>
                <a:lumMod val="104000"/>
              </a:schemeClr>
            </a:gs>
            <a:gs pos="78000">
              <a:schemeClr val="accent1">
                <a:alpha val="90000"/>
                <a:hueOff val="0"/>
                <a:satOff val="0"/>
                <a:lumOff val="0"/>
                <a:alphaOff val="0"/>
                <a:shade val="100000"/>
                <a:satMod val="110000"/>
                <a:lumMod val="100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dirty="0"/>
            <a:t>Chemical Exposure: Use eco-friendly cleaning products where possible and ensure adequate ventilation when using chemicals.</a:t>
          </a:r>
        </a:p>
      </dsp:txBody>
      <dsp:txXfrm>
        <a:off x="44664" y="618076"/>
        <a:ext cx="10731072" cy="825612"/>
      </dsp:txXfrm>
    </dsp:sp>
    <dsp:sp modelId="{C0FAEC26-B725-4285-908B-5359BCEC0E9A}">
      <dsp:nvSpPr>
        <dsp:cNvPr id="0" name=""/>
        <dsp:cNvSpPr/>
      </dsp:nvSpPr>
      <dsp:spPr>
        <a:xfrm>
          <a:off x="0" y="1554592"/>
          <a:ext cx="10820400" cy="914940"/>
        </a:xfrm>
        <a:prstGeom prst="roundRect">
          <a:avLst/>
        </a:prstGeom>
        <a:gradFill rotWithShape="0">
          <a:gsLst>
            <a:gs pos="0">
              <a:schemeClr val="accent1">
                <a:alpha val="90000"/>
                <a:hueOff val="0"/>
                <a:satOff val="0"/>
                <a:lumOff val="0"/>
                <a:alphaOff val="-20000"/>
                <a:tint val="96000"/>
                <a:satMod val="100000"/>
                <a:lumMod val="104000"/>
              </a:schemeClr>
            </a:gs>
            <a:gs pos="78000">
              <a:schemeClr val="accent1">
                <a:alpha val="90000"/>
                <a:hueOff val="0"/>
                <a:satOff val="0"/>
                <a:lumOff val="0"/>
                <a:alphaOff val="-20000"/>
                <a:shade val="100000"/>
                <a:satMod val="110000"/>
                <a:lumMod val="100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dirty="0"/>
            <a:t>Lifting Hazards: Utilize trolleys and mechanical aids for heavy items. Avoid overexertion and seek assistance for lifting heavy objects (Dugolli, 2021).</a:t>
          </a:r>
        </a:p>
      </dsp:txBody>
      <dsp:txXfrm>
        <a:off x="44664" y="1599256"/>
        <a:ext cx="10731072" cy="825612"/>
      </dsp:txXfrm>
    </dsp:sp>
    <dsp:sp modelId="{0E88FC2A-12A2-4D43-A850-0F8EBD14A8D0}">
      <dsp:nvSpPr>
        <dsp:cNvPr id="0" name=""/>
        <dsp:cNvSpPr/>
      </dsp:nvSpPr>
      <dsp:spPr>
        <a:xfrm>
          <a:off x="0" y="2535772"/>
          <a:ext cx="10820400" cy="914940"/>
        </a:xfrm>
        <a:prstGeom prst="roundRect">
          <a:avLst/>
        </a:prstGeom>
        <a:gradFill rotWithShape="0">
          <a:gsLst>
            <a:gs pos="0">
              <a:schemeClr val="accent1">
                <a:alpha val="90000"/>
                <a:hueOff val="0"/>
                <a:satOff val="0"/>
                <a:lumOff val="0"/>
                <a:alphaOff val="-40000"/>
                <a:tint val="96000"/>
                <a:satMod val="100000"/>
                <a:lumMod val="104000"/>
              </a:schemeClr>
            </a:gs>
            <a:gs pos="78000">
              <a:schemeClr val="accent1">
                <a:alpha val="90000"/>
                <a:hueOff val="0"/>
                <a:satOff val="0"/>
                <a:lumOff val="0"/>
                <a:alphaOff val="-40000"/>
                <a:shade val="100000"/>
                <a:satMod val="110000"/>
                <a:lumMod val="100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dirty="0"/>
            <a:t>Slip and Trip Risks: Immediately clean up spills and ensure pathways are clear of cords or clutter. Use non-slip mats in wet areas</a:t>
          </a:r>
        </a:p>
      </dsp:txBody>
      <dsp:txXfrm>
        <a:off x="44664" y="2580436"/>
        <a:ext cx="10731072" cy="8256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2/22/2024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Chemical Exposure: Cleaning agents contain various chemicals that can be hazardous if not handled properly. Direct contact or inhalation of these chemicals can lead to skin irritation, respiratory problems, or even chemical burns. </a:t>
            </a:r>
          </a:p>
          <a:p>
            <a:r>
              <a:rPr lang="en-US" dirty="0"/>
              <a:t>Slips, Trips, and Falls: Wet floors, cluttered pathways, and uneven surfaces pose a significant risk of slips, trips, and falls. This can result in minor injuries like bruises or more severe injuries such as fractures or head trauma. </a:t>
            </a:r>
          </a:p>
          <a:p>
            <a:r>
              <a:rPr lang="en-US" dirty="0"/>
              <a:t>Lifting and Musculoskeletal Injuries: Housekeeping staff often need to lift heavy objects such as mattresses, furniture, or buckets of water. Improper lifting techniques or attempting to lift objects beyond one's capacity can lead to strains, sprains, or more severe musculoskeletal injuries. </a:t>
            </a:r>
          </a:p>
          <a:p>
            <a:r>
              <a:rPr lang="en-US" dirty="0"/>
              <a:t>Biological Hazards: Exposure to biological hazards such as mold, bacteria, or pests can occur during room cleaning. These hazards can cause allergic reactions, respiratory problems, or transmit diseases if not properly addressed. </a:t>
            </a:r>
          </a:p>
          <a:p>
            <a:r>
              <a:rPr lang="en-US" dirty="0"/>
              <a:t>Electrical Hazards: Housekeeping staff may encounter electrical hazards when using electrical appliances such as vacuum cleaners or when cleaning near electrical outlets. Improper handling of electrical equipment can lead to electric shocks or fires. </a:t>
            </a:r>
          </a:p>
          <a:p>
            <a:r>
              <a:rPr lang="en-US" dirty="0"/>
              <a:t>Injury from Sharp Objects: Broken glass, sharp edges on furniture, or improperly disposed of needles or other sharps can pose a risk of cuts, punctures, or other injuries if not handled carefully. </a:t>
            </a:r>
          </a:p>
        </p:txBody>
      </p:sp>
      <p:sp>
        <p:nvSpPr>
          <p:cNvPr id="4" name="Slide Number Placeholder 3"/>
          <p:cNvSpPr>
            <a:spLocks noGrp="1"/>
          </p:cNvSpPr>
          <p:nvPr>
            <p:ph type="sldNum" sz="quarter" idx="10"/>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7685847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2/22/2024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75B4BE-627A-4EC1-99E1-6F1AA97AB802}" type="datetime1">
              <a:rPr lang="en-US" smtClean="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2/22/2024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BED6AC-4FBA-40BD-BE75-20DB64DA4BAD}" type="datetime1">
              <a:rPr lang="en-US" smtClean="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933C87-D201-458A-93C0-8EDD9AC92D93}" type="datetime1">
              <a:rPr lang="en-US" smtClean="0"/>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6CE6829-5A25-485A-91B1-5D6D58BB9F23}" type="datetime1">
              <a:rPr lang="en-US" smtClean="0"/>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2/22/2024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2/22/2024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2/22/2024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2/22/2024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96F347-1B2F-4097-AEB5-4A26FB45D67A}" type="datetime1">
              <a:rPr lang="en-US" smtClean="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2/22/2024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2/22/2024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7545075" y="2187578"/>
            <a:ext cx="6857999" cy="2482850"/>
          </a:xfrm>
          <a:prstGeom prst="rect">
            <a:avLst/>
          </a:prstGeom>
        </p:spPr>
      </p:pic>
      <p:sp>
        <p:nvSpPr>
          <p:cNvPr id="7" name="Subtitle 6">
            <a:extLst>
              <a:ext uri="{FF2B5EF4-FFF2-40B4-BE49-F238E27FC236}">
                <a16:creationId xmlns:a16="http://schemas.microsoft.com/office/drawing/2014/main" id="{C843B68E-9DC8-93E0-0F2A-4C625504645C}"/>
              </a:ext>
            </a:extLst>
          </p:cNvPr>
          <p:cNvSpPr>
            <a:spLocks noGrp="1"/>
          </p:cNvSpPr>
          <p:nvPr>
            <p:ph type="subTitle" idx="1"/>
          </p:nvPr>
        </p:nvSpPr>
        <p:spPr>
          <a:xfrm>
            <a:off x="454131" y="785526"/>
            <a:ext cx="3988993" cy="2542364"/>
          </a:xfrm>
        </p:spPr>
        <p:txBody>
          <a:bodyPr>
            <a:normAutofit/>
          </a:bodyPr>
          <a:lstStyle/>
          <a:p>
            <a:pPr algn="ctr"/>
            <a:r>
              <a:rPr lang="en-GB" sz="1200" dirty="0">
                <a:latin typeface="Arial" panose="020B0604020202020204" pitchFamily="34" charset="0"/>
                <a:cs typeface="Arial" panose="020B0604020202020204" pitchFamily="34" charset="0"/>
              </a:rPr>
              <a:t>HEALTH AND SAFETY GUIDE</a:t>
            </a:r>
          </a:p>
          <a:p>
            <a:pPr algn="ctr"/>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BMIH4006 Operating hotel Facilities </a:t>
            </a:r>
          </a:p>
          <a:p>
            <a:pPr algn="ctr"/>
            <a:r>
              <a:rPr lang="en-GB" sz="1200" dirty="0">
                <a:latin typeface="Arial" panose="020B0604020202020204" pitchFamily="34" charset="0"/>
                <a:cs typeface="Arial" panose="020B0604020202020204" pitchFamily="34" charset="0"/>
              </a:rPr>
              <a:t>Presentation </a:t>
            </a:r>
          </a:p>
          <a:p>
            <a:pPr algn="ctr"/>
            <a:r>
              <a:rPr lang="en-GB" sz="1200" dirty="0">
                <a:latin typeface="Arial" panose="020B0604020202020204" pitchFamily="34" charset="0"/>
                <a:cs typeface="Arial" panose="020B0604020202020204" pitchFamily="34" charset="0"/>
              </a:rPr>
              <a:t>Saima Jabeen </a:t>
            </a:r>
          </a:p>
          <a:p>
            <a:pPr algn="ctr"/>
            <a:r>
              <a:rPr lang="en-GB" sz="1200" dirty="0">
                <a:latin typeface="Arial" panose="020B0604020202020204" pitchFamily="34" charset="0"/>
                <a:cs typeface="Arial" panose="020B0604020202020204" pitchFamily="34" charset="0"/>
              </a:rPr>
              <a:t>2241265</a:t>
            </a:r>
          </a:p>
        </p:txBody>
      </p:sp>
      <p:pic>
        <p:nvPicPr>
          <p:cNvPr id="9" name="Picture 8">
            <a:extLst>
              <a:ext uri="{FF2B5EF4-FFF2-40B4-BE49-F238E27FC236}">
                <a16:creationId xmlns:a16="http://schemas.microsoft.com/office/drawing/2014/main" id="{4D595862-05AF-5F95-05BD-BD3892993C5D}"/>
              </a:ext>
            </a:extLst>
          </p:cNvPr>
          <p:cNvPicPr>
            <a:picLocks noChangeAspect="1"/>
          </p:cNvPicPr>
          <p:nvPr/>
        </p:nvPicPr>
        <p:blipFill>
          <a:blip r:embed="rId3"/>
          <a:stretch>
            <a:fillRect/>
          </a:stretch>
        </p:blipFill>
        <p:spPr>
          <a:xfrm>
            <a:off x="4977036" y="0"/>
            <a:ext cx="7238464" cy="6858000"/>
          </a:xfrm>
          <a:prstGeom prst="rect">
            <a:avLst/>
          </a:prstGeom>
        </p:spPr>
      </p:pic>
      <p:sp>
        <p:nvSpPr>
          <p:cNvPr id="11" name="Title 10">
            <a:extLst>
              <a:ext uri="{FF2B5EF4-FFF2-40B4-BE49-F238E27FC236}">
                <a16:creationId xmlns:a16="http://schemas.microsoft.com/office/drawing/2014/main" id="{F20EA60D-599D-E4B0-B066-2CFBFEA8BD06}"/>
              </a:ext>
            </a:extLst>
          </p:cNvPr>
          <p:cNvSpPr>
            <a:spLocks noGrp="1"/>
          </p:cNvSpPr>
          <p:nvPr>
            <p:ph type="ctrTitle"/>
          </p:nvPr>
        </p:nvSpPr>
        <p:spPr>
          <a:xfrm>
            <a:off x="42958" y="0"/>
            <a:ext cx="4842025" cy="595281"/>
          </a:xfrm>
        </p:spPr>
        <p:txBody>
          <a:bodyPr>
            <a:normAutofit/>
          </a:bodyPr>
          <a:lstStyle/>
          <a:p>
            <a:pPr algn="ctr"/>
            <a:r>
              <a:rPr lang="en-GB" sz="1200" dirty="0">
                <a:latin typeface="Arial" panose="020B0604020202020204" pitchFamily="34" charset="0"/>
                <a:cs typeface="Arial" panose="020B0604020202020204" pitchFamily="34" charset="0"/>
              </a:rPr>
              <a:t>Delta Hotels BY MARRIOTT NOTTINGHAM BELFRY</a:t>
            </a:r>
          </a:p>
        </p:txBody>
      </p:sp>
      <p:pic>
        <p:nvPicPr>
          <p:cNvPr id="16" name="Picture 15">
            <a:extLst>
              <a:ext uri="{FF2B5EF4-FFF2-40B4-BE49-F238E27FC236}">
                <a16:creationId xmlns:a16="http://schemas.microsoft.com/office/drawing/2014/main" id="{A14CDC7B-4903-ECB1-F26A-154981D5683F}"/>
              </a:ext>
            </a:extLst>
          </p:cNvPr>
          <p:cNvPicPr>
            <a:picLocks noChangeAspect="1"/>
          </p:cNvPicPr>
          <p:nvPr/>
        </p:nvPicPr>
        <p:blipFill>
          <a:blip r:embed="rId4"/>
          <a:stretch>
            <a:fillRect/>
          </a:stretch>
        </p:blipFill>
        <p:spPr>
          <a:xfrm>
            <a:off x="42958" y="3530110"/>
            <a:ext cx="4910578" cy="3281863"/>
          </a:xfrm>
          <a:prstGeom prst="rect">
            <a:avLst/>
          </a:prstGeom>
        </p:spPr>
      </p:pic>
    </p:spTree>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US" sz="2400" dirty="0">
                <a:latin typeface="Arial" panose="020B0604020202020204" pitchFamily="34" charset="0"/>
                <a:cs typeface="Arial" panose="020B0604020202020204" pitchFamily="34" charset="0"/>
              </a:rPr>
              <a:t>a health and safety guide specifically tailored for room cleaning within the housekeeping department.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00111481"/>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4204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110514" y="639315"/>
            <a:ext cx="7434070" cy="1474330"/>
          </a:xfrm>
        </p:spPr>
        <p:txBody>
          <a:bodyPr>
            <a:normAutofit/>
          </a:bodyPr>
          <a:lstStyle/>
          <a:p>
            <a:r>
              <a:rPr lang="en-US" sz="3200" dirty="0">
                <a:latin typeface="Arial" panose="020B0604020202020204" pitchFamily="34" charset="0"/>
                <a:cs typeface="Arial" panose="020B0604020202020204" pitchFamily="34" charset="0"/>
              </a:rPr>
              <a:t>Potential Risk</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960271532"/>
              </p:ext>
            </p:extLst>
          </p:nvPr>
        </p:nvGraphicFramePr>
        <p:xfrm>
          <a:off x="4090507" y="2628900"/>
          <a:ext cx="7454077" cy="35897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Precautions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08106414"/>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1535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Precautions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17413446"/>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8468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latin typeface="Arial" panose="020B0604020202020204" pitchFamily="34" charset="0"/>
                <a:cs typeface="Arial" panose="020B0604020202020204" pitchFamily="34" charset="0"/>
              </a:rPr>
              <a:t>Procedures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73588286"/>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4894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Procedures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58748134"/>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0241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Equipment</a:t>
            </a:r>
          </a:p>
        </p:txBody>
      </p:sp>
      <p:graphicFrame>
        <p:nvGraphicFramePr>
          <p:cNvPr id="12" name="Content Placeholder 11"/>
          <p:cNvGraphicFramePr>
            <a:graphicFrameLocks noGrp="1"/>
          </p:cNvGraphicFramePr>
          <p:nvPr>
            <p:ph idx="1"/>
            <p:extLst>
              <p:ext uri="{D42A27DB-BD31-4B8C-83A1-F6EECF244321}">
                <p14:modId xmlns:p14="http://schemas.microsoft.com/office/powerpoint/2010/main" val="2875436550"/>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3854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Hazard Mitigations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57001652"/>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50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It is imperative that safety measures are the priority when looking to minimize any potential risk and ensuring both clients, managers as well as regular employees of Delta Hotels by Marriott Nottingham Belfry will remain safe.</a:t>
            </a:r>
          </a:p>
          <a:p>
            <a:r>
              <a:rPr lang="en-US" dirty="0">
                <a:latin typeface="Arial" panose="020B0604020202020204" pitchFamily="34" charset="0"/>
                <a:cs typeface="Arial" panose="020B0604020202020204" pitchFamily="34" charset="0"/>
              </a:rPr>
              <a:t>Regular training and reinforcing the safety protocols will ensure that staff members are aware of hazards in their respective fields thus they become more prepared to handle each one properly.</a:t>
            </a:r>
          </a:p>
          <a:p>
            <a:r>
              <a:rPr lang="en-US" dirty="0">
                <a:latin typeface="Arial" panose="020B0604020202020204" pitchFamily="34" charset="0"/>
                <a:cs typeface="Arial" panose="020B0604020202020204" pitchFamily="34" charset="0"/>
              </a:rPr>
              <a:t>Taking strong preventive measures which may include effective chemical handling and the use of slip prevention strategies indicates a desire to ensure that an environment is safe.</a:t>
            </a:r>
          </a:p>
          <a:p>
            <a:r>
              <a:rPr lang="en-US" dirty="0">
                <a:latin typeface="Arial" panose="020B0604020202020204" pitchFamily="34" charset="0"/>
                <a:cs typeface="Arial" panose="020B0604020202020204" pitchFamily="34" charset="0"/>
              </a:rPr>
              <a:t>Using proactive approach we prevent potential risks and improve Hospitality, as well as Guest satisfaction high standards associated with the Marriott brand.</a:t>
            </a:r>
          </a:p>
        </p:txBody>
      </p:sp>
    </p:spTree>
    <p:extLst>
      <p:ext uri="{BB962C8B-B14F-4D97-AF65-F5344CB8AC3E}">
        <p14:creationId xmlns:p14="http://schemas.microsoft.com/office/powerpoint/2010/main" val="3049061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685800" y="2194560"/>
            <a:ext cx="10820400" cy="4397770"/>
          </a:xfrm>
        </p:spPr>
        <p:txBody>
          <a:bodyPr>
            <a:noAutofit/>
          </a:bodyPr>
          <a:lstStyle/>
          <a:p>
            <a:pPr>
              <a:lnSpc>
                <a:spcPct val="170000"/>
              </a:lnSpc>
            </a:pPr>
            <a:r>
              <a:rPr lang="en-US" sz="1000" dirty="0">
                <a:latin typeface="Arial" panose="020B0604020202020204" pitchFamily="34" charset="0"/>
                <a:cs typeface="Arial" panose="020B0604020202020204" pitchFamily="34" charset="0"/>
              </a:rPr>
              <a:t>Bankova, Y. and Kutsarov, H. (2022). </a:t>
            </a:r>
            <a:r>
              <a:rPr lang="en-US" sz="1000" i="1" dirty="0">
                <a:latin typeface="Arial" panose="020B0604020202020204" pitchFamily="34" charset="0"/>
                <a:cs typeface="Arial" panose="020B0604020202020204" pitchFamily="34" charset="0"/>
              </a:rPr>
              <a:t>Strategies and Tactics for OHS Management to Confront the Pandemic Crisis in the Hospitality Industry: The Case of Countries in Europe</a:t>
            </a:r>
            <a:r>
              <a:rPr lang="en-US" sz="1000" dirty="0">
                <a:latin typeface="Arial" panose="020B0604020202020204" pitchFamily="34" charset="0"/>
                <a:cs typeface="Arial" panose="020B0604020202020204" pitchFamily="34" charset="0"/>
              </a:rPr>
              <a:t>. [online] www.igi-global.com. Available at: https://www.igi-global.com/chapter/strategies-and-tactics-for-ohs-management-to-confront-the-pandemic-crisis-in-the-hospitality-industry/292295 [Accessed 7 Feb. 2024].</a:t>
            </a:r>
          </a:p>
          <a:p>
            <a:r>
              <a:rPr lang="en-US" sz="1000" dirty="0">
                <a:latin typeface="Arial" panose="020B0604020202020204" pitchFamily="34" charset="0"/>
                <a:cs typeface="Arial" panose="020B0604020202020204" pitchFamily="34" charset="0"/>
              </a:rPr>
              <a:t>Brazil, C.K., Pottorff, T.A., Miller, M. and Rys, M.J. (2023). Using the Rapid Upper Limb Assessment to examine the effect of the new Hotel Housekeeping California Standard. </a:t>
            </a:r>
            <a:r>
              <a:rPr lang="en-US" sz="1000" i="1" dirty="0">
                <a:latin typeface="Arial" panose="020B0604020202020204" pitchFamily="34" charset="0"/>
                <a:cs typeface="Arial" panose="020B0604020202020204" pitchFamily="34" charset="0"/>
              </a:rPr>
              <a:t>Applied Ergonomics</a:t>
            </a:r>
            <a:r>
              <a:rPr lang="en-US" sz="1000" dirty="0">
                <a:latin typeface="Arial" panose="020B0604020202020204" pitchFamily="34" charset="0"/>
                <a:cs typeface="Arial" panose="020B0604020202020204" pitchFamily="34" charset="0"/>
              </a:rPr>
              <a:t>, 106, p.103868. doi:https://doi.org/10.1016/j.apergo.2022.103868.</a:t>
            </a:r>
          </a:p>
          <a:p>
            <a:r>
              <a:rPr lang="en-US" sz="1000" dirty="0">
                <a:latin typeface="Arial" panose="020B0604020202020204" pitchFamily="34" charset="0"/>
                <a:cs typeface="Arial" panose="020B0604020202020204" pitchFamily="34" charset="0"/>
              </a:rPr>
              <a:t>Dugolli, M. (2021). Occupational, health and safety situation at small and medium enterprises in Kosovo, contextual factors, barriers, drivers and intervention process. </a:t>
            </a:r>
            <a:r>
              <a:rPr lang="en-US" sz="1000" i="1" dirty="0">
                <a:latin typeface="Arial" panose="020B0604020202020204" pitchFamily="34" charset="0"/>
                <a:cs typeface="Arial" panose="020B0604020202020204" pitchFamily="34" charset="0"/>
              </a:rPr>
              <a:t>International Review of Applied Sciences and Engineering</a:t>
            </a:r>
            <a:r>
              <a:rPr lang="en-US" sz="1000" dirty="0">
                <a:latin typeface="Arial" panose="020B0604020202020204" pitchFamily="34" charset="0"/>
                <a:cs typeface="Arial" panose="020B0604020202020204" pitchFamily="34" charset="0"/>
              </a:rPr>
              <a:t>, 12(1), pp.19–28. doi:https://doi.org/10.1556/1848.2020.00110.</a:t>
            </a:r>
          </a:p>
          <a:p>
            <a:r>
              <a:rPr lang="en-US" sz="1000" dirty="0">
                <a:latin typeface="Arial" panose="020B0604020202020204" pitchFamily="34" charset="0"/>
                <a:cs typeface="Arial" panose="020B0604020202020204" pitchFamily="34" charset="0"/>
              </a:rPr>
              <a:t>Garg, A. (2023). Policies and Standard Operating Procedures (SOP). pp.511–613. doi:https://doi.org/10.1007/978-981-99-6203-7_17.</a:t>
            </a:r>
          </a:p>
          <a:p>
            <a:r>
              <a:rPr lang="en-US" sz="1000" dirty="0">
                <a:latin typeface="Arial" panose="020B0604020202020204" pitchFamily="34" charset="0"/>
                <a:cs typeface="Arial" panose="020B0604020202020204" pitchFamily="34" charset="0"/>
              </a:rPr>
              <a:t>Lin, N., Rosemberg, M., Li, W., Meza‐Wilson, E., Godwin, C. and Batterman, S. (2020). Occupational exposure and health risks of volatile organic compounds of hotel housekeepers: Field measurements of exposure and health risks. </a:t>
            </a:r>
            <a:r>
              <a:rPr lang="en-US" sz="1000" i="1" dirty="0">
                <a:latin typeface="Arial" panose="020B0604020202020204" pitchFamily="34" charset="0"/>
                <a:cs typeface="Arial" panose="020B0604020202020204" pitchFamily="34" charset="0"/>
              </a:rPr>
              <a:t>Indoor Air</a:t>
            </a:r>
            <a:r>
              <a:rPr lang="en-US" sz="1000" dirty="0">
                <a:latin typeface="Arial" panose="020B0604020202020204" pitchFamily="34" charset="0"/>
                <a:cs typeface="Arial" panose="020B0604020202020204" pitchFamily="34" charset="0"/>
              </a:rPr>
              <a:t>. doi:https://doi.org/10.1111/ina.12709.</a:t>
            </a:r>
          </a:p>
          <a:p>
            <a:r>
              <a:rPr lang="en-US" sz="1000" dirty="0">
                <a:latin typeface="Arial" panose="020B0604020202020204" pitchFamily="34" charset="0"/>
                <a:cs typeface="Arial" panose="020B0604020202020204" pitchFamily="34" charset="0"/>
              </a:rPr>
              <a:t>Sadhale, M. (2021). The Changing Role of Housekeeping Department in Hotels Post COVID-19 Pandemic. </a:t>
            </a:r>
            <a:r>
              <a:rPr lang="en-US" sz="1000" i="1" dirty="0">
                <a:latin typeface="Arial" panose="020B0604020202020204" pitchFamily="34" charset="0"/>
                <a:cs typeface="Arial" panose="020B0604020202020204" pitchFamily="34" charset="0"/>
              </a:rPr>
              <a:t>212.169.38</a:t>
            </a:r>
            <a:r>
              <a:rPr lang="en-US" sz="1000" dirty="0">
                <a:latin typeface="Arial" panose="020B0604020202020204" pitchFamily="34" charset="0"/>
                <a:cs typeface="Arial" panose="020B0604020202020204" pitchFamily="34" charset="0"/>
              </a:rPr>
              <a:t>. [online] doi:https://doi.org/978-81-951936-0-8.</a:t>
            </a:r>
          </a:p>
          <a:p>
            <a:r>
              <a:rPr lang="en-US" sz="1000" dirty="0">
                <a:latin typeface="Arial" panose="020B0604020202020204" pitchFamily="34" charset="0"/>
                <a:cs typeface="Arial" panose="020B0604020202020204" pitchFamily="34" charset="0"/>
              </a:rPr>
              <a:t>Shapoval, V., Sönmez, S., Hsieh, Y.-C. (Jerrie) and Apostolopoulos, Y. (2022). Occupational Health and Safety of Immigrant Hotel Housekeepers. </a:t>
            </a:r>
            <a:r>
              <a:rPr lang="en-US" sz="1000" i="1" dirty="0">
                <a:latin typeface="Arial" panose="020B0604020202020204" pitchFamily="34" charset="0"/>
                <a:cs typeface="Arial" panose="020B0604020202020204" pitchFamily="34" charset="0"/>
              </a:rPr>
              <a:t>Workplace Health &amp; Safety</a:t>
            </a:r>
            <a:r>
              <a:rPr lang="en-US" sz="1000" dirty="0">
                <a:latin typeface="Arial" panose="020B0604020202020204" pitchFamily="34" charset="0"/>
                <a:cs typeface="Arial" panose="020B0604020202020204" pitchFamily="34" charset="0"/>
              </a:rPr>
              <a:t>, p.216507992210907. doi:https://doi.org/10.1177/21650799221090712.</a:t>
            </a:r>
          </a:p>
          <a:p>
            <a:r>
              <a:rPr lang="en-US" sz="1000" dirty="0">
                <a:latin typeface="Arial" panose="020B0604020202020204" pitchFamily="34" charset="0"/>
                <a:cs typeface="Arial" panose="020B0604020202020204" pitchFamily="34" charset="0"/>
              </a:rPr>
              <a:t>Sharma, S. and Kaushik, T. (2021). Aesthetically clean to clinically clean – A study on new housekeeping practices in Delhi hotels beyond COVID-19 pandemic. </a:t>
            </a:r>
            <a:r>
              <a:rPr lang="en-US" sz="1000" i="1" dirty="0">
                <a:latin typeface="Arial" panose="020B0604020202020204" pitchFamily="34" charset="0"/>
                <a:cs typeface="Arial" panose="020B0604020202020204" pitchFamily="34" charset="0"/>
              </a:rPr>
              <a:t>Worldwide Hospitality and Tourism Themes</a:t>
            </a:r>
            <a:r>
              <a:rPr lang="en-US" sz="1000" dirty="0">
                <a:latin typeface="Arial" panose="020B0604020202020204" pitchFamily="34" charset="0"/>
                <a:cs typeface="Arial" panose="020B0604020202020204" pitchFamily="34" charset="0"/>
              </a:rPr>
              <a:t>, ahead-of-print(ahead-of-print). doi:https://doi.org/10.1108/whatt-05-2021-0069.</a:t>
            </a:r>
          </a:p>
          <a:p>
            <a:r>
              <a:rPr lang="en-US" sz="1000" dirty="0">
                <a:latin typeface="Arial" panose="020B0604020202020204" pitchFamily="34" charset="0"/>
                <a:cs typeface="Arial" panose="020B0604020202020204" pitchFamily="34" charset="0"/>
              </a:rPr>
              <a:t>Singh, V., Narula, H., Supehia, S., Sharma, M., Gupta, P.K., Sharma, A. and Rao, S. (2021). Impact of Video Modules-Based Training on Knowledge, Attitude, and Practices of Cleaning and Disinfection Among Housekeeping Staff at a Tertiary Care Center During the COVID-19 Pandemic. </a:t>
            </a:r>
            <a:r>
              <a:rPr lang="en-US" sz="1000" i="1" dirty="0">
                <a:latin typeface="Arial" panose="020B0604020202020204" pitchFamily="34" charset="0"/>
                <a:cs typeface="Arial" panose="020B0604020202020204" pitchFamily="34" charset="0"/>
              </a:rPr>
              <a:t>Cureus</a:t>
            </a:r>
            <a:r>
              <a:rPr lang="en-US" sz="1000" dirty="0">
                <a:latin typeface="Arial" panose="020B0604020202020204" pitchFamily="34" charset="0"/>
                <a:cs typeface="Arial" panose="020B0604020202020204" pitchFamily="34" charset="0"/>
              </a:rPr>
              <a:t>, [online] 13(10). doi:https://doi.org/10.7759/cureus.19125.</a:t>
            </a:r>
          </a:p>
          <a:p>
            <a:r>
              <a:rPr lang="en-US" sz="1000" dirty="0">
                <a:latin typeface="Arial" panose="020B0604020202020204" pitchFamily="34" charset="0"/>
                <a:cs typeface="Arial" panose="020B0604020202020204" pitchFamily="34" charset="0"/>
              </a:rPr>
              <a:t>Vance, N., Ackerman-Barger, K., Murray-García, J. and Cothran, F.A. (2022). ‘More than just cleaning’: A qualitative descriptive study of hospital cleaning staff as patient caregivers. </a:t>
            </a:r>
            <a:r>
              <a:rPr lang="en-US" sz="1000" i="1" dirty="0">
                <a:latin typeface="Arial" panose="020B0604020202020204" pitchFamily="34" charset="0"/>
                <a:cs typeface="Arial" panose="020B0604020202020204" pitchFamily="34" charset="0"/>
              </a:rPr>
              <a:t>International Journal of Nursing Studies Advances</a:t>
            </a:r>
            <a:r>
              <a:rPr lang="en-US" sz="1000" dirty="0">
                <a:latin typeface="Arial" panose="020B0604020202020204" pitchFamily="34" charset="0"/>
                <a:cs typeface="Arial" panose="020B0604020202020204" pitchFamily="34" charset="0"/>
              </a:rPr>
              <a:t>, 4, p.100097. doi:https://doi.org/10.1016/j.ijnsa.2022.100097.</a:t>
            </a:r>
          </a:p>
        </p:txBody>
      </p:sp>
    </p:spTree>
    <p:extLst>
      <p:ext uri="{BB962C8B-B14F-4D97-AF65-F5344CB8AC3E}">
        <p14:creationId xmlns:p14="http://schemas.microsoft.com/office/powerpoint/2010/main" val="208800535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710EE66-8707-456F-8F2E-091D581CB030}">
  <ds:schemaRefs>
    <ds:schemaRef ds:uri="71af3243-3dd4-4a8d-8c0d-dd76da1f02a5"/>
    <ds:schemaRef ds:uri="http://schemas.openxmlformats.org/package/2006/metadata/core-properties"/>
    <ds:schemaRef ds:uri="http://schemas.microsoft.com/office/infopath/2007/PartnerControls"/>
    <ds:schemaRef ds:uri="http://purl.org/dc/dcmitype/"/>
    <ds:schemaRef ds:uri="http://purl.org/dc/elements/1.1/"/>
    <ds:schemaRef ds:uri="http://schemas.microsoft.com/office/2006/metadata/properties"/>
    <ds:schemaRef ds:uri="http://schemas.microsoft.com/office/2006/documentManagement/types"/>
    <ds:schemaRef ds:uri="http://www.w3.org/XML/1998/namespace"/>
    <ds:schemaRef ds:uri="16c05727-aa75-4e4a-9b5f-8a80a1165891"/>
    <ds:schemaRef ds:uri="http://purl.org/dc/terms/"/>
  </ds:schemaRefs>
</ds:datastoreItem>
</file>

<file path=customXml/itemProps3.xml><?xml version="1.0" encoding="utf-8"?>
<ds:datastoreItem xmlns:ds="http://schemas.openxmlformats.org/officeDocument/2006/customXml" ds:itemID="{10BEB954-4024-4CCF-A9D6-4C00FDC028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Vapor Trail design</Template>
  <TotalTime>0</TotalTime>
  <Words>1541</Words>
  <Application>Microsoft Office PowerPoint</Application>
  <PresentationFormat>Widescreen</PresentationFormat>
  <Paragraphs>66</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Century Gothic</vt:lpstr>
      <vt:lpstr>Vapor Trail</vt:lpstr>
      <vt:lpstr>Delta Hotels BY MARRIOTT NOTTINGHAM BELFRY</vt:lpstr>
      <vt:lpstr>a health and safety guide specifically tailored for room cleaning within the housekeeping department.</vt:lpstr>
      <vt:lpstr>Potential Risk</vt:lpstr>
      <vt:lpstr>Precautions</vt:lpstr>
      <vt:lpstr>Precautions</vt:lpstr>
      <vt:lpstr>Procedures</vt:lpstr>
      <vt:lpstr>Procedures</vt:lpstr>
      <vt:lpstr>Equipment</vt:lpstr>
      <vt:lpstr>Hazard Mitigations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2024-02-06T22:38:33Z</dcterms:created>
  <dcterms:modified xsi:type="dcterms:W3CDTF">2024-02-22T16:06:00Z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