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256" r:id="rId2"/>
    <p:sldId id="257" r:id="rId3"/>
    <p:sldId id="324" r:id="rId4"/>
    <p:sldId id="309" r:id="rId5"/>
    <p:sldId id="325" r:id="rId6"/>
    <p:sldId id="310" r:id="rId7"/>
    <p:sldId id="326" r:id="rId8"/>
    <p:sldId id="312" r:id="rId9"/>
    <p:sldId id="327" r:id="rId10"/>
    <p:sldId id="313" r:id="rId11"/>
    <p:sldId id="317" r:id="rId12"/>
    <p:sldId id="318" r:id="rId13"/>
    <p:sldId id="319" r:id="rId14"/>
    <p:sldId id="320" r:id="rId15"/>
    <p:sldId id="321" r:id="rId16"/>
    <p:sldId id="322" r:id="rId17"/>
    <p:sldId id="323" r:id="rId18"/>
    <p:sldId id="314" r:id="rId19"/>
    <p:sldId id="330" r:id="rId20"/>
    <p:sldId id="592" r:id="rId21"/>
    <p:sldId id="593" r:id="rId22"/>
    <p:sldId id="329" r:id="rId23"/>
    <p:sldId id="315" r:id="rId24"/>
    <p:sldId id="331" r:id="rId25"/>
    <p:sldId id="356" r:id="rId26"/>
    <p:sldId id="332" r:id="rId27"/>
    <p:sldId id="333" r:id="rId28"/>
    <p:sldId id="357" r:id="rId29"/>
    <p:sldId id="334" r:id="rId30"/>
    <p:sldId id="335" r:id="rId31"/>
    <p:sldId id="358" r:id="rId32"/>
    <p:sldId id="339" r:id="rId33"/>
    <p:sldId id="349" r:id="rId34"/>
    <p:sldId id="350" r:id="rId35"/>
    <p:sldId id="351" r:id="rId36"/>
    <p:sldId id="352" r:id="rId37"/>
    <p:sldId id="344" r:id="rId38"/>
    <p:sldId id="354" r:id="rId39"/>
    <p:sldId id="355" r:id="rId40"/>
    <p:sldId id="341" r:id="rId41"/>
    <p:sldId id="340" r:id="rId42"/>
    <p:sldId id="342" r:id="rId43"/>
    <p:sldId id="343" r:id="rId44"/>
    <p:sldId id="33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71"/>
    <p:restoredTop sz="52653"/>
  </p:normalViewPr>
  <p:slideViewPr>
    <p:cSldViewPr snapToGrid="0">
      <p:cViewPr varScale="1">
        <p:scale>
          <a:sx n="66" d="100"/>
          <a:sy n="66" d="100"/>
        </p:scale>
        <p:origin x="23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diagrams/_rels/data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9A98DD43-0C2C-4ABC-9FD7-D49724F15ED6}">
      <dgm:prSet phldrT="[Text]" custT="1"/>
      <dgm:spPr/>
      <dgm:t>
        <a:bodyPr/>
        <a:lstStyle/>
        <a:p>
          <a:r>
            <a:rPr lang="en-US" sz="2000"/>
            <a:t>Met Police used S &amp; S powers in Operation ‘SWAMP’ in Brixton in 1981 to target street crime</a:t>
          </a:r>
          <a:endParaRPr lang="en-US" sz="2000" dirty="0"/>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a:t>25</a:t>
          </a:r>
          <a:r>
            <a:rPr lang="en-US" sz="2000" baseline="30000"/>
            <a:t>th</a:t>
          </a:r>
          <a:r>
            <a:rPr lang="en-US" sz="2000"/>
            <a:t> Nov 1981 Lord Scarman Report – critical of the disproportionate &amp; indiscriminate use of S &amp; S</a:t>
          </a:r>
          <a:endParaRPr lang="en-US" sz="2000" dirty="0"/>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4668">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3" qsCatId="simple" csTypeId="urn:microsoft.com/office/officeart/2005/8/colors/colorful5" csCatId="colorful" phldr="1"/>
      <dgm:spPr/>
      <dgm:t>
        <a:bodyPr/>
        <a:lstStyle/>
        <a:p>
          <a:endParaRPr lang="en-US"/>
        </a:p>
      </dgm:t>
    </dgm:pt>
    <dgm:pt modelId="{967FBB21-7A58-43EC-99FC-0C695C4D112D}">
      <dgm:prSet phldrT="[Text]" custT="1"/>
      <dgm:spPr/>
      <dgm:t>
        <a:bodyPr/>
        <a:lstStyle/>
        <a:p>
          <a:r>
            <a:rPr lang="en-US" sz="2200" b="1"/>
            <a:t>Rec 60 </a:t>
          </a:r>
          <a:r>
            <a:rPr lang="en-US" sz="2200"/>
            <a:t>: S &amp; S powers should remain</a:t>
          </a:r>
          <a:endParaRPr lang="en-US" sz="2200" dirty="0"/>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dgm:t>
        <a:bodyPr/>
        <a:lstStyle/>
        <a:p>
          <a:r>
            <a:rPr lang="en-US" sz="2200" b="1"/>
            <a:t>Rec 61</a:t>
          </a:r>
          <a:r>
            <a:rPr lang="en-US" sz="2200"/>
            <a:t>: a record must be made of all S &amp; S and a copy must be given to the person stopped</a:t>
          </a:r>
          <a:endParaRPr lang="en-US" sz="2200" dirty="0"/>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dgm:t>
        <a:bodyPr/>
        <a:lstStyle/>
        <a:p>
          <a:r>
            <a:rPr lang="en-US" sz="2200" b="1" dirty="0"/>
            <a:t>Rec 62</a:t>
          </a:r>
          <a:r>
            <a:rPr lang="en-US" sz="2200" dirty="0"/>
            <a:t>: search records should be monitored &amp; the information should be </a:t>
          </a:r>
          <a:r>
            <a:rPr lang="en-US" sz="2200" dirty="0" err="1"/>
            <a:t>analysed</a:t>
          </a:r>
          <a:r>
            <a:rPr lang="en-US" sz="2200" dirty="0"/>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dgm:t>
        <a:bodyPr/>
        <a:lstStyle/>
        <a:p>
          <a:r>
            <a:rPr lang="en-US" sz="2200" b="1" dirty="0"/>
            <a:t>Rec 63</a:t>
          </a:r>
          <a:r>
            <a:rPr lang="en-US" sz="2200" dirty="0"/>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61A99464-33B9-CD41-90A3-4F26CBBF5F31}" type="presOf" srcId="{BE3A1291-5230-4B01-9B1C-E7A18A8A7234}" destId="{88485A22-B571-4046-AEED-5031F154DC66}" srcOrd="0" destOrd="0" presId="urn:microsoft.com/office/officeart/2005/8/layout/default"/>
    <dgm:cxn modelId="{87210B4C-22D7-441F-B0C6-EAC4CA5BE1F5}" srcId="{BE3A1291-5230-4B01-9B1C-E7A18A8A7234}" destId="{C9C39294-3610-4CC0-84BE-721CDF845521}" srcOrd="1" destOrd="0" parTransId="{76B30F7A-5E0B-417F-AD47-4926BF2FC955}" sibTransId="{FC89B5E3-5327-46DC-B16D-72FBB7BB9EE0}"/>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CC12BB4D-E8C9-4DFF-A405-AE914F8883BB}" srcId="{2652B348-242A-4817-A10F-AA39B0CCC3EA}" destId="{7C592FDC-0C71-4513-B413-FF00CC0EBA22}" srcOrd="5" destOrd="0" parTransId="{7115CC1E-89A3-4158-A535-6C109E614C9C}" sibTransId="{152F0514-5D91-40E5-894B-456603DAAD46}"/>
    <dgm:cxn modelId="{A60D1873-F7FE-3D4E-9EF2-D8EED03C0F6D}" type="presOf" srcId="{AB3D4681-0002-49E7-BC50-2CE1DD2096C9}" destId="{41A3F99A-4B12-4948-A539-9E9D91CBD9B2}" srcOrd="0" destOrd="0" presId="urn:microsoft.com/office/officeart/2005/8/layout/default"/>
    <dgm:cxn modelId="{EF867E53-7526-4B8E-8D78-13CC71ED39B6}" srcId="{2652B348-242A-4817-A10F-AA39B0CCC3EA}" destId="{EF575685-4AE8-45AA-A2F8-914482F2680F}" srcOrd="11" destOrd="0" parTransId="{D72A3DC1-DC27-4C93-B8B5-DC0F8606097C}" sibTransId="{963D3C17-A4EB-45CA-95F5-EFAA394242C1}"/>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4AFCE059-B35E-F74B-95CE-BA198ECDE1CA}" type="presOf" srcId="{6758EFEC-123B-4E32-88EC-A08A911AA439}" destId="{038ECF4B-7D73-C64A-A82A-EE528C57D21B}" srcOrd="0" destOrd="0" presId="urn:microsoft.com/office/officeart/2005/8/layout/default"/>
    <dgm:cxn modelId="{06EEE879-B176-E94E-892E-422AE23EB024}" type="presOf" srcId="{9EBFF6C4-0851-49BD-9D96-AC70D9F42529}" destId="{DF1B7E2E-4F38-FD40-8D77-901466FA6BA9}"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C0C2A469-C8B0-4C74-BF5F-66EA907AA1E5}" srcId="{7CBB15C8-9C06-46B3-965C-F6352311012F}" destId="{576D5EAA-F4CA-47F9-A1CA-CD357142769F}" srcOrd="1" destOrd="0" parTransId="{1DC8DF76-CDBD-4356-9C9B-5BBF39917BC6}" sibTransId="{1E50498B-F274-46DE-BB8D-5C02D2D42E36}"/>
    <dgm:cxn modelId="{E0E4405A-4D3D-6F43-8161-00DDBCF67EBE}" type="presOf" srcId="{8C7FADA9-C871-4854-B5DE-7411775BB2DF}" destId="{A3817B2D-11DA-B746-B3C5-FB3D5CED7D1A}" srcOrd="0" destOrd="0" presId="urn:microsoft.com/office/officeart/2005/8/layout/process4"/>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7716E5-A656-4BE2-A25E-CA0DD104A48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8BE7B08-6A42-460B-936A-5750F201E4E6}">
      <dgm:prSet phldrT="[Text]" custT="1"/>
      <dgm:spPr/>
      <dgm:t>
        <a:bodyPr/>
        <a:lstStyle/>
        <a:p>
          <a:r>
            <a:rPr lang="en-US" sz="1900" dirty="0"/>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a:t>The search was necessary &amp; was the most appropriate method that could be used to establish whether the person had such an item</a:t>
          </a:r>
          <a:endParaRPr lang="en-US" sz="1900" dirty="0"/>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4A4BCE99-E520-8449-A595-812529980176}" type="pres">
      <dgm:prSet presAssocID="{CC7716E5-A656-4BE2-A25E-CA0DD104A488}" presName="Name0" presStyleCnt="0">
        <dgm:presLayoutVars>
          <dgm:dir/>
          <dgm:animLvl val="lvl"/>
          <dgm:resizeHandles val="exact"/>
        </dgm:presLayoutVars>
      </dgm:prSet>
      <dgm:spPr/>
    </dgm:pt>
    <dgm:pt modelId="{6E000444-8F70-0C4F-9203-A3E68E0C1D50}" type="pres">
      <dgm:prSet presAssocID="{3AD8E14A-6A98-4EDD-839F-5E0A36A2E0D5}" presName="boxAndChildren" presStyleCnt="0"/>
      <dgm:spPr/>
    </dgm:pt>
    <dgm:pt modelId="{44701B77-4363-6C46-9452-4EE8294D817F}" type="pres">
      <dgm:prSet presAssocID="{3AD8E14A-6A98-4EDD-839F-5E0A36A2E0D5}" presName="parentTextBox" presStyleLbl="node1" presStyleIdx="0" presStyleCnt="6"/>
      <dgm:spPr/>
    </dgm:pt>
    <dgm:pt modelId="{3B9FCAB6-55FE-E44F-B0E2-97E09D6B338E}" type="pres">
      <dgm:prSet presAssocID="{8167E9D1-E0EC-46DC-87C6-D25D693D617E}" presName="sp" presStyleCnt="0"/>
      <dgm:spPr/>
    </dgm:pt>
    <dgm:pt modelId="{8EE5C5A1-87DC-2E4C-B4BD-7A02A803B215}" type="pres">
      <dgm:prSet presAssocID="{BA05FEB8-BE22-488B-BE33-F5DB8B765DA7}" presName="arrowAndChildren" presStyleCnt="0"/>
      <dgm:spPr/>
    </dgm:pt>
    <dgm:pt modelId="{150649A6-DCF6-3841-8ECE-AFC5753264EB}" type="pres">
      <dgm:prSet presAssocID="{BA05FEB8-BE22-488B-BE33-F5DB8B765DA7}" presName="parentTextArrow" presStyleLbl="node1" presStyleIdx="1" presStyleCnt="6"/>
      <dgm:spPr/>
    </dgm:pt>
    <dgm:pt modelId="{2AC8674F-B0AE-F445-B078-A47D4D51938E}" type="pres">
      <dgm:prSet presAssocID="{6C365100-2B0E-4C1F-9F56-AE627A88E77B}" presName="sp" presStyleCnt="0"/>
      <dgm:spPr/>
    </dgm:pt>
    <dgm:pt modelId="{B02E6EEA-76AB-FF4F-9B14-867D02E8F2DD}" type="pres">
      <dgm:prSet presAssocID="{7AA919D5-0931-4171-B98E-8DB94568BED2}" presName="arrowAndChildren" presStyleCnt="0"/>
      <dgm:spPr/>
    </dgm:pt>
    <dgm:pt modelId="{A3529444-E4B9-C648-ACB3-55B87B1ECA49}" type="pres">
      <dgm:prSet presAssocID="{7AA919D5-0931-4171-B98E-8DB94568BED2}" presName="parentTextArrow" presStyleLbl="node1" presStyleIdx="2" presStyleCnt="6"/>
      <dgm:spPr/>
    </dgm:pt>
    <dgm:pt modelId="{8AE22487-B311-7C42-AC02-6F02EE7DC07A}" type="pres">
      <dgm:prSet presAssocID="{B457596A-4E62-418B-9AA5-16981DC7A876}" presName="sp" presStyleCnt="0"/>
      <dgm:spPr/>
    </dgm:pt>
    <dgm:pt modelId="{A1D784A6-187D-CC43-9F55-13AC8D33BB17}" type="pres">
      <dgm:prSet presAssocID="{9D91E515-010B-4004-8C8C-407DFB73CA63}" presName="arrowAndChildren" presStyleCnt="0"/>
      <dgm:spPr/>
    </dgm:pt>
    <dgm:pt modelId="{A9D91631-9F9E-954A-8482-C584C5590255}" type="pres">
      <dgm:prSet presAssocID="{9D91E515-010B-4004-8C8C-407DFB73CA63}" presName="parentTextArrow" presStyleLbl="node1" presStyleIdx="3" presStyleCnt="6"/>
      <dgm:spPr/>
    </dgm:pt>
    <dgm:pt modelId="{871FADAC-DB1D-7941-AAA2-4A506230A7DA}" type="pres">
      <dgm:prSet presAssocID="{3B1C0E41-2B79-4F65-8857-EF62E120B7EA}" presName="sp" presStyleCnt="0"/>
      <dgm:spPr/>
    </dgm:pt>
    <dgm:pt modelId="{01FFABC4-9D74-3F44-AA00-7C5AC654C3C9}" type="pres">
      <dgm:prSet presAssocID="{9111EC06-D3F3-4EC2-8CF5-05FE16105CE4}" presName="arrowAndChildren" presStyleCnt="0"/>
      <dgm:spPr/>
    </dgm:pt>
    <dgm:pt modelId="{AF92D606-32D8-704E-9502-36AE5218CDCF}" type="pres">
      <dgm:prSet presAssocID="{9111EC06-D3F3-4EC2-8CF5-05FE16105CE4}" presName="parentTextArrow" presStyleLbl="node1" presStyleIdx="4" presStyleCnt="6"/>
      <dgm:spPr/>
    </dgm:pt>
    <dgm:pt modelId="{D939D0E6-0E8D-9F4D-8FC6-9B0056519256}" type="pres">
      <dgm:prSet presAssocID="{8F7DCBEA-E685-4FC6-AD3B-13EF595CAA97}" presName="sp" presStyleCnt="0"/>
      <dgm:spPr/>
    </dgm:pt>
    <dgm:pt modelId="{35561801-2F41-E349-BF0C-C05C410AA33F}" type="pres">
      <dgm:prSet presAssocID="{18BE7B08-6A42-460B-936A-5750F201E4E6}" presName="arrowAndChildren" presStyleCnt="0"/>
      <dgm:spPr/>
    </dgm:pt>
    <dgm:pt modelId="{685F1C9C-ADF7-5547-A37F-FE1FE534AE72}" type="pres">
      <dgm:prSet presAssocID="{18BE7B08-6A42-460B-936A-5750F201E4E6}" presName="parentTextArrow" presStyleLbl="node1" presStyleIdx="5" presStyleCnt="6"/>
      <dgm:spPr/>
    </dgm:pt>
  </dgm:ptLst>
  <dgm:cxnLst>
    <dgm:cxn modelId="{E96C0216-FC5E-7C45-A144-00F90057A996}" type="presOf" srcId="{CC7716E5-A656-4BE2-A25E-CA0DD104A488}" destId="{4A4BCE99-E520-8449-A595-812529980176}" srcOrd="0" destOrd="0" presId="urn:microsoft.com/office/officeart/2005/8/layout/process4"/>
    <dgm:cxn modelId="{F90EB223-DD72-F04D-9065-DAFDF216654C}" type="presOf" srcId="{9111EC06-D3F3-4EC2-8CF5-05FE16105CE4}" destId="{AF92D606-32D8-704E-9502-36AE5218CDCF}" srcOrd="0" destOrd="0" presId="urn:microsoft.com/office/officeart/2005/8/layout/process4"/>
    <dgm:cxn modelId="{C44D1B28-C4AE-EB4A-A3BD-D880CDFD6FE5}" type="presOf" srcId="{9D91E515-010B-4004-8C8C-407DFB73CA63}" destId="{A9D91631-9F9E-954A-8482-C584C5590255}" srcOrd="0" destOrd="0" presId="urn:microsoft.com/office/officeart/2005/8/layout/process4"/>
    <dgm:cxn modelId="{3234492D-ED9F-475F-9EDA-C9618960A1AD}" srcId="{CC7716E5-A656-4BE2-A25E-CA0DD104A488}" destId="{3AD8E14A-6A98-4EDD-839F-5E0A36A2E0D5}" srcOrd="5" destOrd="0" parTransId="{73033A77-287B-45B1-92FB-72DA09D4C12A}" sibTransId="{62716C9F-428A-4860-9CEA-AA816AC01DFA}"/>
    <dgm:cxn modelId="{660D1E6C-CE8B-394B-B118-5B945A4A74AF}" type="presOf" srcId="{18BE7B08-6A42-460B-936A-5750F201E4E6}" destId="{685F1C9C-ADF7-5547-A37F-FE1FE534AE72}" srcOrd="0" destOrd="0" presId="urn:microsoft.com/office/officeart/2005/8/layout/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DF1793-EAC6-C241-8A85-988A09FC74EE}" type="presOf" srcId="{BA05FEB8-BE22-488B-BE33-F5DB8B765DA7}" destId="{150649A6-DCF6-3841-8ECE-AFC5753264EB}" srcOrd="0" destOrd="0" presId="urn:microsoft.com/office/officeart/2005/8/layout/process4"/>
    <dgm:cxn modelId="{32B72495-DF7B-E44E-9790-9D308C6475F5}" type="presOf" srcId="{3AD8E14A-6A98-4EDD-839F-5E0A36A2E0D5}" destId="{44701B77-4363-6C46-9452-4EE8294D817F}" srcOrd="0" destOrd="0" presId="urn:microsoft.com/office/officeart/2005/8/layout/process4"/>
    <dgm:cxn modelId="{F32AE0B3-7B0E-479A-8DA8-40C70B48E0BF}" srcId="{CC7716E5-A656-4BE2-A25E-CA0DD104A488}" destId="{9D91E515-010B-4004-8C8C-407DFB73CA63}" srcOrd="2" destOrd="0" parTransId="{DC17EF7F-232E-4CCB-9238-6A8402F2604B}" sibTransId="{B457596A-4E62-418B-9AA5-16981DC7A876}"/>
    <dgm:cxn modelId="{00D050C6-E64C-0942-B047-54C948A6726A}" type="presOf" srcId="{7AA919D5-0931-4171-B98E-8DB94568BED2}" destId="{A3529444-E4B9-C648-ACB3-55B87B1ECA49}" srcOrd="0" destOrd="0" presId="urn:microsoft.com/office/officeart/2005/8/layout/process4"/>
    <dgm:cxn modelId="{7A6617D7-2198-4C12-BC14-A5914F2C65F7}" srcId="{CC7716E5-A656-4BE2-A25E-CA0DD104A488}" destId="{9111EC06-D3F3-4EC2-8CF5-05FE16105CE4}" srcOrd="1" destOrd="0" parTransId="{3C1749FC-D006-4C45-AE17-E0871E5E9C92}" sibTransId="{3B1C0E41-2B79-4F65-8857-EF62E120B7EA}"/>
    <dgm:cxn modelId="{3908F0DE-A3AE-4665-9622-10025A8AD6B2}" srcId="{CC7716E5-A656-4BE2-A25E-CA0DD104A488}" destId="{18BE7B08-6A42-460B-936A-5750F201E4E6}" srcOrd="0" destOrd="0" parTransId="{223690E8-216A-4B33-9F96-F7700320104D}" sibTransId="{8F7DCBEA-E685-4FC6-AD3B-13EF595CAA97}"/>
    <dgm:cxn modelId="{221930BF-B03C-BF4F-BDC8-4E58F3F22982}" type="presParOf" srcId="{4A4BCE99-E520-8449-A595-812529980176}" destId="{6E000444-8F70-0C4F-9203-A3E68E0C1D50}" srcOrd="0" destOrd="0" presId="urn:microsoft.com/office/officeart/2005/8/layout/process4"/>
    <dgm:cxn modelId="{5B627987-F5A8-B748-8C3A-CD974AC37F63}" type="presParOf" srcId="{6E000444-8F70-0C4F-9203-A3E68E0C1D50}" destId="{44701B77-4363-6C46-9452-4EE8294D817F}" srcOrd="0" destOrd="0" presId="urn:microsoft.com/office/officeart/2005/8/layout/process4"/>
    <dgm:cxn modelId="{DE1E268B-ECF0-414E-AAF0-1ED02D7EA933}" type="presParOf" srcId="{4A4BCE99-E520-8449-A595-812529980176}" destId="{3B9FCAB6-55FE-E44F-B0E2-97E09D6B338E}" srcOrd="1" destOrd="0" presId="urn:microsoft.com/office/officeart/2005/8/layout/process4"/>
    <dgm:cxn modelId="{7AA5E6D0-889E-8C41-81A9-6557D547B35E}" type="presParOf" srcId="{4A4BCE99-E520-8449-A595-812529980176}" destId="{8EE5C5A1-87DC-2E4C-B4BD-7A02A803B215}" srcOrd="2" destOrd="0" presId="urn:microsoft.com/office/officeart/2005/8/layout/process4"/>
    <dgm:cxn modelId="{6208441A-B347-7343-97C8-51902FFA8A49}" type="presParOf" srcId="{8EE5C5A1-87DC-2E4C-B4BD-7A02A803B215}" destId="{150649A6-DCF6-3841-8ECE-AFC5753264EB}" srcOrd="0" destOrd="0" presId="urn:microsoft.com/office/officeart/2005/8/layout/process4"/>
    <dgm:cxn modelId="{64121CFB-5FA3-0548-AF09-23D075153ED5}" type="presParOf" srcId="{4A4BCE99-E520-8449-A595-812529980176}" destId="{2AC8674F-B0AE-F445-B078-A47D4D51938E}" srcOrd="3" destOrd="0" presId="urn:microsoft.com/office/officeart/2005/8/layout/process4"/>
    <dgm:cxn modelId="{1CBA1D24-8637-B044-8456-96B771E09217}" type="presParOf" srcId="{4A4BCE99-E520-8449-A595-812529980176}" destId="{B02E6EEA-76AB-FF4F-9B14-867D02E8F2DD}" srcOrd="4" destOrd="0" presId="urn:microsoft.com/office/officeart/2005/8/layout/process4"/>
    <dgm:cxn modelId="{42DEBC87-011B-1642-BE61-CBD1A8ADD5AC}" type="presParOf" srcId="{B02E6EEA-76AB-FF4F-9B14-867D02E8F2DD}" destId="{A3529444-E4B9-C648-ACB3-55B87B1ECA49}" srcOrd="0" destOrd="0" presId="urn:microsoft.com/office/officeart/2005/8/layout/process4"/>
    <dgm:cxn modelId="{D1938BDC-6425-5448-B32D-E19BEF36464A}" type="presParOf" srcId="{4A4BCE99-E520-8449-A595-812529980176}" destId="{8AE22487-B311-7C42-AC02-6F02EE7DC07A}" srcOrd="5" destOrd="0" presId="urn:microsoft.com/office/officeart/2005/8/layout/process4"/>
    <dgm:cxn modelId="{305F4E41-D82A-B240-B75E-B9BD64B6E28E}" type="presParOf" srcId="{4A4BCE99-E520-8449-A595-812529980176}" destId="{A1D784A6-187D-CC43-9F55-13AC8D33BB17}" srcOrd="6" destOrd="0" presId="urn:microsoft.com/office/officeart/2005/8/layout/process4"/>
    <dgm:cxn modelId="{41444A72-9262-AD4E-B183-2237036DDE8D}" type="presParOf" srcId="{A1D784A6-187D-CC43-9F55-13AC8D33BB17}" destId="{A9D91631-9F9E-954A-8482-C584C5590255}" srcOrd="0" destOrd="0" presId="urn:microsoft.com/office/officeart/2005/8/layout/process4"/>
    <dgm:cxn modelId="{ED46014A-7BBE-104A-8AF8-6E81142D6D6F}" type="presParOf" srcId="{4A4BCE99-E520-8449-A595-812529980176}" destId="{871FADAC-DB1D-7941-AAA2-4A506230A7DA}" srcOrd="7" destOrd="0" presId="urn:microsoft.com/office/officeart/2005/8/layout/process4"/>
    <dgm:cxn modelId="{8B18F30D-BBB3-4643-A149-C2B7067428CB}" type="presParOf" srcId="{4A4BCE99-E520-8449-A595-812529980176}" destId="{01FFABC4-9D74-3F44-AA00-7C5AC654C3C9}" srcOrd="8" destOrd="0" presId="urn:microsoft.com/office/officeart/2005/8/layout/process4"/>
    <dgm:cxn modelId="{3E5FC7B8-5883-C24A-9943-B78DBC893F0D}" type="presParOf" srcId="{01FFABC4-9D74-3F44-AA00-7C5AC654C3C9}" destId="{AF92D606-32D8-704E-9502-36AE5218CDCF}" srcOrd="0" destOrd="0" presId="urn:microsoft.com/office/officeart/2005/8/layout/process4"/>
    <dgm:cxn modelId="{9B561E01-F9E4-9847-8C95-766BDDE0D4F2}" type="presParOf" srcId="{4A4BCE99-E520-8449-A595-812529980176}" destId="{D939D0E6-0E8D-9F4D-8FC6-9B0056519256}" srcOrd="9" destOrd="0" presId="urn:microsoft.com/office/officeart/2005/8/layout/process4"/>
    <dgm:cxn modelId="{8561E3FC-60B6-F04C-8028-019505B39BF3}" type="presParOf" srcId="{4A4BCE99-E520-8449-A595-812529980176}" destId="{35561801-2F41-E349-BF0C-C05C410AA33F}" srcOrd="10" destOrd="0" presId="urn:microsoft.com/office/officeart/2005/8/layout/process4"/>
    <dgm:cxn modelId="{B5DE9523-ACCE-B34B-9F27-11867D3DDFF7}" type="presParOf" srcId="{35561801-2F41-E349-BF0C-C05C410AA33F}" destId="{685F1C9C-ADF7-5547-A37F-FE1FE534AE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690CC263-6D0D-4303-AF11-EF3D59527954}" type="presOf" srcId="{4CE795A5-3B02-42EB-B19D-960C8D780879}" destId="{453AFB15-FA4D-419B-B231-3F5FA70C4E06}"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63D6FA46-25F2-4F83-9F5A-E86994FD2A15}" type="presOf" srcId="{EE8CC6FC-779B-41CC-B6C0-99084916B95A}" destId="{C7469FC0-E91F-40AC-A22B-BA2D2B35F49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98337873-8573-4DBD-A61E-2DE96E9468D3}" type="presOf" srcId="{8FABEF53-0ACC-458C-A0CE-2D398196ACB2}" destId="{F4CF9539-14EF-43E9-8D0F-0E0ABEF5898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4051757" cy="149683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Met Police used S &amp; S powers in Operation ‘SWAMP’ in Brixton in 1981 to target street crime</a:t>
          </a:r>
          <a:endParaRPr lang="en-US" sz="2000" kern="1200" dirty="0"/>
        </a:p>
      </dsp:txBody>
      <dsp:txXfrm>
        <a:off x="43841" y="43841"/>
        <a:ext cx="3964075" cy="1409152"/>
      </dsp:txXfrm>
    </dsp:sp>
    <dsp:sp modelId="{E7A97CF4-B9A6-44B9-A6ED-79501B9C112F}">
      <dsp:nvSpPr>
        <dsp:cNvPr id="0" name=""/>
        <dsp:cNvSpPr/>
      </dsp:nvSpPr>
      <dsp:spPr>
        <a:xfrm rot="1874">
          <a:off x="4299746" y="440474"/>
          <a:ext cx="597430" cy="6186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99746" y="564163"/>
        <a:ext cx="418201" cy="371215"/>
      </dsp:txXfrm>
    </dsp:sp>
    <dsp:sp modelId="{56887706-C8DC-4488-B329-177C8C655314}">
      <dsp:nvSpPr>
        <dsp:cNvPr id="0" name=""/>
        <dsp:cNvSpPr/>
      </dsp:nvSpPr>
      <dsp:spPr>
        <a:xfrm>
          <a:off x="5178983" y="2801"/>
          <a:ext cx="3971027" cy="149683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5222824" y="46642"/>
        <a:ext cx="3883345" cy="1409152"/>
      </dsp:txXfrm>
    </dsp:sp>
    <dsp:sp modelId="{10605458-C7BE-4888-8E37-E680E6CA2BE7}">
      <dsp:nvSpPr>
        <dsp:cNvPr id="0" name=""/>
        <dsp:cNvSpPr/>
      </dsp:nvSpPr>
      <dsp:spPr>
        <a:xfrm rot="5498703">
          <a:off x="6884051" y="1640379"/>
          <a:ext cx="492052" cy="6186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6946589" y="1703728"/>
        <a:ext cx="371215" cy="344436"/>
      </dsp:txXfrm>
    </dsp:sp>
    <dsp:sp modelId="{23E298B6-C2A6-4843-B670-3036F3461D92}">
      <dsp:nvSpPr>
        <dsp:cNvPr id="0" name=""/>
        <dsp:cNvSpPr/>
      </dsp:nvSpPr>
      <dsp:spPr>
        <a:xfrm>
          <a:off x="5129189" y="2427654"/>
          <a:ext cx="3931336" cy="149683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a:t>
          </a:r>
          <a:r>
            <a:rPr lang="en-US" sz="2000" kern="1200" baseline="30000"/>
            <a:t>th</a:t>
          </a:r>
          <a:r>
            <a:rPr lang="en-US" sz="2000" kern="1200"/>
            <a:t> Nov 1981 Lord Scarman Report – critical of the disproportionate &amp; indiscriminate use of S &amp; S</a:t>
          </a:r>
          <a:endParaRPr lang="en-US" sz="2000" kern="1200" dirty="0"/>
        </a:p>
      </dsp:txBody>
      <dsp:txXfrm>
        <a:off x="5173030" y="2471495"/>
        <a:ext cx="3843654" cy="1409152"/>
      </dsp:txXfrm>
    </dsp:sp>
    <dsp:sp modelId="{D502931A-2683-40FB-B02F-A3D08FB63B44}">
      <dsp:nvSpPr>
        <dsp:cNvPr id="0" name=""/>
        <dsp:cNvSpPr/>
      </dsp:nvSpPr>
      <dsp:spPr>
        <a:xfrm rot="10774281">
          <a:off x="4355946" y="2885172"/>
          <a:ext cx="546434" cy="6186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4519874" y="3008297"/>
        <a:ext cx="382504" cy="371215"/>
      </dsp:txXfrm>
    </dsp:sp>
    <dsp:sp modelId="{1AAFEF4D-7D51-4DF4-9C4C-1B0D1903CCB5}">
      <dsp:nvSpPr>
        <dsp:cNvPr id="0" name=""/>
        <dsp:cNvSpPr/>
      </dsp:nvSpPr>
      <dsp:spPr>
        <a:xfrm>
          <a:off x="0" y="2465404"/>
          <a:ext cx="4098208" cy="149683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43841" y="2509245"/>
        <a:ext cx="4010526" cy="1409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751098" y="0"/>
          <a:ext cx="5925839" cy="5925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83C9F53-388D-445A-98A3-1127C10C9ECD}">
      <dsp:nvSpPr>
        <dsp:cNvPr id="0" name=""/>
        <dsp:cNvSpPr/>
      </dsp:nvSpPr>
      <dsp:spPr>
        <a:xfrm>
          <a:off x="1314053" y="227917"/>
          <a:ext cx="2311077" cy="29811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60 </a:t>
          </a:r>
          <a:r>
            <a:rPr lang="en-US" sz="2200" kern="1200"/>
            <a:t>: S &amp; S powers should remain</a:t>
          </a:r>
          <a:endParaRPr lang="en-US" sz="2200" kern="1200" dirty="0"/>
        </a:p>
      </dsp:txBody>
      <dsp:txXfrm>
        <a:off x="1426870" y="340734"/>
        <a:ext cx="2085443" cy="2755516"/>
      </dsp:txXfrm>
    </dsp:sp>
    <dsp:sp modelId="{08766682-6F49-4B94-9275-FCC0867FB0A1}">
      <dsp:nvSpPr>
        <dsp:cNvPr id="0" name=""/>
        <dsp:cNvSpPr/>
      </dsp:nvSpPr>
      <dsp:spPr>
        <a:xfrm>
          <a:off x="3802905" y="303894"/>
          <a:ext cx="2311077" cy="282919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61</a:t>
          </a:r>
          <a:r>
            <a:rPr lang="en-US" sz="2200" kern="1200"/>
            <a:t>: a record must be made of all S &amp; S and a copy must be given to the person stopped</a:t>
          </a:r>
          <a:endParaRPr lang="en-US" sz="2200" kern="1200" dirty="0"/>
        </a:p>
      </dsp:txBody>
      <dsp:txXfrm>
        <a:off x="3915722" y="416711"/>
        <a:ext cx="2085443" cy="2603563"/>
      </dsp:txXfrm>
    </dsp:sp>
    <dsp:sp modelId="{0B1FFB81-133C-446C-B661-645061C6B787}">
      <dsp:nvSpPr>
        <dsp:cNvPr id="0" name=""/>
        <dsp:cNvSpPr/>
      </dsp:nvSpPr>
      <dsp:spPr>
        <a:xfrm>
          <a:off x="1320893" y="3261259"/>
          <a:ext cx="2311077" cy="2664579"/>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62</a:t>
          </a:r>
          <a:r>
            <a:rPr lang="en-US" sz="2200" kern="1200" dirty="0"/>
            <a:t>: search records should be monitored &amp; the information should be </a:t>
          </a:r>
          <a:r>
            <a:rPr lang="en-US" sz="2200" kern="1200" dirty="0" err="1"/>
            <a:t>analysed</a:t>
          </a:r>
          <a:r>
            <a:rPr lang="en-US" sz="2200" kern="1200" dirty="0"/>
            <a:t> &amp; published</a:t>
          </a:r>
        </a:p>
      </dsp:txBody>
      <dsp:txXfrm>
        <a:off x="1433710" y="3374076"/>
        <a:ext cx="2085443" cy="2438945"/>
      </dsp:txXfrm>
    </dsp:sp>
    <dsp:sp modelId="{A92D13D2-9242-4D6C-B990-737ECB377BD2}">
      <dsp:nvSpPr>
        <dsp:cNvPr id="0" name=""/>
        <dsp:cNvSpPr/>
      </dsp:nvSpPr>
      <dsp:spPr>
        <a:xfrm>
          <a:off x="3827980" y="3261259"/>
          <a:ext cx="2311077" cy="2664579"/>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63</a:t>
          </a:r>
          <a:r>
            <a:rPr lang="en-US" sz="2200" kern="1200" dirty="0"/>
            <a:t>: the police Authorities have a duty to raise public awareness on S &amp; S</a:t>
          </a:r>
        </a:p>
      </dsp:txBody>
      <dsp:txXfrm>
        <a:off x="3940797" y="3374076"/>
        <a:ext cx="2085443" cy="24389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01B77-4363-6C46-9452-4EE8294D817F}">
      <dsp:nvSpPr>
        <dsp:cNvPr id="0" name=""/>
        <dsp:cNvSpPr/>
      </dsp:nvSpPr>
      <dsp:spPr>
        <a:xfrm>
          <a:off x="0" y="5909713"/>
          <a:ext cx="11430000" cy="775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was necessary &amp; was the most appropriate method that could be used to establish whether the person had such an item</a:t>
          </a:r>
          <a:endParaRPr lang="en-US" sz="1900" kern="1200" dirty="0"/>
        </a:p>
      </dsp:txBody>
      <dsp:txXfrm>
        <a:off x="0" y="5909713"/>
        <a:ext cx="11430000" cy="775646"/>
      </dsp:txXfrm>
    </dsp:sp>
    <dsp:sp modelId="{150649A6-DCF6-3841-8ECE-AFC5753264EB}">
      <dsp:nvSpPr>
        <dsp:cNvPr id="0" name=""/>
        <dsp:cNvSpPr/>
      </dsp:nvSpPr>
      <dsp:spPr>
        <a:xfrm rot="10800000">
          <a:off x="0" y="4728403"/>
          <a:ext cx="11430000" cy="1192944"/>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rot="10800000">
        <a:off x="0" y="4728403"/>
        <a:ext cx="11430000" cy="775139"/>
      </dsp:txXfrm>
    </dsp:sp>
    <dsp:sp modelId="{A3529444-E4B9-C648-ACB3-55B87B1ECA49}">
      <dsp:nvSpPr>
        <dsp:cNvPr id="0" name=""/>
        <dsp:cNvSpPr/>
      </dsp:nvSpPr>
      <dsp:spPr>
        <a:xfrm rot="10800000">
          <a:off x="0" y="3547093"/>
          <a:ext cx="11430000" cy="1192944"/>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rot="10800000">
        <a:off x="0" y="3547093"/>
        <a:ext cx="11430000" cy="775139"/>
      </dsp:txXfrm>
    </dsp:sp>
    <dsp:sp modelId="{A9D91631-9F9E-954A-8482-C584C5590255}">
      <dsp:nvSpPr>
        <dsp:cNvPr id="0" name=""/>
        <dsp:cNvSpPr/>
      </dsp:nvSpPr>
      <dsp:spPr>
        <a:xfrm rot="10800000">
          <a:off x="0" y="2365783"/>
          <a:ext cx="11430000" cy="1192944"/>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rot="10800000">
        <a:off x="0" y="2365783"/>
        <a:ext cx="11430000" cy="775139"/>
      </dsp:txXfrm>
    </dsp:sp>
    <dsp:sp modelId="{AF92D606-32D8-704E-9502-36AE5218CDCF}">
      <dsp:nvSpPr>
        <dsp:cNvPr id="0" name=""/>
        <dsp:cNvSpPr/>
      </dsp:nvSpPr>
      <dsp:spPr>
        <a:xfrm rot="10800000">
          <a:off x="0" y="1184473"/>
          <a:ext cx="11430000" cy="1192944"/>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rot="10800000">
        <a:off x="0" y="1184473"/>
        <a:ext cx="11430000" cy="775139"/>
      </dsp:txXfrm>
    </dsp:sp>
    <dsp:sp modelId="{685F1C9C-ADF7-5547-A37F-FE1FE534AE72}">
      <dsp:nvSpPr>
        <dsp:cNvPr id="0" name=""/>
        <dsp:cNvSpPr/>
      </dsp:nvSpPr>
      <dsp:spPr>
        <a:xfrm rot="10800000">
          <a:off x="0" y="3163"/>
          <a:ext cx="11430000" cy="119294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Stop &amp; Search can be a valuable power to assist policing provided that it is used correctly</a:t>
          </a:r>
        </a:p>
      </dsp:txBody>
      <dsp:txXfrm rot="10800000">
        <a:off x="0" y="3163"/>
        <a:ext cx="11430000" cy="7751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200" b="0" dirty="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200" b="0" i="0" u="none" strike="noStrike" baseline="0" dirty="0">
              <a:solidFill>
                <a:schemeClr val="tx1"/>
              </a:solidFill>
              <a:latin typeface="Arial" panose="020B0604020202020204" pitchFamily="34" charset="0"/>
            </a:endParaRPr>
          </a:p>
          <a:p>
            <a:pPr rtl="0"/>
            <a:r>
              <a:rPr lang="en-GB" sz="1200" b="1" i="0" u="none" strike="noStrike" baseline="0" dirty="0">
                <a:solidFill>
                  <a:schemeClr val="tx1"/>
                </a:solidFill>
                <a:latin typeface="Arial" panose="020B0604020202020204" pitchFamily="34" charset="0"/>
              </a:rPr>
              <a:t>College of Policing state: </a:t>
            </a:r>
          </a:p>
          <a:p>
            <a:pPr rtl="0"/>
            <a:r>
              <a:rPr lang="en-GB" sz="1200" b="0" i="0" u="none" strike="noStrike" baseline="0" dirty="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5</a:t>
            </a:fld>
            <a:endParaRPr lang="en-US"/>
          </a:p>
        </p:txBody>
      </p:sp>
    </p:spTree>
    <p:extLst>
      <p:ext uri="{BB962C8B-B14F-4D97-AF65-F5344CB8AC3E}">
        <p14:creationId xmlns:p14="http://schemas.microsoft.com/office/powerpoint/2010/main" val="3570691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7</a:t>
            </a:fld>
            <a:endParaRPr lang="en-US"/>
          </a:p>
        </p:txBody>
      </p:sp>
    </p:spTree>
    <p:extLst>
      <p:ext uri="{BB962C8B-B14F-4D97-AF65-F5344CB8AC3E}">
        <p14:creationId xmlns:p14="http://schemas.microsoft.com/office/powerpoint/2010/main" val="360557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9</a:t>
            </a:fld>
            <a:endParaRPr lang="en-US"/>
          </a:p>
        </p:txBody>
      </p:sp>
    </p:spTree>
    <p:extLst>
      <p:ext uri="{BB962C8B-B14F-4D97-AF65-F5344CB8AC3E}">
        <p14:creationId xmlns:p14="http://schemas.microsoft.com/office/powerpoint/2010/main" val="2182673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19</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20</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21</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22</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26</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29</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33</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34</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35</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36</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37</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a:t>
            </a:r>
            <a:r>
              <a:rPr lang="en-GB" sz="1100" baseline="0" dirty="0"/>
              <a:t> </a:t>
            </a:r>
            <a:r>
              <a:rPr lang="en-GB" sz="1100" dirty="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41</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man 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time in </a:t>
            </a:r>
            <a:r>
              <a:rPr lang="en-GB" altLang="en-US" sz="1100" b="1" dirty="0">
                <a:solidFill>
                  <a:srgbClr val="000000"/>
                </a:solidFill>
                <a:latin typeface="Arial" pitchFamily="34" charset="0"/>
                <a:ea typeface="ＭＳ Ｐゴシック" pitchFamily="34" charset="-128"/>
              </a:rPr>
              <a:t>these circumstances </a:t>
            </a:r>
            <a:r>
              <a:rPr lang="en-GB" altLang="en-US" sz="1100" dirty="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a:solidFill>
                <a:srgbClr val="000000"/>
              </a:solidFill>
              <a:latin typeface="Arial" pitchFamily="34" charset="0"/>
              <a:ea typeface="ＭＳ Ｐゴシック" pitchFamily="34" charset="-128"/>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latin typeface="Arial" pitchFamily="34" charset="0"/>
              <a:ea typeface="Times New Roman" pitchFamily="18" charset="0"/>
              <a:cs typeface="Arial" pitchFamily="34" charset="0"/>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42</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44</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2/3/2025</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2/3/2025</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2.jpeg"/><Relationship Id="rId4" Type="http://schemas.openxmlformats.org/officeDocument/2006/relationships/diagramLayout" Target="../diagrams/layout1.xml"/><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5.jpeg"/><Relationship Id="rId4" Type="http://schemas.openxmlformats.org/officeDocument/2006/relationships/diagramData" Target="../diagrams/data2.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6.jpe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7.jpe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8.jpeg"/></Relationships>
</file>

<file path=ppt/slides/_rels/slide14.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31.jpeg"/><Relationship Id="rId4" Type="http://schemas.openxmlformats.org/officeDocument/2006/relationships/diagramLayout" Target="../diagrams/layout6.xml"/><Relationship Id="rId9" Type="http://schemas.openxmlformats.org/officeDocument/2006/relationships/image" Target="../media/image30.jpeg"/></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2.xml"/><Relationship Id="rId7" Type="http://schemas.openxmlformats.org/officeDocument/2006/relationships/diagramColors" Target="../diagrams/colors7.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35.png"/><Relationship Id="rId7" Type="http://schemas.openxmlformats.org/officeDocument/2006/relationships/diagramData" Target="../diagrams/data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8.png"/><Relationship Id="rId11" Type="http://schemas.microsoft.com/office/2007/relationships/diagramDrawing" Target="../diagrams/drawing8.xml"/><Relationship Id="rId5" Type="http://schemas.openxmlformats.org/officeDocument/2006/relationships/image" Target="../media/image37.jpeg"/><Relationship Id="rId10" Type="http://schemas.openxmlformats.org/officeDocument/2006/relationships/diagramColors" Target="../diagrams/colors8.xml"/><Relationship Id="rId4" Type="http://schemas.openxmlformats.org/officeDocument/2006/relationships/image" Target="../media/image36.jpeg"/><Relationship Id="rId9"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image" Target="../media/image42.png"/><Relationship Id="rId5" Type="http://schemas.openxmlformats.org/officeDocument/2006/relationships/diagramQuickStyle" Target="../diagrams/quickStyle9.xml"/><Relationship Id="rId10" Type="http://schemas.openxmlformats.org/officeDocument/2006/relationships/image" Target="../media/image41.png"/><Relationship Id="rId4" Type="http://schemas.openxmlformats.org/officeDocument/2006/relationships/diagramLayout" Target="../diagrams/layout9.xml"/><Relationship Id="rId9" Type="http://schemas.openxmlformats.org/officeDocument/2006/relationships/image" Target="../media/image40.png"/></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3.png"/><Relationship Id="rId7" Type="http://schemas.openxmlformats.org/officeDocument/2006/relationships/diagramColors" Target="../diagrams/colors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44.png"/></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5.jpe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hyperlink" Target="https://youtu.be/rbe5D3Yh43o" TargetMode="External"/><Relationship Id="rId4" Type="http://schemas.openxmlformats.org/officeDocument/2006/relationships/image" Target="../media/image61.png"/></Relationships>
</file>

<file path=ppt/slides/_rels/slide2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5KKId_9CSlk"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5.jpeg"/><Relationship Id="rId5" Type="http://schemas.openxmlformats.org/officeDocument/2006/relationships/image" Target="../media/image64.png"/><Relationship Id="rId4" Type="http://schemas.openxmlformats.org/officeDocument/2006/relationships/image" Target="../media/image6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71.jpeg"/><Relationship Id="rId4" Type="http://schemas.openxmlformats.org/officeDocument/2006/relationships/image" Target="../media/image70.png"/></Relationships>
</file>

<file path=ppt/slides/_rels/slide34.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72.jpg"/><Relationship Id="rId7" Type="http://schemas.openxmlformats.org/officeDocument/2006/relationships/diagramColors" Target="../diagrams/colors1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35.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diagramData" Target="../diagrams/data19.xml"/><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81.png"/><Relationship Id="rId7" Type="http://schemas.openxmlformats.org/officeDocument/2006/relationships/diagramColors" Target="../diagrams/colors20.xml"/><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a:t>Response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4AA4-3BFB-DDF7-6A57-A2936B1BCCDE}"/>
              </a:ext>
            </a:extLst>
          </p:cNvPr>
          <p:cNvSpPr>
            <a:spLocks noGrp="1"/>
          </p:cNvSpPr>
          <p:nvPr>
            <p:ph type="title"/>
          </p:nvPr>
        </p:nvSpPr>
        <p:spPr>
          <a:xfrm>
            <a:off x="589560" y="856180"/>
            <a:ext cx="4560584" cy="1128068"/>
          </a:xfrm>
        </p:spPr>
        <p:txBody>
          <a:bodyPr anchor="ctr">
            <a:normAutofit/>
          </a:bodyPr>
          <a:lstStyle/>
          <a:p>
            <a:r>
              <a:rPr lang="en-US" sz="3700"/>
              <a:t>Learning Outcomes</a:t>
            </a:r>
            <a:br>
              <a:rPr lang="en-US" sz="3700"/>
            </a:br>
            <a:r>
              <a:rPr lang="en-US" sz="3700"/>
              <a:t>Lecture &amp; Workshop </a:t>
            </a:r>
          </a:p>
        </p:txBody>
      </p:sp>
      <p:grpSp>
        <p:nvGrpSpPr>
          <p:cNvPr id="2066" name="Group 206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7" name="Rectangle 206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0" name="Rectangle 206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62569-91E5-3FCE-27FF-CB1951855642}"/>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stop and search as stipulated by Section 1 of PACE 1984 Stop and Search and the individual meaning of the elements within the definition.</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“HMIC Stop &amp; Search Powers: Are the Police using them effectively and fairly?”and the College of Policing guidelines.</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Identify appropriate circumstances of when to conduct a stop and search.</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the limitations of a search when conducting one in both a public and private place.</a:t>
            </a:r>
          </a:p>
          <a:p>
            <a:endParaRPr lang="en-US" sz="1400"/>
          </a:p>
        </p:txBody>
      </p:sp>
      <p:sp>
        <p:nvSpPr>
          <p:cNvPr id="2072" name="Rectangle 207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top &amp; Search - West Midlands Police &amp; Crime Commissioner">
            <a:extLst>
              <a:ext uri="{FF2B5EF4-FFF2-40B4-BE49-F238E27FC236}">
                <a16:creationId xmlns:a16="http://schemas.microsoft.com/office/drawing/2014/main" id="{DB158822-B468-D5B8-FA84-09B96B9F2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69" r="1348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4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0DF8-88BE-FBF5-3DDB-4390931289E7}"/>
              </a:ext>
            </a:extLst>
          </p:cNvPr>
          <p:cNvSpPr>
            <a:spLocks noGrp="1"/>
          </p:cNvSpPr>
          <p:nvPr>
            <p:ph type="title"/>
          </p:nvPr>
        </p:nvSpPr>
        <p:spPr>
          <a:xfrm>
            <a:off x="589560" y="856180"/>
            <a:ext cx="4560584" cy="1128068"/>
          </a:xfrm>
        </p:spPr>
        <p:txBody>
          <a:bodyPr anchor="ctr">
            <a:normAutofit/>
          </a:bodyPr>
          <a:lstStyle/>
          <a:p>
            <a:r>
              <a:rPr lang="en-US" sz="3700" dirty="0"/>
              <a:t>Learning Outcomes</a:t>
            </a:r>
            <a:br>
              <a:rPr lang="en-US" sz="3700" dirty="0"/>
            </a:br>
            <a:r>
              <a:rPr lang="en-US" sz="3700" dirty="0"/>
              <a:t>Lecture &amp; Workshop </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885B9-0228-C011-5EF1-8505380D61B9}"/>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what constitutes, “reasonable grounds” and other options available if reasonable grounds do not exist.</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how conscious/unconscious bias can impact on a stop and search.</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the procedure to be carried out post search including the recording of information.</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other search powers as stipulated by S60/60AA of the Criminal Justice and Public Order Act 1994 and S47A of the Terrorism Act 2000</a:t>
            </a:r>
          </a:p>
          <a:p>
            <a:pPr marL="22860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Practice a stop and search </a:t>
            </a:r>
            <a:r>
              <a:rPr lang="en-GB" sz="1400" dirty="0">
                <a:latin typeface="Arial" pitchFamily="34" charset="0"/>
                <a:ea typeface="ＭＳ Ｐゴシック" pitchFamily="-112" charset="-128"/>
                <a:cs typeface="ＭＳ Ｐゴシック" pitchFamily="-112" charset="-128"/>
              </a:rPr>
              <a:t>during the workshop</a:t>
            </a:r>
            <a:endParaRPr lang="en-US" sz="1400"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op-and-search use in Avon and Somerset rose 21% in pandemic - with black  people most likely to be stopped | BristolWorld">
            <a:extLst>
              <a:ext uri="{FF2B5EF4-FFF2-40B4-BE49-F238E27FC236}">
                <a16:creationId xmlns:a16="http://schemas.microsoft.com/office/drawing/2014/main" id="{DA1DCE61-C83B-57F3-2D6F-497D9F9AF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1" r="119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342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DB9C83-6396-A4DC-4221-7351F43CC06B}"/>
              </a:ext>
            </a:extLst>
          </p:cNvPr>
          <p:cNvSpPr txBox="1"/>
          <p:nvPr/>
        </p:nvSpPr>
        <p:spPr>
          <a:xfrm>
            <a:off x="469662" y="734536"/>
            <a:ext cx="4243589" cy="3320668"/>
          </a:xfrm>
          <a:prstGeom prst="rect">
            <a:avLst/>
          </a:prstGeom>
        </p:spPr>
        <p:txBody>
          <a:bodyPr vert="horz" lIns="91440" tIns="45720" rIns="91440" bIns="45720" rtlCol="0">
            <a:normAutofit/>
          </a:bodyPr>
          <a:lstStyle/>
          <a:p>
            <a:pPr algn="ctr">
              <a:lnSpc>
                <a:spcPct val="90000"/>
              </a:lnSpc>
              <a:spcAft>
                <a:spcPts val="600"/>
              </a:spcAft>
            </a:pPr>
            <a:r>
              <a:rPr lang="en-US" sz="3200" b="1" dirty="0"/>
              <a:t>Discuss: W</a:t>
            </a:r>
            <a:r>
              <a:rPr lang="en-US" sz="3200" b="1" i="0" u="none" strike="noStrike" baseline="0" dirty="0"/>
              <a:t>hy do Police Officers use stop and search powers?</a:t>
            </a:r>
          </a:p>
        </p:txBody>
      </p:sp>
      <p:pic>
        <p:nvPicPr>
          <p:cNvPr id="5" name="Picture 4"/>
          <p:cNvPicPr>
            <a:picLocks noChangeAspect="1"/>
          </p:cNvPicPr>
          <p:nvPr/>
        </p:nvPicPr>
        <p:blipFill rotWithShape="1">
          <a:blip r:embed="rId3"/>
          <a:srcRect l="73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824FF798-9948-B25A-715F-C8A1013BF5CF}"/>
              </a:ext>
            </a:extLst>
          </p:cNvPr>
          <p:cNvSpPr txBox="1"/>
          <p:nvPr/>
        </p:nvSpPr>
        <p:spPr>
          <a:xfrm>
            <a:off x="203201" y="2181577"/>
            <a:ext cx="4979712" cy="4154984"/>
          </a:xfrm>
          <a:prstGeom prst="rect">
            <a:avLst/>
          </a:prstGeom>
          <a:noFill/>
        </p:spPr>
        <p:txBody>
          <a:bodyPr wrap="square" rtlCol="0">
            <a:spAutoFit/>
          </a:bodyPr>
          <a:lstStyle/>
          <a:p>
            <a:pPr algn="ctr"/>
            <a:endParaRPr lang="en-US" sz="2400" dirty="0"/>
          </a:p>
          <a:p>
            <a:pPr algn="ctr"/>
            <a:endParaRPr lang="en-US" sz="2400" dirty="0"/>
          </a:p>
          <a:p>
            <a:pPr algn="ctr"/>
            <a:r>
              <a:rPr lang="en-US" dirty="0"/>
              <a:t>Code A </a:t>
            </a:r>
          </a:p>
          <a:p>
            <a:pPr algn="ctr"/>
            <a:endParaRPr lang="en-US" dirty="0"/>
          </a:p>
          <a:p>
            <a:r>
              <a:rPr lang="en-US" dirty="0"/>
              <a:t>Section 1 Police and Criminal Evidence Act 1984</a:t>
            </a:r>
            <a:br>
              <a:rPr lang="en-US" dirty="0"/>
            </a:br>
            <a:endParaRPr lang="en-US" dirty="0"/>
          </a:p>
          <a:p>
            <a:endParaRPr lang="en-US" dirty="0"/>
          </a:p>
          <a:p>
            <a:r>
              <a:rPr lang="en-US" dirty="0"/>
              <a:t>Why?</a:t>
            </a:r>
            <a:br>
              <a:rPr lang="en-US" dirty="0"/>
            </a:br>
            <a:endParaRPr lang="en-US" dirty="0"/>
          </a:p>
          <a:p>
            <a:pPr marL="285750" indent="-285750">
              <a:buFont typeface="Arial" panose="020B0604020202020204" pitchFamily="34" charset="0"/>
              <a:buChar char="•"/>
            </a:pPr>
            <a:r>
              <a:rPr lang="en-GB" dirty="0">
                <a:ea typeface="ＭＳ Ｐゴシック" pitchFamily="-112" charset="-128"/>
              </a:rPr>
              <a:t>B</a:t>
            </a:r>
            <a:r>
              <a:rPr lang="en-GB" b="0" i="0" u="none" strike="noStrike" kern="1200" baseline="0" dirty="0">
                <a:solidFill>
                  <a:schemeClr val="tx1"/>
                </a:solidFill>
                <a:ea typeface="ＭＳ Ｐゴシック" pitchFamily="-112" charset="-128"/>
                <a:cs typeface="ＭＳ Ｐゴシック" pitchFamily="-112" charset="-128"/>
              </a:rPr>
              <a:t>efore they have been arrested </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T</a:t>
            </a:r>
            <a:r>
              <a:rPr lang="en-GB" b="0" i="0" u="none" strike="noStrike" kern="1200" baseline="0" dirty="0">
                <a:solidFill>
                  <a:schemeClr val="tx1"/>
                </a:solidFill>
                <a:ea typeface="ＭＳ Ｐゴシック" pitchFamily="-112" charset="-128"/>
                <a:cs typeface="ＭＳ Ｐゴシック" pitchFamily="-112" charset="-128"/>
              </a:rPr>
              <a:t>o enable officers to allay or confirm suspicions about individuals</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W</a:t>
            </a:r>
            <a:r>
              <a:rPr lang="en-GB" b="0" i="0" u="none" strike="noStrike" kern="1200" baseline="0" dirty="0">
                <a:solidFill>
                  <a:schemeClr val="tx1"/>
                </a:solidFill>
                <a:ea typeface="ＭＳ Ｐゴシック" pitchFamily="-112" charset="-128"/>
                <a:cs typeface="ＭＳ Ｐゴシック" pitchFamily="-112" charset="-128"/>
              </a:rPr>
              <a:t>ithout exercising their power of arrest to do so. </a:t>
            </a:r>
            <a:endParaRPr lang="en-US" dirty="0"/>
          </a:p>
        </p:txBody>
      </p:sp>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0" name="Rectangle 1079">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 History Month: Brixton Riots (April 10-12, 1981) - The Royal Gazette  | Bermuda News, Business, Sports, Events, &amp;amp; Community |">
            <a:extLst>
              <a:ext uri="{FF2B5EF4-FFF2-40B4-BE49-F238E27FC236}">
                <a16:creationId xmlns:a16="http://schemas.microsoft.com/office/drawing/2014/main" id="{0AD54CDF-87F5-E139-D4A5-C8597C6DF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4" r="16656"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s your business ready for 5 minute settlement? - capSpire">
            <a:extLst>
              <a:ext uri="{FF2B5EF4-FFF2-40B4-BE49-F238E27FC236}">
                <a16:creationId xmlns:a16="http://schemas.microsoft.com/office/drawing/2014/main" id="{1DD98CB3-0B48-523A-1360-B25D1467C6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80" r="14283" b="1"/>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Brixton riots 1981: What happened 40 years ago in London? - CBBC Newsround">
            <a:extLst>
              <a:ext uri="{FF2B5EF4-FFF2-40B4-BE49-F238E27FC236}">
                <a16:creationId xmlns:a16="http://schemas.microsoft.com/office/drawing/2014/main" id="{3EDFF3E6-A8D1-19DB-B9D9-34152421B1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38" r="17645" b="-2"/>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82" name="Freeform: Shape 1081">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84" name="Freeform: Shape 1083">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D646714-94FD-FD88-4F7B-0F291B544281}"/>
              </a:ext>
            </a:extLst>
          </p:cNvPr>
          <p:cNvSpPr txBox="1"/>
          <p:nvPr/>
        </p:nvSpPr>
        <p:spPr>
          <a:xfrm>
            <a:off x="229343" y="787809"/>
            <a:ext cx="54742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u="sng" kern="1200" dirty="0">
                <a:solidFill>
                  <a:schemeClr val="tx1"/>
                </a:solidFill>
                <a:latin typeface="+mj-lt"/>
                <a:ea typeface="+mj-ea"/>
                <a:cs typeface="+mj-cs"/>
              </a:rPr>
              <a:t>What do you already know? </a:t>
            </a:r>
          </a:p>
        </p:txBody>
      </p:sp>
      <p:sp>
        <p:nvSpPr>
          <p:cNvPr id="1089" name="Rectangle 1085">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8" name="Rectangle 1087">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0D46985-EDFE-D939-866C-57E921419F0C}"/>
              </a:ext>
            </a:extLst>
          </p:cNvPr>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marL="342900" indent="-228600">
              <a:lnSpc>
                <a:spcPct val="90000"/>
              </a:lnSpc>
              <a:spcAft>
                <a:spcPts val="600"/>
              </a:spcAft>
              <a:buFont typeface="Arial" panose="020B0604020202020204" pitchFamily="34" charset="0"/>
              <a:buChar char="•"/>
            </a:pPr>
            <a:r>
              <a:rPr lang="en-US" sz="2000"/>
              <a:t>The background to PACE 1984? </a:t>
            </a:r>
            <a:br>
              <a:rPr lang="en-US" sz="2000"/>
            </a:br>
            <a:br>
              <a:rPr lang="en-US" sz="2000"/>
            </a:br>
            <a:br>
              <a:rPr lang="en-US" sz="2000"/>
            </a:br>
            <a:endParaRPr lang="en-US" sz="2000"/>
          </a:p>
          <a:p>
            <a:pPr marL="342900" indent="-228600">
              <a:lnSpc>
                <a:spcPct val="90000"/>
              </a:lnSpc>
              <a:spcAft>
                <a:spcPts val="600"/>
              </a:spcAft>
              <a:buFont typeface="Arial" panose="020B0604020202020204" pitchFamily="34" charset="0"/>
              <a:buChar char="•"/>
            </a:pPr>
            <a:r>
              <a:rPr lang="en-US" sz="2000"/>
              <a:t>Past events and how they’ve influence stop &amp; search powers?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dirty="0"/>
          </a:p>
        </p:txBody>
      </p:sp>
      <p:pic>
        <p:nvPicPr>
          <p:cNvPr id="1028" name="Picture 4" descr="Sounds of the Brixton Uprising – Brixton Blog">
            <a:extLst>
              <a:ext uri="{FF2B5EF4-FFF2-40B4-BE49-F238E27FC236}">
                <a16:creationId xmlns:a16="http://schemas.microsoft.com/office/drawing/2014/main" id="{7F0C3450-9C0C-B2CC-53C5-34E4356EFA4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797" r="600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713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610996619"/>
              </p:ext>
            </p:extLst>
          </p:nvPr>
        </p:nvGraphicFramePr>
        <p:xfrm>
          <a:off x="214313" y="2789726"/>
          <a:ext cx="9272588" cy="399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F1B90AD-606F-5B23-CFA2-E4103DCFE450}"/>
              </a:ext>
            </a:extLst>
          </p:cNvPr>
          <p:cNvSpPr txBox="1"/>
          <p:nvPr/>
        </p:nvSpPr>
        <p:spPr>
          <a:xfrm>
            <a:off x="3183732" y="688687"/>
            <a:ext cx="5534025" cy="1754326"/>
          </a:xfrm>
          <a:prstGeom prst="rect">
            <a:avLst/>
          </a:prstGeom>
          <a:noFill/>
        </p:spPr>
        <p:txBody>
          <a:bodyPr wrap="square">
            <a:spAutoFit/>
          </a:bodyPr>
          <a:lstStyle/>
          <a:p>
            <a:pPr algn="ctr"/>
            <a:r>
              <a:rPr lang="en-GB" sz="3600" b="1" dirty="0"/>
              <a:t>1981 Brixton Riots </a:t>
            </a:r>
            <a:br>
              <a:rPr lang="en-GB" sz="3600" b="1" dirty="0"/>
            </a:br>
            <a:r>
              <a:rPr lang="en-GB" sz="3600" b="1" dirty="0"/>
              <a:t>&amp; </a:t>
            </a:r>
            <a:br>
              <a:rPr lang="en-GB" sz="3600" b="1" dirty="0"/>
            </a:br>
            <a:r>
              <a:rPr lang="en-GB" sz="3600" b="1" dirty="0"/>
              <a:t>PACE 1984</a:t>
            </a:r>
          </a:p>
        </p:txBody>
      </p:sp>
      <p:pic>
        <p:nvPicPr>
          <p:cNvPr id="2050" name="Picture 2" descr="A royal wedding, spending cuts and anger triggered the Brixton Riot | Metro  News">
            <a:extLst>
              <a:ext uri="{FF2B5EF4-FFF2-40B4-BE49-F238E27FC236}">
                <a16:creationId xmlns:a16="http://schemas.microsoft.com/office/drawing/2014/main" id="{98459F2D-7E3C-25F9-9EAB-09ECA59FB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087" y="176375"/>
            <a:ext cx="3657600" cy="24957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lackOut UK British Crime – Civil Disturbance – The Brixton Riots – London  – 1981">
            <a:extLst>
              <a:ext uri="{FF2B5EF4-FFF2-40B4-BE49-F238E27FC236}">
                <a16:creationId xmlns:a16="http://schemas.microsoft.com/office/drawing/2014/main" id="{176E1C78-9EBD-2F07-4D49-7E2C27D092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313" y="176375"/>
            <a:ext cx="3652838"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carman Report: The Brixton Disorders 10-12 April 1981 – Lord Scarman |  Sounds of the Universe">
            <a:extLst>
              <a:ext uri="{FF2B5EF4-FFF2-40B4-BE49-F238E27FC236}">
                <a16:creationId xmlns:a16="http://schemas.microsoft.com/office/drawing/2014/main" id="{76D5D256-78AD-A9A7-CC2F-3ACDA73590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10713" y="3020605"/>
            <a:ext cx="22860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7" dur="500"/>
                                        <p:tgtEl>
                                          <p:spTgt spid="3">
                                            <p:graphicEl>
                                              <a:dgm id="{D5830E9E-5A67-4FC7-B083-4F7B08795E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2" dur="500"/>
                                        <p:tgtEl>
                                          <p:spTgt spid="3">
                                            <p:graphicEl>
                                              <a:dgm id="{E7A97CF4-B9A6-44B9-A6ED-79501B9C112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15" dur="500"/>
                                        <p:tgtEl>
                                          <p:spTgt spid="3">
                                            <p:graphicEl>
                                              <a:dgm id="{56887706-C8DC-4488-B329-177C8C6553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0" dur="500"/>
                                        <p:tgtEl>
                                          <p:spTgt spid="3">
                                            <p:graphicEl>
                                              <a:dgm id="{10605458-C7BE-4888-8E37-E680E6CA2B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3" dur="500"/>
                                        <p:tgtEl>
                                          <p:spTgt spid="3">
                                            <p:graphicEl>
                                              <a:dgm id="{23E298B6-C2A6-4843-B670-3036F3461D9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28" dur="500"/>
                                        <p:tgtEl>
                                          <p:spTgt spid="3">
                                            <p:graphicEl>
                                              <a:dgm id="{D502931A-2683-40FB-B02F-A3D08FB63B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1"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ephen Lawrence Trust 'Heartened' by new Inquiry move – Eastlondonlines">
            <a:extLst>
              <a:ext uri="{FF2B5EF4-FFF2-40B4-BE49-F238E27FC236}">
                <a16:creationId xmlns:a16="http://schemas.microsoft.com/office/drawing/2014/main" id="{3FF644EB-C23F-D4B5-F100-7DD3395F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96107">
            <a:off x="7976457" y="840471"/>
            <a:ext cx="3810000" cy="2133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84CF03B4-09D0-25EE-35CC-AFF44871A0E3}"/>
              </a:ext>
            </a:extLst>
          </p:cNvPr>
          <p:cNvGraphicFramePr/>
          <p:nvPr>
            <p:extLst>
              <p:ext uri="{D42A27DB-BD31-4B8C-83A1-F6EECF244321}">
                <p14:modId xmlns:p14="http://schemas.microsoft.com/office/powerpoint/2010/main" val="346666909"/>
              </p:ext>
            </p:extLst>
          </p:nvPr>
        </p:nvGraphicFramePr>
        <p:xfrm>
          <a:off x="1981932" y="466079"/>
          <a:ext cx="7428036" cy="5925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4" descr="\\Client\G$\CKP Images\Searching Individuals\Stephen Lawrence enquiry.png">
            <a:extLst>
              <a:ext uri="{FF2B5EF4-FFF2-40B4-BE49-F238E27FC236}">
                <a16:creationId xmlns:a16="http://schemas.microsoft.com/office/drawing/2014/main" id="{9B501337-362F-64D0-4EBD-21D2B3315D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Why Stephen Lawrence's killers were sentenced as juveniles | Adam Wagner on  the UK Human Rights blog, part of the Guardian Legal Network | The Guardian">
            <a:extLst>
              <a:ext uri="{FF2B5EF4-FFF2-40B4-BE49-F238E27FC236}">
                <a16:creationId xmlns:a16="http://schemas.microsoft.com/office/drawing/2014/main" id="{7131E284-77A6-EAA9-22DA-32839EF5B4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8568" y="442912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1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C6E6870-41A9-45BE-93F0-0C9239B0ABC3}"/>
                                            </p:graphicEl>
                                          </p:spTgt>
                                        </p:tgtEl>
                                        <p:attrNameLst>
                                          <p:attrName>style.visibility</p:attrName>
                                        </p:attrNameLst>
                                      </p:cBhvr>
                                      <p:to>
                                        <p:strVal val="visible"/>
                                      </p:to>
                                    </p:set>
                                    <p:animEffect transition="in" filter="fade">
                                      <p:cBhvr>
                                        <p:cTn id="7" dur="500"/>
                                        <p:tgtEl>
                                          <p:spTgt spid="2">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3C9F53-388D-445A-98A3-1127C10C9ECD}"/>
                                            </p:graphicEl>
                                          </p:spTgt>
                                        </p:tgtEl>
                                        <p:attrNameLst>
                                          <p:attrName>style.visibility</p:attrName>
                                        </p:attrNameLst>
                                      </p:cBhvr>
                                      <p:to>
                                        <p:strVal val="visible"/>
                                      </p:to>
                                    </p:set>
                                    <p:animEffect transition="in" filter="fade">
                                      <p:cBhvr>
                                        <p:cTn id="12" dur="500"/>
                                        <p:tgtEl>
                                          <p:spTgt spid="2">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8766682-6F49-4B94-9275-FCC0867FB0A1}"/>
                                            </p:graphicEl>
                                          </p:spTgt>
                                        </p:tgtEl>
                                        <p:attrNameLst>
                                          <p:attrName>style.visibility</p:attrName>
                                        </p:attrNameLst>
                                      </p:cBhvr>
                                      <p:to>
                                        <p:strVal val="visible"/>
                                      </p:to>
                                    </p:set>
                                    <p:animEffect transition="in" filter="fade">
                                      <p:cBhvr>
                                        <p:cTn id="17" dur="500"/>
                                        <p:tgtEl>
                                          <p:spTgt spid="2">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B1FFB81-133C-446C-B661-645061C6B787}"/>
                                            </p:graphicEl>
                                          </p:spTgt>
                                        </p:tgtEl>
                                        <p:attrNameLst>
                                          <p:attrName>style.visibility</p:attrName>
                                        </p:attrNameLst>
                                      </p:cBhvr>
                                      <p:to>
                                        <p:strVal val="visible"/>
                                      </p:to>
                                    </p:set>
                                    <p:animEffect transition="in" filter="fade">
                                      <p:cBhvr>
                                        <p:cTn id="22" dur="500"/>
                                        <p:tgtEl>
                                          <p:spTgt spid="2">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92D13D2-9242-4D6C-B990-737ECB377BD2}"/>
                                            </p:graphicEl>
                                          </p:spTgt>
                                        </p:tgtEl>
                                        <p:attrNameLst>
                                          <p:attrName>style.visibility</p:attrName>
                                        </p:attrNameLst>
                                      </p:cBhvr>
                                      <p:to>
                                        <p:strVal val="visible"/>
                                      </p:to>
                                    </p:set>
                                    <p:animEffect transition="in" filter="fade">
                                      <p:cBhvr>
                                        <p:cTn id="27" dur="500"/>
                                        <p:tgtEl>
                                          <p:spTgt spid="2">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C9E78C-0BB6-16A5-5A5B-E1CF882140D9}"/>
              </a:ext>
            </a:extLst>
          </p:cNvPr>
          <p:cNvSpPr txBox="1"/>
          <p:nvPr/>
        </p:nvSpPr>
        <p:spPr>
          <a:xfrm>
            <a:off x="365759" y="3889404"/>
            <a:ext cx="4823227"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800" kern="1200" dirty="0">
                <a:solidFill>
                  <a:schemeClr val="tx1"/>
                </a:solidFill>
                <a:latin typeface="+mj-lt"/>
                <a:ea typeface="+mj-ea"/>
                <a:cs typeface="+mj-cs"/>
              </a:rPr>
              <a:t>W</a:t>
            </a:r>
            <a:r>
              <a:rPr lang="en-US" sz="3800" i="0" u="none" strike="noStrike" kern="1200" baseline="0" dirty="0">
                <a:solidFill>
                  <a:schemeClr val="tx1"/>
                </a:solidFill>
                <a:latin typeface="+mj-lt"/>
                <a:ea typeface="+mj-ea"/>
                <a:cs typeface="+mj-cs"/>
              </a:rPr>
              <a:t>hat things do you think are included in the definition of stop and search?</a:t>
            </a:r>
            <a:endParaRPr lang="en-US" sz="3800" kern="1200" dirty="0">
              <a:solidFill>
                <a:schemeClr val="tx1"/>
              </a:solidFill>
              <a:latin typeface="+mj-lt"/>
              <a:ea typeface="+mj-ea"/>
              <a:cs typeface="+mj-cs"/>
            </a:endParaRPr>
          </a:p>
        </p:txBody>
      </p:sp>
      <p:grpSp>
        <p:nvGrpSpPr>
          <p:cNvPr id="6153" name="Group 61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6154" name="Rectangle 61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8" name="Rectangle 61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Get Police and Criminal Evidence Act 1984 - Microsoft Store en-GB">
            <a:extLst>
              <a:ext uri="{FF2B5EF4-FFF2-40B4-BE49-F238E27FC236}">
                <a16:creationId xmlns:a16="http://schemas.microsoft.com/office/drawing/2014/main" id="{A4514A39-3384-9583-478E-4E67464DDE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B54E7A-ED64-E56F-6413-8D595510A1AF}"/>
              </a:ext>
            </a:extLst>
          </p:cNvPr>
          <p:cNvSpPr txBox="1"/>
          <p:nvPr/>
        </p:nvSpPr>
        <p:spPr>
          <a:xfrm>
            <a:off x="633593" y="892332"/>
            <a:ext cx="4147005" cy="1200329"/>
          </a:xfrm>
          <a:prstGeom prst="rect">
            <a:avLst/>
          </a:prstGeom>
          <a:noFill/>
        </p:spPr>
        <p:txBody>
          <a:bodyPr wrap="square" rtlCol="0">
            <a:spAutoFit/>
          </a:bodyPr>
          <a:lstStyle/>
          <a:p>
            <a:pPr algn="ctr"/>
            <a:r>
              <a:rPr lang="en-US" sz="3600" dirty="0"/>
              <a:t>Section 1 PACE 1984 Stop &amp; Search </a:t>
            </a:r>
          </a:p>
        </p:txBody>
      </p:sp>
      <p:pic>
        <p:nvPicPr>
          <p:cNvPr id="6148" name="Picture 4" descr="Is your business ready for 5 minute settlement? - capSpire">
            <a:extLst>
              <a:ext uri="{FF2B5EF4-FFF2-40B4-BE49-F238E27FC236}">
                <a16:creationId xmlns:a16="http://schemas.microsoft.com/office/drawing/2014/main" id="{639342BC-D5DD-6B2C-0141-690B5B25BD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8849" y="81105"/>
            <a:ext cx="2438114" cy="16224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eaked review of Met police body-worn video footage reveals officer errors  | Metropolitan police | The Guardian">
            <a:extLst>
              <a:ext uri="{FF2B5EF4-FFF2-40B4-BE49-F238E27FC236}">
                <a16:creationId xmlns:a16="http://schemas.microsoft.com/office/drawing/2014/main" id="{441B9A48-E211-43DB-9525-EE3998C649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7422" y="449036"/>
            <a:ext cx="1847014" cy="1383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638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Learn: B A I T K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894" y="201623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5280061" y="2016235"/>
            <a:ext cx="5546035" cy="1200329"/>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What does </a:t>
            </a:r>
            <a:r>
              <a:rPr lang="en-GB" sz="3600" b="1" i="1" dirty="0">
                <a:solidFill>
                  <a:schemeClr val="bg1"/>
                </a:solidFill>
              </a:rPr>
              <a:t>Unconscious Bias </a:t>
            </a:r>
            <a:r>
              <a:rPr lang="en-GB" sz="3600" b="1" dirty="0">
                <a:solidFill>
                  <a:schemeClr val="bg1"/>
                </a:solidFill>
              </a:rPr>
              <a:t>mean?</a:t>
            </a:r>
          </a:p>
        </p:txBody>
      </p:sp>
      <p:sp>
        <p:nvSpPr>
          <p:cNvPr id="4" name="TextBox 3">
            <a:extLst>
              <a:ext uri="{FF2B5EF4-FFF2-40B4-BE49-F238E27FC236}">
                <a16:creationId xmlns:a16="http://schemas.microsoft.com/office/drawing/2014/main" id="{421B8785-A93A-2CFE-3BCC-3673B70660F9}"/>
              </a:ext>
            </a:extLst>
          </p:cNvPr>
          <p:cNvSpPr txBox="1"/>
          <p:nvPr/>
        </p:nvSpPr>
        <p:spPr>
          <a:xfrm>
            <a:off x="268510" y="273722"/>
            <a:ext cx="8159874" cy="1200329"/>
          </a:xfrm>
          <a:prstGeom prst="rect">
            <a:avLst/>
          </a:prstGeom>
          <a:noFill/>
        </p:spPr>
        <p:txBody>
          <a:bodyPr wrap="square" rtlCol="0">
            <a:spAutoFit/>
          </a:bodyPr>
          <a:lstStyle/>
          <a:p>
            <a:pPr algn="ctr"/>
            <a:r>
              <a:rPr lang="en-US" sz="3600" b="1" u="sng" dirty="0">
                <a:solidFill>
                  <a:srgbClr val="FF0000"/>
                </a:solidFill>
              </a:rPr>
              <a:t>Discuss: What types of things can affect what decision we make? </a:t>
            </a:r>
          </a:p>
        </p:txBody>
      </p:sp>
      <p:pic>
        <p:nvPicPr>
          <p:cNvPr id="8" name="Picture 7" descr="Graphical user interface, application&#10;&#10;Description automatically generated">
            <a:extLst>
              <a:ext uri="{FF2B5EF4-FFF2-40B4-BE49-F238E27FC236}">
                <a16:creationId xmlns:a16="http://schemas.microsoft.com/office/drawing/2014/main" id="{0D2809CB-3627-177D-C526-9FE736A3402B}"/>
              </a:ext>
            </a:extLst>
          </p:cNvPr>
          <p:cNvPicPr>
            <a:picLocks noChangeAspect="1"/>
          </p:cNvPicPr>
          <p:nvPr/>
        </p:nvPicPr>
        <p:blipFill>
          <a:blip r:embed="rId4"/>
          <a:stretch>
            <a:fillRect/>
          </a:stretch>
        </p:blipFill>
        <p:spPr>
          <a:xfrm>
            <a:off x="5310499" y="3269843"/>
            <a:ext cx="5546035" cy="3347702"/>
          </a:xfrm>
          <a:prstGeom prst="rect">
            <a:avLst/>
          </a:prstGeom>
          <a:ln>
            <a:noFill/>
          </a:ln>
          <a:effectLst>
            <a:outerShdw blurRad="292100" dist="139700" dir="2700000" algn="tl" rotWithShape="0">
              <a:srgbClr val="333333">
                <a:alpha val="65000"/>
              </a:srgbClr>
            </a:outerShdw>
          </a:effectLst>
        </p:spPr>
      </p:pic>
      <p:pic>
        <p:nvPicPr>
          <p:cNvPr id="6" name="Picture 5">
            <a:hlinkClick r:id="rId5"/>
          </p:cNvPr>
          <p:cNvPicPr>
            <a:picLocks noChangeAspect="1"/>
          </p:cNvPicPr>
          <p:nvPr/>
        </p:nvPicPr>
        <p:blipFill>
          <a:blip r:embed="rId6"/>
          <a:stretch>
            <a:fillRect/>
          </a:stretch>
        </p:blipFill>
        <p:spPr>
          <a:xfrm>
            <a:off x="9499531" y="273722"/>
            <a:ext cx="2178019" cy="1514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cience Behind Unconscious Bias - And How It Affects Hiring">
            <a:extLst>
              <a:ext uri="{FF2B5EF4-FFF2-40B4-BE49-F238E27FC236}">
                <a16:creationId xmlns:a16="http://schemas.microsoft.com/office/drawing/2014/main" id="{EAE77745-3DBE-5A42-EF1E-72F070CEA6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33" r="6166"/>
          <a:stretch/>
        </p:blipFill>
        <p:spPr bwMode="auto">
          <a:xfrm>
            <a:off x="2391885" y="2162455"/>
            <a:ext cx="7408230" cy="43480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176469-1D0D-D02E-EB48-409DDA3A3E93}"/>
              </a:ext>
            </a:extLst>
          </p:cNvPr>
          <p:cNvSpPr txBox="1"/>
          <p:nvPr/>
        </p:nvSpPr>
        <p:spPr>
          <a:xfrm>
            <a:off x="1146047" y="-581938"/>
            <a:ext cx="9886387" cy="3660185"/>
          </a:xfrm>
          <a:prstGeom prst="rect">
            <a:avLst/>
          </a:prstGeom>
        </p:spPr>
        <p:txBody>
          <a:bodyPr vert="horz" lIns="91440" tIns="45720" rIns="91440" bIns="45720" rtlCol="0" anchor="ctr">
            <a:normAutofit/>
          </a:bodyPr>
          <a:lstStyle/>
          <a:p>
            <a:pPr algn="ctr">
              <a:lnSpc>
                <a:spcPct val="90000"/>
              </a:lnSpc>
              <a:spcAft>
                <a:spcPts val="600"/>
              </a:spcAft>
              <a:defRPr/>
            </a:pPr>
            <a:r>
              <a:rPr lang="en-US" sz="2200" b="1" i="0" dirty="0">
                <a:solidFill>
                  <a:schemeClr val="bg1"/>
                </a:solidFill>
              </a:rPr>
              <a:t>Having discussed unconscious bias, can you give examples of how unconscious bias can impact on a stop and search?</a:t>
            </a:r>
          </a:p>
        </p:txBody>
      </p:sp>
    </p:spTree>
    <p:extLst>
      <p:ext uri="{BB962C8B-B14F-4D97-AF65-F5344CB8AC3E}">
        <p14:creationId xmlns:p14="http://schemas.microsoft.com/office/powerpoint/2010/main" val="1001047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sp>
        <p:nvSpPr>
          <p:cNvPr id="47" name="TextBox 46"/>
          <p:cNvSpPr txBox="1"/>
          <p:nvPr/>
        </p:nvSpPr>
        <p:spPr>
          <a:xfrm>
            <a:off x="0" y="535517"/>
            <a:ext cx="6482914"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Stereotyping</a:t>
            </a:r>
          </a:p>
        </p:txBody>
      </p:sp>
      <p:pic>
        <p:nvPicPr>
          <p:cNvPr id="48" name="Picture 47">
            <a:hlinkClick r:id="rId3"/>
          </p:cNvPr>
          <p:cNvPicPr>
            <a:picLocks noChangeAspect="1"/>
          </p:cNvPicPr>
          <p:nvPr/>
        </p:nvPicPr>
        <p:blipFill>
          <a:blip r:embed="rId4"/>
          <a:stretch>
            <a:fillRect/>
          </a:stretch>
        </p:blipFill>
        <p:spPr>
          <a:xfrm>
            <a:off x="7496706" y="535517"/>
            <a:ext cx="3946967" cy="2743800"/>
          </a:xfrm>
          <a:prstGeom prst="rect">
            <a:avLst/>
          </a:prstGeom>
          <a:ln>
            <a:noFill/>
          </a:ln>
          <a:effectLst>
            <a:outerShdw blurRad="292100" dist="139700" dir="2700000" algn="tl" rotWithShape="0">
              <a:srgbClr val="333333">
                <a:alpha val="65000"/>
              </a:srgbClr>
            </a:outerShdw>
          </a:effectLst>
        </p:spPr>
      </p:pic>
      <p:pic>
        <p:nvPicPr>
          <p:cNvPr id="45" name="Picture 44" descr="A group of people walking&#10;&#10;Description automatically generated with low confidence">
            <a:extLst>
              <a:ext uri="{FF2B5EF4-FFF2-40B4-BE49-F238E27FC236}">
                <a16:creationId xmlns:a16="http://schemas.microsoft.com/office/drawing/2014/main" id="{121EC7C7-0482-7D13-5B52-C0E56F13C903}"/>
              </a:ext>
            </a:extLst>
          </p:cNvPr>
          <p:cNvPicPr>
            <a:picLocks noChangeAspect="1"/>
          </p:cNvPicPr>
          <p:nvPr/>
        </p:nvPicPr>
        <p:blipFill>
          <a:blip r:embed="rId5"/>
          <a:stretch>
            <a:fillRect/>
          </a:stretch>
        </p:blipFill>
        <p:spPr>
          <a:xfrm>
            <a:off x="7496706" y="3429000"/>
            <a:ext cx="3946967" cy="3101009"/>
          </a:xfrm>
          <a:prstGeom prst="rect">
            <a:avLst/>
          </a:prstGeom>
        </p:spPr>
      </p:pic>
      <p:pic>
        <p:nvPicPr>
          <p:cNvPr id="2050" name="Picture 2" descr="Gender stereotyping - Gender Equality - Issues Online">
            <a:extLst>
              <a:ext uri="{FF2B5EF4-FFF2-40B4-BE49-F238E27FC236}">
                <a16:creationId xmlns:a16="http://schemas.microsoft.com/office/drawing/2014/main" id="{F544E572-06A9-92A5-F9CC-52F7E7A2A7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34" y="2141743"/>
            <a:ext cx="6482914" cy="371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9049028" y="173556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a:cxnSpLocks/>
          </p:cNvCxnSpPr>
          <p:nvPr/>
        </p:nvCxnSpPr>
        <p:spPr>
          <a:xfrm flipV="1">
            <a:off x="6096000" y="1208950"/>
            <a:ext cx="3437215" cy="1797454"/>
          </a:xfrm>
          <a:prstGeom prst="line">
            <a:avLst/>
          </a:prstGeom>
          <a:noFill/>
          <a:ln w="25400" cap="flat" cmpd="sng" algn="ctr">
            <a:solidFill>
              <a:schemeClr val="tx1"/>
            </a:solidFill>
            <a:prstDash val="dash"/>
          </a:ln>
          <a:effectLst/>
        </p:spPr>
      </p:cxnSp>
      <p:cxnSp>
        <p:nvCxnSpPr>
          <p:cNvPr id="23" name="Straight Connector 22"/>
          <p:cNvCxnSpPr>
            <a:cxnSpLocks/>
          </p:cNvCxnSpPr>
          <p:nvPr/>
        </p:nvCxnSpPr>
        <p:spPr>
          <a:xfrm>
            <a:off x="6055653" y="3571277"/>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0" y="282028"/>
            <a:ext cx="8517632" cy="646331"/>
          </a:xfrm>
          <a:prstGeom prst="rect">
            <a:avLst/>
          </a:prstGeom>
          <a:solidFill>
            <a:schemeClr val="accent3">
              <a:lumMod val="60000"/>
              <a:lumOff val="40000"/>
            </a:schemeClr>
          </a:solidFill>
        </p:spPr>
        <p:txBody>
          <a:bodyPr wrap="square" rtlCol="0">
            <a:spAutoFit/>
          </a:bodyPr>
          <a:lstStyle/>
          <a:p>
            <a:r>
              <a:rPr lang="en-GB" sz="3600" b="1" dirty="0">
                <a:solidFill>
                  <a:schemeClr val="bg1"/>
                </a:solidFill>
              </a:rPr>
              <a:t>Forming Suspicions</a:t>
            </a:r>
          </a:p>
        </p:txBody>
      </p:sp>
      <p:sp>
        <p:nvSpPr>
          <p:cNvPr id="28" name="TextBox 27">
            <a:extLst>
              <a:ext uri="{FF2B5EF4-FFF2-40B4-BE49-F238E27FC236}">
                <a16:creationId xmlns:a16="http://schemas.microsoft.com/office/drawing/2014/main" id="{FD16B7C7-4A91-6404-24C4-9EF39E2A5E4A}"/>
              </a:ext>
            </a:extLst>
          </p:cNvPr>
          <p:cNvSpPr txBox="1"/>
          <p:nvPr/>
        </p:nvSpPr>
        <p:spPr>
          <a:xfrm>
            <a:off x="751938" y="2107677"/>
            <a:ext cx="3886063" cy="3539430"/>
          </a:xfrm>
          <a:prstGeom prst="rect">
            <a:avLst/>
          </a:prstGeom>
          <a:noFill/>
        </p:spPr>
        <p:txBody>
          <a:bodyPr wrap="square">
            <a:spAutoFit/>
          </a:bodyPr>
          <a:lstStyle/>
          <a:p>
            <a:pPr algn="ctr" eaLnBrk="1" hangingPunct="1">
              <a:defRPr/>
            </a:pPr>
            <a:r>
              <a:rPr lang="en-GB" altLang="en-US" sz="3200" dirty="0">
                <a:latin typeface="Arial" panose="020B0604020202020204" pitchFamily="34" charset="0"/>
                <a:cs typeface="Arial" panose="020B0604020202020204" pitchFamily="34" charset="0"/>
              </a:rPr>
              <a:t>How do officers form suspicions when they are on patrol, and what role might stereotypes play in decisions to stop and search? </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sp>
        <p:nvSpPr>
          <p:cNvPr id="4103" name="Rectangle 410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925590207"/>
              </p:ext>
            </p:extLst>
          </p:nvPr>
        </p:nvGraphicFramePr>
        <p:xfrm>
          <a:off x="477078" y="1"/>
          <a:ext cx="11430000" cy="668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5F1C9C-ADF7-5547-A37F-FE1FE534AE72}"/>
                                            </p:graphicEl>
                                          </p:spTgt>
                                        </p:tgtEl>
                                        <p:attrNameLst>
                                          <p:attrName>style.visibility</p:attrName>
                                        </p:attrNameLst>
                                      </p:cBhvr>
                                      <p:to>
                                        <p:strVal val="visible"/>
                                      </p:to>
                                    </p:set>
                                    <p:animEffect transition="in" filter="fade">
                                      <p:cBhvr>
                                        <p:cTn id="7" dur="500"/>
                                        <p:tgtEl>
                                          <p:spTgt spid="2">
                                            <p:graphicEl>
                                              <a:dgm id="{685F1C9C-ADF7-5547-A37F-FE1FE534AE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92D606-32D8-704E-9502-36AE5218CDCF}"/>
                                            </p:graphicEl>
                                          </p:spTgt>
                                        </p:tgtEl>
                                        <p:attrNameLst>
                                          <p:attrName>style.visibility</p:attrName>
                                        </p:attrNameLst>
                                      </p:cBhvr>
                                      <p:to>
                                        <p:strVal val="visible"/>
                                      </p:to>
                                    </p:set>
                                    <p:animEffect transition="in" filter="fade">
                                      <p:cBhvr>
                                        <p:cTn id="12" dur="500"/>
                                        <p:tgtEl>
                                          <p:spTgt spid="2">
                                            <p:graphicEl>
                                              <a:dgm id="{AF92D606-32D8-704E-9502-36AE5218CD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9D91631-9F9E-954A-8482-C584C5590255}"/>
                                            </p:graphicEl>
                                          </p:spTgt>
                                        </p:tgtEl>
                                        <p:attrNameLst>
                                          <p:attrName>style.visibility</p:attrName>
                                        </p:attrNameLst>
                                      </p:cBhvr>
                                      <p:to>
                                        <p:strVal val="visible"/>
                                      </p:to>
                                    </p:set>
                                    <p:animEffect transition="in" filter="fade">
                                      <p:cBhvr>
                                        <p:cTn id="17" dur="500"/>
                                        <p:tgtEl>
                                          <p:spTgt spid="2">
                                            <p:graphicEl>
                                              <a:dgm id="{A9D91631-9F9E-954A-8482-C584C559025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3529444-E4B9-C648-ACB3-55B87B1ECA49}"/>
                                            </p:graphicEl>
                                          </p:spTgt>
                                        </p:tgtEl>
                                        <p:attrNameLst>
                                          <p:attrName>style.visibility</p:attrName>
                                        </p:attrNameLst>
                                      </p:cBhvr>
                                      <p:to>
                                        <p:strVal val="visible"/>
                                      </p:to>
                                    </p:set>
                                    <p:animEffect transition="in" filter="fade">
                                      <p:cBhvr>
                                        <p:cTn id="22" dur="500"/>
                                        <p:tgtEl>
                                          <p:spTgt spid="2">
                                            <p:graphicEl>
                                              <a:dgm id="{A3529444-E4B9-C648-ACB3-55B87B1ECA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50649A6-DCF6-3841-8ECE-AFC5753264EB}"/>
                                            </p:graphicEl>
                                          </p:spTgt>
                                        </p:tgtEl>
                                        <p:attrNameLst>
                                          <p:attrName>style.visibility</p:attrName>
                                        </p:attrNameLst>
                                      </p:cBhvr>
                                      <p:to>
                                        <p:strVal val="visible"/>
                                      </p:to>
                                    </p:set>
                                    <p:animEffect transition="in" filter="fade">
                                      <p:cBhvr>
                                        <p:cTn id="27" dur="500"/>
                                        <p:tgtEl>
                                          <p:spTgt spid="2">
                                            <p:graphicEl>
                                              <a:dgm id="{150649A6-DCF6-3841-8ECE-AFC5753264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701B77-4363-6C46-9452-4EE8294D817F}"/>
                                            </p:graphicEl>
                                          </p:spTgt>
                                        </p:tgtEl>
                                        <p:attrNameLst>
                                          <p:attrName>style.visibility</p:attrName>
                                        </p:attrNameLst>
                                      </p:cBhvr>
                                      <p:to>
                                        <p:strVal val="visible"/>
                                      </p:to>
                                    </p:set>
                                    <p:animEffect transition="in" filter="fade">
                                      <p:cBhvr>
                                        <p:cTn id="32" dur="500"/>
                                        <p:tgtEl>
                                          <p:spTgt spid="2">
                                            <p:graphicEl>
                                              <a:dgm id="{44701B77-4363-6C46-9452-4EE8294D8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C2C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defRPr/>
            </a:pPr>
            <a:r>
              <a:rPr lang="en-US" sz="2000" dirty="0"/>
              <a:t>It could be that information comes to light that places the reasonable grounds to suspect onto another person, or even cancels the original suspicions that a possible crime has or may have been committed. </a:t>
            </a:r>
            <a:br>
              <a:rPr lang="en-US" sz="2000" dirty="0"/>
            </a:br>
            <a:br>
              <a:rPr lang="en-US" sz="2000" dirty="0"/>
            </a:br>
            <a:r>
              <a:rPr lang="en-US" sz="2000" dirty="0"/>
              <a:t>Explain this to the person, explain they are no longer being detained, and thank them for their co-operation. </a:t>
            </a:r>
            <a:endParaRPr lang="en-US" sz="2000"/>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actually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BCF59C-61C6-07A6-D750-7A12F9E0956A}"/>
              </a:ext>
            </a:extLst>
          </p:cNvPr>
          <p:cNvSpPr txBox="1"/>
          <p:nvPr/>
        </p:nvSpPr>
        <p:spPr>
          <a:xfrm>
            <a:off x="648929" y="629266"/>
            <a:ext cx="3505495" cy="1622321"/>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400" b="1" kern="1200">
                <a:solidFill>
                  <a:schemeClr val="tx1"/>
                </a:solidFill>
                <a:latin typeface="+mj-lt"/>
                <a:ea typeface="+mj-ea"/>
                <a:cs typeface="+mj-cs"/>
              </a:rPr>
              <a:t>W</a:t>
            </a:r>
            <a:r>
              <a:rPr kumimoji="0" lang="en-US" altLang="en-US" sz="2400" b="1" i="0" u="none" strike="noStrike" kern="1200" cap="none" spc="0" normalizeH="0" baseline="0" noProof="0">
                <a:ln>
                  <a:noFill/>
                </a:ln>
                <a:solidFill>
                  <a:schemeClr val="tx1"/>
                </a:solidFill>
                <a:effectLst/>
                <a:uLnTx/>
                <a:uFillTx/>
                <a:latin typeface="+mj-lt"/>
                <a:ea typeface="+mj-ea"/>
                <a:cs typeface="+mj-cs"/>
              </a:rPr>
              <a:t>hat do police officers need to record if we are just speaking to people but not searching them? </a:t>
            </a:r>
          </a:p>
        </p:txBody>
      </p:sp>
      <p:sp>
        <p:nvSpPr>
          <p:cNvPr id="7" name="TextBox 6">
            <a:extLst>
              <a:ext uri="{FF2B5EF4-FFF2-40B4-BE49-F238E27FC236}">
                <a16:creationId xmlns:a16="http://schemas.microsoft.com/office/drawing/2014/main" id="{1442895E-1BA1-66F7-9FA7-399E6B258065}"/>
              </a:ext>
            </a:extLst>
          </p:cNvPr>
          <p:cNvSpPr txBox="1"/>
          <p:nvPr/>
        </p:nvSpPr>
        <p:spPr>
          <a:xfrm>
            <a:off x="648931" y="2438400"/>
            <a:ext cx="3505494" cy="378541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1900" b="1" i="0" u="none" strike="noStrike" cap="none" spc="0" normalizeH="0" baseline="0" noProof="0" dirty="0">
                <a:ln>
                  <a:noFill/>
                </a:ln>
                <a:effectLst/>
                <a:uLnTx/>
                <a:uFillTx/>
              </a:rPr>
              <a:t>Code A - Recording of Encounters Not Governed by Statutory Powers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kumimoji="0" lang="en-US" altLang="en-US" sz="1900" b="0" i="0" u="none" strike="noStrike" cap="none" spc="0" normalizeH="0" baseline="0" noProof="0" dirty="0">
                <a:ln>
                  <a:noFill/>
                </a:ln>
                <a:effectLst/>
                <a:uLnTx/>
                <a:uFillTx/>
              </a:rPr>
              <a:t>4.12 There is no </a:t>
            </a:r>
            <a:r>
              <a:rPr kumimoji="0" lang="en-US" altLang="en-US" sz="1900" b="0" i="0" u="sng" strike="noStrike" cap="none" spc="0" normalizeH="0" baseline="0" noProof="0" dirty="0">
                <a:ln>
                  <a:noFill/>
                </a:ln>
                <a:effectLst/>
                <a:uLnTx/>
                <a:uFillTx/>
              </a:rPr>
              <a:t>national</a:t>
            </a:r>
            <a:r>
              <a:rPr kumimoji="0" lang="en-US" altLang="en-US" sz="1900" b="0" i="0" u="none" strike="noStrike" cap="none" spc="0" normalizeH="0" baseline="0" noProof="0" dirty="0">
                <a:ln>
                  <a:noFill/>
                </a:ln>
                <a:effectLst/>
                <a:uLnTx/>
                <a:uFillTx/>
              </a:rPr>
              <a:t> requirement for an officer who requests a person in a public place to account for themselves - i.e. their actions, </a:t>
            </a:r>
            <a:r>
              <a:rPr kumimoji="0" lang="en-US" altLang="en-US" sz="1900" b="0" i="0" u="none" strike="noStrike" cap="none" spc="0" normalizeH="0" baseline="0" noProof="0" dirty="0" err="1">
                <a:ln>
                  <a:noFill/>
                </a:ln>
                <a:effectLst/>
                <a:uLnTx/>
                <a:uFillTx/>
              </a:rPr>
              <a:t>behaviour</a:t>
            </a:r>
            <a:r>
              <a:rPr kumimoji="0" lang="en-US" altLang="en-US" sz="1900" b="0" i="0" u="none" strike="noStrike" cap="none" spc="0" normalizeH="0" baseline="0" noProof="0" dirty="0">
                <a:ln>
                  <a:noFill/>
                </a:ln>
                <a:effectLst/>
                <a:uLnTx/>
                <a:uFillTx/>
              </a:rPr>
              <a:t>, presence in an area or possession of anything - to make any record of the encounter or to give the person a receipt</a:t>
            </a:r>
          </a:p>
        </p:txBody>
      </p:sp>
      <p:sp>
        <p:nvSpPr>
          <p:cNvPr id="12295" name="Rectangle 1229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ave your say on the draft Police and Crime Plan | TalkLondon">
            <a:extLst>
              <a:ext uri="{FF2B5EF4-FFF2-40B4-BE49-F238E27FC236}">
                <a16:creationId xmlns:a16="http://schemas.microsoft.com/office/drawing/2014/main" id="{D8E21056-382B-BC23-11BB-8699E87E1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387860"/>
            <a:ext cx="6019331" cy="407903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1</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1700" dirty="0"/>
              <a:t>Intelligence is received from the control room regarding a recent stabbing. The victim describes the attacker as:</a:t>
            </a:r>
          </a:p>
          <a:p>
            <a:pPr marL="0" indent="-228600">
              <a:lnSpc>
                <a:spcPct val="90000"/>
              </a:lnSpc>
              <a:defRPr/>
            </a:pPr>
            <a:endParaRPr lang="en-US" sz="1700" dirty="0"/>
          </a:p>
          <a:p>
            <a:pPr indent="-228600">
              <a:lnSpc>
                <a:spcPct val="90000"/>
              </a:lnSpc>
              <a:defRPr/>
            </a:pPr>
            <a:r>
              <a:rPr lang="en-US" sz="1700" i="1" dirty="0"/>
              <a:t>White</a:t>
            </a:r>
          </a:p>
          <a:p>
            <a:pPr indent="-228600">
              <a:lnSpc>
                <a:spcPct val="90000"/>
              </a:lnSpc>
              <a:defRPr/>
            </a:pPr>
            <a:r>
              <a:rPr lang="en-US" sz="1700" i="1" dirty="0"/>
              <a:t>Tall</a:t>
            </a:r>
          </a:p>
          <a:p>
            <a:pPr indent="-228600">
              <a:lnSpc>
                <a:spcPct val="90000"/>
              </a:lnSpc>
              <a:defRPr/>
            </a:pPr>
            <a:r>
              <a:rPr lang="en-US" sz="1700" i="1" dirty="0"/>
              <a:t>Long hair, black in </a:t>
            </a:r>
            <a:r>
              <a:rPr lang="en-US" sz="1700" i="1" dirty="0" err="1"/>
              <a:t>colour</a:t>
            </a:r>
            <a:endParaRPr lang="en-US" sz="1700" i="1" dirty="0"/>
          </a:p>
          <a:p>
            <a:pPr indent="-228600">
              <a:lnSpc>
                <a:spcPct val="90000"/>
              </a:lnSpc>
              <a:defRPr/>
            </a:pPr>
            <a:r>
              <a:rPr lang="en-US" sz="1700" i="1" dirty="0"/>
              <a:t>Wearing a green jumper with a diamond shaped pattern on it, jeans and red trainers</a:t>
            </a:r>
          </a:p>
          <a:p>
            <a:pPr marL="0" indent="-228600">
              <a:lnSpc>
                <a:spcPct val="90000"/>
              </a:lnSpc>
              <a:defRPr/>
            </a:pPr>
            <a:endParaRPr lang="en-US" sz="1700" dirty="0"/>
          </a:p>
          <a:p>
            <a:pPr marL="0" indent="0">
              <a:lnSpc>
                <a:spcPct val="90000"/>
              </a:lnSpc>
              <a:buNone/>
              <a:defRPr/>
            </a:pPr>
            <a:r>
              <a:rPr lang="en-US" sz="1700" dirty="0"/>
              <a:t>The stabbing took place </a:t>
            </a:r>
            <a:r>
              <a:rPr lang="en-US" sz="1700" b="1" dirty="0"/>
              <a:t>five minutes ago</a:t>
            </a:r>
            <a:r>
              <a:rPr lang="en-US" sz="1700" dirty="0"/>
              <a:t> and the suspect ran away in your direction carrying a knife.  You see a man </a:t>
            </a:r>
            <a:r>
              <a:rPr lang="en-US" sz="1700" b="1" dirty="0"/>
              <a:t>totally fitting the description</a:t>
            </a:r>
            <a:r>
              <a:rPr lang="en-US" sz="1700" dirty="0"/>
              <a:t> hurrying towards you.</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7285" r="19474" b="2"/>
          <a:stretch/>
        </p:blipFill>
        <p:spPr>
          <a:xfrm>
            <a:off x="5977788" y="799352"/>
            <a:ext cx="5425410" cy="5259296"/>
          </a:xfrm>
          <a:prstGeom prst="rect">
            <a:avLst/>
          </a:prstGeom>
        </p:spPr>
      </p:pic>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t="807"/>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544118" y="365125"/>
            <a:ext cx="5809681"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2</a:t>
            </a:r>
          </a:p>
        </p:txBody>
      </p:sp>
      <p:sp>
        <p:nvSpPr>
          <p:cNvPr id="3" name="Content Placeholder 4"/>
          <p:cNvSpPr txBox="1">
            <a:spLocks/>
          </p:cNvSpPr>
          <p:nvPr/>
        </p:nvSpPr>
        <p:spPr>
          <a:xfrm>
            <a:off x="5544118" y="2821969"/>
            <a:ext cx="6228780"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2400" dirty="0"/>
              <a:t>Two officers are in uniform in a market.</a:t>
            </a:r>
          </a:p>
          <a:p>
            <a:pPr marL="0" indent="-228600">
              <a:lnSpc>
                <a:spcPct val="90000"/>
              </a:lnSpc>
              <a:defRPr/>
            </a:pPr>
            <a:endParaRPr lang="en-US" sz="2400" dirty="0"/>
          </a:p>
          <a:p>
            <a:pPr marL="0" indent="0">
              <a:lnSpc>
                <a:spcPct val="90000"/>
              </a:lnSpc>
              <a:buNone/>
              <a:defRPr/>
            </a:pPr>
            <a:r>
              <a:rPr lang="en-US" sz="2400" dirty="0"/>
              <a:t>One officer sees a man approach a stall selling mobile phones, take something from the stall and move away. He notifies his colleague and gives a description of the suspect. He did not see what was taken.</a:t>
            </a:r>
          </a:p>
          <a:p>
            <a:pPr marL="0" indent="-228600">
              <a:lnSpc>
                <a:spcPct val="90000"/>
              </a:lnSpc>
              <a:defRPr/>
            </a:pPr>
            <a:endParaRPr lang="en-US" sz="2400" dirty="0"/>
          </a:p>
          <a:p>
            <a:pPr marL="0" indent="0">
              <a:lnSpc>
                <a:spcPct val="90000"/>
              </a:lnSpc>
              <a:buNone/>
              <a:defRPr/>
            </a:pPr>
            <a:r>
              <a:rPr lang="en-US" sz="2400" dirty="0"/>
              <a:t>The second officer identifies the suspect and intercepts him two minutes after the event.</a:t>
            </a:r>
          </a:p>
        </p:txBody>
      </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3</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159341" y="2330505"/>
            <a:ext cx="5526468" cy="3979585"/>
          </a:xfrm>
          <a:prstGeom prst="rect">
            <a:avLst/>
          </a:prstGeom>
        </p:spPr>
        <p:txBody>
          <a:bodyPr vert="horz" lIns="91440" tIns="45720" rIns="91440" bIns="4572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In a residential area at midnight, two officers see a man walk into the drive of a house and approach a side window.</a:t>
            </a:r>
          </a:p>
          <a:p>
            <a:pPr marL="0" indent="0">
              <a:lnSpc>
                <a:spcPct val="90000"/>
              </a:lnSpc>
              <a:buNone/>
              <a:defRPr/>
            </a:pPr>
            <a:endParaRPr lang="en-US" altLang="en-US" sz="2000" dirty="0"/>
          </a:p>
          <a:p>
            <a:pPr marL="0" indent="0">
              <a:lnSpc>
                <a:spcPct val="90000"/>
              </a:lnSpc>
              <a:buNone/>
              <a:defRPr/>
            </a:pPr>
            <a:r>
              <a:rPr lang="en-US" altLang="en-US" sz="2000" dirty="0"/>
              <a:t>Taking something from his pocket he appears to be attempting to lever open a side window. </a:t>
            </a:r>
          </a:p>
          <a:p>
            <a:pPr marL="0" indent="0">
              <a:lnSpc>
                <a:spcPct val="90000"/>
              </a:lnSpc>
              <a:buNone/>
              <a:defRPr/>
            </a:pPr>
            <a:endParaRPr lang="en-US" altLang="en-US" sz="2000" dirty="0"/>
          </a:p>
          <a:p>
            <a:pPr marL="0" indent="0">
              <a:lnSpc>
                <a:spcPct val="90000"/>
              </a:lnSpc>
              <a:buNone/>
              <a:defRPr/>
            </a:pPr>
            <a:r>
              <a:rPr lang="en-US" altLang="en-US" sz="2000" dirty="0"/>
              <a:t>The police start the car and drive it up to the house, and hearing the noise of the engine, the man replaces the object in his pocket and starts to walk away. </a:t>
            </a:r>
          </a:p>
          <a:p>
            <a:pPr marL="0" indent="0">
              <a:lnSpc>
                <a:spcPct val="90000"/>
              </a:lnSpc>
              <a:buNone/>
              <a:defRPr/>
            </a:pPr>
            <a:endParaRPr lang="en-US" altLang="en-US" sz="2000" dirty="0"/>
          </a:p>
          <a:p>
            <a:pPr marL="0" indent="0">
              <a:lnSpc>
                <a:spcPct val="90000"/>
              </a:lnSpc>
              <a:buNone/>
              <a:defRPr/>
            </a:pPr>
            <a:r>
              <a:rPr lang="en-US" altLang="en-US" sz="2000" dirty="0"/>
              <a:t>When asked, he admits that he does not live in the house. He will not answer any further questions.</a:t>
            </a:r>
          </a:p>
          <a:p>
            <a:pPr marL="0" indent="-228600">
              <a:lnSpc>
                <a:spcPct val="90000"/>
              </a:lnSpc>
              <a:defRPr/>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Ways to Break Into a House | HowStuffWorks">
            <a:extLst>
              <a:ext uri="{FF2B5EF4-FFF2-40B4-BE49-F238E27FC236}">
                <a16:creationId xmlns:a16="http://schemas.microsoft.com/office/drawing/2014/main" id="{F0BBF754-42ED-D2BE-BC74-237D792B0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9" r="156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782" r="99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73765" y="365125"/>
            <a:ext cx="5622235"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4</a:t>
            </a:r>
          </a:p>
        </p:txBody>
      </p:sp>
      <p:sp>
        <p:nvSpPr>
          <p:cNvPr id="3" name="Content Placeholder 4"/>
          <p:cNvSpPr txBox="1">
            <a:spLocks/>
          </p:cNvSpPr>
          <p:nvPr/>
        </p:nvSpPr>
        <p:spPr>
          <a:xfrm>
            <a:off x="473765" y="2771077"/>
            <a:ext cx="5622235"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dirty="0"/>
              <a:t>A group of youths are seen at a known drug dealing area. As the police officers approach one of the young men puts something into his pocket. There is police intelligence that another of the group is suspected of supplying drugs.</a:t>
            </a:r>
          </a:p>
          <a:p>
            <a:pPr marL="0" indent="-228600">
              <a:lnSpc>
                <a:spcPct val="90000"/>
              </a:lnSpc>
              <a:defRPr/>
            </a:pPr>
            <a:endParaRPr lang="en-US" sz="2000" dirty="0"/>
          </a:p>
        </p:txBody>
      </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0" name="Rectangle 1332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5</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At 12:30 at night a man is seen in a residential area. He has a previous conviction for burglary. When stopped and asked why he is in the area he says that he is on his way home but refuses to say where he’s been other than that he was with a friend.</a:t>
            </a:r>
          </a:p>
          <a:p>
            <a:pPr marL="0" indent="-228600">
              <a:lnSpc>
                <a:spcPct val="90000"/>
              </a:lnSpc>
              <a:defRPr/>
            </a:pPr>
            <a:endParaRPr lang="en-US" sz="2000" dirty="0"/>
          </a:p>
        </p:txBody>
      </p:sp>
      <p:sp>
        <p:nvSpPr>
          <p:cNvPr id="13334" name="Rectangle 133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sitting man dark - OnePeterFive">
            <a:extLst>
              <a:ext uri="{FF2B5EF4-FFF2-40B4-BE49-F238E27FC236}">
                <a16:creationId xmlns:a16="http://schemas.microsoft.com/office/drawing/2014/main" id="{35E20360-8DA8-1832-05EB-47ADFB475C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91" r="22747" b="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13338" name="Rectangle 1333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6</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228600">
              <a:lnSpc>
                <a:spcPct val="90000"/>
              </a:lnSpc>
              <a:defRPr/>
            </a:pPr>
            <a:endParaRPr lang="en-US" sz="2000" dirty="0"/>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880" r="17321" b="3"/>
          <a:stretch/>
        </p:blipFill>
        <p:spPr>
          <a:xfrm>
            <a:off x="7421373" y="627954"/>
            <a:ext cx="4235516"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extLst>
              <p:ext uri="{D42A27DB-BD31-4B8C-83A1-F6EECF244321}">
                <p14:modId xmlns:p14="http://schemas.microsoft.com/office/powerpoint/2010/main" val="3938073825"/>
              </p:ext>
            </p:extLst>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298</TotalTime>
  <Words>4425</Words>
  <Application>Microsoft Office PowerPoint</Application>
  <PresentationFormat>Widescreen</PresentationFormat>
  <Paragraphs>361</Paragraphs>
  <Slides>44</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ＭＳ Ｐゴシック</vt:lpstr>
      <vt:lpstr>Arial</vt:lpstr>
      <vt:lpstr>Avenir Next LT Pro</vt:lpstr>
      <vt:lpstr>Calibri</vt:lpstr>
      <vt:lpstr>Calibri Light</vt:lpstr>
      <vt:lpstr>Office Theme</vt:lpstr>
      <vt:lpstr>Response Policing </vt:lpstr>
      <vt:lpstr>Learning Outcomes Lecture &amp; Workshop </vt:lpstr>
      <vt:lpstr>Learning Outcomes Lecture &amp; Workshop </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dc:title>
  <dc:creator>Rhiannon Lloyd</dc:creator>
  <cp:lastModifiedBy>Kelly Andrews</cp:lastModifiedBy>
  <cp:revision>8</cp:revision>
  <dcterms:created xsi:type="dcterms:W3CDTF">2022-10-17T10:34:29Z</dcterms:created>
  <dcterms:modified xsi:type="dcterms:W3CDTF">2025-02-03T08:31:58Z</dcterms:modified>
</cp:coreProperties>
</file>