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notesMasterIdLst>
    <p:notesMasterId r:id="rId15"/>
  </p:notesMasterIdLst>
  <p:sldIdLst>
    <p:sldId id="364" r:id="rId2"/>
    <p:sldId id="383" r:id="rId3"/>
    <p:sldId id="387" r:id="rId4"/>
    <p:sldId id="394" r:id="rId5"/>
    <p:sldId id="395" r:id="rId6"/>
    <p:sldId id="396" r:id="rId7"/>
    <p:sldId id="402" r:id="rId8"/>
    <p:sldId id="398" r:id="rId9"/>
    <p:sldId id="399" r:id="rId10"/>
    <p:sldId id="400" r:id="rId11"/>
    <p:sldId id="401" r:id="rId12"/>
    <p:sldId id="403" r:id="rId13"/>
    <p:sldId id="40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E384BF5-86BA-473B-AEEA-AA2B8D545D6E}" v="4" dt="2026-02-04T13:29:10.3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68199" autoAdjust="0"/>
  </p:normalViewPr>
  <p:slideViewPr>
    <p:cSldViewPr snapToGrid="0" showGuides="1">
      <p:cViewPr varScale="1">
        <p:scale>
          <a:sx n="58" d="100"/>
          <a:sy n="58" d="100"/>
        </p:scale>
        <p:origin x="1618" y="34"/>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dette Jack" userId="577a32b12b2d5358" providerId="LiveId" clId="{C7D63357-77D1-4926-B6B7-5A45EAEBF16A}"/>
    <pc:docChg chg="addSld delSld modSld">
      <pc:chgData name="Odette Jack" userId="577a32b12b2d5358" providerId="LiveId" clId="{C7D63357-77D1-4926-B6B7-5A45EAEBF16A}" dt="2026-02-04T13:29:10.368" v="4" actId="113"/>
      <pc:docMkLst>
        <pc:docMk/>
      </pc:docMkLst>
      <pc:sldChg chg="modSp">
        <pc:chgData name="Odette Jack" userId="577a32b12b2d5358" providerId="LiveId" clId="{C7D63357-77D1-4926-B6B7-5A45EAEBF16A}" dt="2026-02-04T13:28:36.495" v="2" actId="1076"/>
        <pc:sldMkLst>
          <pc:docMk/>
          <pc:sldMk cId="0" sldId="395"/>
        </pc:sldMkLst>
        <pc:spChg chg="mod">
          <ac:chgData name="Odette Jack" userId="577a32b12b2d5358" providerId="LiveId" clId="{C7D63357-77D1-4926-B6B7-5A45EAEBF16A}" dt="2026-02-04T13:28:36.495" v="2" actId="1076"/>
          <ac:spMkLst>
            <pc:docMk/>
            <pc:sldMk cId="0" sldId="395"/>
            <ac:spMk id="2" creationId="{1FE8F138-5F23-B989-7BFD-71F5C33065F6}"/>
          </ac:spMkLst>
        </pc:spChg>
      </pc:sldChg>
      <pc:sldChg chg="modSp">
        <pc:chgData name="Odette Jack" userId="577a32b12b2d5358" providerId="LiveId" clId="{C7D63357-77D1-4926-B6B7-5A45EAEBF16A}" dt="2026-02-04T13:29:10.368" v="4" actId="113"/>
        <pc:sldMkLst>
          <pc:docMk/>
          <pc:sldMk cId="1663974967" sldId="396"/>
        </pc:sldMkLst>
        <pc:spChg chg="mod">
          <ac:chgData name="Odette Jack" userId="577a32b12b2d5358" providerId="LiveId" clId="{C7D63357-77D1-4926-B6B7-5A45EAEBF16A}" dt="2026-02-04T13:29:10.368" v="4" actId="113"/>
          <ac:spMkLst>
            <pc:docMk/>
            <pc:sldMk cId="1663974967" sldId="396"/>
            <ac:spMk id="2" creationId="{F7A33847-0493-6DAA-A30C-328C54DCD8B6}"/>
          </ac:spMkLst>
        </pc:spChg>
      </pc:sldChg>
      <pc:sldChg chg="del">
        <pc:chgData name="Odette Jack" userId="577a32b12b2d5358" providerId="LiveId" clId="{C7D63357-77D1-4926-B6B7-5A45EAEBF16A}" dt="2026-02-04T13:27:01.881" v="1" actId="47"/>
        <pc:sldMkLst>
          <pc:docMk/>
          <pc:sldMk cId="4238236441" sldId="397"/>
        </pc:sldMkLst>
      </pc:sldChg>
      <pc:sldChg chg="add">
        <pc:chgData name="Odette Jack" userId="577a32b12b2d5358" providerId="LiveId" clId="{C7D63357-77D1-4926-B6B7-5A45EAEBF16A}" dt="2026-02-04T13:26:58.869" v="0"/>
        <pc:sldMkLst>
          <pc:docMk/>
          <pc:sldMk cId="1557286457" sldId="40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B17C01-C4C8-4033-B1E6-BDB866D0DAF4}" type="datetimeFigureOut">
              <a:rPr lang="en-IN" smtClean="0"/>
              <a:t>15-03-2026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932EF3A-D3A9-4D5A-B6D3-9C7E0D87BA41}" type="slidenum">
              <a:rPr lang="en-IN" smtClean="0"/>
              <a:t>‹#›</a:t>
            </a:fld>
            <a:endParaRPr lang="en-IN"/>
          </a:p>
        </p:txBody>
      </p:sp>
    </p:spTree>
    <p:extLst>
      <p:ext uri="{BB962C8B-B14F-4D97-AF65-F5344CB8AC3E}">
        <p14:creationId xmlns:p14="http://schemas.microsoft.com/office/powerpoint/2010/main" val="37464000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1932EF3A-D3A9-4D5A-B6D3-9C7E0D87BA41}" type="slidenum">
              <a:rPr lang="en-IN" smtClean="0"/>
              <a:t>1</a:t>
            </a:fld>
            <a:endParaRPr lang="en-IN"/>
          </a:p>
        </p:txBody>
      </p:sp>
    </p:spTree>
    <p:extLst>
      <p:ext uri="{BB962C8B-B14F-4D97-AF65-F5344CB8AC3E}">
        <p14:creationId xmlns:p14="http://schemas.microsoft.com/office/powerpoint/2010/main" val="17703530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Speaker notes: the purpose of the presentation is to understand the keys of Jenny with the help of attachment theory, exploring the impact of caregiving responsibility on an individual's development. It is to further identify the environmental and biological impact. </a:t>
            </a:r>
          </a:p>
          <a:p>
            <a:endParaRPr lang="en-IN" dirty="0"/>
          </a:p>
        </p:txBody>
      </p:sp>
      <p:sp>
        <p:nvSpPr>
          <p:cNvPr id="4" name="Slide Number Placeholder 3"/>
          <p:cNvSpPr>
            <a:spLocks noGrp="1"/>
          </p:cNvSpPr>
          <p:nvPr>
            <p:ph type="sldNum" sz="quarter" idx="10"/>
          </p:nvPr>
        </p:nvSpPr>
        <p:spPr/>
        <p:txBody>
          <a:bodyPr/>
          <a:lstStyle/>
          <a:p>
            <a:fld id="{1932EF3A-D3A9-4D5A-B6D3-9C7E0D87BA41}" type="slidenum">
              <a:rPr lang="en-IN" smtClean="0"/>
              <a:t>3</a:t>
            </a:fld>
            <a:endParaRPr lang="en-IN"/>
          </a:p>
        </p:txBody>
      </p:sp>
    </p:spTree>
    <p:extLst>
      <p:ext uri="{BB962C8B-B14F-4D97-AF65-F5344CB8AC3E}">
        <p14:creationId xmlns:p14="http://schemas.microsoft.com/office/powerpoint/2010/main" val="16620522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After the death of her father, she has taken complete responsibility for her family. She uses her knowledge and maturity to fulfil all activities. She has effectively handled every activity at home, like shopping, cooking or cleaning. Her mother has undergone memory loss, and she emerges as her emotional support. Her actual development is affected significantly as she does not get enough time for her personal development (</a:t>
            </a:r>
            <a:r>
              <a:rPr lang="en-GB" sz="1200" kern="1200" dirty="0">
                <a:solidFill>
                  <a:schemeClr val="tx1"/>
                </a:solidFill>
                <a:effectLst/>
                <a:latin typeface="+mn-lt"/>
                <a:ea typeface="+mn-ea"/>
                <a:cs typeface="+mn-cs"/>
              </a:rPr>
              <a:t>Ye et al., 2024).</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10"/>
          </p:nvPr>
        </p:nvSpPr>
        <p:spPr/>
        <p:txBody>
          <a:bodyPr/>
          <a:lstStyle/>
          <a:p>
            <a:fld id="{1932EF3A-D3A9-4D5A-B6D3-9C7E0D87BA41}" type="slidenum">
              <a:rPr lang="en-IN" smtClean="0"/>
              <a:t>4</a:t>
            </a:fld>
            <a:endParaRPr lang="en-IN"/>
          </a:p>
        </p:txBody>
      </p:sp>
    </p:spTree>
    <p:extLst>
      <p:ext uri="{BB962C8B-B14F-4D97-AF65-F5344CB8AC3E}">
        <p14:creationId xmlns:p14="http://schemas.microsoft.com/office/powerpoint/2010/main" val="20880324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dirty="0"/>
              <a:t>Attachment theory is more suggestive of the development of children with their caregivers. The relationship between these two individuals develops their ability to connect with each other at the emotional and personal level in future. Good relationships can be developed with stability and safety, but the absence of relevant relationships may disrupt emotional well-being. </a:t>
            </a:r>
          </a:p>
          <a:p>
            <a:endParaRPr lang="en-IN" dirty="0"/>
          </a:p>
        </p:txBody>
      </p:sp>
      <p:sp>
        <p:nvSpPr>
          <p:cNvPr id="4" name="Slide Number Placeholder 3"/>
          <p:cNvSpPr>
            <a:spLocks noGrp="1"/>
          </p:cNvSpPr>
          <p:nvPr>
            <p:ph type="sldNum" sz="quarter" idx="10"/>
          </p:nvPr>
        </p:nvSpPr>
        <p:spPr/>
        <p:txBody>
          <a:bodyPr/>
          <a:lstStyle/>
          <a:p>
            <a:fld id="{1932EF3A-D3A9-4D5A-B6D3-9C7E0D87BA41}" type="slidenum">
              <a:rPr lang="en-IN" smtClean="0"/>
              <a:t>5</a:t>
            </a:fld>
            <a:endParaRPr lang="en-IN"/>
          </a:p>
        </p:txBody>
      </p:sp>
    </p:spTree>
    <p:extLst>
      <p:ext uri="{BB962C8B-B14F-4D97-AF65-F5344CB8AC3E}">
        <p14:creationId xmlns:p14="http://schemas.microsoft.com/office/powerpoint/2010/main" val="2910275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Speaker notes: Attachment theory is associated with the strong emotional connection between the care provider and the child. A secure attachment grows over a period of time when there is a consistent relationship between caregivers and the child. Children have the capability of developing internal working models that reveal a strong belief regarding the relationship that has a potential impact on the child and the way they interact with each other. </a:t>
            </a:r>
          </a:p>
          <a:p>
            <a:endParaRPr lang="en-IN" dirty="0"/>
          </a:p>
        </p:txBody>
      </p:sp>
      <p:sp>
        <p:nvSpPr>
          <p:cNvPr id="4" name="Slide Number Placeholder 3"/>
          <p:cNvSpPr>
            <a:spLocks noGrp="1"/>
          </p:cNvSpPr>
          <p:nvPr>
            <p:ph type="sldNum" sz="quarter" idx="10"/>
          </p:nvPr>
        </p:nvSpPr>
        <p:spPr/>
        <p:txBody>
          <a:bodyPr/>
          <a:lstStyle/>
          <a:p>
            <a:fld id="{1932EF3A-D3A9-4D5A-B6D3-9C7E0D87BA41}" type="slidenum">
              <a:rPr lang="en-IN" smtClean="0"/>
              <a:t>6</a:t>
            </a:fld>
            <a:endParaRPr lang="en-IN"/>
          </a:p>
        </p:txBody>
      </p:sp>
    </p:spTree>
    <p:extLst>
      <p:ext uri="{BB962C8B-B14F-4D97-AF65-F5344CB8AC3E}">
        <p14:creationId xmlns:p14="http://schemas.microsoft.com/office/powerpoint/2010/main" val="23332688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Speaker notes: Jenny’s father's death is a significant event that has a potential impact on her emotional stability. The burden of support to the family is on her shoulders at a very young age. There is mounting emotional pressure as she is responsible for performing household activities and offering care to her mother. She loses the opportunity for personal development in her teenage years. </a:t>
            </a:r>
          </a:p>
          <a:p>
            <a:endParaRPr lang="en-IN" dirty="0"/>
          </a:p>
        </p:txBody>
      </p:sp>
      <p:sp>
        <p:nvSpPr>
          <p:cNvPr id="4" name="Slide Number Placeholder 3"/>
          <p:cNvSpPr>
            <a:spLocks noGrp="1"/>
          </p:cNvSpPr>
          <p:nvPr>
            <p:ph type="sldNum" sz="quarter" idx="10"/>
          </p:nvPr>
        </p:nvSpPr>
        <p:spPr/>
        <p:txBody>
          <a:bodyPr/>
          <a:lstStyle/>
          <a:p>
            <a:fld id="{1932EF3A-D3A9-4D5A-B6D3-9C7E0D87BA41}" type="slidenum">
              <a:rPr lang="en-IN" smtClean="0"/>
              <a:t>7</a:t>
            </a:fld>
            <a:endParaRPr lang="en-IN"/>
          </a:p>
        </p:txBody>
      </p:sp>
    </p:spTree>
    <p:extLst>
      <p:ext uri="{BB962C8B-B14F-4D97-AF65-F5344CB8AC3E}">
        <p14:creationId xmlns:p14="http://schemas.microsoft.com/office/powerpoint/2010/main" val="31757540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Speaker notes: her caregiving activity at a very young age is stressful for her, and it limits her development, but improves her level of maturity and resilience. There is limited social opportunity and an increasing emotional burden. It directly affects personal development and psychological well-being. </a:t>
            </a:r>
          </a:p>
          <a:p>
            <a:endParaRPr lang="en-IN" dirty="0"/>
          </a:p>
        </p:txBody>
      </p:sp>
      <p:sp>
        <p:nvSpPr>
          <p:cNvPr id="4" name="Slide Number Placeholder 3"/>
          <p:cNvSpPr>
            <a:spLocks noGrp="1"/>
          </p:cNvSpPr>
          <p:nvPr>
            <p:ph type="sldNum" sz="quarter" idx="10"/>
          </p:nvPr>
        </p:nvSpPr>
        <p:spPr/>
        <p:txBody>
          <a:bodyPr/>
          <a:lstStyle/>
          <a:p>
            <a:fld id="{1932EF3A-D3A9-4D5A-B6D3-9C7E0D87BA41}" type="slidenum">
              <a:rPr lang="en-IN" smtClean="0"/>
              <a:t>8</a:t>
            </a:fld>
            <a:endParaRPr lang="en-IN"/>
          </a:p>
        </p:txBody>
      </p:sp>
    </p:spTree>
    <p:extLst>
      <p:ext uri="{BB962C8B-B14F-4D97-AF65-F5344CB8AC3E}">
        <p14:creationId xmlns:p14="http://schemas.microsoft.com/office/powerpoint/2010/main" val="7192950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Speaker note: her development is mainly affected by environmental factors and biological influences. Jeannie has undergone significant adolescent stress. It incorporates cognitive and emotional changes. Environmental pressure, such as school responsibility and caregiving, may develop stress.</a:t>
            </a:r>
          </a:p>
          <a:p>
            <a:endParaRPr lang="en-IN" dirty="0"/>
          </a:p>
        </p:txBody>
      </p:sp>
      <p:sp>
        <p:nvSpPr>
          <p:cNvPr id="4" name="Slide Number Placeholder 3"/>
          <p:cNvSpPr>
            <a:spLocks noGrp="1"/>
          </p:cNvSpPr>
          <p:nvPr>
            <p:ph type="sldNum" sz="quarter" idx="10"/>
          </p:nvPr>
        </p:nvSpPr>
        <p:spPr/>
        <p:txBody>
          <a:bodyPr/>
          <a:lstStyle/>
          <a:p>
            <a:fld id="{1932EF3A-D3A9-4D5A-B6D3-9C7E0D87BA41}" type="slidenum">
              <a:rPr lang="en-IN" smtClean="0"/>
              <a:t>9</a:t>
            </a:fld>
            <a:endParaRPr lang="en-IN"/>
          </a:p>
        </p:txBody>
      </p:sp>
    </p:spTree>
    <p:extLst>
      <p:ext uri="{BB962C8B-B14F-4D97-AF65-F5344CB8AC3E}">
        <p14:creationId xmlns:p14="http://schemas.microsoft.com/office/powerpoint/2010/main" val="380920867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Speaker notes: The support plan needs to focus more on reducing the burden on Jenny. It is to improve emotional well-being. Young support groups may offer better guidance and regular support. Her school needs to understand her situation, offering community services and flexibility that are well-being useful. The community service also needs to support her mother. </a:t>
            </a:r>
          </a:p>
          <a:p>
            <a:endParaRPr lang="en-IN" dirty="0"/>
          </a:p>
        </p:txBody>
      </p:sp>
      <p:sp>
        <p:nvSpPr>
          <p:cNvPr id="4" name="Slide Number Placeholder 3"/>
          <p:cNvSpPr>
            <a:spLocks noGrp="1"/>
          </p:cNvSpPr>
          <p:nvPr>
            <p:ph type="sldNum" sz="quarter" idx="10"/>
          </p:nvPr>
        </p:nvSpPr>
        <p:spPr/>
        <p:txBody>
          <a:bodyPr/>
          <a:lstStyle/>
          <a:p>
            <a:fld id="{1932EF3A-D3A9-4D5A-B6D3-9C7E0D87BA41}" type="slidenum">
              <a:rPr lang="en-IN" smtClean="0"/>
              <a:t>10</a:t>
            </a:fld>
            <a:endParaRPr lang="en-IN"/>
          </a:p>
        </p:txBody>
      </p:sp>
    </p:spTree>
    <p:extLst>
      <p:ext uri="{BB962C8B-B14F-4D97-AF65-F5344CB8AC3E}">
        <p14:creationId xmlns:p14="http://schemas.microsoft.com/office/powerpoint/2010/main" val="33070144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Speaker notes: Attachment theory is useful in exploring the significant emotional trouble experienced by Jenny. On the other hand, the major limitation is noted in the area of absence of justification for social and economic factors. The limitation of the theory is its lack of economic and social explanation of the condition. The lack of explanation influences burden of family responsibility. She is unaware of the required growth but maturity grows over the period of time with stern responsibility. </a:t>
            </a:r>
          </a:p>
        </p:txBody>
      </p:sp>
      <p:sp>
        <p:nvSpPr>
          <p:cNvPr id="4" name="Slide Number Placeholder 3"/>
          <p:cNvSpPr>
            <a:spLocks noGrp="1"/>
          </p:cNvSpPr>
          <p:nvPr>
            <p:ph type="sldNum" sz="quarter" idx="10"/>
          </p:nvPr>
        </p:nvSpPr>
        <p:spPr/>
        <p:txBody>
          <a:bodyPr/>
          <a:lstStyle/>
          <a:p>
            <a:fld id="{1932EF3A-D3A9-4D5A-B6D3-9C7E0D87BA41}" type="slidenum">
              <a:rPr lang="en-IN" smtClean="0"/>
              <a:t>11</a:t>
            </a:fld>
            <a:endParaRPr lang="en-IN"/>
          </a:p>
        </p:txBody>
      </p:sp>
    </p:spTree>
    <p:extLst>
      <p:ext uri="{BB962C8B-B14F-4D97-AF65-F5344CB8AC3E}">
        <p14:creationId xmlns:p14="http://schemas.microsoft.com/office/powerpoint/2010/main" val="18618072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 </a:t>
            </a:r>
          </a:p>
          <a:p>
            <a:r>
              <a:rPr lang="en-IN" sz="1200" kern="1200" dirty="0">
                <a:solidFill>
                  <a:schemeClr val="tx1"/>
                </a:solidFill>
                <a:effectLst/>
                <a:latin typeface="+mn-lt"/>
                <a:ea typeface="+mn-ea"/>
                <a:cs typeface="+mn-cs"/>
              </a:rPr>
              <a:t>Speaker notes: Her emotional growth is affected as a result of her regular support for her mother and the increasing burden of responsibility as a result of the death of her father. Attachment theory clearly highlighted the significant challenges she faces. The evidence-based intervention that includes support services is highly effective and efficient.</a:t>
            </a:r>
          </a:p>
        </p:txBody>
      </p:sp>
      <p:sp>
        <p:nvSpPr>
          <p:cNvPr id="4" name="Slide Number Placeholder 3"/>
          <p:cNvSpPr>
            <a:spLocks noGrp="1"/>
          </p:cNvSpPr>
          <p:nvPr>
            <p:ph type="sldNum" sz="quarter" idx="10"/>
          </p:nvPr>
        </p:nvSpPr>
        <p:spPr/>
        <p:txBody>
          <a:bodyPr/>
          <a:lstStyle/>
          <a:p>
            <a:fld id="{1932EF3A-D3A9-4D5A-B6D3-9C7E0D87BA41}" type="slidenum">
              <a:rPr lang="en-IN" smtClean="0"/>
              <a:t>12</a:t>
            </a:fld>
            <a:endParaRPr lang="en-IN"/>
          </a:p>
        </p:txBody>
      </p:sp>
    </p:spTree>
    <p:extLst>
      <p:ext uri="{BB962C8B-B14F-4D97-AF65-F5344CB8AC3E}">
        <p14:creationId xmlns:p14="http://schemas.microsoft.com/office/powerpoint/2010/main" val="115598533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pPr>
              <a:defRPr/>
            </a:pPr>
            <a:fld id="{FA356D0D-2478-47FE-8DAB-B92005DC1F0F}" type="datetime1">
              <a:rPr lang="en-GB" altLang="en-US" smtClean="0"/>
              <a:pPr>
                <a:defRPr/>
              </a:pPr>
              <a:t>15/03/2026</a:t>
            </a:fld>
            <a:endParaRPr lang="en-GB" altLang="en-US"/>
          </a:p>
        </p:txBody>
      </p:sp>
      <p:sp>
        <p:nvSpPr>
          <p:cNvPr id="5" name="Footer Placeholder 4"/>
          <p:cNvSpPr>
            <a:spLocks noGrp="1"/>
          </p:cNvSpPr>
          <p:nvPr>
            <p:ph type="ftr" sz="quarter" idx="11"/>
          </p:nvPr>
        </p:nvSpPr>
        <p:spPr>
          <a:xfrm>
            <a:off x="2692397" y="5037663"/>
            <a:ext cx="5214635" cy="279400"/>
          </a:xfrm>
        </p:spPr>
        <p:txBody>
          <a:bodyPr/>
          <a:lstStyle/>
          <a:p>
            <a:pPr>
              <a:defRPr/>
            </a:pPr>
            <a:endParaRPr lang="en-GB" altLang="en-US"/>
          </a:p>
        </p:txBody>
      </p:sp>
      <p:sp>
        <p:nvSpPr>
          <p:cNvPr id="6" name="Slide Number Placeholder 5"/>
          <p:cNvSpPr>
            <a:spLocks noGrp="1"/>
          </p:cNvSpPr>
          <p:nvPr>
            <p:ph type="sldNum" sz="quarter" idx="12"/>
          </p:nvPr>
        </p:nvSpPr>
        <p:spPr>
          <a:xfrm>
            <a:off x="8956900" y="5037663"/>
            <a:ext cx="551167" cy="279400"/>
          </a:xfrm>
        </p:spPr>
        <p:txBody>
          <a:bodyPr/>
          <a:lstStyle/>
          <a:p>
            <a:pPr>
              <a:defRPr/>
            </a:pPr>
            <a:fld id="{A8346AB5-70ED-450A-9530-2033B8E8E0D8}" type="slidenum">
              <a:rPr lang="en-GB" altLang="en-US" smtClean="0"/>
              <a:pPr>
                <a:defRPr/>
              </a:pPr>
              <a:t>‹#›</a:t>
            </a:fld>
            <a:endParaRPr lang="en-GB" altLang="en-US"/>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6818015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30226994-B490-4403-8CE4-43D4FD570BBD}" type="datetime1">
              <a:rPr lang="en-GB" altLang="en-US" smtClean="0"/>
              <a:pPr>
                <a:defRPr/>
              </a:pPr>
              <a:t>15/03/2026</a:t>
            </a:fld>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pPr>
              <a:defRPr/>
            </a:pPr>
            <a:fld id="{9AFB928A-D6AD-4F2A-B2DD-923741E90643}" type="slidenum">
              <a:rPr lang="en-GB" altLang="en-US" smtClean="0"/>
              <a:pPr>
                <a:defRPr/>
              </a:pPr>
              <a:t>‹#›</a:t>
            </a:fld>
            <a:endParaRPr lang="en-GB" altLang="en-US"/>
          </a:p>
        </p:txBody>
      </p:sp>
    </p:spTree>
    <p:extLst>
      <p:ext uri="{BB962C8B-B14F-4D97-AF65-F5344CB8AC3E}">
        <p14:creationId xmlns:p14="http://schemas.microsoft.com/office/powerpoint/2010/main" val="2388345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031DCA91-53F4-49BC-9425-BD4ED78DF6F3}" type="datetime1">
              <a:rPr lang="en-GB" altLang="en-US" smtClean="0"/>
              <a:pPr>
                <a:defRPr/>
              </a:pPr>
              <a:t>15/03/2026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CA86B909-6953-454E-922A-05FE74F3E91B}" type="slidenum">
              <a:rPr lang="en-GB" altLang="en-US" smtClean="0"/>
              <a:pPr>
                <a:defRPr/>
              </a:pPr>
              <a:t>‹#›</a:t>
            </a:fld>
            <a:endParaRPr lang="en-GB" altLang="en-US"/>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06691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742C5CC8-B2EB-4FCA-9C2F-BDABBC953608}" type="datetime1">
              <a:rPr lang="en-GB" altLang="en-US" smtClean="0"/>
              <a:pPr>
                <a:defRPr/>
              </a:pPr>
              <a:t>15/03/2026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3DA9162A-D4C6-4BE6-80AC-343E718106D9}" type="slidenum">
              <a:rPr lang="en-GB" altLang="en-US" smtClean="0"/>
              <a:pPr>
                <a:defRPr/>
              </a:pPr>
              <a:t>‹#›</a:t>
            </a:fld>
            <a:endParaRPr lang="en-GB" altLang="en-US"/>
          </a:p>
        </p:txBody>
      </p:sp>
    </p:spTree>
    <p:extLst>
      <p:ext uri="{BB962C8B-B14F-4D97-AF65-F5344CB8AC3E}">
        <p14:creationId xmlns:p14="http://schemas.microsoft.com/office/powerpoint/2010/main" val="16898900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192482D0-6B59-43EB-A2E6-BEADFA88CF98}" type="datetime1">
              <a:rPr lang="en-GB" altLang="en-US" smtClean="0"/>
              <a:pPr>
                <a:defRPr/>
              </a:pPr>
              <a:t>15/03/2026</a:t>
            </a:fld>
            <a:endParaRPr lang="en-GB" alt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pPr>
              <a:defRPr/>
            </a:pPr>
            <a:fld id="{92F3B91C-6529-43C7-B4BA-62549480CC9D}" type="slidenum">
              <a:rPr lang="en-GB" altLang="en-US" smtClean="0"/>
              <a:pPr>
                <a:defRPr/>
              </a:pPr>
              <a:t>‹#›</a:t>
            </a:fld>
            <a:endParaRPr lang="en-GB" altLang="en-US"/>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530597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a:defRPr/>
            </a:pPr>
            <a:fld id="{C8139EDA-6186-42E4-AD19-8C038518D62B}" type="datetime1">
              <a:rPr lang="en-GB" altLang="en-US" smtClean="0"/>
              <a:pPr>
                <a:defRPr/>
              </a:pPr>
              <a:t>15/03/2026</a:t>
            </a:fld>
            <a:endParaRPr lang="en-GB" alt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pPr>
              <a:defRPr/>
            </a:pPr>
            <a:fld id="{3A35B565-CEE5-45AB-B707-06E43140C85F}" type="slidenum">
              <a:rPr lang="en-GB" altLang="en-US" smtClean="0"/>
              <a:pPr>
                <a:defRPr/>
              </a:pPr>
              <a:t>‹#›</a:t>
            </a:fld>
            <a:endParaRPr lang="en-GB" alt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030175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5E23D760-A5D6-4408-9293-3816AB405458}" type="datetime1">
              <a:rPr lang="en-GB" altLang="en-US" smtClean="0"/>
              <a:pPr>
                <a:defRPr/>
              </a:pPr>
              <a:t>15/03/2026</a:t>
            </a:fld>
            <a:endParaRPr lang="en-GB" alt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pPr>
              <a:defRPr/>
            </a:pPr>
            <a:fld id="{1627DB7A-9E6D-4CCE-BDBB-D06183803CCF}" type="slidenum">
              <a:rPr lang="en-GB" altLang="en-US" smtClean="0"/>
              <a:pPr>
                <a:defRPr/>
              </a:pPr>
              <a:t>‹#›</a:t>
            </a:fld>
            <a:endParaRPr lang="en-GB" altLang="en-US"/>
          </a:p>
        </p:txBody>
      </p:sp>
    </p:spTree>
    <p:extLst>
      <p:ext uri="{BB962C8B-B14F-4D97-AF65-F5344CB8AC3E}">
        <p14:creationId xmlns:p14="http://schemas.microsoft.com/office/powerpoint/2010/main" val="1851295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1815CC12-B3B9-474E-933E-043F12DE8238}" type="datetime1">
              <a:rPr lang="en-GB" altLang="en-US" smtClean="0"/>
              <a:pPr>
                <a:defRPr/>
              </a:pPr>
              <a:t>15/03/2026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C6450803-9B60-429C-BEAC-5774A5E11D5A}" type="slidenum">
              <a:rPr lang="en-GB" altLang="en-US" smtClean="0"/>
              <a:pPr>
                <a:defRPr/>
              </a:pPr>
              <a:t>‹#›</a:t>
            </a:fld>
            <a:endParaRPr lang="en-GB" altLang="en-US"/>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825083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14FA25EF-011C-4B5E-B678-5C09381164A5}" type="datetime1">
              <a:rPr lang="en-GB" altLang="en-US" smtClean="0"/>
              <a:pPr>
                <a:defRPr/>
              </a:pPr>
              <a:t>15/03/2026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6C223C29-2C36-480D-8620-E0754310421F}" type="slidenum">
              <a:rPr lang="en-GB" altLang="en-US" smtClean="0"/>
              <a:pPr>
                <a:defRPr/>
              </a:pPr>
              <a:t>‹#›</a:t>
            </a:fld>
            <a:endParaRPr lang="en-GB" altLang="en-US"/>
          </a:p>
        </p:txBody>
      </p:sp>
    </p:spTree>
    <p:extLst>
      <p:ext uri="{BB962C8B-B14F-4D97-AF65-F5344CB8AC3E}">
        <p14:creationId xmlns:p14="http://schemas.microsoft.com/office/powerpoint/2010/main" val="38686478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pPr>
              <a:defRPr/>
            </a:pPr>
            <a:fld id="{A4021392-CAC7-450A-8667-583C0A183C4A}" type="datetime1">
              <a:rPr lang="en-GB" altLang="en-US" smtClean="0"/>
              <a:pPr>
                <a:defRPr/>
              </a:pPr>
              <a:t>15/03/2026</a:t>
            </a:fld>
            <a:endParaRPr lang="en-GB" alt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3960683817"/>
      </p:ext>
    </p:extLst>
  </p:cSld>
  <p:clrMapOvr>
    <a:masterClrMapping/>
  </p:clrMapOvr>
  <p:hf hdr="0" ft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15/03/2026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912770905"/>
      </p:ext>
    </p:extLst>
  </p:cSld>
  <p:clrMapOvr>
    <a:masterClrMapping/>
  </p:clrMapOvr>
  <p:hf hdr="0" ft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15/03/2026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26164135"/>
      </p:ext>
    </p:extLst>
  </p:cSld>
  <p:clrMapOvr>
    <a:masterClrMapping/>
  </p:clrMapOvr>
  <p:hf hdr="0" ft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15/03/2026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3197399413"/>
      </p:ext>
    </p:extLst>
  </p:cSld>
  <p:clrMapOvr>
    <a:masterClrMapping/>
  </p:clrMapOvr>
  <p:hf hdr="0" ft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15/03/2026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24020691"/>
      </p:ext>
    </p:extLst>
  </p:cSld>
  <p:clrMapOvr>
    <a:masterClrMapping/>
  </p:clrMapOvr>
  <p:hf hdr="0" ft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pPr>
              <a:defRPr/>
            </a:pPr>
            <a:fld id="{A4021392-CAC7-450A-8667-583C0A183C4A}" type="datetime1">
              <a:rPr lang="en-GB" altLang="en-US" smtClean="0"/>
              <a:pPr>
                <a:defRPr/>
              </a:pPr>
              <a:t>15/03/2026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B2DCD1C-9E31-48E8-81D6-875A32184C3F}" type="slidenum">
              <a:rPr lang="en-GB" altLang="en-US" smtClean="0"/>
              <a:pPr>
                <a:defRPr/>
              </a:pPr>
              <a:t>‹#›</a:t>
            </a:fld>
            <a:endParaRPr lang="en-GB" altLang="en-US"/>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20052405"/>
      </p:ext>
    </p:extLst>
  </p:cSld>
  <p:clrMapOvr>
    <a:masterClrMapping/>
  </p:clrMapOvr>
  <p:hf hdr="0" ft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C5943883-E3DA-4D48-9F4D-6A70BAD0FEF1}" type="datetime1">
              <a:rPr lang="en-GB" altLang="en-US" smtClean="0"/>
              <a:pPr>
                <a:defRPr/>
              </a:pPr>
              <a:t>15/03/2026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E48D0294-2879-4E90-A38D-0837A1E4FE15}" type="slidenum">
              <a:rPr lang="en-GB" altLang="en-US" smtClean="0"/>
              <a:pPr>
                <a:defRPr/>
              </a:pPr>
              <a:t>‹#›</a:t>
            </a:fld>
            <a:endParaRPr lang="en-GB" altLang="en-US"/>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088641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fld id="{693BB2BA-946C-474B-8A44-50EB5173BE02}" type="datetime1">
              <a:rPr lang="en-GB" altLang="en-US" smtClean="0"/>
              <a:pPr>
                <a:defRPr/>
              </a:pPr>
              <a:t>15/03/2026</a:t>
            </a:fld>
            <a:endParaRPr lang="en-GB" alt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pPr>
              <a:defRPr/>
            </a:pPr>
            <a:fld id="{03445F48-3446-4FB0-88BE-B3679A1B7DE7}" type="slidenum">
              <a:rPr lang="en-GB" altLang="en-US" smtClean="0"/>
              <a:pPr>
                <a:defRPr/>
              </a:pPr>
              <a:t>‹#›</a:t>
            </a:fld>
            <a:endParaRPr lang="en-GB" altLang="en-US"/>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76027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a:defRPr/>
            </a:pPr>
            <a:fld id="{A4021392-CAC7-450A-8667-583C0A183C4A}" type="datetime1">
              <a:rPr lang="en-GB" altLang="en-US" smtClean="0"/>
              <a:pPr>
                <a:defRPr/>
              </a:pPr>
              <a:t>15/03/2026</a:t>
            </a:fld>
            <a:endParaRPr lang="en-GB" altLang="en-US"/>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a:defRPr/>
            </a:pPr>
            <a:fld id="{EB2DCD1C-9E31-48E8-81D6-875A32184C3F}" type="slidenum">
              <a:rPr lang="en-GB" altLang="en-US" smtClean="0"/>
              <a:pPr>
                <a:defRPr/>
              </a:pPr>
              <a:t>‹#›</a:t>
            </a:fld>
            <a:endParaRPr lang="en-GB" altLang="en-US"/>
          </a:p>
        </p:txBody>
      </p:sp>
    </p:spTree>
    <p:extLst>
      <p:ext uri="{BB962C8B-B14F-4D97-AF65-F5344CB8AC3E}">
        <p14:creationId xmlns:p14="http://schemas.microsoft.com/office/powerpoint/2010/main" val="14129587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0-#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3"/>
                                        </p:tgtEl>
                                        <p:attrNameLst>
                                          <p:attrName>style.visibility</p:attrName>
                                        </p:attrNameLst>
                                      </p:cBhvr>
                                      <p:to>
                                        <p:strVal val="visible"/>
                                      </p:to>
                                    </p:set>
                                    <p:anim calcmode="lin" valueType="num">
                                      <p:cBhvr additive="base">
                                        <p:cTn id="11" dur="500" fill="hold"/>
                                        <p:tgtEl>
                                          <p:spTgt spid="3"/>
                                        </p:tgtEl>
                                        <p:attrNameLst>
                                          <p:attrName>ppt_x</p:attrName>
                                        </p:attrNameLst>
                                      </p:cBhvr>
                                      <p:tavLst>
                                        <p:tav tm="0">
                                          <p:val>
                                            <p:strVal val="0-#ppt_w/2"/>
                                          </p:val>
                                        </p:tav>
                                        <p:tav tm="100000">
                                          <p:val>
                                            <p:strVal val="#ppt_x"/>
                                          </p:val>
                                        </p:tav>
                                      </p:tavLst>
                                    </p:anim>
                                    <p:anim calcmode="lin" valueType="num">
                                      <p:cBhvr additive="base">
                                        <p:cTn id="12" dur="500" fill="hold"/>
                                        <p:tgtEl>
                                          <p:spTgt spid="3"/>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 calcmode="lin" valueType="num">
                                      <p:cBhvr additive="base">
                                        <p:cTn id="15" dur="500" fill="hold"/>
                                        <p:tgtEl>
                                          <p:spTgt spid="3"/>
                                        </p:tgtEl>
                                        <p:attrNameLst>
                                          <p:attrName>ppt_x</p:attrName>
                                        </p:attrNameLst>
                                      </p:cBhvr>
                                      <p:tavLst>
                                        <p:tav tm="0">
                                          <p:val>
                                            <p:strVal val="0-#ppt_w/2"/>
                                          </p:val>
                                        </p:tav>
                                        <p:tav tm="100000">
                                          <p:val>
                                            <p:strVal val="#ppt_x"/>
                                          </p:val>
                                        </p:tav>
                                      </p:tavLst>
                                    </p:anim>
                                    <p:anim calcmode="lin" valueType="num">
                                      <p:cBhvr additive="base">
                                        <p:cTn id="16" dur="500" fill="hold"/>
                                        <p:tgtEl>
                                          <p:spTgt spid="3"/>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3"/>
                                        </p:tgtEl>
                                        <p:attrNameLst>
                                          <p:attrName>style.visibility</p:attrName>
                                        </p:attrNameLst>
                                      </p:cBhvr>
                                      <p:to>
                                        <p:strVal val="visible"/>
                                      </p:to>
                                    </p:set>
                                    <p:anim calcmode="lin" valueType="num">
                                      <p:cBhvr additive="base">
                                        <p:cTn id="19" dur="500" fill="hold"/>
                                        <p:tgtEl>
                                          <p:spTgt spid="3"/>
                                        </p:tgtEl>
                                        <p:attrNameLst>
                                          <p:attrName>ppt_x</p:attrName>
                                        </p:attrNameLst>
                                      </p:cBhvr>
                                      <p:tavLst>
                                        <p:tav tm="0">
                                          <p:val>
                                            <p:strVal val="0-#ppt_w/2"/>
                                          </p:val>
                                        </p:tav>
                                        <p:tav tm="100000">
                                          <p:val>
                                            <p:strVal val="#ppt_x"/>
                                          </p:val>
                                        </p:tav>
                                      </p:tavLst>
                                    </p:anim>
                                    <p:anim calcmode="lin" valueType="num">
                                      <p:cBhvr additive="base">
                                        <p:cTn id="20" dur="500" fill="hold"/>
                                        <p:tgtEl>
                                          <p:spTgt spid="3"/>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3"/>
                                        </p:tgtEl>
                                        <p:attrNameLst>
                                          <p:attrName>style.visibility</p:attrName>
                                        </p:attrNameLst>
                                      </p:cBhvr>
                                      <p:to>
                                        <p:strVal val="visible"/>
                                      </p:to>
                                    </p:set>
                                    <p:anim calcmode="lin" valueType="num">
                                      <p:cBhvr additive="base">
                                        <p:cTn id="23" dur="500" fill="hold"/>
                                        <p:tgtEl>
                                          <p:spTgt spid="3"/>
                                        </p:tgtEl>
                                        <p:attrNameLst>
                                          <p:attrName>ppt_x</p:attrName>
                                        </p:attrNameLst>
                                      </p:cBhvr>
                                      <p:tavLst>
                                        <p:tav tm="0">
                                          <p:val>
                                            <p:strVal val="0-#ppt_w/2"/>
                                          </p:val>
                                        </p:tav>
                                        <p:tav tm="100000">
                                          <p:val>
                                            <p:strVal val="#ppt_x"/>
                                          </p:val>
                                        </p:tav>
                                      </p:tavLst>
                                    </p:anim>
                                    <p:anim calcmode="lin" valueType="num">
                                      <p:cBhvr additive="base">
                                        <p:cTn id="24"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hf hdr="0" ftr="0"/>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pmc.ncbi.nlm.nih.gov/articles/PMC10099002/pdf/12144_2023_Article_4613.pdf" TargetMode="External"/><Relationship Id="rId7" Type="http://schemas.openxmlformats.org/officeDocument/2006/relationships/hyperlink" Target="https://www.researchgate.net/profile/Iryna-Pentina/publication/371229071_Consumer-machine_relationships_in_the_age_of_artificial_intelligence_Systematic_literature_review_and_research_directions/links/6479ddb12cad460a1bee117c/Consumer-machine-relationships-in-the-age-of-artificial-intelligence-Systematic-literature-review-and-research-directions.pdf?_sg%5b0%5d=started_experiment_milestone&amp;_sg%5b1%5d=started_experiment_milestone&amp;origin=journalDetail&amp;_rtd=e30%3D" TargetMode="External"/><Relationship Id="rId2" Type="http://schemas.openxmlformats.org/officeDocument/2006/relationships/hyperlink" Target="https://pmc.ncbi.nlm.nih.gov/articles/PMC8723913/pdf/12144_2021_Article_2667.pdf" TargetMode="External"/><Relationship Id="rId1" Type="http://schemas.openxmlformats.org/officeDocument/2006/relationships/slideLayout" Target="../slideLayouts/slideLayout2.xml"/><Relationship Id="rId6" Type="http://schemas.openxmlformats.org/officeDocument/2006/relationships/hyperlink" Target="https://www.academia.edu/download/115424307/8.pdf" TargetMode="External"/><Relationship Id="rId5" Type="http://schemas.openxmlformats.org/officeDocument/2006/relationships/hyperlink" Target="https://scholarspace.manoa.hawaii.edu/bitstreams/69a4e162-d909-4bf4-a833-bd5b370dbeca/download" TargetMode="External"/><Relationship Id="rId4" Type="http://schemas.openxmlformats.org/officeDocument/2006/relationships/hyperlink" Target="https://www.researchgate.net/profile/Hojjatollah-Farahani/publication/383947082_Predicting_and_explaining_relationship_obsessive-compulsive_symptoms_based_on_insecure_attachment_styles/links/66e1d13bb1606e24c224b4f7/Predicting-and-explaining-relationship-obsessive-compulsive-symptoms-based-on-insecure-attachment-styl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257300" y="2393950"/>
            <a:ext cx="9856470" cy="4464050"/>
          </a:xfrm>
        </p:spPr>
        <p:txBody>
          <a:bodyPr/>
          <a:lstStyle/>
          <a:p>
            <a:pPr marL="0" indent="0" algn="ctr">
              <a:buNone/>
            </a:pPr>
            <a:r>
              <a:rPr lang="en-GB" altLang="en-US" dirty="0"/>
              <a:t>Module Title: </a:t>
            </a:r>
            <a:r>
              <a:rPr lang="en-GB" altLang="en-US" b="1" i="1" dirty="0"/>
              <a:t>Psychology in Health and Social care</a:t>
            </a:r>
          </a:p>
          <a:p>
            <a:pPr marL="0" indent="0" algn="ctr">
              <a:buNone/>
            </a:pPr>
            <a:r>
              <a:rPr lang="en-GB" altLang="en-US" u="sng" dirty="0"/>
              <a:t>Module Number</a:t>
            </a:r>
            <a:r>
              <a:rPr lang="en-GB" altLang="en-US" dirty="0"/>
              <a:t>: </a:t>
            </a:r>
            <a:r>
              <a:rPr lang="en-GB" altLang="en-US" b="1" i="1" dirty="0"/>
              <a:t>LCHS 4010</a:t>
            </a:r>
          </a:p>
          <a:p>
            <a:pPr marL="0" indent="0" algn="ctr">
              <a:buNone/>
            </a:pPr>
            <a:r>
              <a:rPr lang="en-GB" altLang="en-US" u="sng" dirty="0"/>
              <a:t>Assignment No</a:t>
            </a:r>
            <a:r>
              <a:rPr lang="en-GB" altLang="en-US" b="1" i="1" dirty="0"/>
              <a:t>:     ASSIGNMENT 1 Individual Presentation</a:t>
            </a:r>
          </a:p>
          <a:p>
            <a:pPr marL="0" indent="0" algn="ctr">
              <a:buNone/>
            </a:pPr>
            <a:r>
              <a:rPr lang="en-GB" altLang="en-US" u="sng" dirty="0"/>
              <a:t>Student Name</a:t>
            </a:r>
            <a:r>
              <a:rPr lang="en-GB" altLang="en-US" b="1" i="1" dirty="0"/>
              <a:t>: Abdul Turay</a:t>
            </a:r>
          </a:p>
          <a:p>
            <a:pPr marL="0" indent="0" algn="ctr">
              <a:buNone/>
            </a:pPr>
            <a:r>
              <a:rPr lang="en-GB" altLang="en-US" u="sng" dirty="0"/>
              <a:t>Student ID</a:t>
            </a:r>
            <a:r>
              <a:rPr lang="en-GB" altLang="en-US" u="sng"/>
              <a:t>: 2442944</a:t>
            </a:r>
            <a:endParaRPr lang="en-GB" altLang="en-US" b="1" i="1" dirty="0"/>
          </a:p>
          <a:p>
            <a:pPr marL="0" indent="0" algn="ctr">
              <a:buNone/>
            </a:pPr>
            <a:r>
              <a:rPr lang="en-GB" altLang="en-US" u="sng" dirty="0"/>
              <a:t>Lecturer’s Name</a:t>
            </a:r>
            <a:r>
              <a:rPr lang="en-GB" altLang="en-US" b="1" i="1" dirty="0"/>
              <a:t>:</a:t>
            </a:r>
          </a:p>
        </p:txBody>
      </p:sp>
      <p:sp>
        <p:nvSpPr>
          <p:cNvPr id="4" name="Date Placeholder 3">
            <a:extLst>
              <a:ext uri="{FF2B5EF4-FFF2-40B4-BE49-F238E27FC236}">
                <a16:creationId xmlns:a16="http://schemas.microsoft.com/office/drawing/2014/main" id="{344A3CB8-39FD-9F8F-CD33-5E2118C6E66C}"/>
              </a:ext>
            </a:extLst>
          </p:cNvPr>
          <p:cNvSpPr>
            <a:spLocks noGrp="1"/>
          </p:cNvSpPr>
          <p:nvPr>
            <p:ph type="dt" sz="half" idx="10"/>
          </p:nvPr>
        </p:nvSpPr>
        <p:spPr/>
        <p:txBody>
          <a:bodyPr/>
          <a:lstStyle/>
          <a:p>
            <a:pPr>
              <a:defRPr/>
            </a:pPr>
            <a:fld id="{9C9D1F96-3DE6-40B6-9DCF-E50C656CAE8D}" type="datetime1">
              <a:rPr lang="en-GB" altLang="en-US">
                <a:solidFill>
                  <a:prstClr val="black">
                    <a:tint val="75000"/>
                  </a:prstClr>
                </a:solidFill>
                <a:latin typeface="Myriad Pro"/>
              </a:rPr>
              <a:pPr>
                <a:defRPr/>
              </a:pPr>
              <a:t>15/03/2026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dirty="0"/>
              <a:t>I declare that I have developed the assignment without any use of AI. No AI has been used. </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15/03/2026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2322065" y="822326"/>
            <a:ext cx="7395895" cy="777875"/>
          </a:xfrm>
        </p:spPr>
        <p:txBody>
          <a:bodyPr/>
          <a:lstStyle/>
          <a:p>
            <a:r>
              <a:rPr lang="en-GB" altLang="en-US" sz="4000" b="1" dirty="0">
                <a:latin typeface="Arial" panose="020B0604020202020204" pitchFamily="34" charset="0"/>
                <a:cs typeface="Arial" panose="020B0604020202020204" pitchFamily="34" charset="0"/>
              </a:rPr>
              <a:t>Introduction</a:t>
            </a:r>
            <a:endParaRPr lang="en-US" altLang="en-US" sz="4000" b="1" dirty="0">
              <a:latin typeface="Arial" panose="020B0604020202020204" pitchFamily="34" charset="0"/>
              <a:cs typeface="Arial" panose="020B0604020202020204" pitchFamily="34" charset="0"/>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916517" y="2562827"/>
            <a:ext cx="4934584" cy="3795413"/>
          </a:xfrm>
        </p:spPr>
        <p:txBody>
          <a:bodyPr>
            <a:normAutofit fontScale="92500" lnSpcReduction="10000"/>
          </a:bodyPr>
          <a:lstStyle/>
          <a:p>
            <a:pPr lvl="0" algn="just"/>
            <a:r>
              <a:rPr lang="en-IN" sz="2000" dirty="0">
                <a:latin typeface="Arial" panose="020B0604020202020204" pitchFamily="34" charset="0"/>
                <a:cs typeface="Arial" panose="020B0604020202020204" pitchFamily="34" charset="0"/>
              </a:rPr>
              <a:t>The purpose of the presentation is to explore the situation of Jenny with the help of the attachment theory by Bowlby.</a:t>
            </a:r>
          </a:p>
          <a:p>
            <a:pPr lvl="0" algn="just"/>
            <a:r>
              <a:rPr lang="en-IN" sz="2000" dirty="0">
                <a:latin typeface="Arial" panose="020B0604020202020204" pitchFamily="34" charset="0"/>
                <a:cs typeface="Arial" panose="020B0604020202020204" pitchFamily="34" charset="0"/>
              </a:rPr>
              <a:t>It is to explore further how caregiving responsibility may have a potential impact on her development (</a:t>
            </a:r>
            <a:r>
              <a:rPr lang="en-GB" sz="2000" dirty="0" err="1">
                <a:latin typeface="Arial" panose="020B0604020202020204" pitchFamily="34" charset="0"/>
                <a:cs typeface="Arial" panose="020B0604020202020204" pitchFamily="34" charset="0"/>
              </a:rPr>
              <a:t>Bahmani</a:t>
            </a:r>
            <a:r>
              <a:rPr lang="en-GB" sz="2000" dirty="0">
                <a:latin typeface="Arial" panose="020B0604020202020204" pitchFamily="34" charset="0"/>
                <a:cs typeface="Arial" panose="020B0604020202020204" pitchFamily="34" charset="0"/>
              </a:rPr>
              <a:t> et al., 2023).</a:t>
            </a:r>
            <a:r>
              <a:rPr lang="en-IN" sz="2000" dirty="0">
                <a:latin typeface="Arial" panose="020B0604020202020204" pitchFamily="34" charset="0"/>
                <a:cs typeface="Arial" panose="020B0604020202020204" pitchFamily="34" charset="0"/>
              </a:rPr>
              <a:t> </a:t>
            </a:r>
          </a:p>
          <a:p>
            <a:pPr lvl="0" algn="just"/>
            <a:r>
              <a:rPr lang="en-IN" sz="2000" dirty="0">
                <a:latin typeface="Arial" panose="020B0604020202020204" pitchFamily="34" charset="0"/>
                <a:cs typeface="Arial" panose="020B0604020202020204" pitchFamily="34" charset="0"/>
              </a:rPr>
              <a:t>The presentation is to further identify environmental and biological influences. </a:t>
            </a:r>
          </a:p>
          <a:p>
            <a:pPr lvl="0" algn="just"/>
            <a:r>
              <a:rPr lang="en-IN" sz="2000" dirty="0">
                <a:latin typeface="Arial" panose="020B0604020202020204" pitchFamily="34" charset="0"/>
                <a:cs typeface="Arial" panose="020B0604020202020204" pitchFamily="34" charset="0"/>
              </a:rPr>
              <a:t>It is necessary to provide a potential strategy for Jenny towards the end of the presentation. </a:t>
            </a:r>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half" idx="10"/>
          </p:nvPr>
        </p:nvSpPr>
        <p:spPr>
          <a:xfrm>
            <a:off x="334433" y="6524627"/>
            <a:ext cx="1987632" cy="196850"/>
          </a:xfrm>
        </p:spPr>
        <p:txBody>
          <a:bodyPr/>
          <a:lstStyle/>
          <a:p>
            <a:pPr>
              <a:defRPr/>
            </a:pPr>
            <a:fld id="{9C9D1F96-3DE6-40B6-9DCF-E50C656CAE8D}" type="datetime1">
              <a:rPr lang="en-GB" altLang="en-US" sz="2000" smtClean="0">
                <a:latin typeface="Arial" panose="020B0604020202020204" pitchFamily="34" charset="0"/>
                <a:cs typeface="Arial" panose="020B0604020202020204" pitchFamily="34" charset="0"/>
              </a:rPr>
              <a:pPr>
                <a:defRPr/>
              </a:pPr>
              <a:t>15/03/2026</a:t>
            </a:fld>
            <a:endParaRPr lang="en-GB" altLang="en-US" sz="2000" dirty="0">
              <a:latin typeface="Arial" panose="020B0604020202020204" pitchFamily="34" charset="0"/>
              <a:cs typeface="Arial" panose="020B0604020202020204" pitchFamily="34" charset="0"/>
            </a:endParaRPr>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xfrm>
            <a:off x="10608733" y="6381751"/>
            <a:ext cx="875029"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2000">
                <a:solidFill>
                  <a:srgbClr val="898989"/>
                </a:solidFill>
                <a:latin typeface="Arial" panose="020B0604020202020204" pitchFamily="34" charset="0"/>
                <a:cs typeface="Arial" panose="020B0604020202020204" pitchFamily="34" charset="0"/>
              </a:rPr>
              <a:pPr>
                <a:spcBef>
                  <a:spcPct val="0"/>
                </a:spcBef>
                <a:buFontTx/>
                <a:buNone/>
              </a:pPr>
              <a:t>3</a:t>
            </a:fld>
            <a:endParaRPr lang="en-GB" altLang="en-US" sz="2000">
              <a:solidFill>
                <a:srgbClr val="898989"/>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stretch>
            <a:fillRect/>
          </a:stretch>
        </p:blipFill>
        <p:spPr>
          <a:xfrm>
            <a:off x="6370743" y="2643489"/>
            <a:ext cx="5113019" cy="287307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1941404" y="934181"/>
            <a:ext cx="8412497" cy="1068480"/>
          </a:xfrm>
        </p:spPr>
        <p:txBody>
          <a:bodyPr/>
          <a:lstStyle/>
          <a:p>
            <a:r>
              <a:rPr lang="en-IN" b="1" dirty="0"/>
              <a:t>Case scenario </a:t>
            </a: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half" idx="10"/>
          </p:nvPr>
        </p:nvSpPr>
        <p:spPr/>
        <p:txBody>
          <a:bodyPr/>
          <a:lstStyle/>
          <a:p>
            <a:pPr>
              <a:defRPr/>
            </a:pPr>
            <a:fld id="{BF746479-5A54-43D8-9985-034223541E15}" type="datetime1">
              <a:rPr lang="en-GB" altLang="en-US">
                <a:solidFill>
                  <a:prstClr val="black">
                    <a:tint val="75000"/>
                  </a:prstClr>
                </a:solidFill>
                <a:latin typeface="Myriad Pro"/>
              </a:rPr>
              <a:pPr>
                <a:defRPr/>
              </a:pPr>
              <a:t>15/03/2026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696996" y="2462748"/>
            <a:ext cx="6066367" cy="3785652"/>
          </a:xfrm>
          <a:prstGeom prst="rect">
            <a:avLst/>
          </a:prstGeom>
          <a:noFill/>
        </p:spPr>
        <p:txBody>
          <a:bodyPr wrap="square">
            <a:spAutoFit/>
          </a:bodyPr>
          <a:lstStyle/>
          <a:p>
            <a:pPr marL="457200" lvl="0" indent="-457200" algn="just">
              <a:buFont typeface="Arial" panose="020B0604020202020204" pitchFamily="34" charset="0"/>
              <a:buChar char="•"/>
            </a:pPr>
            <a:r>
              <a:rPr lang="en-IN" sz="3000" dirty="0"/>
              <a:t>Jenny is found to be 16 years old.</a:t>
            </a:r>
          </a:p>
          <a:p>
            <a:pPr marL="457200" lvl="0" indent="-457200" algn="just">
              <a:buFont typeface="Arial" panose="020B0604020202020204" pitchFamily="34" charset="0"/>
              <a:buChar char="•"/>
            </a:pPr>
            <a:r>
              <a:rPr lang="en-IN" sz="3000" dirty="0"/>
              <a:t>She has offered care to her mother for 5 year when her father died. </a:t>
            </a:r>
          </a:p>
          <a:p>
            <a:pPr marL="457200" lvl="0" indent="-457200" algn="just">
              <a:buFont typeface="Arial" panose="020B0604020202020204" pitchFamily="34" charset="0"/>
              <a:buChar char="•"/>
            </a:pPr>
            <a:r>
              <a:rPr lang="en-IN" sz="3000" dirty="0"/>
              <a:t>Her mother's experience is memory problems and mobility issues. </a:t>
            </a:r>
          </a:p>
          <a:p>
            <a:pPr marL="457200" lvl="0" indent="-457200" algn="just">
              <a:buFont typeface="Arial" panose="020B0604020202020204" pitchFamily="34" charset="0"/>
              <a:buChar char="•"/>
            </a:pPr>
            <a:r>
              <a:rPr lang="en-IN" sz="3000" dirty="0"/>
              <a:t>Jenny has managed her household activities and also offers emotional support. </a:t>
            </a:r>
          </a:p>
        </p:txBody>
      </p:sp>
      <p:pic>
        <p:nvPicPr>
          <p:cNvPr id="2" name="Picture 1"/>
          <p:cNvPicPr>
            <a:picLocks noChangeAspect="1"/>
          </p:cNvPicPr>
          <p:nvPr/>
        </p:nvPicPr>
        <p:blipFill>
          <a:blip r:embed="rId3"/>
          <a:stretch>
            <a:fillRect/>
          </a:stretch>
        </p:blipFill>
        <p:spPr>
          <a:xfrm>
            <a:off x="6763363" y="2767549"/>
            <a:ext cx="4435466" cy="2741364"/>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18275" y="772143"/>
            <a:ext cx="9206974" cy="1412472"/>
          </a:xfrm>
        </p:spPr>
        <p:txBody>
          <a:bodyPr/>
          <a:lstStyle/>
          <a:p>
            <a:r>
              <a:rPr lang="en-IN" b="1" dirty="0">
                <a:latin typeface="Arial" panose="020B0604020202020204" pitchFamily="34" charset="0"/>
                <a:cs typeface="Arial" panose="020B0604020202020204" pitchFamily="34" charset="0"/>
              </a:rPr>
              <a:t>Attachment theory </a:t>
            </a:r>
          </a:p>
        </p:txBody>
      </p:sp>
      <p:sp>
        <p:nvSpPr>
          <p:cNvPr id="4" name="Date Placeholder 3">
            <a:extLst>
              <a:ext uri="{FF2B5EF4-FFF2-40B4-BE49-F238E27FC236}">
                <a16:creationId xmlns:a16="http://schemas.microsoft.com/office/drawing/2014/main" id="{EE708A69-4880-E756-CF1A-621EA0BA900A}"/>
              </a:ext>
            </a:extLst>
          </p:cNvPr>
          <p:cNvSpPr>
            <a:spLocks noGrp="1"/>
          </p:cNvSpPr>
          <p:nvPr>
            <p:ph type="dt" sz="half" idx="10"/>
          </p:nvPr>
        </p:nvSpPr>
        <p:spPr/>
        <p:txBody>
          <a:bodyPr/>
          <a:lstStyle/>
          <a:p>
            <a:pPr>
              <a:defRPr/>
            </a:pPr>
            <a:fld id="{9F458A58-9170-4293-9FCB-97B777C99F2B}" type="datetime1">
              <a:rPr lang="en-GB" altLang="en-US">
                <a:solidFill>
                  <a:prstClr val="black">
                    <a:tint val="75000"/>
                  </a:prstClr>
                </a:solidFill>
                <a:latin typeface="Arial" panose="020B0604020202020204" pitchFamily="34" charset="0"/>
                <a:cs typeface="Arial" panose="020B0604020202020204" pitchFamily="34" charset="0"/>
              </a:rPr>
              <a:pPr>
                <a:defRPr/>
              </a:pPr>
              <a:t>15/03/2026</a:t>
            </a:fld>
            <a:endParaRPr lang="en-GB" altLang="en-US">
              <a:solidFill>
                <a:prstClr val="black">
                  <a:tint val="75000"/>
                </a:prstClr>
              </a:solidFill>
              <a:latin typeface="Arial" panose="020B0604020202020204" pitchFamily="34" charset="0"/>
              <a:cs typeface="Arial" panose="020B0604020202020204" pitchFamily="34" charset="0"/>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latin typeface="Arial" panose="020B0604020202020204" pitchFamily="34" charset="0"/>
                <a:cs typeface="Arial" panose="020B0604020202020204" pitchFamily="34" charset="0"/>
              </a:rPr>
              <a:pPr fontAlgn="base">
                <a:spcBef>
                  <a:spcPct val="0"/>
                </a:spcBef>
                <a:spcAft>
                  <a:spcPct val="0"/>
                </a:spcAft>
                <a:buNone/>
              </a:pPr>
              <a:t>5</a:t>
            </a:fld>
            <a:endParaRPr lang="en-GB" altLang="en-US" sz="900">
              <a:solidFill>
                <a:srgbClr val="898989"/>
              </a:solidFill>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E32E3400-4CF7-D76F-91E6-1E97593C4D9A}"/>
              </a:ext>
            </a:extLst>
          </p:cNvPr>
          <p:cNvSpPr txBox="1"/>
          <p:nvPr/>
        </p:nvSpPr>
        <p:spPr>
          <a:xfrm>
            <a:off x="867833" y="2551867"/>
            <a:ext cx="5632955" cy="3554819"/>
          </a:xfrm>
          <a:prstGeom prst="rect">
            <a:avLst/>
          </a:prstGeom>
          <a:noFill/>
        </p:spPr>
        <p:txBody>
          <a:bodyPr wrap="square">
            <a:spAutoFit/>
          </a:bodyPr>
          <a:lstStyle/>
          <a:p>
            <a:pPr marL="285750" lvl="0" indent="-285750" algn="just">
              <a:buFont typeface="Arial" panose="020B0604020202020204" pitchFamily="34" charset="0"/>
              <a:buChar char="•"/>
            </a:pPr>
            <a:r>
              <a:rPr lang="en-IN" sz="2500" dirty="0">
                <a:latin typeface="Arial" panose="020B0604020202020204" pitchFamily="34" charset="0"/>
                <a:cs typeface="Arial" panose="020B0604020202020204" pitchFamily="34" charset="0"/>
              </a:rPr>
              <a:t>Attachment theory was developed by John Bowlby.</a:t>
            </a:r>
          </a:p>
          <a:p>
            <a:pPr marL="285750" lvl="0" indent="-285750" algn="just">
              <a:buFont typeface="Arial" panose="020B0604020202020204" pitchFamily="34" charset="0"/>
              <a:buChar char="•"/>
            </a:pPr>
            <a:r>
              <a:rPr lang="en-IN" sz="2500" dirty="0">
                <a:latin typeface="Arial" panose="020B0604020202020204" pitchFamily="34" charset="0"/>
                <a:cs typeface="Arial" panose="020B0604020202020204" pitchFamily="34" charset="0"/>
              </a:rPr>
              <a:t>The focus of the theory is more on the emotional bond between caregivers and the children (</a:t>
            </a:r>
            <a:r>
              <a:rPr lang="en-GB" sz="2500" dirty="0" err="1">
                <a:latin typeface="Arial" panose="020B0604020202020204" pitchFamily="34" charset="0"/>
                <a:cs typeface="Arial" panose="020B0604020202020204" pitchFamily="34" charset="0"/>
              </a:rPr>
              <a:t>Ghomian</a:t>
            </a:r>
            <a:r>
              <a:rPr lang="en-GB" sz="2500" dirty="0">
                <a:latin typeface="Arial" panose="020B0604020202020204" pitchFamily="34" charset="0"/>
                <a:cs typeface="Arial" panose="020B0604020202020204" pitchFamily="34" charset="0"/>
              </a:rPr>
              <a:t> et al., 2024).</a:t>
            </a:r>
            <a:r>
              <a:rPr lang="en-IN" sz="2500" dirty="0">
                <a:latin typeface="Arial" panose="020B0604020202020204" pitchFamily="34" charset="0"/>
                <a:cs typeface="Arial" panose="020B0604020202020204" pitchFamily="34" charset="0"/>
              </a:rPr>
              <a:t> </a:t>
            </a:r>
          </a:p>
          <a:p>
            <a:pPr marL="285750" lvl="0" indent="-285750" algn="just">
              <a:buFont typeface="Arial" panose="020B0604020202020204" pitchFamily="34" charset="0"/>
              <a:buChar char="•"/>
            </a:pPr>
            <a:r>
              <a:rPr lang="en-IN" sz="2500" dirty="0">
                <a:latin typeface="Arial" panose="020B0604020202020204" pitchFamily="34" charset="0"/>
                <a:cs typeface="Arial" panose="020B0604020202020204" pitchFamily="34" charset="0"/>
              </a:rPr>
              <a:t>The relationship in the early stage of development highlights future emotional development. </a:t>
            </a:r>
          </a:p>
        </p:txBody>
      </p:sp>
      <p:pic>
        <p:nvPicPr>
          <p:cNvPr id="3" name="Picture 2"/>
          <p:cNvPicPr>
            <a:picLocks noChangeAspect="1"/>
          </p:cNvPicPr>
          <p:nvPr/>
        </p:nvPicPr>
        <p:blipFill>
          <a:blip r:embed="rId3"/>
          <a:stretch>
            <a:fillRect/>
          </a:stretch>
        </p:blipFill>
        <p:spPr>
          <a:xfrm>
            <a:off x="6576989" y="2551867"/>
            <a:ext cx="4829175" cy="321945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285750" y="997080"/>
            <a:ext cx="7524750" cy="971550"/>
          </a:xfrm>
        </p:spPr>
        <p:txBody>
          <a:bodyPr>
            <a:normAutofit fontScale="90000"/>
          </a:bodyPr>
          <a:lstStyle/>
          <a:p>
            <a:r>
              <a:rPr lang="en-IN" b="1" dirty="0">
                <a:latin typeface="Arial" panose="020B0604020202020204" pitchFamily="34" charset="0"/>
                <a:cs typeface="Arial" panose="020B0604020202020204" pitchFamily="34" charset="0"/>
              </a:rPr>
              <a:t>Attachment theory concept </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1019619" y="2857500"/>
            <a:ext cx="5762182" cy="2550978"/>
          </a:xfrm>
        </p:spPr>
        <p:txBody>
          <a:bodyPr>
            <a:normAutofit fontScale="70000" lnSpcReduction="20000"/>
          </a:bodyPr>
          <a:lstStyle/>
          <a:p>
            <a:pPr lvl="0"/>
            <a:r>
              <a:rPr lang="en-IN" sz="2500" dirty="0">
                <a:latin typeface="Arial" panose="020B0604020202020204" pitchFamily="34" charset="0"/>
                <a:cs typeface="Arial" panose="020B0604020202020204" pitchFamily="34" charset="0"/>
              </a:rPr>
              <a:t>The attachment is mainly focused on the emotional bond between the child and the care provider. </a:t>
            </a:r>
          </a:p>
          <a:p>
            <a:pPr lvl="0"/>
            <a:r>
              <a:rPr lang="en-US" sz="2500" dirty="0">
                <a:latin typeface="Arial" panose="020B0604020202020204" pitchFamily="34" charset="0"/>
                <a:cs typeface="Arial" panose="020B0604020202020204" pitchFamily="34" charset="0"/>
              </a:rPr>
              <a:t>Secured attachment is a form of emotional stability. It develops good trust between care providers and the child. </a:t>
            </a:r>
          </a:p>
          <a:p>
            <a:pPr lvl="0"/>
            <a:r>
              <a:rPr lang="en-IN" sz="2500" dirty="0">
                <a:latin typeface="Arial" panose="020B0604020202020204" pitchFamily="34" charset="0"/>
                <a:cs typeface="Arial" panose="020B0604020202020204" pitchFamily="34" charset="0"/>
              </a:rPr>
              <a:t>On the other hand, insecure attachment involves insecurity and anxiety (</a:t>
            </a:r>
            <a:r>
              <a:rPr lang="en-GB" sz="2500" dirty="0" err="1">
                <a:latin typeface="Arial" panose="020B0604020202020204" pitchFamily="34" charset="0"/>
                <a:cs typeface="Arial" panose="020B0604020202020204" pitchFamily="34" charset="0"/>
              </a:rPr>
              <a:t>Xie</a:t>
            </a:r>
            <a:r>
              <a:rPr lang="en-GB" sz="2500" dirty="0">
                <a:latin typeface="Arial" panose="020B0604020202020204" pitchFamily="34" charset="0"/>
                <a:cs typeface="Arial" panose="020B0604020202020204" pitchFamily="34" charset="0"/>
              </a:rPr>
              <a:t> and </a:t>
            </a:r>
            <a:r>
              <a:rPr lang="en-GB" sz="2500" dirty="0" err="1">
                <a:latin typeface="Arial" panose="020B0604020202020204" pitchFamily="34" charset="0"/>
                <a:cs typeface="Arial" panose="020B0604020202020204" pitchFamily="34" charset="0"/>
              </a:rPr>
              <a:t>Pentina</a:t>
            </a:r>
            <a:r>
              <a:rPr lang="en-GB" sz="2500" dirty="0">
                <a:latin typeface="Arial" panose="020B0604020202020204" pitchFamily="34" charset="0"/>
                <a:cs typeface="Arial" panose="020B0604020202020204" pitchFamily="34" charset="0"/>
              </a:rPr>
              <a:t>, 2022). </a:t>
            </a:r>
            <a:endParaRPr lang="en-IN" sz="2500" dirty="0">
              <a:latin typeface="Arial" panose="020B0604020202020204" pitchFamily="34" charset="0"/>
              <a:cs typeface="Arial" panose="020B0604020202020204" pitchFamily="34" charset="0"/>
            </a:endParaRPr>
          </a:p>
          <a:p>
            <a:pPr lvl="0"/>
            <a:r>
              <a:rPr lang="en-IN" sz="2500" dirty="0">
                <a:latin typeface="Arial" panose="020B0604020202020204" pitchFamily="34" charset="0"/>
                <a:cs typeface="Arial" panose="020B0604020202020204" pitchFamily="34" charset="0"/>
              </a:rPr>
              <a:t>Internal working models incorporate expectations regarding the relationship. </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latin typeface="Arial" panose="020B0604020202020204" pitchFamily="34" charset="0"/>
                <a:cs typeface="Arial" panose="020B0604020202020204" pitchFamily="34" charset="0"/>
              </a:rPr>
              <a:pPr>
                <a:defRPr/>
              </a:pPr>
              <a:t>15/03/2026</a:t>
            </a:fld>
            <a:endParaRPr lang="en-GB" altLang="en-US">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latin typeface="Arial" panose="020B0604020202020204" pitchFamily="34" charset="0"/>
                <a:cs typeface="Arial" panose="020B0604020202020204" pitchFamily="34" charset="0"/>
              </a:rPr>
              <a:pPr>
                <a:defRPr/>
              </a:pPr>
              <a:t>6</a:t>
            </a:fld>
            <a:endParaRPr lang="en-GB" altLang="en-US">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3"/>
          <a:stretch>
            <a:fillRect/>
          </a:stretch>
        </p:blipFill>
        <p:spPr>
          <a:xfrm>
            <a:off x="7478727" y="1482855"/>
            <a:ext cx="4103673" cy="4111329"/>
          </a:xfrm>
          <a:prstGeom prst="rect">
            <a:avLst/>
          </a:prstGeom>
        </p:spPr>
      </p:pic>
    </p:spTree>
    <p:extLst>
      <p:ext uri="{BB962C8B-B14F-4D97-AF65-F5344CB8AC3E}">
        <p14:creationId xmlns:p14="http://schemas.microsoft.com/office/powerpoint/2010/main" val="16639749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1231809" y="998280"/>
            <a:ext cx="9122092" cy="797260"/>
          </a:xfrm>
        </p:spPr>
        <p:txBody>
          <a:bodyPr/>
          <a:lstStyle/>
          <a:p>
            <a:r>
              <a:rPr lang="en-IN" b="1" dirty="0">
                <a:latin typeface="Arial" panose="020B0604020202020204" pitchFamily="34" charset="0"/>
                <a:cs typeface="Arial" panose="020B0604020202020204" pitchFamily="34" charset="0"/>
              </a:rPr>
              <a:t>Application to the case of Jenny</a:t>
            </a: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800326" y="2490470"/>
            <a:ext cx="6343650" cy="3478530"/>
          </a:xfrm>
        </p:spPr>
        <p:txBody>
          <a:bodyPr>
            <a:normAutofit fontScale="85000" lnSpcReduction="20000"/>
          </a:bodyPr>
          <a:lstStyle/>
          <a:p>
            <a:pPr lvl="0" algn="just"/>
            <a:r>
              <a:rPr lang="en-IN" sz="3000" dirty="0">
                <a:latin typeface="Arial" panose="020B0604020202020204" pitchFamily="34" charset="0"/>
                <a:cs typeface="Arial" panose="020B0604020202020204" pitchFamily="34" charset="0"/>
              </a:rPr>
              <a:t>She has already lost her father, and the scenario disrupted her attachment security. </a:t>
            </a:r>
          </a:p>
          <a:p>
            <a:pPr lvl="0" algn="just"/>
            <a:r>
              <a:rPr lang="en-IN" sz="3000" dirty="0">
                <a:latin typeface="Arial" panose="020B0604020202020204" pitchFamily="34" charset="0"/>
                <a:cs typeface="Arial" panose="020B0604020202020204" pitchFamily="34" charset="0"/>
              </a:rPr>
              <a:t>It has increased her regular daily responsibilities at a very young age, influencing her development (</a:t>
            </a:r>
            <a:r>
              <a:rPr lang="en-GB" sz="3000" dirty="0" err="1">
                <a:latin typeface="Arial" panose="020B0604020202020204" pitchFamily="34" charset="0"/>
                <a:cs typeface="Arial" panose="020B0604020202020204" pitchFamily="34" charset="0"/>
              </a:rPr>
              <a:t>Seifi</a:t>
            </a:r>
            <a:r>
              <a:rPr lang="en-GB" sz="3000" dirty="0">
                <a:latin typeface="Arial" panose="020B0604020202020204" pitchFamily="34" charset="0"/>
                <a:cs typeface="Arial" panose="020B0604020202020204" pitchFamily="34" charset="0"/>
              </a:rPr>
              <a:t> et al., 2024).</a:t>
            </a:r>
            <a:r>
              <a:rPr lang="en-IN" sz="3000" dirty="0">
                <a:latin typeface="Arial" panose="020B0604020202020204" pitchFamily="34" charset="0"/>
                <a:cs typeface="Arial" panose="020B0604020202020204" pitchFamily="34" charset="0"/>
              </a:rPr>
              <a:t> </a:t>
            </a:r>
          </a:p>
          <a:p>
            <a:pPr lvl="0" algn="just"/>
            <a:r>
              <a:rPr lang="en-IN" sz="3000" dirty="0">
                <a:latin typeface="Arial" panose="020B0604020202020204" pitchFamily="34" charset="0"/>
                <a:cs typeface="Arial" panose="020B0604020202020204" pitchFamily="34" charset="0"/>
              </a:rPr>
              <a:t>There is a high possibility of anxiety, stress and emotional pressure. </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latin typeface="Arial" panose="020B0604020202020204" pitchFamily="34" charset="0"/>
                <a:cs typeface="Arial" panose="020B0604020202020204" pitchFamily="34" charset="0"/>
              </a:rPr>
              <a:pPr>
                <a:defRPr/>
              </a:pPr>
              <a:t>15/03/2026</a:t>
            </a:fld>
            <a:endParaRPr lang="en-GB" altLang="en-US">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latin typeface="Arial" panose="020B0604020202020204" pitchFamily="34" charset="0"/>
                <a:cs typeface="Arial" panose="020B0604020202020204" pitchFamily="34" charset="0"/>
              </a:rPr>
              <a:pPr>
                <a:defRPr/>
              </a:pPr>
              <a:t>7</a:t>
            </a:fld>
            <a:endParaRPr lang="en-GB" altLang="en-US">
              <a:latin typeface="Arial" panose="020B0604020202020204" pitchFamily="34" charset="0"/>
              <a:cs typeface="Arial" panose="020B0604020202020204" pitchFamily="34" charset="0"/>
            </a:endParaRPr>
          </a:p>
        </p:txBody>
      </p:sp>
      <p:pic>
        <p:nvPicPr>
          <p:cNvPr id="6" name="Picture 5"/>
          <p:cNvPicPr>
            <a:picLocks noChangeAspect="1"/>
          </p:cNvPicPr>
          <p:nvPr/>
        </p:nvPicPr>
        <p:blipFill>
          <a:blip r:embed="rId3"/>
          <a:stretch>
            <a:fillRect/>
          </a:stretch>
        </p:blipFill>
        <p:spPr>
          <a:xfrm>
            <a:off x="7143976" y="2633200"/>
            <a:ext cx="4114800" cy="2743200"/>
          </a:xfrm>
          <a:prstGeom prst="rect">
            <a:avLst/>
          </a:prstGeom>
        </p:spPr>
      </p:pic>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32806" y="873126"/>
            <a:ext cx="8964488" cy="1217067"/>
          </a:xfrm>
        </p:spPr>
        <p:txBody>
          <a:bodyPr>
            <a:normAutofit fontScale="90000"/>
          </a:bodyPr>
          <a:lstStyle/>
          <a:p>
            <a:r>
              <a:rPr lang="en-IN" b="1" dirty="0">
                <a:latin typeface="Arial" panose="020B0604020202020204" pitchFamily="34" charset="0"/>
                <a:cs typeface="Arial" panose="020B0604020202020204" pitchFamily="34" charset="0"/>
              </a:rPr>
              <a:t>Impact of her responsibility on Jenny's development</a:t>
            </a: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880589" y="2603990"/>
            <a:ext cx="5437716" cy="3256570"/>
          </a:xfrm>
        </p:spPr>
        <p:txBody>
          <a:bodyPr>
            <a:normAutofit fontScale="85000" lnSpcReduction="10000"/>
          </a:bodyPr>
          <a:lstStyle/>
          <a:p>
            <a:pPr lvl="0" algn="just"/>
            <a:r>
              <a:rPr lang="en-IN" sz="2900" dirty="0">
                <a:latin typeface="Arial" panose="020B0604020202020204" pitchFamily="34" charset="0"/>
                <a:cs typeface="Arial" panose="020B0604020202020204" pitchFamily="34" charset="0"/>
              </a:rPr>
              <a:t>She experiences limited social activities. </a:t>
            </a:r>
          </a:p>
          <a:p>
            <a:pPr lvl="0" algn="just"/>
            <a:r>
              <a:rPr lang="en-IN" sz="2900" dirty="0">
                <a:latin typeface="Arial" panose="020B0604020202020204" pitchFamily="34" charset="0"/>
                <a:cs typeface="Arial" panose="020B0604020202020204" pitchFamily="34" charset="0"/>
              </a:rPr>
              <a:t>There is an emotional burden as she supports her mother physically and emotionally. </a:t>
            </a:r>
          </a:p>
          <a:p>
            <a:pPr lvl="0" algn="just"/>
            <a:r>
              <a:rPr lang="en-IN" sz="2900" dirty="0">
                <a:latin typeface="Arial" panose="020B0604020202020204" pitchFamily="34" charset="0"/>
                <a:cs typeface="Arial" panose="020B0604020202020204" pitchFamily="34" charset="0"/>
              </a:rPr>
              <a:t>In the process of performing the activity, she developed resilience and maturity (</a:t>
            </a:r>
            <a:r>
              <a:rPr lang="en-GB" sz="2900" dirty="0" err="1">
                <a:latin typeface="Arial" panose="020B0604020202020204" pitchFamily="34" charset="0"/>
                <a:cs typeface="Arial" panose="020B0604020202020204" pitchFamily="34" charset="0"/>
              </a:rPr>
              <a:t>Pentina</a:t>
            </a:r>
            <a:r>
              <a:rPr lang="en-GB" sz="2900" dirty="0">
                <a:latin typeface="Arial" panose="020B0604020202020204" pitchFamily="34" charset="0"/>
                <a:cs typeface="Arial" panose="020B0604020202020204" pitchFamily="34" charset="0"/>
              </a:rPr>
              <a:t> et al., 2023).</a:t>
            </a:r>
            <a:r>
              <a:rPr lang="en-IN" sz="2900" dirty="0">
                <a:latin typeface="Arial" panose="020B0604020202020204" pitchFamily="34" charset="0"/>
                <a:cs typeface="Arial" panose="020B0604020202020204" pitchFamily="34" charset="0"/>
              </a:rPr>
              <a:t> </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p:txBody>
          <a:bodyPr/>
          <a:lstStyle/>
          <a:p>
            <a:pPr>
              <a:defRPr/>
            </a:pPr>
            <a:fld id="{9F458A58-9170-4293-9FCB-97B777C99F2B}" type="datetime1">
              <a:rPr lang="en-GB" altLang="en-US">
                <a:solidFill>
                  <a:prstClr val="black">
                    <a:tint val="75000"/>
                  </a:prstClr>
                </a:solidFill>
                <a:latin typeface="Arial" panose="020B0604020202020204" pitchFamily="34" charset="0"/>
                <a:cs typeface="Arial" panose="020B0604020202020204" pitchFamily="34" charset="0"/>
              </a:rPr>
              <a:pPr>
                <a:defRPr/>
              </a:pPr>
              <a:t>15/03/2026</a:t>
            </a:fld>
            <a:endParaRPr lang="en-GB" altLang="en-US">
              <a:solidFill>
                <a:prstClr val="black">
                  <a:tint val="75000"/>
                </a:prstClr>
              </a:solidFill>
              <a:latin typeface="Arial" panose="020B0604020202020204" pitchFamily="34" charset="0"/>
              <a:cs typeface="Arial" panose="020B0604020202020204" pitchFamily="34" charset="0"/>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latin typeface="Arial" panose="020B0604020202020204" pitchFamily="34" charset="0"/>
                <a:cs typeface="Arial" panose="020B0604020202020204" pitchFamily="34" charset="0"/>
              </a:rPr>
              <a:pPr fontAlgn="base">
                <a:spcBef>
                  <a:spcPct val="0"/>
                </a:spcBef>
                <a:spcAft>
                  <a:spcPct val="0"/>
                </a:spcAft>
                <a:buNone/>
              </a:pPr>
              <a:t>8</a:t>
            </a:fld>
            <a:endParaRPr lang="en-GB" altLang="en-US" sz="900">
              <a:solidFill>
                <a:srgbClr val="898989"/>
              </a:solidFill>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3"/>
          <a:stretch>
            <a:fillRect/>
          </a:stretch>
        </p:blipFill>
        <p:spPr>
          <a:xfrm>
            <a:off x="6434303" y="2603990"/>
            <a:ext cx="4690897" cy="3191473"/>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3086100" y="1085850"/>
            <a:ext cx="6172200" cy="857250"/>
          </a:xfrm>
        </p:spPr>
        <p:txBody>
          <a:bodyPr/>
          <a:lstStyle/>
          <a:p>
            <a:r>
              <a:rPr lang="en-IN" b="1" dirty="0">
                <a:latin typeface="Arial" panose="020B0604020202020204" pitchFamily="34" charset="0"/>
                <a:cs typeface="Arial" panose="020B0604020202020204" pitchFamily="34" charset="0"/>
              </a:rPr>
              <a:t>Nature and nurture </a:t>
            </a: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933449" y="2495549"/>
            <a:ext cx="6127341" cy="3127887"/>
          </a:xfrm>
        </p:spPr>
        <p:txBody>
          <a:bodyPr>
            <a:normAutofit fontScale="92500" lnSpcReduction="10000"/>
          </a:bodyPr>
          <a:lstStyle/>
          <a:p>
            <a:pPr lvl="0" algn="just"/>
            <a:r>
              <a:rPr lang="en-IN" sz="2500" dirty="0">
                <a:latin typeface="Arial" panose="020B0604020202020204" pitchFamily="34" charset="0"/>
                <a:cs typeface="Arial" panose="020B0604020202020204" pitchFamily="34" charset="0"/>
              </a:rPr>
              <a:t>Biological influences are evident in her adolescent brain development. </a:t>
            </a:r>
          </a:p>
          <a:p>
            <a:pPr lvl="0" algn="just"/>
            <a:r>
              <a:rPr lang="en-IN" sz="2500" dirty="0">
                <a:latin typeface="Arial" panose="020B0604020202020204" pitchFamily="34" charset="0"/>
                <a:cs typeface="Arial" panose="020B0604020202020204" pitchFamily="34" charset="0"/>
              </a:rPr>
              <a:t>She undergoes a significant level of fatigue and stress (</a:t>
            </a:r>
            <a:r>
              <a:rPr lang="en-GB" sz="2500" dirty="0">
                <a:latin typeface="Arial" panose="020B0604020202020204" pitchFamily="34" charset="0"/>
                <a:cs typeface="Arial" panose="020B0604020202020204" pitchFamily="34" charset="0"/>
              </a:rPr>
              <a:t>Antony, 2022).</a:t>
            </a:r>
            <a:r>
              <a:rPr lang="en-IN" sz="2500" dirty="0">
                <a:latin typeface="Arial" panose="020B0604020202020204" pitchFamily="34" charset="0"/>
                <a:cs typeface="Arial" panose="020B0604020202020204" pitchFamily="34" charset="0"/>
              </a:rPr>
              <a:t> </a:t>
            </a:r>
          </a:p>
          <a:p>
            <a:pPr lvl="0" algn="just"/>
            <a:r>
              <a:rPr lang="en-IN" sz="2500" dirty="0">
                <a:latin typeface="Arial" panose="020B0604020202020204" pitchFamily="34" charset="0"/>
                <a:cs typeface="Arial" panose="020B0604020202020204" pitchFamily="34" charset="0"/>
              </a:rPr>
              <a:t>Environmental influences pushed her toward family responsibility. </a:t>
            </a:r>
          </a:p>
          <a:p>
            <a:pPr lvl="0" algn="just"/>
            <a:r>
              <a:rPr lang="en-IN" sz="2500" dirty="0">
                <a:latin typeface="Arial" panose="020B0604020202020204" pitchFamily="34" charset="0"/>
                <a:cs typeface="Arial" panose="020B0604020202020204" pitchFamily="34" charset="0"/>
              </a:rPr>
              <a:t>She developed strong shoulders to take educational and social pressure. </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p:txBody>
          <a:bodyPr/>
          <a:lstStyle/>
          <a:p>
            <a:pPr>
              <a:defRPr/>
            </a:pPr>
            <a:fld id="{9F458A58-9170-4293-9FCB-97B777C99F2B}" type="datetime1">
              <a:rPr lang="en-GB" altLang="en-US">
                <a:solidFill>
                  <a:prstClr val="black">
                    <a:tint val="75000"/>
                  </a:prstClr>
                </a:solidFill>
                <a:latin typeface="Arial" panose="020B0604020202020204" pitchFamily="34" charset="0"/>
                <a:cs typeface="Arial" panose="020B0604020202020204" pitchFamily="34" charset="0"/>
              </a:rPr>
              <a:pPr>
                <a:defRPr/>
              </a:pPr>
              <a:t>15/03/2026</a:t>
            </a:fld>
            <a:endParaRPr lang="en-GB" altLang="en-US">
              <a:solidFill>
                <a:prstClr val="black">
                  <a:tint val="75000"/>
                </a:prstClr>
              </a:solidFill>
              <a:latin typeface="Arial" panose="020B0604020202020204" pitchFamily="34" charset="0"/>
              <a:cs typeface="Arial" panose="020B0604020202020204" pitchFamily="34" charset="0"/>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latin typeface="Arial" panose="020B0604020202020204" pitchFamily="34" charset="0"/>
                <a:cs typeface="Arial" panose="020B0604020202020204" pitchFamily="34" charset="0"/>
              </a:rPr>
              <a:pPr fontAlgn="base">
                <a:spcBef>
                  <a:spcPct val="0"/>
                </a:spcBef>
                <a:spcAft>
                  <a:spcPct val="0"/>
                </a:spcAft>
                <a:buNone/>
              </a:pPr>
              <a:t>9</a:t>
            </a:fld>
            <a:endParaRPr lang="en-GB" altLang="en-US" sz="900">
              <a:solidFill>
                <a:srgbClr val="898989"/>
              </a:solidFill>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3"/>
          <a:stretch>
            <a:fillRect/>
          </a:stretch>
        </p:blipFill>
        <p:spPr>
          <a:xfrm>
            <a:off x="7895630" y="2495549"/>
            <a:ext cx="3473451" cy="3473451"/>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IN" b="1" dirty="0">
                <a:latin typeface="Arial" panose="020B0604020202020204" pitchFamily="34" charset="0"/>
                <a:cs typeface="Arial" panose="020B0604020202020204" pitchFamily="34" charset="0"/>
              </a:rPr>
              <a:t>Jenny's support plan </a:t>
            </a: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829733" y="2762250"/>
            <a:ext cx="5666317" cy="2933700"/>
          </a:xfrm>
        </p:spPr>
        <p:txBody>
          <a:bodyPr>
            <a:normAutofit fontScale="77500" lnSpcReduction="20000"/>
          </a:bodyPr>
          <a:lstStyle/>
          <a:p>
            <a:pPr lvl="0" algn="just"/>
            <a:r>
              <a:rPr lang="en-IN" sz="2500" dirty="0">
                <a:latin typeface="Arial" panose="020B0604020202020204" pitchFamily="34" charset="0"/>
                <a:cs typeface="Arial" panose="020B0604020202020204" pitchFamily="34" charset="0"/>
              </a:rPr>
              <a:t>It is essential to offer her a young career support service. </a:t>
            </a:r>
          </a:p>
          <a:p>
            <a:pPr lvl="0" algn="just"/>
            <a:r>
              <a:rPr lang="en-IN" sz="2500" dirty="0">
                <a:latin typeface="Arial" panose="020B0604020202020204" pitchFamily="34" charset="0"/>
                <a:cs typeface="Arial" panose="020B0604020202020204" pitchFamily="34" charset="0"/>
              </a:rPr>
              <a:t>Regular and proper counselling is essential to manage his mental health with proper support (</a:t>
            </a:r>
            <a:r>
              <a:rPr lang="en-GB" sz="2500" dirty="0" err="1">
                <a:latin typeface="Arial" panose="020B0604020202020204" pitchFamily="34" charset="0"/>
                <a:cs typeface="Arial" panose="020B0604020202020204" pitchFamily="34" charset="0"/>
              </a:rPr>
              <a:t>Ghomian</a:t>
            </a:r>
            <a:r>
              <a:rPr lang="en-GB" sz="2500" dirty="0">
                <a:latin typeface="Arial" panose="020B0604020202020204" pitchFamily="34" charset="0"/>
                <a:cs typeface="Arial" panose="020B0604020202020204" pitchFamily="34" charset="0"/>
              </a:rPr>
              <a:t> et al., 2024).</a:t>
            </a:r>
            <a:r>
              <a:rPr lang="en-IN" sz="2500" dirty="0">
                <a:latin typeface="Arial" panose="020B0604020202020204" pitchFamily="34" charset="0"/>
                <a:cs typeface="Arial" panose="020B0604020202020204" pitchFamily="34" charset="0"/>
              </a:rPr>
              <a:t> </a:t>
            </a:r>
          </a:p>
          <a:p>
            <a:pPr lvl="0" algn="just"/>
            <a:r>
              <a:rPr lang="en-IN" sz="2500" dirty="0">
                <a:latin typeface="Arial" panose="020B0604020202020204" pitchFamily="34" charset="0"/>
                <a:cs typeface="Arial" panose="020B0604020202020204" pitchFamily="34" charset="0"/>
              </a:rPr>
              <a:t>Academic support and school flexibility are essential for her to maintain regular daily activity.</a:t>
            </a:r>
          </a:p>
          <a:p>
            <a:pPr lvl="0" algn="just"/>
            <a:r>
              <a:rPr lang="en-IN" sz="2500" dirty="0">
                <a:latin typeface="Arial" panose="020B0604020202020204" pitchFamily="34" charset="0"/>
                <a:cs typeface="Arial" panose="020B0604020202020204" pitchFamily="34" charset="0"/>
              </a:rPr>
              <a:t>Community services are considered to be useful for her ailing mother. </a:t>
            </a:r>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half" idx="10"/>
          </p:nvPr>
        </p:nvSpPr>
        <p:spPr/>
        <p:txBody>
          <a:bodyPr/>
          <a:lstStyle/>
          <a:p>
            <a:pPr>
              <a:defRPr/>
            </a:pPr>
            <a:fld id="{BF746479-5A54-43D8-9985-034223541E15}" type="datetime1">
              <a:rPr lang="en-GB" altLang="en-US">
                <a:solidFill>
                  <a:prstClr val="black">
                    <a:tint val="75000"/>
                  </a:prstClr>
                </a:solidFill>
                <a:latin typeface="Arial" panose="020B0604020202020204" pitchFamily="34" charset="0"/>
                <a:cs typeface="Arial" panose="020B0604020202020204" pitchFamily="34" charset="0"/>
              </a:rPr>
              <a:pPr>
                <a:defRPr/>
              </a:pPr>
              <a:t>15/03/2026</a:t>
            </a:fld>
            <a:endParaRPr lang="en-GB" altLang="en-US">
              <a:solidFill>
                <a:prstClr val="black">
                  <a:tint val="75000"/>
                </a:prstClr>
              </a:solidFill>
              <a:latin typeface="Arial" panose="020B0604020202020204" pitchFamily="34" charset="0"/>
              <a:cs typeface="Arial" panose="020B0604020202020204" pitchFamily="34" charset="0"/>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latin typeface="Arial" panose="020B0604020202020204" pitchFamily="34" charset="0"/>
                <a:cs typeface="Arial" panose="020B0604020202020204" pitchFamily="34" charset="0"/>
              </a:rPr>
              <a:pPr fontAlgn="base">
                <a:spcBef>
                  <a:spcPct val="0"/>
                </a:spcBef>
                <a:spcAft>
                  <a:spcPct val="0"/>
                </a:spcAft>
                <a:buNone/>
              </a:pPr>
              <a:t>10</a:t>
            </a:fld>
            <a:endParaRPr lang="en-GB" altLang="en-US" sz="900">
              <a:solidFill>
                <a:srgbClr val="898989"/>
              </a:solidFill>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3"/>
          <a:stretch>
            <a:fillRect/>
          </a:stretch>
        </p:blipFill>
        <p:spPr>
          <a:xfrm>
            <a:off x="6636160" y="2609151"/>
            <a:ext cx="4755740" cy="3170494"/>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F1F1B1DC-7524-466F-108D-97F2CBD9A0D7}"/>
              </a:ext>
            </a:extLst>
          </p:cNvPr>
          <p:cNvSpPr>
            <a:spLocks noGrp="1"/>
          </p:cNvSpPr>
          <p:nvPr>
            <p:ph type="title"/>
          </p:nvPr>
        </p:nvSpPr>
        <p:spPr>
          <a:xfrm>
            <a:off x="2124301" y="1189458"/>
            <a:ext cx="8229600" cy="576064"/>
          </a:xfrm>
        </p:spPr>
        <p:txBody>
          <a:bodyPr>
            <a:normAutofit fontScale="90000"/>
          </a:bodyPr>
          <a:lstStyle/>
          <a:p>
            <a:r>
              <a:rPr lang="en-IN" b="1" dirty="0">
                <a:latin typeface="Arial" panose="020B0604020202020204" pitchFamily="34" charset="0"/>
                <a:cs typeface="Arial" panose="020B0604020202020204" pitchFamily="34" charset="0"/>
              </a:rPr>
              <a:t>Attachment theory evaluation </a:t>
            </a:r>
          </a:p>
        </p:txBody>
      </p:sp>
      <p:sp>
        <p:nvSpPr>
          <p:cNvPr id="24579" name="Content Placeholder 2">
            <a:extLst>
              <a:ext uri="{FF2B5EF4-FFF2-40B4-BE49-F238E27FC236}">
                <a16:creationId xmlns:a16="http://schemas.microsoft.com/office/drawing/2014/main" id="{9DA94A0E-9E48-D7D8-5E7E-B16D6C64C35A}"/>
              </a:ext>
            </a:extLst>
          </p:cNvPr>
          <p:cNvSpPr>
            <a:spLocks noGrp="1"/>
          </p:cNvSpPr>
          <p:nvPr>
            <p:ph idx="1"/>
          </p:nvPr>
        </p:nvSpPr>
        <p:spPr>
          <a:xfrm>
            <a:off x="1238250" y="2705100"/>
            <a:ext cx="5345430" cy="3367628"/>
          </a:xfrm>
        </p:spPr>
        <p:txBody>
          <a:bodyPr>
            <a:normAutofit fontScale="92500" lnSpcReduction="10000"/>
          </a:bodyPr>
          <a:lstStyle/>
          <a:p>
            <a:pPr lvl="0" algn="just"/>
            <a:r>
              <a:rPr lang="en-IN" sz="2500" dirty="0">
                <a:latin typeface="Arial" panose="020B0604020202020204" pitchFamily="34" charset="0"/>
                <a:cs typeface="Arial" panose="020B0604020202020204" pitchFamily="34" charset="0"/>
              </a:rPr>
              <a:t>The major strength is identified in the explanation of emotional impact as a result of parental loss. </a:t>
            </a:r>
          </a:p>
          <a:p>
            <a:pPr lvl="0" algn="just"/>
            <a:r>
              <a:rPr lang="en-IN" sz="2500" dirty="0">
                <a:latin typeface="Arial" panose="020B0604020202020204" pitchFamily="34" charset="0"/>
                <a:cs typeface="Arial" panose="020B0604020202020204" pitchFamily="34" charset="0"/>
              </a:rPr>
              <a:t>It also focuses more on the value and importance of social and family relationships (</a:t>
            </a:r>
            <a:r>
              <a:rPr lang="en-GB" sz="2500" dirty="0" err="1">
                <a:latin typeface="Arial" panose="020B0604020202020204" pitchFamily="34" charset="0"/>
                <a:cs typeface="Arial" panose="020B0604020202020204" pitchFamily="34" charset="0"/>
              </a:rPr>
              <a:t>Xie</a:t>
            </a:r>
            <a:r>
              <a:rPr lang="en-GB" sz="2500" dirty="0">
                <a:latin typeface="Arial" panose="020B0604020202020204" pitchFamily="34" charset="0"/>
                <a:cs typeface="Arial" panose="020B0604020202020204" pitchFamily="34" charset="0"/>
              </a:rPr>
              <a:t> and </a:t>
            </a:r>
            <a:r>
              <a:rPr lang="en-GB" sz="2500" dirty="0" err="1">
                <a:latin typeface="Arial" panose="020B0604020202020204" pitchFamily="34" charset="0"/>
                <a:cs typeface="Arial" panose="020B0604020202020204" pitchFamily="34" charset="0"/>
              </a:rPr>
              <a:t>Pentina</a:t>
            </a:r>
            <a:r>
              <a:rPr lang="en-GB" sz="2500" dirty="0">
                <a:latin typeface="Arial" panose="020B0604020202020204" pitchFamily="34" charset="0"/>
                <a:cs typeface="Arial" panose="020B0604020202020204" pitchFamily="34" charset="0"/>
              </a:rPr>
              <a:t>, 2022).</a:t>
            </a:r>
            <a:endParaRPr lang="en-IN" sz="2500" dirty="0">
              <a:latin typeface="Arial" panose="020B0604020202020204" pitchFamily="34" charset="0"/>
              <a:cs typeface="Arial" panose="020B0604020202020204" pitchFamily="34" charset="0"/>
            </a:endParaRPr>
          </a:p>
          <a:p>
            <a:pPr lvl="0" algn="just"/>
            <a:r>
              <a:rPr lang="en-IN" sz="2500" dirty="0">
                <a:latin typeface="Arial" panose="020B0604020202020204" pitchFamily="34" charset="0"/>
                <a:cs typeface="Arial" panose="020B0604020202020204" pitchFamily="34" charset="0"/>
              </a:rPr>
              <a:t>The major issue of the theory is highlighted in ignorance of economic and social factors. </a:t>
            </a:r>
          </a:p>
        </p:txBody>
      </p:sp>
      <p:sp>
        <p:nvSpPr>
          <p:cNvPr id="4" name="Date Placeholder 3">
            <a:extLst>
              <a:ext uri="{FF2B5EF4-FFF2-40B4-BE49-F238E27FC236}">
                <a16:creationId xmlns:a16="http://schemas.microsoft.com/office/drawing/2014/main" id="{26DB4582-1AF2-DB59-6548-14A4DD1C26C5}"/>
              </a:ext>
            </a:extLst>
          </p:cNvPr>
          <p:cNvSpPr>
            <a:spLocks noGrp="1"/>
          </p:cNvSpPr>
          <p:nvPr>
            <p:ph type="dt" sz="half" idx="10"/>
          </p:nvPr>
        </p:nvSpPr>
        <p:spPr/>
        <p:txBody>
          <a:bodyPr/>
          <a:lstStyle/>
          <a:p>
            <a:pPr>
              <a:defRPr/>
            </a:pPr>
            <a:fld id="{0A1E2FF9-6E22-43E1-87D6-E523A978B113}" type="datetime1">
              <a:rPr lang="en-GB" altLang="en-US" smtClean="0">
                <a:latin typeface="Arial" panose="020B0604020202020204" pitchFamily="34" charset="0"/>
                <a:cs typeface="Arial" panose="020B0604020202020204" pitchFamily="34" charset="0"/>
              </a:rPr>
              <a:pPr>
                <a:defRPr/>
              </a:pPr>
              <a:t>15/03/2026</a:t>
            </a:fld>
            <a:endParaRPr lang="en-GB" altLang="en-US">
              <a:latin typeface="Arial" panose="020B0604020202020204" pitchFamily="34" charset="0"/>
              <a:cs typeface="Arial" panose="020B0604020202020204" pitchFamily="34" charset="0"/>
            </a:endParaRPr>
          </a:p>
        </p:txBody>
      </p:sp>
      <p:sp>
        <p:nvSpPr>
          <p:cNvPr id="24581" name="Slide Number Placeholder 4">
            <a:extLst>
              <a:ext uri="{FF2B5EF4-FFF2-40B4-BE49-F238E27FC236}">
                <a16:creationId xmlns:a16="http://schemas.microsoft.com/office/drawing/2014/main" id="{C23C9BE2-4A5A-5F9B-95D5-19117653A7D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82DD170-93EC-1F4D-960C-FC68072EBE52}" type="slidenum">
              <a:rPr lang="en-GB" altLang="en-US" sz="1200">
                <a:solidFill>
                  <a:srgbClr val="898989"/>
                </a:solidFill>
                <a:latin typeface="Arial" panose="020B0604020202020204" pitchFamily="34" charset="0"/>
                <a:cs typeface="Arial" panose="020B0604020202020204" pitchFamily="34" charset="0"/>
              </a:rPr>
              <a:pPr>
                <a:spcBef>
                  <a:spcPct val="0"/>
                </a:spcBef>
                <a:buFontTx/>
                <a:buNone/>
              </a:pPr>
              <a:t>11</a:t>
            </a:fld>
            <a:endParaRPr lang="en-GB" altLang="en-US" sz="1200">
              <a:solidFill>
                <a:srgbClr val="898989"/>
              </a:solidFill>
              <a:latin typeface="Arial" panose="020B0604020202020204" pitchFamily="34" charset="0"/>
              <a:cs typeface="Arial" panose="020B0604020202020204" pitchFamily="34" charset="0"/>
            </a:endParaRPr>
          </a:p>
        </p:txBody>
      </p:sp>
      <p:pic>
        <p:nvPicPr>
          <p:cNvPr id="2" name="Picture 1"/>
          <p:cNvPicPr>
            <a:picLocks noChangeAspect="1"/>
          </p:cNvPicPr>
          <p:nvPr/>
        </p:nvPicPr>
        <p:blipFill>
          <a:blip r:embed="rId3"/>
          <a:stretch>
            <a:fillRect/>
          </a:stretch>
        </p:blipFill>
        <p:spPr>
          <a:xfrm>
            <a:off x="6583680" y="2705100"/>
            <a:ext cx="4732020" cy="3188465"/>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1229783"/>
            <a:ext cx="9601196" cy="884768"/>
          </a:xfrm>
        </p:spPr>
        <p:txBody>
          <a:bodyPr>
            <a:normAutofit fontScale="90000"/>
          </a:bodyPr>
          <a:lstStyle/>
          <a:p>
            <a:r>
              <a:rPr lang="en-IN" b="1" dirty="0">
                <a:latin typeface="Arial" panose="020B0604020202020204" pitchFamily="34" charset="0"/>
                <a:cs typeface="Arial" panose="020B0604020202020204" pitchFamily="34" charset="0"/>
              </a:rPr>
              <a:t>Conclusion </a:t>
            </a:r>
            <a:br>
              <a:rPr lang="en-IN" b="1"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76300" y="2645641"/>
            <a:ext cx="4972050" cy="3323359"/>
          </a:xfrm>
        </p:spPr>
        <p:txBody>
          <a:bodyPr>
            <a:normAutofit fontScale="92500" lnSpcReduction="20000"/>
          </a:bodyPr>
          <a:lstStyle/>
          <a:p>
            <a:pPr lvl="0" algn="just"/>
            <a:r>
              <a:rPr lang="en-IN" sz="2500" dirty="0">
                <a:latin typeface="Arial" panose="020B0604020202020204" pitchFamily="34" charset="0"/>
                <a:cs typeface="Arial" panose="020B0604020202020204" pitchFamily="34" charset="0"/>
              </a:rPr>
              <a:t>Jenny's experience may have a potential impact on social and emotional development. </a:t>
            </a:r>
          </a:p>
          <a:p>
            <a:pPr lvl="0" algn="just"/>
            <a:r>
              <a:rPr lang="en-IN" sz="2500" dirty="0">
                <a:latin typeface="Arial" panose="020B0604020202020204" pitchFamily="34" charset="0"/>
                <a:cs typeface="Arial" panose="020B0604020202020204" pitchFamily="34" charset="0"/>
              </a:rPr>
              <a:t>Attachment theory is more effective in explaining her requirements under the social context. </a:t>
            </a:r>
          </a:p>
          <a:p>
            <a:pPr lvl="0" algn="just"/>
            <a:r>
              <a:rPr lang="en-IN" sz="2500" dirty="0">
                <a:latin typeface="Arial" panose="020B0604020202020204" pitchFamily="34" charset="0"/>
                <a:cs typeface="Arial" panose="020B0604020202020204" pitchFamily="34" charset="0"/>
              </a:rPr>
              <a:t>Support services are considered to be very useful as it drives her well-being.  </a:t>
            </a:r>
          </a:p>
        </p:txBody>
      </p:sp>
      <p:sp>
        <p:nvSpPr>
          <p:cNvPr id="4" name="Date Placeholder 3"/>
          <p:cNvSpPr>
            <a:spLocks noGrp="1"/>
          </p:cNvSpPr>
          <p:nvPr>
            <p:ph type="dt" sz="half" idx="10"/>
          </p:nvPr>
        </p:nvSpPr>
        <p:spPr/>
        <p:txBody>
          <a:bodyPr/>
          <a:lstStyle/>
          <a:p>
            <a:pPr>
              <a:defRPr/>
            </a:pPr>
            <a:fld id="{30226994-B490-4403-8CE4-43D4FD570BBD}" type="datetime1">
              <a:rPr lang="en-GB" altLang="en-US" smtClean="0">
                <a:latin typeface="Arial" panose="020B0604020202020204" pitchFamily="34" charset="0"/>
                <a:cs typeface="Arial" panose="020B0604020202020204" pitchFamily="34" charset="0"/>
              </a:rPr>
              <a:pPr>
                <a:defRPr/>
              </a:pPr>
              <a:t>15/03/2026</a:t>
            </a:fld>
            <a:endParaRPr lang="en-GB" altLang="en-US">
              <a:latin typeface="Arial" panose="020B0604020202020204" pitchFamily="34" charset="0"/>
              <a:cs typeface="Arial" panose="020B0604020202020204" pitchFamily="34" charset="0"/>
            </a:endParaRPr>
          </a:p>
        </p:txBody>
      </p:sp>
      <p:sp>
        <p:nvSpPr>
          <p:cNvPr id="5" name="Slide Number Placeholder 4"/>
          <p:cNvSpPr>
            <a:spLocks noGrp="1"/>
          </p:cNvSpPr>
          <p:nvPr>
            <p:ph type="sldNum" sz="quarter" idx="12"/>
          </p:nvPr>
        </p:nvSpPr>
        <p:spPr/>
        <p:txBody>
          <a:bodyPr/>
          <a:lstStyle/>
          <a:p>
            <a:pPr>
              <a:defRPr/>
            </a:pPr>
            <a:fld id="{9AFB928A-D6AD-4F2A-B2DD-923741E90643}" type="slidenum">
              <a:rPr lang="en-GB" altLang="en-US" smtClean="0">
                <a:latin typeface="Arial" panose="020B0604020202020204" pitchFamily="34" charset="0"/>
                <a:cs typeface="Arial" panose="020B0604020202020204" pitchFamily="34" charset="0"/>
              </a:rPr>
              <a:pPr>
                <a:defRPr/>
              </a:pPr>
              <a:t>12</a:t>
            </a:fld>
            <a:endParaRPr lang="en-GB" altLang="en-US">
              <a:latin typeface="Arial" panose="020B0604020202020204" pitchFamily="34" charset="0"/>
              <a:cs typeface="Arial" panose="020B0604020202020204" pitchFamily="34" charset="0"/>
            </a:endParaRPr>
          </a:p>
        </p:txBody>
      </p:sp>
      <p:sp>
        <p:nvSpPr>
          <p:cNvPr id="7" name="AutoShape 2" descr="Experiences leading to poor emotional health among family caregivers of persons with physical disabilitie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8" name="Picture 7"/>
          <p:cNvPicPr>
            <a:picLocks noChangeAspect="1"/>
          </p:cNvPicPr>
          <p:nvPr/>
        </p:nvPicPr>
        <p:blipFill>
          <a:blip r:embed="rId3"/>
          <a:stretch>
            <a:fillRect/>
          </a:stretch>
        </p:blipFill>
        <p:spPr>
          <a:xfrm>
            <a:off x="7152715" y="2585922"/>
            <a:ext cx="3472534" cy="3383078"/>
          </a:xfrm>
          <a:prstGeom prst="rect">
            <a:avLst/>
          </a:prstGeom>
        </p:spPr>
      </p:pic>
    </p:spTree>
    <p:extLst>
      <p:ext uri="{BB962C8B-B14F-4D97-AF65-F5344CB8AC3E}">
        <p14:creationId xmlns:p14="http://schemas.microsoft.com/office/powerpoint/2010/main" val="41828485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031585"/>
            <a:ext cx="10972800" cy="461045"/>
          </a:xfrm>
        </p:spPr>
        <p:txBody>
          <a:bodyPr>
            <a:normAutofit fontScale="90000"/>
          </a:bodyPr>
          <a:lstStyle/>
          <a:p>
            <a:r>
              <a:rPr lang="en-GB" dirty="0">
                <a:latin typeface="Arial" panose="020B0604020202020204" pitchFamily="34" charset="0"/>
                <a:cs typeface="Arial" panose="020B0604020202020204" pitchFamily="34" charset="0"/>
              </a:rPr>
              <a:t>References</a:t>
            </a:r>
            <a:br>
              <a:rPr lang="en-IN" dirty="0">
                <a:latin typeface="Arial" panose="020B0604020202020204" pitchFamily="34" charset="0"/>
                <a:cs typeface="Arial" panose="020B0604020202020204" pitchFamily="34" charset="0"/>
              </a:rPr>
            </a:br>
            <a:endParaRPr lang="en-IN"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09600" y="1492630"/>
            <a:ext cx="10972800" cy="4476370"/>
          </a:xfrm>
        </p:spPr>
        <p:txBody>
          <a:bodyPr>
            <a:normAutofit lnSpcReduction="10000"/>
          </a:bodyPr>
          <a:lstStyle/>
          <a:p>
            <a:r>
              <a:rPr lang="en-GB" sz="1200" dirty="0" err="1">
                <a:latin typeface="Arial" panose="020B0604020202020204" pitchFamily="34" charset="0"/>
                <a:cs typeface="Arial" panose="020B0604020202020204" pitchFamily="34" charset="0"/>
              </a:rPr>
              <a:t>Bahmani</a:t>
            </a:r>
            <a:r>
              <a:rPr lang="en-GB" sz="1200" dirty="0">
                <a:latin typeface="Arial" panose="020B0604020202020204" pitchFamily="34" charset="0"/>
                <a:cs typeface="Arial" panose="020B0604020202020204" pitchFamily="34" charset="0"/>
              </a:rPr>
              <a:t>, T., </a:t>
            </a:r>
            <a:r>
              <a:rPr lang="en-GB" sz="1200" dirty="0" err="1">
                <a:latin typeface="Arial" panose="020B0604020202020204" pitchFamily="34" charset="0"/>
                <a:cs typeface="Arial" panose="020B0604020202020204" pitchFamily="34" charset="0"/>
              </a:rPr>
              <a:t>Naseri</a:t>
            </a:r>
            <a:r>
              <a:rPr lang="en-GB" sz="1200" dirty="0">
                <a:latin typeface="Arial" panose="020B0604020202020204" pitchFamily="34" charset="0"/>
                <a:cs typeface="Arial" panose="020B0604020202020204" pitchFamily="34" charset="0"/>
              </a:rPr>
              <a:t>, N. S., and </a:t>
            </a:r>
            <a:r>
              <a:rPr lang="en-GB" sz="1200" dirty="0" err="1">
                <a:latin typeface="Arial" panose="020B0604020202020204" pitchFamily="34" charset="0"/>
                <a:cs typeface="Arial" panose="020B0604020202020204" pitchFamily="34" charset="0"/>
              </a:rPr>
              <a:t>Fariborzi</a:t>
            </a:r>
            <a:r>
              <a:rPr lang="en-GB" sz="1200" dirty="0">
                <a:latin typeface="Arial" panose="020B0604020202020204" pitchFamily="34" charset="0"/>
                <a:cs typeface="Arial" panose="020B0604020202020204" pitchFamily="34" charset="0"/>
              </a:rPr>
              <a:t>, E. (2023). Relation of parenting child abuse based on attachment styles, parenting styles, and parental addictions. </a:t>
            </a:r>
            <a:r>
              <a:rPr lang="en-IN" sz="1200" i="1" dirty="0">
                <a:latin typeface="Arial" panose="020B0604020202020204" pitchFamily="34" charset="0"/>
                <a:cs typeface="Arial" panose="020B0604020202020204" pitchFamily="34" charset="0"/>
              </a:rPr>
              <a:t>Current psychology</a:t>
            </a:r>
            <a:r>
              <a:rPr lang="en-IN" sz="1200" dirty="0">
                <a:latin typeface="Arial" panose="020B0604020202020204" pitchFamily="34" charset="0"/>
                <a:cs typeface="Arial" panose="020B0604020202020204" pitchFamily="34" charset="0"/>
              </a:rPr>
              <a:t>, </a:t>
            </a:r>
            <a:r>
              <a:rPr lang="en-IN" sz="1200" i="1" dirty="0">
                <a:latin typeface="Arial" panose="020B0604020202020204" pitchFamily="34" charset="0"/>
                <a:cs typeface="Arial" panose="020B0604020202020204" pitchFamily="34" charset="0"/>
              </a:rPr>
              <a:t>42</a:t>
            </a:r>
            <a:r>
              <a:rPr lang="en-IN" sz="1200" dirty="0">
                <a:latin typeface="Arial" panose="020B0604020202020204" pitchFamily="34" charset="0"/>
                <a:cs typeface="Arial" panose="020B0604020202020204" pitchFamily="34" charset="0"/>
              </a:rPr>
              <a:t>(15), 12409-12423.</a:t>
            </a:r>
            <a:r>
              <a:rPr lang="en-GB" sz="1200" dirty="0">
                <a:latin typeface="Arial" panose="020B0604020202020204" pitchFamily="34" charset="0"/>
                <a:cs typeface="Arial" panose="020B0604020202020204" pitchFamily="34" charset="0"/>
              </a:rPr>
              <a:t> </a:t>
            </a:r>
            <a:r>
              <a:rPr lang="en-GB" sz="1200" u="sng" dirty="0">
                <a:latin typeface="Arial" panose="020B0604020202020204" pitchFamily="34" charset="0"/>
                <a:cs typeface="Arial" panose="020B0604020202020204" pitchFamily="34" charset="0"/>
                <a:hlinkClick r:id="rId2"/>
              </a:rPr>
              <a:t>https://pmc.ncbi.nlm.nih.gov/articles/PMC8723913/pdf/12144_2021_Article_2667.pdf</a:t>
            </a:r>
            <a:endParaRPr lang="en-IN"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Ye, Z., Wei, X., Zhang, J., Li, H., and Cao, J. (2024). The impact of adverse childhood experiences on depression: the role of insecure attachment styles and emotion dysregulation strategies. </a:t>
            </a:r>
            <a:r>
              <a:rPr lang="en-IN" sz="1200" i="1" dirty="0">
                <a:latin typeface="Arial" panose="020B0604020202020204" pitchFamily="34" charset="0"/>
                <a:cs typeface="Arial" panose="020B0604020202020204" pitchFamily="34" charset="0"/>
              </a:rPr>
              <a:t>Current Psychology</a:t>
            </a:r>
            <a:r>
              <a:rPr lang="en-IN" sz="1200" dirty="0">
                <a:latin typeface="Arial" panose="020B0604020202020204" pitchFamily="34" charset="0"/>
                <a:cs typeface="Arial" panose="020B0604020202020204" pitchFamily="34" charset="0"/>
              </a:rPr>
              <a:t>, </a:t>
            </a:r>
            <a:r>
              <a:rPr lang="en-IN" sz="1200" i="1" dirty="0">
                <a:latin typeface="Arial" panose="020B0604020202020204" pitchFamily="34" charset="0"/>
                <a:cs typeface="Arial" panose="020B0604020202020204" pitchFamily="34" charset="0"/>
              </a:rPr>
              <a:t>43</a:t>
            </a:r>
            <a:r>
              <a:rPr lang="en-IN" sz="1200" dirty="0">
                <a:latin typeface="Arial" panose="020B0604020202020204" pitchFamily="34" charset="0"/>
                <a:cs typeface="Arial" panose="020B0604020202020204" pitchFamily="34" charset="0"/>
              </a:rPr>
              <a:t>(5), 4016-4026.</a:t>
            </a:r>
            <a:r>
              <a:rPr lang="en-GB" sz="1200" dirty="0">
                <a:latin typeface="Arial" panose="020B0604020202020204" pitchFamily="34" charset="0"/>
                <a:cs typeface="Arial" panose="020B0604020202020204" pitchFamily="34" charset="0"/>
              </a:rPr>
              <a:t> </a:t>
            </a:r>
            <a:r>
              <a:rPr lang="en-GB" sz="1200" u="sng" dirty="0">
                <a:latin typeface="Arial" panose="020B0604020202020204" pitchFamily="34" charset="0"/>
                <a:cs typeface="Arial" panose="020B0604020202020204" pitchFamily="34" charset="0"/>
                <a:hlinkClick r:id="rId3"/>
              </a:rPr>
              <a:t>https://pmc.ncbi.nlm.nih.gov/articles/PMC10099002/pdf/12144_2023_Article_4613.pdf</a:t>
            </a:r>
            <a:endParaRPr lang="en-IN"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Ghomian</a:t>
            </a:r>
            <a:r>
              <a:rPr lang="en-GB" sz="1200" dirty="0">
                <a:latin typeface="Arial" panose="020B0604020202020204" pitchFamily="34" charset="0"/>
                <a:cs typeface="Arial" panose="020B0604020202020204" pitchFamily="34" charset="0"/>
              </a:rPr>
              <a:t>, S., </a:t>
            </a:r>
            <a:r>
              <a:rPr lang="en-GB" sz="1200" dirty="0" err="1">
                <a:latin typeface="Arial" panose="020B0604020202020204" pitchFamily="34" charset="0"/>
                <a:cs typeface="Arial" panose="020B0604020202020204" pitchFamily="34" charset="0"/>
              </a:rPr>
              <a:t>Shaeiri</a:t>
            </a:r>
            <a:r>
              <a:rPr lang="en-GB" sz="1200" dirty="0">
                <a:latin typeface="Arial" panose="020B0604020202020204" pitchFamily="34" charset="0"/>
                <a:cs typeface="Arial" panose="020B0604020202020204" pitchFamily="34" charset="0"/>
              </a:rPr>
              <a:t>, M. R., </a:t>
            </a:r>
            <a:r>
              <a:rPr lang="en-GB" sz="1200" dirty="0" err="1">
                <a:latin typeface="Arial" panose="020B0604020202020204" pitchFamily="34" charset="0"/>
                <a:cs typeface="Arial" panose="020B0604020202020204" pitchFamily="34" charset="0"/>
              </a:rPr>
              <a:t>Farahani</a:t>
            </a:r>
            <a:r>
              <a:rPr lang="en-GB" sz="1200" dirty="0">
                <a:latin typeface="Arial" panose="020B0604020202020204" pitchFamily="34" charset="0"/>
                <a:cs typeface="Arial" panose="020B0604020202020204" pitchFamily="34" charset="0"/>
              </a:rPr>
              <a:t>, H., Ahmadi, Z., </a:t>
            </a:r>
            <a:r>
              <a:rPr lang="en-GB" sz="1200" dirty="0" err="1">
                <a:latin typeface="Arial" panose="020B0604020202020204" pitchFamily="34" charset="0"/>
                <a:cs typeface="Arial" panose="020B0604020202020204" pitchFamily="34" charset="0"/>
              </a:rPr>
              <a:t>Soleimani</a:t>
            </a:r>
            <a:r>
              <a:rPr lang="en-GB" sz="1200" dirty="0">
                <a:latin typeface="Arial" panose="020B0604020202020204" pitchFamily="34" charset="0"/>
                <a:cs typeface="Arial" panose="020B0604020202020204" pitchFamily="34" charset="0"/>
              </a:rPr>
              <a:t>, Z., </a:t>
            </a:r>
            <a:r>
              <a:rPr lang="en-GB" sz="1200" dirty="0" err="1">
                <a:latin typeface="Arial" panose="020B0604020202020204" pitchFamily="34" charset="0"/>
                <a:cs typeface="Arial" panose="020B0604020202020204" pitchFamily="34" charset="0"/>
              </a:rPr>
              <a:t>Shirazi</a:t>
            </a:r>
            <a:r>
              <a:rPr lang="en-GB" sz="1200" dirty="0">
                <a:latin typeface="Arial" panose="020B0604020202020204" pitchFamily="34" charset="0"/>
                <a:cs typeface="Arial" panose="020B0604020202020204" pitchFamily="34" charset="0"/>
              </a:rPr>
              <a:t>, M., ... and </a:t>
            </a:r>
            <a:r>
              <a:rPr lang="en-GB" sz="1200" dirty="0" err="1">
                <a:latin typeface="Arial" panose="020B0604020202020204" pitchFamily="34" charset="0"/>
                <a:cs typeface="Arial" panose="020B0604020202020204" pitchFamily="34" charset="0"/>
              </a:rPr>
              <a:t>Goli</a:t>
            </a:r>
            <a:r>
              <a:rPr lang="en-GB" sz="1200" dirty="0">
                <a:latin typeface="Arial" panose="020B0604020202020204" pitchFamily="34" charset="0"/>
                <a:cs typeface="Arial" panose="020B0604020202020204" pitchFamily="34" charset="0"/>
              </a:rPr>
              <a:t>, Z. S. (2024). Predicting and explaining relationship obsessive-compulsive symptoms based on insecure attachment styles. </a:t>
            </a:r>
            <a:r>
              <a:rPr lang="en-IN" sz="1200" i="1" dirty="0">
                <a:latin typeface="Arial" panose="020B0604020202020204" pitchFamily="34" charset="0"/>
                <a:cs typeface="Arial" panose="020B0604020202020204" pitchFamily="34" charset="0"/>
              </a:rPr>
              <a:t>Journal of fundamentals of mental health</a:t>
            </a:r>
            <a:r>
              <a:rPr lang="en-IN" sz="1200" dirty="0">
                <a:latin typeface="Arial" panose="020B0604020202020204" pitchFamily="34" charset="0"/>
                <a:cs typeface="Arial" panose="020B0604020202020204" pitchFamily="34" charset="0"/>
              </a:rPr>
              <a:t>, </a:t>
            </a:r>
            <a:r>
              <a:rPr lang="en-IN" sz="1200" i="1" dirty="0">
                <a:latin typeface="Arial" panose="020B0604020202020204" pitchFamily="34" charset="0"/>
                <a:cs typeface="Arial" panose="020B0604020202020204" pitchFamily="34" charset="0"/>
              </a:rPr>
              <a:t>26</a:t>
            </a:r>
            <a:r>
              <a:rPr lang="en-IN" sz="1200" dirty="0">
                <a:latin typeface="Arial" panose="020B0604020202020204" pitchFamily="34" charset="0"/>
                <a:cs typeface="Arial" panose="020B0604020202020204" pitchFamily="34" charset="0"/>
              </a:rPr>
              <a:t>(3), 165-172.</a:t>
            </a:r>
            <a:r>
              <a:rPr lang="en-GB" sz="1200" dirty="0">
                <a:latin typeface="Arial" panose="020B0604020202020204" pitchFamily="34" charset="0"/>
                <a:cs typeface="Arial" panose="020B0604020202020204" pitchFamily="34" charset="0"/>
              </a:rPr>
              <a:t> </a:t>
            </a:r>
            <a:r>
              <a:rPr lang="en-GB" sz="1200" u="sng" dirty="0">
                <a:latin typeface="Arial" panose="020B0604020202020204" pitchFamily="34" charset="0"/>
                <a:cs typeface="Arial" panose="020B0604020202020204" pitchFamily="34" charset="0"/>
                <a:hlinkClick r:id="rId4"/>
              </a:rPr>
              <a:t>https://www.researchgate.net/profile/Hojjatollah-Farahani/publication/383947082_Predicting_and_explaining_relationship_obsessive-compulsive_symptoms_based_on_insecure_attachment_styles/links/66e1d13bb1606e24c224b4f7/Predicting-and-explaining-relationship-obsessive-compulsive-symptoms-based-on-insecure-attachment-styles.pdf</a:t>
            </a:r>
            <a:endParaRPr lang="en-IN"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Xie</a:t>
            </a:r>
            <a:r>
              <a:rPr lang="en-GB" sz="1200" dirty="0">
                <a:latin typeface="Arial" panose="020B0604020202020204" pitchFamily="34" charset="0"/>
                <a:cs typeface="Arial" panose="020B0604020202020204" pitchFamily="34" charset="0"/>
              </a:rPr>
              <a:t>, T., and </a:t>
            </a:r>
            <a:r>
              <a:rPr lang="en-GB" sz="1200" dirty="0" err="1">
                <a:latin typeface="Arial" panose="020B0604020202020204" pitchFamily="34" charset="0"/>
                <a:cs typeface="Arial" panose="020B0604020202020204" pitchFamily="34" charset="0"/>
              </a:rPr>
              <a:t>Pentina</a:t>
            </a:r>
            <a:r>
              <a:rPr lang="en-GB" sz="1200" dirty="0">
                <a:latin typeface="Arial" panose="020B0604020202020204" pitchFamily="34" charset="0"/>
                <a:cs typeface="Arial" panose="020B0604020202020204" pitchFamily="34" charset="0"/>
              </a:rPr>
              <a:t>, I. (2022). Attachment theory as a framework to understand relationships with social </a:t>
            </a:r>
            <a:r>
              <a:rPr lang="en-GB" sz="1200" dirty="0" err="1">
                <a:latin typeface="Arial" panose="020B0604020202020204" pitchFamily="34" charset="0"/>
                <a:cs typeface="Arial" panose="020B0604020202020204" pitchFamily="34" charset="0"/>
              </a:rPr>
              <a:t>chatbots</a:t>
            </a:r>
            <a:r>
              <a:rPr lang="en-GB" sz="1200" dirty="0">
                <a:latin typeface="Arial" panose="020B0604020202020204" pitchFamily="34" charset="0"/>
                <a:cs typeface="Arial" panose="020B0604020202020204" pitchFamily="34" charset="0"/>
              </a:rPr>
              <a:t>: a case study of </a:t>
            </a:r>
            <a:r>
              <a:rPr lang="en-GB" sz="1200" dirty="0" err="1">
                <a:latin typeface="Arial" panose="020B0604020202020204" pitchFamily="34" charset="0"/>
                <a:cs typeface="Arial" panose="020B0604020202020204" pitchFamily="34" charset="0"/>
              </a:rPr>
              <a:t>Replika</a:t>
            </a:r>
            <a:r>
              <a:rPr lang="en-GB" sz="1200" dirty="0">
                <a:latin typeface="Arial" panose="020B0604020202020204" pitchFamily="34" charset="0"/>
                <a:cs typeface="Arial" panose="020B0604020202020204" pitchFamily="34" charset="0"/>
              </a:rPr>
              <a:t>. </a:t>
            </a:r>
            <a:r>
              <a:rPr lang="en-GB" sz="1200" u="sng" dirty="0">
                <a:latin typeface="Arial" panose="020B0604020202020204" pitchFamily="34" charset="0"/>
                <a:cs typeface="Arial" panose="020B0604020202020204" pitchFamily="34" charset="0"/>
                <a:hlinkClick r:id="rId5"/>
              </a:rPr>
              <a:t>https://scholarspace.manoa.hawaii.edu/bitstreams/69a4e162-d909-4bf4-a833-bd5b370dbeca/download</a:t>
            </a:r>
            <a:endParaRPr lang="en-IN"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Seifi</a:t>
            </a:r>
            <a:r>
              <a:rPr lang="en-GB" sz="1200" dirty="0">
                <a:latin typeface="Arial" panose="020B0604020202020204" pitchFamily="34" charset="0"/>
                <a:cs typeface="Arial" panose="020B0604020202020204" pitchFamily="34" charset="0"/>
              </a:rPr>
              <a:t>, H., </a:t>
            </a:r>
            <a:r>
              <a:rPr lang="en-GB" sz="1200" dirty="0" err="1">
                <a:latin typeface="Arial" panose="020B0604020202020204" pitchFamily="34" charset="0"/>
                <a:cs typeface="Arial" panose="020B0604020202020204" pitchFamily="34" charset="0"/>
              </a:rPr>
              <a:t>Tabrizi</a:t>
            </a:r>
            <a:r>
              <a:rPr lang="en-GB" sz="1200" dirty="0">
                <a:latin typeface="Arial" panose="020B0604020202020204" pitchFamily="34" charset="0"/>
                <a:cs typeface="Arial" panose="020B0604020202020204" pitchFamily="34" charset="0"/>
              </a:rPr>
              <a:t>, M., and </a:t>
            </a:r>
            <a:r>
              <a:rPr lang="en-GB" sz="1200" dirty="0" err="1">
                <a:latin typeface="Arial" panose="020B0604020202020204" pitchFamily="34" charset="0"/>
                <a:cs typeface="Arial" panose="020B0604020202020204" pitchFamily="34" charset="0"/>
              </a:rPr>
              <a:t>Asadzade</a:t>
            </a:r>
            <a:r>
              <a:rPr lang="en-GB" sz="1200" dirty="0">
                <a:latin typeface="Arial" panose="020B0604020202020204" pitchFamily="34" charset="0"/>
                <a:cs typeface="Arial" panose="020B0604020202020204" pitchFamily="34" charset="0"/>
              </a:rPr>
              <a:t>, H. (2024). Teaching Cognitive </a:t>
            </a:r>
            <a:r>
              <a:rPr lang="en-GB" sz="1200" dirty="0" err="1">
                <a:latin typeface="Arial" panose="020B0604020202020204" pitchFamily="34" charset="0"/>
                <a:cs typeface="Arial" panose="020B0604020202020204" pitchFamily="34" charset="0"/>
              </a:rPr>
              <a:t>Behavioral</a:t>
            </a:r>
            <a:r>
              <a:rPr lang="en-GB" sz="1200" dirty="0">
                <a:latin typeface="Arial" panose="020B0604020202020204" pitchFamily="34" charset="0"/>
                <a:cs typeface="Arial" panose="020B0604020202020204" pitchFamily="34" charset="0"/>
              </a:rPr>
              <a:t> Techniques on Attachment Styles. </a:t>
            </a:r>
            <a:r>
              <a:rPr lang="en-IN" sz="1200" i="1" dirty="0">
                <a:latin typeface="Arial" panose="020B0604020202020204" pitchFamily="34" charset="0"/>
                <a:cs typeface="Arial" panose="020B0604020202020204" pitchFamily="34" charset="0"/>
              </a:rPr>
              <a:t>Mental health, and Optimism in Medical Students at Islamic Azad University, Mashhad Branch, Iran. Journal of Practice in </a:t>
            </a:r>
            <a:r>
              <a:rPr lang="en-IN" sz="1200" i="1" dirty="0" err="1">
                <a:latin typeface="Arial" panose="020B0604020202020204" pitchFamily="34" charset="0"/>
                <a:cs typeface="Arial" panose="020B0604020202020204" pitchFamily="34" charset="0"/>
              </a:rPr>
              <a:t>Clini-cal</a:t>
            </a:r>
            <a:r>
              <a:rPr lang="en-IN" sz="1200" i="1" dirty="0">
                <a:latin typeface="Arial" panose="020B0604020202020204" pitchFamily="34" charset="0"/>
                <a:cs typeface="Arial" panose="020B0604020202020204" pitchFamily="34" charset="0"/>
              </a:rPr>
              <a:t> Psychology</a:t>
            </a:r>
            <a:r>
              <a:rPr lang="en-IN" sz="1200" dirty="0">
                <a:latin typeface="Arial" panose="020B0604020202020204" pitchFamily="34" charset="0"/>
                <a:cs typeface="Arial" panose="020B0604020202020204" pitchFamily="34" charset="0"/>
              </a:rPr>
              <a:t>, </a:t>
            </a:r>
            <a:r>
              <a:rPr lang="en-IN" sz="1200" i="1" dirty="0">
                <a:latin typeface="Arial" panose="020B0604020202020204" pitchFamily="34" charset="0"/>
                <a:cs typeface="Arial" panose="020B0604020202020204" pitchFamily="34" charset="0"/>
              </a:rPr>
              <a:t>12</a:t>
            </a:r>
            <a:r>
              <a:rPr lang="en-IN" sz="1200" dirty="0">
                <a:latin typeface="Arial" panose="020B0604020202020204" pitchFamily="34" charset="0"/>
                <a:cs typeface="Arial" panose="020B0604020202020204" pitchFamily="34" charset="0"/>
              </a:rPr>
              <a:t>(2), 189-200.</a:t>
            </a:r>
            <a:r>
              <a:rPr lang="en-GB" sz="1200" dirty="0">
                <a:latin typeface="Arial" panose="020B0604020202020204" pitchFamily="34" charset="0"/>
                <a:cs typeface="Arial" panose="020B0604020202020204" pitchFamily="34" charset="0"/>
              </a:rPr>
              <a:t> </a:t>
            </a:r>
            <a:r>
              <a:rPr lang="en-GB" sz="1200" u="sng" dirty="0">
                <a:latin typeface="Arial" panose="020B0604020202020204" pitchFamily="34" charset="0"/>
                <a:cs typeface="Arial" panose="020B0604020202020204" pitchFamily="34" charset="0"/>
                <a:hlinkClick r:id="rId6"/>
              </a:rPr>
              <a:t>https://www.academia.edu/download/115424307/8.pdf</a:t>
            </a:r>
            <a:endParaRPr lang="en-IN"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Pentina</a:t>
            </a:r>
            <a:r>
              <a:rPr lang="en-GB" sz="1200" dirty="0">
                <a:latin typeface="Arial" panose="020B0604020202020204" pitchFamily="34" charset="0"/>
                <a:cs typeface="Arial" panose="020B0604020202020204" pitchFamily="34" charset="0"/>
              </a:rPr>
              <a:t>, I., </a:t>
            </a:r>
            <a:r>
              <a:rPr lang="en-GB" sz="1200" dirty="0" err="1">
                <a:latin typeface="Arial" panose="020B0604020202020204" pitchFamily="34" charset="0"/>
                <a:cs typeface="Arial" panose="020B0604020202020204" pitchFamily="34" charset="0"/>
              </a:rPr>
              <a:t>Xie</a:t>
            </a:r>
            <a:r>
              <a:rPr lang="en-GB" sz="1200" dirty="0">
                <a:latin typeface="Arial" panose="020B0604020202020204" pitchFamily="34" charset="0"/>
                <a:cs typeface="Arial" panose="020B0604020202020204" pitchFamily="34" charset="0"/>
              </a:rPr>
              <a:t>, T., Hancock, T., and Bailey, A. (2023). Consumer–machine relationships in the age of artificial intelligence: Systematic literature review and research directions. </a:t>
            </a:r>
            <a:r>
              <a:rPr lang="en-IN" sz="1200" i="1" dirty="0">
                <a:latin typeface="Arial" panose="020B0604020202020204" pitchFamily="34" charset="0"/>
                <a:cs typeface="Arial" panose="020B0604020202020204" pitchFamily="34" charset="0"/>
              </a:rPr>
              <a:t>Psychology and Marketing</a:t>
            </a:r>
            <a:r>
              <a:rPr lang="en-IN" sz="1200" dirty="0">
                <a:latin typeface="Arial" panose="020B0604020202020204" pitchFamily="34" charset="0"/>
                <a:cs typeface="Arial" panose="020B0604020202020204" pitchFamily="34" charset="0"/>
              </a:rPr>
              <a:t>, </a:t>
            </a:r>
            <a:r>
              <a:rPr lang="en-IN" sz="1200" i="1" dirty="0">
                <a:latin typeface="Arial" panose="020B0604020202020204" pitchFamily="34" charset="0"/>
                <a:cs typeface="Arial" panose="020B0604020202020204" pitchFamily="34" charset="0"/>
              </a:rPr>
              <a:t>40</a:t>
            </a:r>
            <a:r>
              <a:rPr lang="en-IN" sz="1200" dirty="0">
                <a:latin typeface="Arial" panose="020B0604020202020204" pitchFamily="34" charset="0"/>
                <a:cs typeface="Arial" panose="020B0604020202020204" pitchFamily="34" charset="0"/>
              </a:rPr>
              <a:t>(8), 1593-1614.</a:t>
            </a:r>
            <a:r>
              <a:rPr lang="en-GB" sz="1200" dirty="0">
                <a:latin typeface="Arial" panose="020B0604020202020204" pitchFamily="34" charset="0"/>
                <a:cs typeface="Arial" panose="020B0604020202020204" pitchFamily="34" charset="0"/>
              </a:rPr>
              <a:t> </a:t>
            </a:r>
            <a:r>
              <a:rPr lang="en-GB" sz="1200" u="sng" dirty="0">
                <a:latin typeface="Arial" panose="020B0604020202020204" pitchFamily="34" charset="0"/>
                <a:cs typeface="Arial" panose="020B0604020202020204" pitchFamily="34" charset="0"/>
                <a:hlinkClick r:id="rId7"/>
              </a:rPr>
              <a:t>https://www.researchgate.net/profile/Iryna-Pentina/publication/371229071_Consumer-machine_relationships_in_the_age_of_artificial_intelligence_Systematic_literature_review_and_research_directions/links/6479ddb12cad460a1bee117c/Consumer-machine-relationships-in-the-age-of-artificial-intelligence-Systematic-literature-review-and-research-directions.pdf?_sg%5B0%5D=started_experiment_milestoneand_sg%5B1%5D=started_experiment_milestoneandorigin=journalDetailand_rtd=e30%3D</a:t>
            </a:r>
            <a:endParaRPr lang="en-IN"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Antony, E. M. A. (2022). Framing childhood resilience through Bronfenbrenner’s ecological systems theory: A discussion paper. https://www.repository.cam.ac.uk/bitstreams/ed982a89-d70a-4275-8544-c3b1efc134be/download</a:t>
            </a:r>
            <a:endParaRPr lang="en-IN" sz="1200" dirty="0">
              <a:latin typeface="Arial" panose="020B0604020202020204" pitchFamily="34" charset="0"/>
              <a:cs typeface="Arial" panose="020B0604020202020204" pitchFamily="34" charset="0"/>
            </a:endParaRPr>
          </a:p>
          <a:p>
            <a:endParaRPr lang="en-IN" sz="1200" dirty="0">
              <a:latin typeface="Arial" panose="020B0604020202020204" pitchFamily="34" charset="0"/>
              <a:cs typeface="Arial" panose="020B0604020202020204" pitchFamily="34" charset="0"/>
            </a:endParaRPr>
          </a:p>
        </p:txBody>
      </p:sp>
      <p:sp>
        <p:nvSpPr>
          <p:cNvPr id="4" name="Date Placeholder 3"/>
          <p:cNvSpPr>
            <a:spLocks noGrp="1"/>
          </p:cNvSpPr>
          <p:nvPr>
            <p:ph type="dt" sz="half" idx="10"/>
          </p:nvPr>
        </p:nvSpPr>
        <p:spPr/>
        <p:txBody>
          <a:bodyPr/>
          <a:lstStyle/>
          <a:p>
            <a:pPr>
              <a:defRPr/>
            </a:pPr>
            <a:fld id="{30226994-B490-4403-8CE4-43D4FD570BBD}" type="datetime1">
              <a:rPr lang="en-GB" altLang="en-US" smtClean="0">
                <a:latin typeface="Arial" panose="020B0604020202020204" pitchFamily="34" charset="0"/>
                <a:cs typeface="Arial" panose="020B0604020202020204" pitchFamily="34" charset="0"/>
              </a:rPr>
              <a:pPr>
                <a:defRPr/>
              </a:pPr>
              <a:t>15/03/2026</a:t>
            </a:fld>
            <a:endParaRPr lang="en-GB" altLang="en-US">
              <a:latin typeface="Arial" panose="020B0604020202020204" pitchFamily="34" charset="0"/>
              <a:cs typeface="Arial" panose="020B0604020202020204" pitchFamily="34" charset="0"/>
            </a:endParaRPr>
          </a:p>
        </p:txBody>
      </p:sp>
      <p:sp>
        <p:nvSpPr>
          <p:cNvPr id="5" name="Slide Number Placeholder 4"/>
          <p:cNvSpPr>
            <a:spLocks noGrp="1"/>
          </p:cNvSpPr>
          <p:nvPr>
            <p:ph type="sldNum" sz="quarter" idx="12"/>
          </p:nvPr>
        </p:nvSpPr>
        <p:spPr/>
        <p:txBody>
          <a:bodyPr/>
          <a:lstStyle/>
          <a:p>
            <a:pPr>
              <a:defRPr/>
            </a:pPr>
            <a:fld id="{9AFB928A-D6AD-4F2A-B2DD-923741E90643}" type="slidenum">
              <a:rPr lang="en-GB" altLang="en-US" smtClean="0">
                <a:latin typeface="Arial" panose="020B0604020202020204" pitchFamily="34" charset="0"/>
                <a:cs typeface="Arial" panose="020B0604020202020204" pitchFamily="34" charset="0"/>
              </a:rPr>
              <a:pPr>
                <a:defRPr/>
              </a:pPr>
              <a:t>13</a:t>
            </a:fld>
            <a:endParaRPr lang="en-GB" alt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92303484"/>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494</TotalTime>
  <Words>1797</Words>
  <Application>Microsoft Office PowerPoint</Application>
  <PresentationFormat>Widescreen</PresentationFormat>
  <Paragraphs>109</Paragraphs>
  <Slides>13</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Garamond</vt:lpstr>
      <vt:lpstr>Myriad Pro</vt:lpstr>
      <vt:lpstr>Organic</vt:lpstr>
      <vt:lpstr>PowerPoint Presentation</vt:lpstr>
      <vt:lpstr>Acknowledge use of AI</vt:lpstr>
      <vt:lpstr>Introduction</vt:lpstr>
      <vt:lpstr>Case scenario </vt:lpstr>
      <vt:lpstr>Attachment theory </vt:lpstr>
      <vt:lpstr>Attachment theory concept </vt:lpstr>
      <vt:lpstr>Application to the case of Jenny</vt:lpstr>
      <vt:lpstr>Impact of her responsibility on Jenny's development</vt:lpstr>
      <vt:lpstr>Nature and nurture </vt:lpstr>
      <vt:lpstr>Jenny's support plan </vt:lpstr>
      <vt:lpstr>Attachment theory evaluation </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Alok Kumar</cp:lastModifiedBy>
  <cp:revision>1</cp:revision>
  <dcterms:created xsi:type="dcterms:W3CDTF">2025-02-21T18:28:54Z</dcterms:created>
  <dcterms:modified xsi:type="dcterms:W3CDTF">2026-03-15T13:29:17Z</dcterms:modified>
</cp:coreProperties>
</file>