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rawings/drawing1.xml" ContentType="application/vnd.openxmlformats-officedocument.drawingml.chartshapes+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xlsx" ContentType="application/vnd.openxmlformats-officedocument.spreadsheetml.sheet"/>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64" r:id="rId5"/>
    <p:sldId id="259" r:id="rId6"/>
    <p:sldId id="265" r:id="rId7"/>
    <p:sldId id="266" r:id="rId8"/>
    <p:sldId id="262" r:id="rId9"/>
    <p:sldId id="263" r:id="rId10"/>
    <p:sldId id="260" r:id="rId11"/>
    <p:sldId id="267" r:id="rId12"/>
    <p:sldId id="261"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3" d="100"/>
          <a:sy n="73" d="100"/>
        </p:scale>
        <p:origin x="-129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Office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US"/>
  <c:chart>
    <c:plotArea>
      <c:layout/>
      <c:lineChart>
        <c:grouping val="percentStacked"/>
        <c:ser>
          <c:idx val="0"/>
          <c:order val="0"/>
          <c:tx>
            <c:strRef>
              <c:f>Sheet1!$B$1</c:f>
              <c:strCache>
                <c:ptCount val="1"/>
                <c:pt idx="0">
                  <c:v>Series 1</c:v>
                </c:pt>
              </c:strCache>
            </c:strRef>
          </c:tx>
          <c:marker>
            <c:symbol val="none"/>
          </c:marker>
          <c:cat>
            <c:numRef>
              <c:f>Sheet1!$A$2:$A$5</c:f>
              <c:numCache>
                <c:formatCode>General</c:formatCode>
                <c:ptCount val="4"/>
                <c:pt idx="0">
                  <c:v>1994</c:v>
                </c:pt>
                <c:pt idx="1">
                  <c:v>2004</c:v>
                </c:pt>
                <c:pt idx="2">
                  <c:v>2008</c:v>
                </c:pt>
                <c:pt idx="3">
                  <c:v>2019</c:v>
                </c:pt>
              </c:numCache>
            </c:numRef>
          </c:cat>
          <c:val>
            <c:numRef>
              <c:f>Sheet1!$B$2:$B$5</c:f>
              <c:numCache>
                <c:formatCode>General</c:formatCode>
                <c:ptCount val="4"/>
                <c:pt idx="0">
                  <c:v>2</c:v>
                </c:pt>
                <c:pt idx="1">
                  <c:v>8</c:v>
                </c:pt>
                <c:pt idx="2">
                  <c:v>16</c:v>
                </c:pt>
                <c:pt idx="3">
                  <c:v>22</c:v>
                </c:pt>
              </c:numCache>
            </c:numRef>
          </c:val>
        </c:ser>
        <c:ser>
          <c:idx val="1"/>
          <c:order val="1"/>
          <c:tx>
            <c:strRef>
              <c:f>Sheet1!$C$1</c:f>
              <c:strCache>
                <c:ptCount val="1"/>
                <c:pt idx="0">
                  <c:v>Column1</c:v>
                </c:pt>
              </c:strCache>
            </c:strRef>
          </c:tx>
          <c:marker>
            <c:symbol val="none"/>
          </c:marker>
          <c:cat>
            <c:numRef>
              <c:f>Sheet1!$A$2:$A$5</c:f>
              <c:numCache>
                <c:formatCode>General</c:formatCode>
                <c:ptCount val="4"/>
                <c:pt idx="0">
                  <c:v>1994</c:v>
                </c:pt>
                <c:pt idx="1">
                  <c:v>2004</c:v>
                </c:pt>
                <c:pt idx="2">
                  <c:v>2008</c:v>
                </c:pt>
                <c:pt idx="3">
                  <c:v>2019</c:v>
                </c:pt>
              </c:numCache>
            </c:numRef>
          </c:cat>
          <c:val>
            <c:numRef>
              <c:f>Sheet1!$C$2:$C$5</c:f>
              <c:numCache>
                <c:formatCode>General</c:formatCode>
                <c:ptCount val="4"/>
              </c:numCache>
            </c:numRef>
          </c:val>
        </c:ser>
        <c:ser>
          <c:idx val="2"/>
          <c:order val="2"/>
          <c:tx>
            <c:strRef>
              <c:f>Sheet1!$D$1</c:f>
              <c:strCache>
                <c:ptCount val="1"/>
                <c:pt idx="0">
                  <c:v>Column2</c:v>
                </c:pt>
              </c:strCache>
            </c:strRef>
          </c:tx>
          <c:marker>
            <c:symbol val="none"/>
          </c:marker>
          <c:cat>
            <c:numRef>
              <c:f>Sheet1!$A$2:$A$5</c:f>
              <c:numCache>
                <c:formatCode>General</c:formatCode>
                <c:ptCount val="4"/>
                <c:pt idx="0">
                  <c:v>1994</c:v>
                </c:pt>
                <c:pt idx="1">
                  <c:v>2004</c:v>
                </c:pt>
                <c:pt idx="2">
                  <c:v>2008</c:v>
                </c:pt>
                <c:pt idx="3">
                  <c:v>2019</c:v>
                </c:pt>
              </c:numCache>
            </c:numRef>
          </c:cat>
          <c:val>
            <c:numRef>
              <c:f>Sheet1!$D$2:$D$5</c:f>
              <c:numCache>
                <c:formatCode>General</c:formatCode>
                <c:ptCount val="4"/>
              </c:numCache>
            </c:numRef>
          </c:val>
        </c:ser>
        <c:marker val="1"/>
        <c:axId val="86117376"/>
        <c:axId val="86119168"/>
      </c:lineChart>
      <c:catAx>
        <c:axId val="86117376"/>
        <c:scaling>
          <c:orientation val="minMax"/>
        </c:scaling>
        <c:axPos val="b"/>
        <c:numFmt formatCode="General" sourceLinked="1"/>
        <c:tickLblPos val="nextTo"/>
        <c:crossAx val="86119168"/>
        <c:crosses val="autoZero"/>
        <c:auto val="1"/>
        <c:lblAlgn val="ctr"/>
        <c:lblOffset val="100"/>
      </c:catAx>
      <c:valAx>
        <c:axId val="86119168"/>
        <c:scaling>
          <c:orientation val="minMax"/>
        </c:scaling>
        <c:delete val="1"/>
        <c:axPos val="l"/>
        <c:majorGridlines/>
        <c:numFmt formatCode="0%" sourceLinked="1"/>
        <c:tickLblPos val="nextTo"/>
        <c:crossAx val="86117376"/>
        <c:crosses val="autoZero"/>
        <c:crossBetween val="between"/>
      </c:valAx>
    </c:plotArea>
    <c:plotVisOnly val="1"/>
  </c:chart>
  <c:txPr>
    <a:bodyPr/>
    <a:lstStyle/>
    <a:p>
      <a:pPr>
        <a:defRPr sz="1800"/>
      </a:pPr>
      <a:endParaRPr lang="en-US"/>
    </a:p>
  </c:txPr>
  <c:externalData r:id="rId1"/>
  <c:userShapes r:id="rId2"/>
</c:chartSpac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5FC5E8-4D84-498B-AFB0-ACD06A675993}" type="doc">
      <dgm:prSet loTypeId="urn:microsoft.com/office/officeart/2005/8/layout/vList5" loCatId="list" qsTypeId="urn:microsoft.com/office/officeart/2005/8/quickstyle/simple3" qsCatId="simple" csTypeId="urn:microsoft.com/office/officeart/2005/8/colors/colorful1" csCatId="colorful" phldr="1"/>
      <dgm:spPr/>
      <dgm:t>
        <a:bodyPr/>
        <a:lstStyle/>
        <a:p>
          <a:endParaRPr lang="en-US"/>
        </a:p>
      </dgm:t>
    </dgm:pt>
    <dgm:pt modelId="{1841F7E4-7216-4B5C-9FDC-3E7B8E0307C4}">
      <dgm:prSet phldrT="[Text]"/>
      <dgm:spPr/>
      <dgm:t>
        <a:bodyPr/>
        <a:lstStyle/>
        <a:p>
          <a:r>
            <a:rPr lang="en-US" dirty="0" err="1" smtClean="0"/>
            <a:t>Begining</a:t>
          </a:r>
          <a:endParaRPr lang="en-US" dirty="0"/>
        </a:p>
      </dgm:t>
    </dgm:pt>
    <dgm:pt modelId="{90D66E12-9121-4C6E-95F4-347B0952686D}" type="parTrans" cxnId="{F049C80B-5416-47CA-A865-D3CCD3EE29E0}">
      <dgm:prSet/>
      <dgm:spPr/>
      <dgm:t>
        <a:bodyPr/>
        <a:lstStyle/>
        <a:p>
          <a:endParaRPr lang="en-US"/>
        </a:p>
      </dgm:t>
    </dgm:pt>
    <dgm:pt modelId="{842D9AE3-2A53-4563-8E08-33F1B4BA05C1}" type="sibTrans" cxnId="{F049C80B-5416-47CA-A865-D3CCD3EE29E0}">
      <dgm:prSet/>
      <dgm:spPr/>
      <dgm:t>
        <a:bodyPr/>
        <a:lstStyle/>
        <a:p>
          <a:endParaRPr lang="en-US"/>
        </a:p>
      </dgm:t>
    </dgm:pt>
    <dgm:pt modelId="{767655C6-0B5E-4C3E-A30B-909F55FAC3BD}">
      <dgm:prSet phldrT="[Text]"/>
      <dgm:spPr/>
      <dgm:t>
        <a:bodyPr/>
        <a:lstStyle/>
        <a:p>
          <a:r>
            <a:rPr lang="en-US" dirty="0" smtClean="0"/>
            <a:t>History</a:t>
          </a:r>
          <a:endParaRPr lang="en-US" dirty="0"/>
        </a:p>
      </dgm:t>
    </dgm:pt>
    <dgm:pt modelId="{840CABE9-1F0F-4B46-8C95-01A7E3D6D554}" type="parTrans" cxnId="{41F3C0F2-5C53-4E68-B6A7-E906DDDE7F7D}">
      <dgm:prSet/>
      <dgm:spPr/>
      <dgm:t>
        <a:bodyPr/>
        <a:lstStyle/>
        <a:p>
          <a:endParaRPr lang="en-US"/>
        </a:p>
      </dgm:t>
    </dgm:pt>
    <dgm:pt modelId="{C37B39CB-5DA9-4B26-A697-8A267D510769}" type="sibTrans" cxnId="{41F3C0F2-5C53-4E68-B6A7-E906DDDE7F7D}">
      <dgm:prSet/>
      <dgm:spPr/>
      <dgm:t>
        <a:bodyPr/>
        <a:lstStyle/>
        <a:p>
          <a:endParaRPr lang="en-US"/>
        </a:p>
      </dgm:t>
    </dgm:pt>
    <dgm:pt modelId="{13CD3348-7D52-482A-8844-DE3088054D0B}">
      <dgm:prSet phldrT="[Text]"/>
      <dgm:spPr/>
      <dgm:t>
        <a:bodyPr/>
        <a:lstStyle/>
        <a:p>
          <a:r>
            <a:rPr lang="en-US" dirty="0" smtClean="0"/>
            <a:t>Management</a:t>
          </a:r>
          <a:endParaRPr lang="en-US" dirty="0"/>
        </a:p>
      </dgm:t>
    </dgm:pt>
    <dgm:pt modelId="{7D9E4D59-EEEF-4ADC-9032-E878130D0AFB}" type="parTrans" cxnId="{8EE7B0D5-30DF-4E17-8D0C-A885E41C811B}">
      <dgm:prSet/>
      <dgm:spPr/>
      <dgm:t>
        <a:bodyPr/>
        <a:lstStyle/>
        <a:p>
          <a:endParaRPr lang="en-US"/>
        </a:p>
      </dgm:t>
    </dgm:pt>
    <dgm:pt modelId="{993793D1-DC72-4609-85FD-D25C5E05EB35}" type="sibTrans" cxnId="{8EE7B0D5-30DF-4E17-8D0C-A885E41C811B}">
      <dgm:prSet/>
      <dgm:spPr/>
      <dgm:t>
        <a:bodyPr/>
        <a:lstStyle/>
        <a:p>
          <a:endParaRPr lang="en-US"/>
        </a:p>
      </dgm:t>
    </dgm:pt>
    <dgm:pt modelId="{13518530-CCC0-49B1-8531-5A16B5FC9DC3}">
      <dgm:prSet phldrT="[Text]"/>
      <dgm:spPr/>
      <dgm:t>
        <a:bodyPr/>
        <a:lstStyle/>
        <a:p>
          <a:r>
            <a:rPr lang="en-US" dirty="0" smtClean="0"/>
            <a:t>Current position on the market</a:t>
          </a:r>
          <a:endParaRPr lang="en-US" dirty="0"/>
        </a:p>
      </dgm:t>
    </dgm:pt>
    <dgm:pt modelId="{C44E8F0E-BB9D-42FF-97EE-D24F898EE742}" type="parTrans" cxnId="{57BBAFC9-0FA3-49DC-A7F7-2AA5F878D733}">
      <dgm:prSet/>
      <dgm:spPr/>
      <dgm:t>
        <a:bodyPr/>
        <a:lstStyle/>
        <a:p>
          <a:endParaRPr lang="en-US"/>
        </a:p>
      </dgm:t>
    </dgm:pt>
    <dgm:pt modelId="{2315D969-9055-4587-AFA8-E92643C586AA}" type="sibTrans" cxnId="{57BBAFC9-0FA3-49DC-A7F7-2AA5F878D733}">
      <dgm:prSet/>
      <dgm:spPr/>
      <dgm:t>
        <a:bodyPr/>
        <a:lstStyle/>
        <a:p>
          <a:endParaRPr lang="en-US"/>
        </a:p>
      </dgm:t>
    </dgm:pt>
    <dgm:pt modelId="{4473EC8A-EFAE-43CB-B299-187D37E4954D}">
      <dgm:prSet phldrT="[Text]"/>
      <dgm:spPr/>
      <dgm:t>
        <a:bodyPr/>
        <a:lstStyle/>
        <a:p>
          <a:r>
            <a:rPr lang="en-US" dirty="0" smtClean="0"/>
            <a:t>Products / Services</a:t>
          </a:r>
          <a:endParaRPr lang="en-US" dirty="0"/>
        </a:p>
      </dgm:t>
    </dgm:pt>
    <dgm:pt modelId="{8B2D69C1-AADC-4D40-ACBF-6CE4EF1E36C6}" type="parTrans" cxnId="{FAEEA897-2E9F-41FF-AB3B-A564901DC518}">
      <dgm:prSet/>
      <dgm:spPr/>
      <dgm:t>
        <a:bodyPr/>
        <a:lstStyle/>
        <a:p>
          <a:endParaRPr lang="en-US"/>
        </a:p>
      </dgm:t>
    </dgm:pt>
    <dgm:pt modelId="{A727D52F-DB5D-4F9C-B18B-00A061CBAA4A}" type="sibTrans" cxnId="{FAEEA897-2E9F-41FF-AB3B-A564901DC518}">
      <dgm:prSet/>
      <dgm:spPr/>
      <dgm:t>
        <a:bodyPr/>
        <a:lstStyle/>
        <a:p>
          <a:endParaRPr lang="en-US"/>
        </a:p>
      </dgm:t>
    </dgm:pt>
    <dgm:pt modelId="{C9E3F8E6-2CD2-409F-895A-F0A6E0C37311}">
      <dgm:prSet phldrT="[Text]"/>
      <dgm:spPr/>
      <dgm:t>
        <a:bodyPr/>
        <a:lstStyle/>
        <a:p>
          <a:r>
            <a:rPr lang="en-US" dirty="0" smtClean="0"/>
            <a:t>Targets</a:t>
          </a:r>
          <a:endParaRPr lang="en-US" dirty="0"/>
        </a:p>
      </dgm:t>
    </dgm:pt>
    <dgm:pt modelId="{1E042AED-3044-424D-9BB1-C0A8EBEC6561}" type="parTrans" cxnId="{C530AE19-E4F5-436B-AFE5-C05494AFCBAB}">
      <dgm:prSet/>
      <dgm:spPr/>
      <dgm:t>
        <a:bodyPr/>
        <a:lstStyle/>
        <a:p>
          <a:endParaRPr lang="en-US"/>
        </a:p>
      </dgm:t>
    </dgm:pt>
    <dgm:pt modelId="{35A9C8DD-7404-4ECF-9233-94B1D007AFC9}" type="sibTrans" cxnId="{C530AE19-E4F5-436B-AFE5-C05494AFCBAB}">
      <dgm:prSet/>
      <dgm:spPr/>
      <dgm:t>
        <a:bodyPr/>
        <a:lstStyle/>
        <a:p>
          <a:endParaRPr lang="en-US"/>
        </a:p>
      </dgm:t>
    </dgm:pt>
    <dgm:pt modelId="{2FF4172A-E7C2-49FC-8CC8-A27E83FAF575}">
      <dgm:prSet phldrT="[Text]"/>
      <dgm:spPr/>
      <dgm:t>
        <a:bodyPr/>
        <a:lstStyle/>
        <a:p>
          <a:r>
            <a:rPr lang="en-US" dirty="0" smtClean="0"/>
            <a:t>Future business plan</a:t>
          </a:r>
          <a:endParaRPr lang="en-US" dirty="0"/>
        </a:p>
      </dgm:t>
    </dgm:pt>
    <dgm:pt modelId="{5246FE19-CD6E-492C-AEB1-1B06EA080E5A}" type="parTrans" cxnId="{C814437B-1661-49D1-AB69-856D6F3247AD}">
      <dgm:prSet/>
      <dgm:spPr/>
      <dgm:t>
        <a:bodyPr/>
        <a:lstStyle/>
        <a:p>
          <a:endParaRPr lang="en-US"/>
        </a:p>
      </dgm:t>
    </dgm:pt>
    <dgm:pt modelId="{3BA157BA-C391-40B2-A7BD-51B5AC5A6CD6}" type="sibTrans" cxnId="{C814437B-1661-49D1-AB69-856D6F3247AD}">
      <dgm:prSet/>
      <dgm:spPr/>
      <dgm:t>
        <a:bodyPr/>
        <a:lstStyle/>
        <a:p>
          <a:endParaRPr lang="en-US"/>
        </a:p>
      </dgm:t>
    </dgm:pt>
    <dgm:pt modelId="{31F2D582-480D-4F06-A2B8-F78DB1797A28}">
      <dgm:prSet phldrT="[Text]"/>
      <dgm:spPr/>
      <dgm:t>
        <a:bodyPr/>
        <a:lstStyle/>
        <a:p>
          <a:r>
            <a:rPr lang="en-US" dirty="0" smtClean="0"/>
            <a:t>Segmentation</a:t>
          </a:r>
          <a:endParaRPr lang="en-US" dirty="0"/>
        </a:p>
      </dgm:t>
    </dgm:pt>
    <dgm:pt modelId="{06768690-858F-4E4A-AAB0-34489EBCD8B0}" type="parTrans" cxnId="{50CC2725-E406-41CC-A19E-3DF4C45BAE56}">
      <dgm:prSet/>
      <dgm:spPr/>
      <dgm:t>
        <a:bodyPr/>
        <a:lstStyle/>
        <a:p>
          <a:endParaRPr lang="en-US"/>
        </a:p>
      </dgm:t>
    </dgm:pt>
    <dgm:pt modelId="{E395CFB0-D28B-46B6-A555-312BF81AC3B8}" type="sibTrans" cxnId="{50CC2725-E406-41CC-A19E-3DF4C45BAE56}">
      <dgm:prSet/>
      <dgm:spPr/>
      <dgm:t>
        <a:bodyPr/>
        <a:lstStyle/>
        <a:p>
          <a:endParaRPr lang="en-US"/>
        </a:p>
      </dgm:t>
    </dgm:pt>
    <dgm:pt modelId="{64627BBC-983C-4859-9009-46B9F656E7DC}">
      <dgm:prSet phldrT="[Text]"/>
      <dgm:spPr/>
      <dgm:t>
        <a:bodyPr/>
        <a:lstStyle/>
        <a:p>
          <a:r>
            <a:rPr lang="en-US" dirty="0" smtClean="0"/>
            <a:t>MCM</a:t>
          </a:r>
          <a:endParaRPr lang="en-US" dirty="0"/>
        </a:p>
      </dgm:t>
    </dgm:pt>
    <dgm:pt modelId="{D29838AF-530C-4546-A49E-8C6A5CDC6B51}" type="sibTrans" cxnId="{43B1166E-A7F2-49AB-A32E-534C290777E3}">
      <dgm:prSet/>
      <dgm:spPr/>
      <dgm:t>
        <a:bodyPr/>
        <a:lstStyle/>
        <a:p>
          <a:endParaRPr lang="en-US"/>
        </a:p>
      </dgm:t>
    </dgm:pt>
    <dgm:pt modelId="{78FD1182-E1A6-433D-A4AE-2F3BE3DD5E39}" type="parTrans" cxnId="{43B1166E-A7F2-49AB-A32E-534C290777E3}">
      <dgm:prSet/>
      <dgm:spPr/>
      <dgm:t>
        <a:bodyPr/>
        <a:lstStyle/>
        <a:p>
          <a:endParaRPr lang="en-US"/>
        </a:p>
      </dgm:t>
    </dgm:pt>
    <dgm:pt modelId="{E2D0D31C-1340-4868-B230-92883F50819D}" type="pres">
      <dgm:prSet presAssocID="{175FC5E8-4D84-498B-AFB0-ACD06A675993}" presName="Name0" presStyleCnt="0">
        <dgm:presLayoutVars>
          <dgm:dir/>
          <dgm:animLvl val="lvl"/>
          <dgm:resizeHandles val="exact"/>
        </dgm:presLayoutVars>
      </dgm:prSet>
      <dgm:spPr/>
      <dgm:t>
        <a:bodyPr/>
        <a:lstStyle/>
        <a:p>
          <a:endParaRPr lang="en-US"/>
        </a:p>
      </dgm:t>
    </dgm:pt>
    <dgm:pt modelId="{52D2EE4F-550B-47F5-82D4-F498368753BB}" type="pres">
      <dgm:prSet presAssocID="{1841F7E4-7216-4B5C-9FDC-3E7B8E0307C4}" presName="linNode" presStyleCnt="0"/>
      <dgm:spPr/>
    </dgm:pt>
    <dgm:pt modelId="{7E23CED3-99E2-42AD-A37F-9FC11CF03CF1}" type="pres">
      <dgm:prSet presAssocID="{1841F7E4-7216-4B5C-9FDC-3E7B8E0307C4}" presName="parentText" presStyleLbl="node1" presStyleIdx="0" presStyleCnt="3">
        <dgm:presLayoutVars>
          <dgm:chMax val="1"/>
          <dgm:bulletEnabled val="1"/>
        </dgm:presLayoutVars>
      </dgm:prSet>
      <dgm:spPr/>
      <dgm:t>
        <a:bodyPr/>
        <a:lstStyle/>
        <a:p>
          <a:endParaRPr lang="en-US"/>
        </a:p>
      </dgm:t>
    </dgm:pt>
    <dgm:pt modelId="{86BFE958-27F2-4636-BB60-7419293BC864}" type="pres">
      <dgm:prSet presAssocID="{1841F7E4-7216-4B5C-9FDC-3E7B8E0307C4}" presName="descendantText" presStyleLbl="alignAccFollowNode1" presStyleIdx="0" presStyleCnt="3">
        <dgm:presLayoutVars>
          <dgm:bulletEnabled val="1"/>
        </dgm:presLayoutVars>
      </dgm:prSet>
      <dgm:spPr/>
      <dgm:t>
        <a:bodyPr/>
        <a:lstStyle/>
        <a:p>
          <a:endParaRPr lang="en-US"/>
        </a:p>
      </dgm:t>
    </dgm:pt>
    <dgm:pt modelId="{E52468DD-E001-423D-8801-704BB75B1EBC}" type="pres">
      <dgm:prSet presAssocID="{842D9AE3-2A53-4563-8E08-33F1B4BA05C1}" presName="sp" presStyleCnt="0"/>
      <dgm:spPr/>
    </dgm:pt>
    <dgm:pt modelId="{CD15189B-581B-4C6C-8755-B3032E7D3E9A}" type="pres">
      <dgm:prSet presAssocID="{13518530-CCC0-49B1-8531-5A16B5FC9DC3}" presName="linNode" presStyleCnt="0"/>
      <dgm:spPr/>
    </dgm:pt>
    <dgm:pt modelId="{2B8E3B41-527E-4176-B50C-18743AD3C8CC}" type="pres">
      <dgm:prSet presAssocID="{13518530-CCC0-49B1-8531-5A16B5FC9DC3}" presName="parentText" presStyleLbl="node1" presStyleIdx="1" presStyleCnt="3">
        <dgm:presLayoutVars>
          <dgm:chMax val="1"/>
          <dgm:bulletEnabled val="1"/>
        </dgm:presLayoutVars>
      </dgm:prSet>
      <dgm:spPr/>
      <dgm:t>
        <a:bodyPr/>
        <a:lstStyle/>
        <a:p>
          <a:endParaRPr lang="en-US"/>
        </a:p>
      </dgm:t>
    </dgm:pt>
    <dgm:pt modelId="{F81E357E-841F-49EA-B098-E8702EB6C7D5}" type="pres">
      <dgm:prSet presAssocID="{13518530-CCC0-49B1-8531-5A16B5FC9DC3}" presName="descendantText" presStyleLbl="alignAccFollowNode1" presStyleIdx="1" presStyleCnt="3">
        <dgm:presLayoutVars>
          <dgm:bulletEnabled val="1"/>
        </dgm:presLayoutVars>
      </dgm:prSet>
      <dgm:spPr/>
      <dgm:t>
        <a:bodyPr/>
        <a:lstStyle/>
        <a:p>
          <a:endParaRPr lang="en-US"/>
        </a:p>
      </dgm:t>
    </dgm:pt>
    <dgm:pt modelId="{6C99FB61-7BC5-4B08-B1F7-EE8E8110644E}" type="pres">
      <dgm:prSet presAssocID="{2315D969-9055-4587-AFA8-E92643C586AA}" presName="sp" presStyleCnt="0"/>
      <dgm:spPr/>
    </dgm:pt>
    <dgm:pt modelId="{F050A0AC-BC81-4D72-9A2D-3609F976A347}" type="pres">
      <dgm:prSet presAssocID="{2FF4172A-E7C2-49FC-8CC8-A27E83FAF575}" presName="linNode" presStyleCnt="0"/>
      <dgm:spPr/>
    </dgm:pt>
    <dgm:pt modelId="{18AEC7ED-10D3-4851-A25A-46473C4A88CB}" type="pres">
      <dgm:prSet presAssocID="{2FF4172A-E7C2-49FC-8CC8-A27E83FAF575}" presName="parentText" presStyleLbl="node1" presStyleIdx="2" presStyleCnt="3">
        <dgm:presLayoutVars>
          <dgm:chMax val="1"/>
          <dgm:bulletEnabled val="1"/>
        </dgm:presLayoutVars>
      </dgm:prSet>
      <dgm:spPr/>
      <dgm:t>
        <a:bodyPr/>
        <a:lstStyle/>
        <a:p>
          <a:endParaRPr lang="en-US"/>
        </a:p>
      </dgm:t>
    </dgm:pt>
    <dgm:pt modelId="{A93B65BE-822A-46B1-B2A0-99577F34CEC8}" type="pres">
      <dgm:prSet presAssocID="{2FF4172A-E7C2-49FC-8CC8-A27E83FAF575}" presName="descendantText" presStyleLbl="alignAccFollowNode1" presStyleIdx="2" presStyleCnt="3">
        <dgm:presLayoutVars>
          <dgm:bulletEnabled val="1"/>
        </dgm:presLayoutVars>
      </dgm:prSet>
      <dgm:spPr/>
      <dgm:t>
        <a:bodyPr/>
        <a:lstStyle/>
        <a:p>
          <a:endParaRPr lang="en-US"/>
        </a:p>
      </dgm:t>
    </dgm:pt>
  </dgm:ptLst>
  <dgm:cxnLst>
    <dgm:cxn modelId="{C530AE19-E4F5-436B-AFE5-C05494AFCBAB}" srcId="{13518530-CCC0-49B1-8531-5A16B5FC9DC3}" destId="{C9E3F8E6-2CD2-409F-895A-F0A6E0C37311}" srcOrd="1" destOrd="0" parTransId="{1E042AED-3044-424D-9BB1-C0A8EBEC6561}" sibTransId="{35A9C8DD-7404-4ECF-9233-94B1D007AFC9}"/>
    <dgm:cxn modelId="{2B23E1FA-9F9F-444C-A60F-C64165474E87}" type="presOf" srcId="{64627BBC-983C-4859-9009-46B9F656E7DC}" destId="{A93B65BE-822A-46B1-B2A0-99577F34CEC8}" srcOrd="0" destOrd="1" presId="urn:microsoft.com/office/officeart/2005/8/layout/vList5"/>
    <dgm:cxn modelId="{28481B88-2989-49B6-AFC1-FFD4690949FE}" type="presOf" srcId="{13518530-CCC0-49B1-8531-5A16B5FC9DC3}" destId="{2B8E3B41-527E-4176-B50C-18743AD3C8CC}" srcOrd="0" destOrd="0" presId="urn:microsoft.com/office/officeart/2005/8/layout/vList5"/>
    <dgm:cxn modelId="{C814437B-1661-49D1-AB69-856D6F3247AD}" srcId="{175FC5E8-4D84-498B-AFB0-ACD06A675993}" destId="{2FF4172A-E7C2-49FC-8CC8-A27E83FAF575}" srcOrd="2" destOrd="0" parTransId="{5246FE19-CD6E-492C-AEB1-1B06EA080E5A}" sibTransId="{3BA157BA-C391-40B2-A7BD-51B5AC5A6CD6}"/>
    <dgm:cxn modelId="{50CC2725-E406-41CC-A19E-3DF4C45BAE56}" srcId="{2FF4172A-E7C2-49FC-8CC8-A27E83FAF575}" destId="{31F2D582-480D-4F06-A2B8-F78DB1797A28}" srcOrd="0" destOrd="0" parTransId="{06768690-858F-4E4A-AAB0-34489EBCD8B0}" sibTransId="{E395CFB0-D28B-46B6-A555-312BF81AC3B8}"/>
    <dgm:cxn modelId="{CAC4ED94-0740-4683-8DF3-F107A1BC5E30}" type="presOf" srcId="{C9E3F8E6-2CD2-409F-895A-F0A6E0C37311}" destId="{F81E357E-841F-49EA-B098-E8702EB6C7D5}" srcOrd="0" destOrd="1" presId="urn:microsoft.com/office/officeart/2005/8/layout/vList5"/>
    <dgm:cxn modelId="{80A38964-2997-46CC-A93F-E91AEA456EC1}" type="presOf" srcId="{4473EC8A-EFAE-43CB-B299-187D37E4954D}" destId="{F81E357E-841F-49EA-B098-E8702EB6C7D5}" srcOrd="0" destOrd="0" presId="urn:microsoft.com/office/officeart/2005/8/layout/vList5"/>
    <dgm:cxn modelId="{8770158E-6983-488A-B0C7-9480A9AF85CE}" type="presOf" srcId="{31F2D582-480D-4F06-A2B8-F78DB1797A28}" destId="{A93B65BE-822A-46B1-B2A0-99577F34CEC8}" srcOrd="0" destOrd="0" presId="urn:microsoft.com/office/officeart/2005/8/layout/vList5"/>
    <dgm:cxn modelId="{E67FA9EB-9499-4398-A720-418F11ED2BFC}" type="presOf" srcId="{175FC5E8-4D84-498B-AFB0-ACD06A675993}" destId="{E2D0D31C-1340-4868-B230-92883F50819D}" srcOrd="0" destOrd="0" presId="urn:microsoft.com/office/officeart/2005/8/layout/vList5"/>
    <dgm:cxn modelId="{89FAC227-0D5B-4DF3-AF69-3EC8F28169F8}" type="presOf" srcId="{2FF4172A-E7C2-49FC-8CC8-A27E83FAF575}" destId="{18AEC7ED-10D3-4851-A25A-46473C4A88CB}" srcOrd="0" destOrd="0" presId="urn:microsoft.com/office/officeart/2005/8/layout/vList5"/>
    <dgm:cxn modelId="{57BBAFC9-0FA3-49DC-A7F7-2AA5F878D733}" srcId="{175FC5E8-4D84-498B-AFB0-ACD06A675993}" destId="{13518530-CCC0-49B1-8531-5A16B5FC9DC3}" srcOrd="1" destOrd="0" parTransId="{C44E8F0E-BB9D-42FF-97EE-D24F898EE742}" sibTransId="{2315D969-9055-4587-AFA8-E92643C586AA}"/>
    <dgm:cxn modelId="{FAEEA897-2E9F-41FF-AB3B-A564901DC518}" srcId="{13518530-CCC0-49B1-8531-5A16B5FC9DC3}" destId="{4473EC8A-EFAE-43CB-B299-187D37E4954D}" srcOrd="0" destOrd="0" parTransId="{8B2D69C1-AADC-4D40-ACBF-6CE4EF1E36C6}" sibTransId="{A727D52F-DB5D-4F9C-B18B-00A061CBAA4A}"/>
    <dgm:cxn modelId="{DC14B833-3B30-4B78-BF09-9C629703A682}" type="presOf" srcId="{13CD3348-7D52-482A-8844-DE3088054D0B}" destId="{86BFE958-27F2-4636-BB60-7419293BC864}" srcOrd="0" destOrd="1" presId="urn:microsoft.com/office/officeart/2005/8/layout/vList5"/>
    <dgm:cxn modelId="{F049C80B-5416-47CA-A865-D3CCD3EE29E0}" srcId="{175FC5E8-4D84-498B-AFB0-ACD06A675993}" destId="{1841F7E4-7216-4B5C-9FDC-3E7B8E0307C4}" srcOrd="0" destOrd="0" parTransId="{90D66E12-9121-4C6E-95F4-347B0952686D}" sibTransId="{842D9AE3-2A53-4563-8E08-33F1B4BA05C1}"/>
    <dgm:cxn modelId="{41F3C0F2-5C53-4E68-B6A7-E906DDDE7F7D}" srcId="{1841F7E4-7216-4B5C-9FDC-3E7B8E0307C4}" destId="{767655C6-0B5E-4C3E-A30B-909F55FAC3BD}" srcOrd="0" destOrd="0" parTransId="{840CABE9-1F0F-4B46-8C95-01A7E3D6D554}" sibTransId="{C37B39CB-5DA9-4B26-A697-8A267D510769}"/>
    <dgm:cxn modelId="{EB8C7C13-4210-4408-8288-DA2BA46D1974}" type="presOf" srcId="{1841F7E4-7216-4B5C-9FDC-3E7B8E0307C4}" destId="{7E23CED3-99E2-42AD-A37F-9FC11CF03CF1}" srcOrd="0" destOrd="0" presId="urn:microsoft.com/office/officeart/2005/8/layout/vList5"/>
    <dgm:cxn modelId="{43B1166E-A7F2-49AB-A32E-534C290777E3}" srcId="{2FF4172A-E7C2-49FC-8CC8-A27E83FAF575}" destId="{64627BBC-983C-4859-9009-46B9F656E7DC}" srcOrd="1" destOrd="0" parTransId="{78FD1182-E1A6-433D-A4AE-2F3BE3DD5E39}" sibTransId="{D29838AF-530C-4546-A49E-8C6A5CDC6B51}"/>
    <dgm:cxn modelId="{B84ACEB3-E5B4-4C5D-80F2-48CC5C81ECAD}" type="presOf" srcId="{767655C6-0B5E-4C3E-A30B-909F55FAC3BD}" destId="{86BFE958-27F2-4636-BB60-7419293BC864}" srcOrd="0" destOrd="0" presId="urn:microsoft.com/office/officeart/2005/8/layout/vList5"/>
    <dgm:cxn modelId="{8EE7B0D5-30DF-4E17-8D0C-A885E41C811B}" srcId="{1841F7E4-7216-4B5C-9FDC-3E7B8E0307C4}" destId="{13CD3348-7D52-482A-8844-DE3088054D0B}" srcOrd="1" destOrd="0" parTransId="{7D9E4D59-EEEF-4ADC-9032-E878130D0AFB}" sibTransId="{993793D1-DC72-4609-85FD-D25C5E05EB35}"/>
    <dgm:cxn modelId="{37D60B82-D1C8-401E-863F-21EBBA14A2A0}" type="presParOf" srcId="{E2D0D31C-1340-4868-B230-92883F50819D}" destId="{52D2EE4F-550B-47F5-82D4-F498368753BB}" srcOrd="0" destOrd="0" presId="urn:microsoft.com/office/officeart/2005/8/layout/vList5"/>
    <dgm:cxn modelId="{CCA4EE7A-3845-4594-98D1-15A3C0DBE5D1}" type="presParOf" srcId="{52D2EE4F-550B-47F5-82D4-F498368753BB}" destId="{7E23CED3-99E2-42AD-A37F-9FC11CF03CF1}" srcOrd="0" destOrd="0" presId="urn:microsoft.com/office/officeart/2005/8/layout/vList5"/>
    <dgm:cxn modelId="{498969F1-9BFB-4633-BEDD-F01C16147260}" type="presParOf" srcId="{52D2EE4F-550B-47F5-82D4-F498368753BB}" destId="{86BFE958-27F2-4636-BB60-7419293BC864}" srcOrd="1" destOrd="0" presId="urn:microsoft.com/office/officeart/2005/8/layout/vList5"/>
    <dgm:cxn modelId="{D15344EA-DEEC-4C66-9B70-1DBF252814C2}" type="presParOf" srcId="{E2D0D31C-1340-4868-B230-92883F50819D}" destId="{E52468DD-E001-423D-8801-704BB75B1EBC}" srcOrd="1" destOrd="0" presId="urn:microsoft.com/office/officeart/2005/8/layout/vList5"/>
    <dgm:cxn modelId="{16C3FF2A-5FE6-4FB1-B485-82BC9B8C67D5}" type="presParOf" srcId="{E2D0D31C-1340-4868-B230-92883F50819D}" destId="{CD15189B-581B-4C6C-8755-B3032E7D3E9A}" srcOrd="2" destOrd="0" presId="urn:microsoft.com/office/officeart/2005/8/layout/vList5"/>
    <dgm:cxn modelId="{35751690-1929-4655-ABCF-B69F18B465E1}" type="presParOf" srcId="{CD15189B-581B-4C6C-8755-B3032E7D3E9A}" destId="{2B8E3B41-527E-4176-B50C-18743AD3C8CC}" srcOrd="0" destOrd="0" presId="urn:microsoft.com/office/officeart/2005/8/layout/vList5"/>
    <dgm:cxn modelId="{881A4E6B-5098-44AD-BB9C-03F158E0F52F}" type="presParOf" srcId="{CD15189B-581B-4C6C-8755-B3032E7D3E9A}" destId="{F81E357E-841F-49EA-B098-E8702EB6C7D5}" srcOrd="1" destOrd="0" presId="urn:microsoft.com/office/officeart/2005/8/layout/vList5"/>
    <dgm:cxn modelId="{09C62B13-C837-4087-BA70-C9F0B58B5686}" type="presParOf" srcId="{E2D0D31C-1340-4868-B230-92883F50819D}" destId="{6C99FB61-7BC5-4B08-B1F7-EE8E8110644E}" srcOrd="3" destOrd="0" presId="urn:microsoft.com/office/officeart/2005/8/layout/vList5"/>
    <dgm:cxn modelId="{FDE39029-1176-4E35-9D87-A403C2102951}" type="presParOf" srcId="{E2D0D31C-1340-4868-B230-92883F50819D}" destId="{F050A0AC-BC81-4D72-9A2D-3609F976A347}" srcOrd="4" destOrd="0" presId="urn:microsoft.com/office/officeart/2005/8/layout/vList5"/>
    <dgm:cxn modelId="{B13D9FB7-CD00-484E-97A1-5754912346A7}" type="presParOf" srcId="{F050A0AC-BC81-4D72-9A2D-3609F976A347}" destId="{18AEC7ED-10D3-4851-A25A-46473C4A88CB}" srcOrd="0" destOrd="0" presId="urn:microsoft.com/office/officeart/2005/8/layout/vList5"/>
    <dgm:cxn modelId="{3456D267-99DB-4CEF-BD48-E52C7D354A1B}" type="presParOf" srcId="{F050A0AC-BC81-4D72-9A2D-3609F976A347}" destId="{A93B65BE-822A-46B1-B2A0-99577F34CEC8}" srcOrd="1" destOrd="0" presId="urn:microsoft.com/office/officeart/2005/8/layout/vList5"/>
  </dgm:cxnLst>
  <dgm:bg/>
  <dgm:whole/>
</dgm:dataModel>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0.33248</cdr:x>
      <cdr:y>0.49857</cdr:y>
    </cdr:from>
    <cdr:to>
      <cdr:x>0.45291</cdr:x>
      <cdr:y>0.60777</cdr:y>
    </cdr:to>
    <cdr:sp macro="" textlink="">
      <cdr:nvSpPr>
        <cdr:cNvPr id="2" name="TextBox 1"/>
        <cdr:cNvSpPr txBox="1"/>
      </cdr:nvSpPr>
      <cdr:spPr>
        <a:xfrm xmlns:a="http://schemas.openxmlformats.org/drawingml/2006/main" rot="20081743">
          <a:off x="1440910" y="1333641"/>
          <a:ext cx="521965" cy="292121"/>
        </a:xfrm>
        <a:prstGeom xmlns:a="http://schemas.openxmlformats.org/drawingml/2006/main" prst="rect">
          <a:avLst/>
        </a:prstGeom>
      </cdr:spPr>
      <cdr:txBody>
        <a:bodyPr xmlns:a="http://schemas.openxmlformats.org/drawingml/2006/main" wrap="square" rtlCol="0"/>
        <a:lstStyle xmlns:a="http://schemas.openxmlformats.org/drawingml/2006/main"/>
        <a:p xmlns:a="http://schemas.openxmlformats.org/drawingml/2006/main">
          <a:r>
            <a:rPr lang="en-US" sz="1200" dirty="0" smtClean="0">
              <a:latin typeface="Arial" pitchFamily="34" charset="0"/>
              <a:cs typeface="Arial" pitchFamily="34" charset="0"/>
            </a:rPr>
            <a:t>8</a:t>
          </a:r>
          <a:endParaRPr lang="en-US" sz="1200" dirty="0">
            <a:latin typeface="Arial" pitchFamily="34" charset="0"/>
            <a:cs typeface="Arial" pitchFamily="34" charset="0"/>
          </a:endParaRP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B86565-0237-425C-9C6A-84DEDAB26555}" type="datetimeFigureOut">
              <a:rPr lang="en-US" smtClean="0"/>
              <a:pPr/>
              <a:t>12/4/2019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91E5C1-1948-4AED-B5C7-6445220F8EE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891E5C1-1948-4AED-B5C7-6445220F8EEB}"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FDAE6DBB-75F8-4C77-A3C4-C01FEA5958E3}"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8E6F70-C057-4016-8811-3F417CA26436}" type="slidenum">
              <a:rPr lang="en-US" smtClean="0"/>
              <a:pPr/>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DAE6DBB-75F8-4C77-A3C4-C01FEA5958E3}"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8E6F70-C057-4016-8811-3F417CA2643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FDAE6DBB-75F8-4C77-A3C4-C01FEA5958E3}"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8E6F70-C057-4016-8811-3F417CA2643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DAE6DBB-75F8-4C77-A3C4-C01FEA5958E3}" type="datetimeFigureOut">
              <a:rPr lang="en-US" smtClean="0"/>
              <a:pPr/>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8E6F70-C057-4016-8811-3F417CA2643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DAE6DBB-75F8-4C77-A3C4-C01FEA5958E3}" type="datetimeFigureOut">
              <a:rPr lang="en-US" smtClean="0"/>
              <a:pPr/>
              <a:t>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8E6F70-C057-4016-8811-3F417CA2643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DAE6DBB-75F8-4C77-A3C4-C01FEA5958E3}" type="datetimeFigureOut">
              <a:rPr lang="en-US" smtClean="0"/>
              <a:pPr/>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8E6F70-C057-4016-8811-3F417CA2643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AE6DBB-75F8-4C77-A3C4-C01FEA5958E3}" type="datetimeFigureOut">
              <a:rPr lang="en-US" smtClean="0"/>
              <a:pPr/>
              <a:t>12/4/2019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98E6F70-C057-4016-8811-3F417CA2643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DAE6DBB-75F8-4C77-A3C4-C01FEA5958E3}" type="datetimeFigureOut">
              <a:rPr lang="en-US" smtClean="0"/>
              <a:pPr/>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8E6F70-C057-4016-8811-3F417CA26436}" type="slidenum">
              <a:rPr lang="en-US" smtClean="0"/>
              <a:pPr/>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FDAE6DBB-75F8-4C77-A3C4-C01FEA5958E3}" type="datetimeFigureOut">
              <a:rPr lang="en-US" smtClean="0"/>
              <a:pPr/>
              <a:t>12/4/2019</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E98E6F70-C057-4016-8811-3F417CA26436}"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DAE6DBB-75F8-4C77-A3C4-C01FEA5958E3}"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8E6F70-C057-4016-8811-3F417CA2643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DAE6DBB-75F8-4C77-A3C4-C01FEA5958E3}" type="datetimeFigureOut">
              <a:rPr lang="en-US" smtClean="0"/>
              <a:pPr/>
              <a:t>12/4/2019</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E98E6F70-C057-4016-8811-3F417CA2643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FDAE6DBB-75F8-4C77-A3C4-C01FEA5958E3}" type="datetimeFigureOut">
              <a:rPr lang="en-US" smtClean="0"/>
              <a:pPr/>
              <a:t>12/4/2019</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98E6F70-C057-4016-8811-3F417CA26436}"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6827"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mage result for happy bulgaria"/>
          <p:cNvPicPr>
            <a:picLocks noChangeAspect="1" noChangeArrowheads="1"/>
          </p:cNvPicPr>
          <p:nvPr/>
        </p:nvPicPr>
        <p:blipFill>
          <a:blip r:embed="rId2"/>
          <a:srcRect/>
          <a:stretch>
            <a:fillRect/>
          </a:stretch>
        </p:blipFill>
        <p:spPr bwMode="auto">
          <a:xfrm>
            <a:off x="1500166" y="428604"/>
            <a:ext cx="5715000" cy="3219451"/>
          </a:xfrm>
          <a:prstGeom prst="rect">
            <a:avLst/>
          </a:prstGeom>
          <a:noFill/>
        </p:spPr>
      </p:pic>
      <p:sp>
        <p:nvSpPr>
          <p:cNvPr id="5" name="TextBox 4"/>
          <p:cNvSpPr txBox="1"/>
          <p:nvPr/>
        </p:nvSpPr>
        <p:spPr>
          <a:xfrm>
            <a:off x="214282" y="5357826"/>
            <a:ext cx="7358114" cy="1015663"/>
          </a:xfrm>
          <a:prstGeom prst="rect">
            <a:avLst/>
          </a:prstGeom>
          <a:noFill/>
        </p:spPr>
        <p:txBody>
          <a:bodyPr wrap="square" rtlCol="0">
            <a:spAutoFit/>
          </a:bodyPr>
          <a:lstStyle/>
          <a:p>
            <a:r>
              <a:rPr lang="en-US" sz="1200" b="1" dirty="0" smtClean="0">
                <a:latin typeface="Arial" pitchFamily="34" charset="0"/>
                <a:cs typeface="Arial" pitchFamily="34" charset="0"/>
              </a:rPr>
              <a:t>Created by: </a:t>
            </a:r>
          </a:p>
          <a:p>
            <a:r>
              <a:rPr lang="en-US" sz="1200" b="1" dirty="0" err="1" smtClean="0">
                <a:latin typeface="Arial" pitchFamily="34" charset="0"/>
                <a:cs typeface="Arial" pitchFamily="34" charset="0"/>
              </a:rPr>
              <a:t>Mihail</a:t>
            </a:r>
            <a:r>
              <a:rPr lang="en-US" sz="1200" b="1" dirty="0" smtClean="0">
                <a:latin typeface="Arial" pitchFamily="34" charset="0"/>
                <a:cs typeface="Arial" pitchFamily="34" charset="0"/>
              </a:rPr>
              <a:t> </a:t>
            </a:r>
            <a:r>
              <a:rPr lang="en-US" sz="1200" b="1" dirty="0" err="1" smtClean="0">
                <a:latin typeface="Arial" pitchFamily="34" charset="0"/>
                <a:cs typeface="Arial" pitchFamily="34" charset="0"/>
              </a:rPr>
              <a:t>Teofilov</a:t>
            </a:r>
            <a:r>
              <a:rPr lang="en-US" sz="1200" b="1" dirty="0" smtClean="0">
                <a:latin typeface="Arial" pitchFamily="34" charset="0"/>
                <a:cs typeface="Arial" pitchFamily="34" charset="0"/>
              </a:rPr>
              <a:t> - 1907996</a:t>
            </a:r>
          </a:p>
          <a:p>
            <a:r>
              <a:rPr lang="en-US" sz="1200" b="1" dirty="0" smtClean="0">
                <a:latin typeface="Arial" pitchFamily="34" charset="0"/>
                <a:cs typeface="Arial" pitchFamily="34" charset="0"/>
              </a:rPr>
              <a:t>Iulia </a:t>
            </a:r>
            <a:r>
              <a:rPr lang="en-US" sz="1200" b="1" dirty="0" err="1" smtClean="0">
                <a:latin typeface="Arial" pitchFamily="34" charset="0"/>
                <a:cs typeface="Arial" pitchFamily="34" charset="0"/>
              </a:rPr>
              <a:t>Dinu</a:t>
            </a:r>
            <a:r>
              <a:rPr lang="en-US" sz="1200" b="1" dirty="0" smtClean="0">
                <a:latin typeface="Arial" pitchFamily="34" charset="0"/>
                <a:cs typeface="Arial" pitchFamily="34" charset="0"/>
              </a:rPr>
              <a:t> - 1908257</a:t>
            </a:r>
          </a:p>
          <a:p>
            <a:r>
              <a:rPr lang="en-US" sz="1200" b="1" dirty="0" err="1" smtClean="0">
                <a:latin typeface="Arial" pitchFamily="34" charset="0"/>
                <a:cs typeface="Arial" pitchFamily="34" charset="0"/>
              </a:rPr>
              <a:t>Khattar</a:t>
            </a:r>
            <a:r>
              <a:rPr lang="en-US" sz="1200" b="1" dirty="0" smtClean="0">
                <a:latin typeface="Arial" pitchFamily="34" charset="0"/>
                <a:cs typeface="Arial" pitchFamily="34" charset="0"/>
              </a:rPr>
              <a:t> </a:t>
            </a:r>
            <a:r>
              <a:rPr lang="en-US" sz="1200" b="1" dirty="0" err="1" smtClean="0">
                <a:latin typeface="Arial" pitchFamily="34" charset="0"/>
                <a:cs typeface="Arial" pitchFamily="34" charset="0"/>
              </a:rPr>
              <a:t>Alioune</a:t>
            </a:r>
            <a:r>
              <a:rPr lang="en-US" sz="1200" b="1" dirty="0" smtClean="0">
                <a:latin typeface="Arial" pitchFamily="34" charset="0"/>
                <a:cs typeface="Arial" pitchFamily="34" charset="0"/>
              </a:rPr>
              <a:t> - 1907995</a:t>
            </a:r>
          </a:p>
          <a:p>
            <a:r>
              <a:rPr lang="en-US" sz="1200" b="1" dirty="0" err="1" smtClean="0">
                <a:latin typeface="Arial" pitchFamily="34" charset="0"/>
                <a:cs typeface="Arial" pitchFamily="34" charset="0"/>
              </a:rPr>
              <a:t>Aneliya</a:t>
            </a:r>
            <a:r>
              <a:rPr lang="en-US" sz="1200" b="1" dirty="0" smtClean="0">
                <a:latin typeface="Arial" pitchFamily="34" charset="0"/>
                <a:cs typeface="Arial" pitchFamily="34" charset="0"/>
              </a:rPr>
              <a:t>  </a:t>
            </a:r>
            <a:r>
              <a:rPr lang="en-US" sz="1200" b="1" dirty="0" err="1" smtClean="0">
                <a:latin typeface="Arial" pitchFamily="34" charset="0"/>
                <a:cs typeface="Arial" pitchFamily="34" charset="0"/>
              </a:rPr>
              <a:t>Dimitrova</a:t>
            </a:r>
            <a:r>
              <a:rPr lang="en-US" sz="1200" b="1" dirty="0" smtClean="0">
                <a:latin typeface="Arial" pitchFamily="34" charset="0"/>
                <a:cs typeface="Arial" pitchFamily="34" charset="0"/>
              </a:rPr>
              <a:t> - 1816842</a:t>
            </a:r>
            <a:endParaRPr lang="en-US" sz="1200" b="1" dirty="0">
              <a:latin typeface="Arial" pitchFamily="34" charset="0"/>
              <a:cs typeface="Arial" pitchFamily="34" charset="0"/>
            </a:endParaRPr>
          </a:p>
        </p:txBody>
      </p:sp>
      <p:sp>
        <p:nvSpPr>
          <p:cNvPr id="4" name="TextBox 3"/>
          <p:cNvSpPr txBox="1"/>
          <p:nvPr/>
        </p:nvSpPr>
        <p:spPr>
          <a:xfrm>
            <a:off x="428596" y="4643446"/>
            <a:ext cx="5429288" cy="369332"/>
          </a:xfrm>
          <a:prstGeom prst="rect">
            <a:avLst/>
          </a:prstGeom>
          <a:noFill/>
        </p:spPr>
        <p:txBody>
          <a:bodyPr wrap="square" rtlCol="0">
            <a:spAutoFit/>
          </a:bodyPr>
          <a:lstStyle/>
          <a:p>
            <a:pPr fontAlgn="ctr"/>
            <a:r>
              <a:rPr lang="en-US" dirty="0" smtClean="0">
                <a:ln w="18415" cmpd="sng">
                  <a:solidFill>
                    <a:srgbClr val="FFFFFF"/>
                  </a:solidFill>
                  <a:prstDash val="solid"/>
                </a:ln>
                <a:solidFill>
                  <a:srgbClr val="FFFFFF"/>
                </a:solidFill>
                <a:effectLst>
                  <a:outerShdw blurRad="63500" dir="3600000" algn="tl" rotWithShape="0">
                    <a:srgbClr val="000000">
                      <a:alpha val="70000"/>
                    </a:srgbClr>
                  </a:outerShdw>
                </a:effectLst>
                <a:hlinkClick r:id="rId3"/>
              </a:rPr>
              <a:t>Marketing Essentials (M4X01916_LON)</a:t>
            </a:r>
            <a:endParaRPr lang="en-US" dirty="0">
              <a:ln w="18415" cmpd="sng">
                <a:solidFill>
                  <a:srgbClr val="FFFFFF"/>
                </a:solidFill>
                <a:prstDash val="solid"/>
              </a:ln>
              <a:solidFill>
                <a:srgbClr val="FFFFFF"/>
              </a:solidFill>
              <a:effectLst>
                <a:outerShdw blurRad="63500" dir="3600000" algn="tl" rotWithShape="0">
                  <a:srgbClr val="000000">
                    <a:alpha val="70000"/>
                  </a:srgbClr>
                </a:outerShdw>
              </a:effectLst>
              <a:hlinkClick r:id="rId3"/>
            </a:endParaRPr>
          </a:p>
        </p:txBody>
      </p:sp>
    </p:spTree>
  </p:cSld>
  <p:clrMapOvr>
    <a:masterClrMapping/>
  </p:clrMapOvr>
  <p:transition>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400" dirty="0" smtClean="0">
                <a:latin typeface="Arial" pitchFamily="34" charset="0"/>
                <a:cs typeface="Arial" pitchFamily="34" charset="0"/>
              </a:rPr>
              <a:t>Main company information and general summary</a:t>
            </a:r>
            <a:endParaRPr lang="en-US" sz="24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GB" sz="1200" b="1" dirty="0" smtClean="0">
                <a:latin typeface="Arial" pitchFamily="34" charset="0"/>
                <a:cs typeface="Arial" pitchFamily="34" charset="0"/>
              </a:rPr>
              <a:t>“Happy bar &amp; grill” is a daily restaurant chain company based in Bulgaria and also with a franchise structure in Spain (Barcelona) and recently opened restaurant in London , United Kingdom.</a:t>
            </a:r>
          </a:p>
          <a:p>
            <a:endParaRPr lang="en-US" sz="1200" b="1" dirty="0" smtClean="0">
              <a:latin typeface="Arial" pitchFamily="34" charset="0"/>
              <a:cs typeface="Arial" pitchFamily="34" charset="0"/>
            </a:endParaRPr>
          </a:p>
          <a:p>
            <a:r>
              <a:rPr lang="en-GB" sz="1200" b="1" dirty="0" smtClean="0">
                <a:latin typeface="Arial" pitchFamily="34" charset="0"/>
                <a:cs typeface="Arial" pitchFamily="34" charset="0"/>
              </a:rPr>
              <a:t>It is famous with exceptional quality of services and scrumptious food. The first restaurant is opened on Christmas Eve – 24 of December, 1994 in Varna, the sea capital of Bulgaria. </a:t>
            </a:r>
          </a:p>
          <a:p>
            <a:pPr>
              <a:buNone/>
            </a:pPr>
            <a:endParaRPr lang="en-GB" sz="1200" b="1" dirty="0" smtClean="0">
              <a:latin typeface="Arial" pitchFamily="34" charset="0"/>
              <a:cs typeface="Arial" pitchFamily="34" charset="0"/>
            </a:endParaRPr>
          </a:p>
          <a:p>
            <a:pPr>
              <a:buNone/>
            </a:pPr>
            <a:r>
              <a:rPr lang="en-GB" sz="1200" b="1" dirty="0" smtClean="0">
                <a:latin typeface="Arial" pitchFamily="34" charset="0"/>
                <a:cs typeface="Arial" pitchFamily="34" charset="0"/>
              </a:rPr>
              <a:t>Because of the high numbers of satisfied customers, less than a year it is opened the second restaurant .</a:t>
            </a:r>
          </a:p>
          <a:p>
            <a:pPr>
              <a:buNone/>
            </a:pPr>
            <a:endParaRPr lang="en-GB" sz="1200" dirty="0" smtClean="0"/>
          </a:p>
          <a:p>
            <a:pPr>
              <a:buNone/>
            </a:pPr>
            <a:r>
              <a:rPr lang="en-GB" sz="1200" b="1" dirty="0" smtClean="0">
                <a:latin typeface="Arial" pitchFamily="34" charset="0"/>
                <a:cs typeface="Arial" pitchFamily="34" charset="0"/>
              </a:rPr>
              <a:t>This is a beginning of the largest and fast growing chain in Bulgaria.</a:t>
            </a:r>
          </a:p>
          <a:p>
            <a:pPr>
              <a:buNone/>
            </a:pPr>
            <a:endParaRPr lang="en-GB" sz="1200" b="1" dirty="0" smtClean="0">
              <a:latin typeface="Arial" pitchFamily="34" charset="0"/>
              <a:cs typeface="Arial" pitchFamily="34" charset="0"/>
            </a:endParaRPr>
          </a:p>
          <a:p>
            <a:pPr>
              <a:buFont typeface="Wingdings" pitchFamily="2" charset="2"/>
              <a:buChar char="§"/>
            </a:pPr>
            <a:endParaRPr lang="en-US" sz="1200" b="1" dirty="0">
              <a:latin typeface="Arial" pitchFamily="34" charset="0"/>
              <a:cs typeface="Arial" pitchFamily="34" charset="0"/>
            </a:endParaRPr>
          </a:p>
        </p:txBody>
      </p:sp>
      <p:graphicFrame>
        <p:nvGraphicFramePr>
          <p:cNvPr id="4" name="Chart 3"/>
          <p:cNvGraphicFramePr/>
          <p:nvPr/>
        </p:nvGraphicFramePr>
        <p:xfrm>
          <a:off x="1285852" y="3714752"/>
          <a:ext cx="4286280" cy="2674942"/>
        </p:xfrm>
        <a:graphic>
          <a:graphicData uri="http://schemas.openxmlformats.org/drawingml/2006/chart">
            <c:chart xmlns:c="http://schemas.openxmlformats.org/drawingml/2006/chart" xmlns:r="http://schemas.openxmlformats.org/officeDocument/2006/relationships" r:id="rId2"/>
          </a:graphicData>
        </a:graphic>
      </p:graphicFrame>
      <p:cxnSp>
        <p:nvCxnSpPr>
          <p:cNvPr id="6" name="Straight Arrow Connector 5"/>
          <p:cNvCxnSpPr/>
          <p:nvPr/>
        </p:nvCxnSpPr>
        <p:spPr>
          <a:xfrm flipV="1">
            <a:off x="2214546" y="3929066"/>
            <a:ext cx="3357586" cy="18573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rot="20086374">
            <a:off x="2071670" y="5403992"/>
            <a:ext cx="357190" cy="276999"/>
          </a:xfrm>
          <a:prstGeom prst="rect">
            <a:avLst/>
          </a:prstGeom>
          <a:noFill/>
        </p:spPr>
        <p:txBody>
          <a:bodyPr wrap="square" rtlCol="0">
            <a:spAutoFit/>
          </a:bodyPr>
          <a:lstStyle/>
          <a:p>
            <a:r>
              <a:rPr lang="en-US" sz="1200" dirty="0" smtClean="0">
                <a:latin typeface="Arial" pitchFamily="34" charset="0"/>
                <a:cs typeface="Arial" pitchFamily="34" charset="0"/>
              </a:rPr>
              <a:t>2</a:t>
            </a:r>
            <a:endParaRPr lang="en-US" sz="1200" dirty="0">
              <a:latin typeface="Arial" pitchFamily="34" charset="0"/>
              <a:cs typeface="Arial" pitchFamily="34" charset="0"/>
            </a:endParaRPr>
          </a:p>
        </p:txBody>
      </p:sp>
      <p:sp>
        <p:nvSpPr>
          <p:cNvPr id="8" name="TextBox 7"/>
          <p:cNvSpPr txBox="1"/>
          <p:nvPr/>
        </p:nvSpPr>
        <p:spPr>
          <a:xfrm rot="9155163" flipV="1">
            <a:off x="3461458" y="4559553"/>
            <a:ext cx="714380" cy="276999"/>
          </a:xfrm>
          <a:prstGeom prst="rect">
            <a:avLst/>
          </a:prstGeom>
          <a:noFill/>
        </p:spPr>
        <p:txBody>
          <a:bodyPr wrap="square" rtlCol="0">
            <a:spAutoFit/>
          </a:bodyPr>
          <a:lstStyle/>
          <a:p>
            <a:r>
              <a:rPr lang="en-US" sz="1200" dirty="0" smtClean="0">
                <a:latin typeface="Arial" pitchFamily="34" charset="0"/>
                <a:cs typeface="Arial" pitchFamily="34" charset="0"/>
              </a:rPr>
              <a:t>15</a:t>
            </a:r>
            <a:endParaRPr lang="en-US" sz="1200" dirty="0">
              <a:latin typeface="Arial" pitchFamily="34" charset="0"/>
              <a:cs typeface="Arial" pitchFamily="34" charset="0"/>
            </a:endParaRPr>
          </a:p>
        </p:txBody>
      </p:sp>
      <p:sp>
        <p:nvSpPr>
          <p:cNvPr id="9" name="TextBox 8"/>
          <p:cNvSpPr txBox="1"/>
          <p:nvPr/>
        </p:nvSpPr>
        <p:spPr>
          <a:xfrm rot="20027304">
            <a:off x="4643438" y="3929066"/>
            <a:ext cx="714380" cy="285752"/>
          </a:xfrm>
          <a:prstGeom prst="rect">
            <a:avLst/>
          </a:prstGeom>
          <a:noFill/>
        </p:spPr>
        <p:txBody>
          <a:bodyPr wrap="square" rtlCol="0">
            <a:spAutoFit/>
          </a:bodyPr>
          <a:lstStyle/>
          <a:p>
            <a:r>
              <a:rPr lang="en-US" sz="1200" dirty="0" smtClean="0">
                <a:latin typeface="Arial" pitchFamily="34" charset="0"/>
                <a:cs typeface="Arial" pitchFamily="34" charset="0"/>
              </a:rPr>
              <a:t>22</a:t>
            </a:r>
          </a:p>
        </p:txBody>
      </p:sp>
    </p:spTree>
  </p:cSld>
  <p:clrMapOvr>
    <a:masterClrMapping/>
  </p:clrMapOvr>
  <p:transition>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5715000" y="1500188"/>
          <a:ext cx="3429000" cy="5357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Така ще изглеждa обектът в Лондон |"/>
          <p:cNvPicPr/>
          <p:nvPr/>
        </p:nvPicPr>
        <p:blipFill>
          <a:blip r:embed="rId6">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6se="http://schemas.microsoft.com/office/word/2015/wordml/symex" xmlns:w15="http://schemas.microsoft.com/office/word/2012/wordml"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c="http://schemas.openxmlformats.org/markup-compatibility/2006" xmlns:cx1="http://schemas.microsoft.com/office/drawing/2015/9/8/chartex" xmlns:cx="http://schemas.microsoft.com/office/drawing/2014/chartex" xmlns:wpc="http://schemas.microsoft.com/office/word/2010/wordprocessingCanvas" xmlns="" val="0"/>
              </a:ext>
            </a:extLst>
          </a:blip>
          <a:srcRect/>
          <a:stretch>
            <a:fillRect/>
          </a:stretch>
        </p:blipFill>
        <p:spPr bwMode="auto">
          <a:xfrm>
            <a:off x="0" y="1500174"/>
            <a:ext cx="5731510" cy="3643338"/>
          </a:xfrm>
          <a:prstGeom prst="rect">
            <a:avLst/>
          </a:prstGeom>
          <a:noFill/>
          <a:ln>
            <a:noFill/>
          </a:ln>
        </p:spPr>
      </p:pic>
      <p:sp>
        <p:nvSpPr>
          <p:cNvPr id="6" name="TextBox 5"/>
          <p:cNvSpPr txBox="1"/>
          <p:nvPr/>
        </p:nvSpPr>
        <p:spPr>
          <a:xfrm>
            <a:off x="285720" y="5429264"/>
            <a:ext cx="5072098" cy="323165"/>
          </a:xfrm>
          <a:prstGeom prst="rect">
            <a:avLst/>
          </a:prstGeom>
          <a:noFill/>
        </p:spPr>
        <p:txBody>
          <a:bodyPr wrap="square" rtlCol="0">
            <a:spAutoFit/>
          </a:bodyPr>
          <a:lstStyle/>
          <a:p>
            <a:pPr algn="ctr"/>
            <a:r>
              <a:rPr lang="en-US" sz="1500" b="1" dirty="0" smtClean="0">
                <a:latin typeface="Arial" pitchFamily="34" charset="0"/>
                <a:cs typeface="Arial" pitchFamily="34" charset="0"/>
              </a:rPr>
              <a:t>The interior of the recent restaurant based in London</a:t>
            </a:r>
            <a:endParaRPr lang="en-US" sz="1500" b="1" dirty="0">
              <a:latin typeface="Arial" pitchFamily="34" charset="0"/>
              <a:cs typeface="Arial" pitchFamily="34" charset="0"/>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800" dirty="0" smtClean="0">
                <a:latin typeface="Arial" pitchFamily="34" charset="0"/>
                <a:cs typeface="Arial" pitchFamily="34" charset="0"/>
              </a:rPr>
              <a:t>Products and Services</a:t>
            </a:r>
            <a:endParaRPr lang="en-US" sz="38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r>
              <a:rPr lang="en-US" dirty="0" smtClean="0"/>
              <a:t>Japanese cuisine ; </a:t>
            </a:r>
          </a:p>
          <a:p>
            <a:r>
              <a:rPr lang="en-US" dirty="0" smtClean="0"/>
              <a:t>American cuisine ; </a:t>
            </a:r>
          </a:p>
          <a:p>
            <a:r>
              <a:rPr lang="en-US" dirty="0" smtClean="0"/>
              <a:t>Seafood ; (“SASA” / “Captain Cook”)</a:t>
            </a:r>
          </a:p>
          <a:p>
            <a:r>
              <a:rPr lang="en-US" dirty="0" smtClean="0"/>
              <a:t>Barbeque ; </a:t>
            </a:r>
          </a:p>
          <a:p>
            <a:r>
              <a:rPr lang="en-US" dirty="0" smtClean="0"/>
              <a:t>Sushi  ;   (“SASA”)</a:t>
            </a:r>
          </a:p>
          <a:p>
            <a:r>
              <a:rPr lang="en-US" dirty="0" smtClean="0"/>
              <a:t>European / French cuisine ; </a:t>
            </a:r>
          </a:p>
          <a:p>
            <a:r>
              <a:rPr lang="en-US" dirty="0" smtClean="0"/>
              <a:t>Asian ; (“SASA”)</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chorCtr="0">
            <a:normAutofit fontScale="90000"/>
          </a:bodyPr>
          <a:lstStyle/>
          <a:p>
            <a:r>
              <a:rPr lang="en-GB" dirty="0" smtClean="0"/>
              <a:t>Targeting and positioning strategy </a:t>
            </a:r>
            <a:endParaRPr lang="en-US" dirty="0"/>
          </a:p>
        </p:txBody>
      </p:sp>
      <p:sp>
        <p:nvSpPr>
          <p:cNvPr id="3" name="Content Placeholder 2"/>
          <p:cNvSpPr>
            <a:spLocks noGrp="1"/>
          </p:cNvSpPr>
          <p:nvPr>
            <p:ph idx="1"/>
          </p:nvPr>
        </p:nvSpPr>
        <p:spPr>
          <a:xfrm>
            <a:off x="0" y="1428736"/>
            <a:ext cx="4286248" cy="5429264"/>
          </a:xfrm>
        </p:spPr>
        <p:txBody>
          <a:bodyPr>
            <a:normAutofit/>
          </a:bodyPr>
          <a:lstStyle/>
          <a:p>
            <a:pPr>
              <a:buFont typeface="Wingdings" pitchFamily="2" charset="2"/>
              <a:buChar char="q"/>
            </a:pPr>
            <a:r>
              <a:rPr lang="en-GB" sz="1200" b="1" dirty="0" smtClean="0">
                <a:latin typeface="Arial" pitchFamily="34" charset="0"/>
                <a:cs typeface="Arial" pitchFamily="34" charset="0"/>
              </a:rPr>
              <a:t>Positioning is a key strategic concept in contemporary marketing that is concerned with differentiating a brand from competing brands.</a:t>
            </a:r>
          </a:p>
          <a:p>
            <a:pPr>
              <a:buFont typeface="Wingdings" pitchFamily="2" charset="2"/>
              <a:buChar char="q"/>
            </a:pPr>
            <a:endParaRPr lang="en-GB" sz="1200" b="1" dirty="0" smtClean="0">
              <a:latin typeface="Arial" pitchFamily="34" charset="0"/>
              <a:cs typeface="Arial" pitchFamily="34" charset="0"/>
            </a:endParaRPr>
          </a:p>
          <a:p>
            <a:pPr>
              <a:buNone/>
            </a:pPr>
            <a:r>
              <a:rPr lang="en-US" sz="1200" b="1" dirty="0" smtClean="0">
                <a:latin typeface="Arial" pitchFamily="34" charset="0"/>
                <a:cs typeface="Arial" pitchFamily="34" charset="0"/>
              </a:rPr>
              <a:t>Michael </a:t>
            </a:r>
            <a:r>
              <a:rPr lang="en-US" sz="1200" b="1" dirty="0" err="1" smtClean="0">
                <a:latin typeface="Arial" pitchFamily="34" charset="0"/>
                <a:cs typeface="Arial" pitchFamily="34" charset="0"/>
              </a:rPr>
              <a:t>Treacy</a:t>
            </a:r>
            <a:r>
              <a:rPr lang="en-US" sz="1200" b="1" dirty="0" smtClean="0">
                <a:latin typeface="Arial" pitchFamily="34" charset="0"/>
                <a:cs typeface="Arial" pitchFamily="34" charset="0"/>
              </a:rPr>
              <a:t> and Fred </a:t>
            </a:r>
            <a:r>
              <a:rPr lang="en-US" sz="1200" b="1" dirty="0" err="1" smtClean="0">
                <a:latin typeface="Arial" pitchFamily="34" charset="0"/>
                <a:cs typeface="Arial" pitchFamily="34" charset="0"/>
              </a:rPr>
              <a:t>Wiersema</a:t>
            </a:r>
            <a:r>
              <a:rPr lang="en-US" sz="1200" b="1" dirty="0" smtClean="0">
                <a:latin typeface="Arial" pitchFamily="34" charset="0"/>
                <a:cs typeface="Arial" pitchFamily="34" charset="0"/>
              </a:rPr>
              <a:t> suggested in their 1993 book ”</a:t>
            </a:r>
            <a:r>
              <a:rPr lang="en-US" sz="1200" b="1" i="1" dirty="0" smtClean="0">
                <a:latin typeface="Arial" pitchFamily="34" charset="0"/>
                <a:cs typeface="Arial" pitchFamily="34" charset="0"/>
              </a:rPr>
              <a:t>The Discipline of Market Leaders”</a:t>
            </a:r>
            <a:r>
              <a:rPr lang="en-US" sz="1200" b="1" dirty="0" smtClean="0">
                <a:latin typeface="Arial" pitchFamily="34" charset="0"/>
                <a:cs typeface="Arial" pitchFamily="34" charset="0"/>
              </a:rPr>
              <a:t> that most successful firms fall into one of three categories:</a:t>
            </a:r>
          </a:p>
          <a:p>
            <a:pPr>
              <a:buNone/>
            </a:pPr>
            <a:endParaRPr lang="en-US" sz="1200" b="1" dirty="0" smtClean="0">
              <a:latin typeface="Arial" pitchFamily="34" charset="0"/>
              <a:cs typeface="Arial" pitchFamily="34" charset="0"/>
            </a:endParaRPr>
          </a:p>
          <a:p>
            <a:pPr>
              <a:buFont typeface="+mj-lt"/>
              <a:buAutoNum type="arabicParenR"/>
            </a:pPr>
            <a:r>
              <a:rPr lang="en-US" sz="1200" b="1" i="1" dirty="0" smtClean="0">
                <a:latin typeface="Arial" pitchFamily="34" charset="0"/>
                <a:cs typeface="Arial" pitchFamily="34" charset="0"/>
              </a:rPr>
              <a:t>Operationally excellent firms ;</a:t>
            </a:r>
          </a:p>
          <a:p>
            <a:pPr>
              <a:buFont typeface="+mj-lt"/>
              <a:buAutoNum type="arabicParenR"/>
            </a:pPr>
            <a:r>
              <a:rPr lang="en-US" sz="1200" b="1" i="1" dirty="0" smtClean="0">
                <a:latin typeface="Arial" pitchFamily="34" charset="0"/>
                <a:cs typeface="Arial" pitchFamily="34" charset="0"/>
              </a:rPr>
              <a:t>Customer intimate firms ;</a:t>
            </a:r>
          </a:p>
          <a:p>
            <a:pPr>
              <a:buFont typeface="+mj-lt"/>
              <a:buAutoNum type="arabicParenR"/>
            </a:pPr>
            <a:r>
              <a:rPr lang="en-US" sz="1200" b="1" i="1" dirty="0" smtClean="0">
                <a:latin typeface="Arial" pitchFamily="34" charset="0"/>
                <a:cs typeface="Arial" pitchFamily="34" charset="0"/>
              </a:rPr>
              <a:t>Technologically excellent firms ;</a:t>
            </a:r>
          </a:p>
          <a:p>
            <a:pPr>
              <a:buNone/>
            </a:pPr>
            <a:endParaRPr lang="en-US" sz="1200" b="1" i="1" dirty="0" smtClean="0">
              <a:latin typeface="Arial" pitchFamily="34" charset="0"/>
              <a:cs typeface="Arial" pitchFamily="34" charset="0"/>
            </a:endParaRPr>
          </a:p>
          <a:p>
            <a:pPr>
              <a:buNone/>
            </a:pPr>
            <a:r>
              <a:rPr lang="en-GB" sz="1200" b="1" dirty="0" smtClean="0">
                <a:latin typeface="Arial" pitchFamily="34" charset="0"/>
                <a:cs typeface="Arial" pitchFamily="34" charset="0"/>
              </a:rPr>
              <a:t>The Bulgarian chain of “Happy Bar and Grill" restaurants, created nearly 25 years ago, is taking a decisive step in expanding beyond the country, opening a Piccadilly Circus restaurant in London by the end of the summer. Although the company already has three locations in Spain, it sees its entry into the British market as a step towards developing a franchise abroad. They have very strong knowledge on the field of targeting and positioning strategy so we decide to develop franchise in order to expand the market of the company.</a:t>
            </a:r>
            <a:endParaRPr lang="en-US" sz="1200" b="1" dirty="0" smtClean="0">
              <a:latin typeface="Arial" pitchFamily="34" charset="0"/>
              <a:cs typeface="Arial" pitchFamily="34" charset="0"/>
            </a:endParaRPr>
          </a:p>
          <a:p>
            <a:pPr>
              <a:buNone/>
            </a:pPr>
            <a:endParaRPr lang="en-US" sz="1200" b="1" i="1" dirty="0" smtClean="0">
              <a:latin typeface="Arial" pitchFamily="34" charset="0"/>
              <a:cs typeface="Arial" pitchFamily="34" charset="0"/>
            </a:endParaRPr>
          </a:p>
          <a:p>
            <a:pPr>
              <a:buFont typeface="+mj-lt"/>
              <a:buAutoNum type="arabicParenR"/>
            </a:pPr>
            <a:endParaRPr lang="en-US" sz="1200" b="1" dirty="0">
              <a:latin typeface="Arial" pitchFamily="34" charset="0"/>
              <a:cs typeface="Arial" pitchFamily="34" charset="0"/>
            </a:endParaRPr>
          </a:p>
        </p:txBody>
      </p:sp>
      <p:pic>
        <p:nvPicPr>
          <p:cNvPr id="4" name="Picture 3" descr="Segmentation-Targeting-Positioning-STP-model.png"/>
          <p:cNvPicPr>
            <a:picLocks noChangeAspect="1"/>
          </p:cNvPicPr>
          <p:nvPr/>
        </p:nvPicPr>
        <p:blipFill>
          <a:blip r:embed="rId2"/>
          <a:stretch>
            <a:fillRect/>
          </a:stretch>
        </p:blipFill>
        <p:spPr>
          <a:xfrm>
            <a:off x="4208314" y="1428736"/>
            <a:ext cx="4935686" cy="5429264"/>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mix Segmentation</a:t>
            </a:r>
            <a:endParaRPr lang="en-US" dirty="0"/>
          </a:p>
        </p:txBody>
      </p:sp>
      <p:sp>
        <p:nvSpPr>
          <p:cNvPr id="3" name="Content Placeholder 2"/>
          <p:cNvSpPr>
            <a:spLocks noGrp="1"/>
          </p:cNvSpPr>
          <p:nvPr>
            <p:ph idx="1"/>
          </p:nvPr>
        </p:nvSpPr>
        <p:spPr>
          <a:xfrm>
            <a:off x="4386258" y="1500174"/>
            <a:ext cx="4757742" cy="4154139"/>
          </a:xfrm>
        </p:spPr>
        <p:txBody>
          <a:bodyPr>
            <a:normAutofit fontScale="70000" lnSpcReduction="20000"/>
          </a:bodyPr>
          <a:lstStyle/>
          <a:p>
            <a:r>
              <a:rPr lang="en-US" dirty="0" smtClean="0">
                <a:latin typeface="Arial" pitchFamily="34" charset="0"/>
                <a:cs typeface="Arial" pitchFamily="34" charset="0"/>
              </a:rPr>
              <a:t>Segmentation, targeting, and positioning together comprise a three stage process:</a:t>
            </a:r>
          </a:p>
          <a:p>
            <a:r>
              <a:rPr lang="en-US" dirty="0" smtClean="0">
                <a:latin typeface="Arial" pitchFamily="34" charset="0"/>
                <a:cs typeface="Arial" pitchFamily="34" charset="0"/>
              </a:rPr>
              <a:t> We first (1) determine which kinds of customers exist ;</a:t>
            </a:r>
          </a:p>
          <a:p>
            <a:r>
              <a:rPr lang="en-US" dirty="0" smtClean="0">
                <a:latin typeface="Arial" pitchFamily="34" charset="0"/>
                <a:cs typeface="Arial" pitchFamily="34" charset="0"/>
              </a:rPr>
              <a:t> Then (2) select which ones we are best off trying to serve and, finally ;</a:t>
            </a:r>
          </a:p>
          <a:p>
            <a:r>
              <a:rPr lang="en-US" dirty="0" smtClean="0">
                <a:latin typeface="Arial" pitchFamily="34" charset="0"/>
                <a:cs typeface="Arial" pitchFamily="34" charset="0"/>
              </a:rPr>
              <a:t> (3) implement our segmentation by optimizing our products/services for that segment </a:t>
            </a:r>
            <a:r>
              <a:rPr lang="en-US" u="sng" dirty="0" smtClean="0">
                <a:latin typeface="Arial" pitchFamily="34" charset="0"/>
                <a:cs typeface="Arial" pitchFamily="34" charset="0"/>
              </a:rPr>
              <a:t>and</a:t>
            </a:r>
            <a:r>
              <a:rPr lang="en-US" dirty="0" smtClean="0">
                <a:latin typeface="Arial" pitchFamily="34" charset="0"/>
                <a:cs typeface="Arial" pitchFamily="34" charset="0"/>
              </a:rPr>
              <a:t> communicating that we have made the choice to distinguish ourselves that way.</a:t>
            </a:r>
            <a:endParaRPr lang="en-US" dirty="0">
              <a:latin typeface="Arial" pitchFamily="34" charset="0"/>
              <a:cs typeface="Arial" pitchFamily="34" charset="0"/>
            </a:endParaRPr>
          </a:p>
        </p:txBody>
      </p:sp>
      <p:pic>
        <p:nvPicPr>
          <p:cNvPr id="4" name="Picture 3" descr="STP.png"/>
          <p:cNvPicPr>
            <a:picLocks noChangeAspect="1"/>
          </p:cNvPicPr>
          <p:nvPr/>
        </p:nvPicPr>
        <p:blipFill>
          <a:blip r:embed="rId2"/>
          <a:stretch>
            <a:fillRect/>
          </a:stretch>
        </p:blipFill>
        <p:spPr>
          <a:xfrm>
            <a:off x="0" y="1428736"/>
            <a:ext cx="4786314" cy="311103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smtClean="0">
                <a:latin typeface="Arial" pitchFamily="34" charset="0"/>
                <a:cs typeface="Arial" pitchFamily="34" charset="0"/>
              </a:rPr>
              <a:t>SWOT for the Happy business</a:t>
            </a:r>
            <a:endParaRPr lang="en-US" dirty="0">
              <a:latin typeface="Arial" pitchFamily="34" charset="0"/>
              <a:cs typeface="Arial" pitchFamily="34" charset="0"/>
            </a:endParaRPr>
          </a:p>
        </p:txBody>
      </p:sp>
      <p:graphicFrame>
        <p:nvGraphicFramePr>
          <p:cNvPr id="4" name="Content Placeholder 3"/>
          <p:cNvGraphicFramePr>
            <a:graphicFrameLocks noGrp="1"/>
          </p:cNvGraphicFramePr>
          <p:nvPr>
            <p:ph idx="1"/>
          </p:nvPr>
        </p:nvGraphicFramePr>
        <p:xfrm>
          <a:off x="500034" y="1572905"/>
          <a:ext cx="8215370" cy="5204127"/>
        </p:xfrm>
        <a:graphic>
          <a:graphicData uri="http://schemas.openxmlformats.org/drawingml/2006/table">
            <a:tbl>
              <a:tblPr firstRow="1" bandRow="1">
                <a:tableStyleId>{5C22544A-7EE6-4342-B048-85BDC9FD1C3A}</a:tableStyleId>
              </a:tblPr>
              <a:tblGrid>
                <a:gridCol w="3929090"/>
                <a:gridCol w="4286280"/>
              </a:tblGrid>
              <a:tr h="2558442">
                <a:tc>
                  <a:txBody>
                    <a:bodyPr/>
                    <a:lstStyle/>
                    <a:p>
                      <a:pPr>
                        <a:buFont typeface="Wingdings" pitchFamily="2" charset="2"/>
                        <a:buChar char="v"/>
                      </a:pPr>
                      <a:r>
                        <a:rPr lang="en-US" sz="1200" dirty="0" smtClean="0">
                          <a:latin typeface="Arial" pitchFamily="34" charset="0"/>
                          <a:cs typeface="Arial" pitchFamily="34" charset="0"/>
                        </a:rPr>
                        <a:t>Strengths</a:t>
                      </a:r>
                    </a:p>
                    <a:p>
                      <a:pPr>
                        <a:buFont typeface="Wingdings" pitchFamily="2" charset="2"/>
                        <a:buNone/>
                      </a:pPr>
                      <a:endParaRPr lang="en-US" sz="1200" dirty="0" smtClean="0">
                        <a:latin typeface="Arial" pitchFamily="34" charset="0"/>
                        <a:cs typeface="Arial" pitchFamily="34" charset="0"/>
                      </a:endParaRPr>
                    </a:p>
                    <a:p>
                      <a:r>
                        <a:rPr kumimoji="0" lang="en-US" sz="1200" b="1" i="1" kern="1200" dirty="0" smtClean="0">
                          <a:solidFill>
                            <a:schemeClr val="lt1"/>
                          </a:solidFill>
                          <a:latin typeface="Arial" pitchFamily="34" charset="0"/>
                          <a:ea typeface="+mn-ea"/>
                          <a:cs typeface="Arial" pitchFamily="34" charset="0"/>
                        </a:rPr>
                        <a:t> - Experience on the field  /</a:t>
                      </a:r>
                      <a:r>
                        <a:rPr kumimoji="0" lang="en-US" sz="1200" b="1" i="1" kern="1200" baseline="0" dirty="0" smtClean="0">
                          <a:solidFill>
                            <a:schemeClr val="lt1"/>
                          </a:solidFill>
                          <a:latin typeface="Arial" pitchFamily="34" charset="0"/>
                          <a:ea typeface="+mn-ea"/>
                          <a:cs typeface="Arial" pitchFamily="34" charset="0"/>
                        </a:rPr>
                        <a:t> market ;</a:t>
                      </a:r>
                      <a:endParaRPr kumimoji="0" lang="en-US" sz="1200" b="1" i="1" kern="1200" dirty="0" smtClean="0">
                        <a:solidFill>
                          <a:schemeClr val="lt1"/>
                        </a:solidFill>
                        <a:latin typeface="Arial" pitchFamily="34" charset="0"/>
                        <a:ea typeface="+mn-ea"/>
                        <a:cs typeface="Arial" pitchFamily="34" charset="0"/>
                      </a:endParaRPr>
                    </a:p>
                    <a:p>
                      <a:r>
                        <a:rPr kumimoji="0" lang="en-US" sz="1200" b="1" i="1" kern="1200" dirty="0" smtClean="0">
                          <a:solidFill>
                            <a:schemeClr val="lt1"/>
                          </a:solidFill>
                          <a:latin typeface="Arial" pitchFamily="34" charset="0"/>
                          <a:ea typeface="+mn-ea"/>
                          <a:cs typeface="Arial" pitchFamily="34" charset="0"/>
                        </a:rPr>
                        <a:t>-New concepts</a:t>
                      </a:r>
                      <a:r>
                        <a:rPr kumimoji="0" lang="en-US" sz="1200" b="1" i="1" kern="1200" baseline="0" dirty="0" smtClean="0">
                          <a:solidFill>
                            <a:schemeClr val="lt1"/>
                          </a:solidFill>
                          <a:latin typeface="Arial" pitchFamily="34" charset="0"/>
                          <a:ea typeface="+mn-ea"/>
                          <a:cs typeface="Arial" pitchFamily="34" charset="0"/>
                        </a:rPr>
                        <a:t> and ideas ;</a:t>
                      </a:r>
                      <a:endParaRPr kumimoji="0" lang="en-US" sz="1200" b="1" i="1" kern="1200" dirty="0" smtClean="0">
                        <a:solidFill>
                          <a:schemeClr val="lt1"/>
                        </a:solidFill>
                        <a:latin typeface="Arial" pitchFamily="34" charset="0"/>
                        <a:ea typeface="+mn-ea"/>
                        <a:cs typeface="Arial" pitchFamily="34" charset="0"/>
                      </a:endParaRPr>
                    </a:p>
                    <a:p>
                      <a:r>
                        <a:rPr kumimoji="0" lang="en-US" sz="1200" b="1" i="1" kern="1200" dirty="0" smtClean="0">
                          <a:solidFill>
                            <a:schemeClr val="lt1"/>
                          </a:solidFill>
                          <a:latin typeface="Arial" pitchFamily="34" charset="0"/>
                          <a:ea typeface="+mn-ea"/>
                          <a:cs typeface="Arial" pitchFamily="34" charset="0"/>
                        </a:rPr>
                        <a:t>- Good location ;</a:t>
                      </a:r>
                    </a:p>
                    <a:p>
                      <a:r>
                        <a:rPr kumimoji="0" lang="en-US" sz="1200" b="1" i="1" kern="1200" dirty="0" smtClean="0">
                          <a:solidFill>
                            <a:schemeClr val="lt1"/>
                          </a:solidFill>
                          <a:latin typeface="Arial" pitchFamily="34" charset="0"/>
                          <a:ea typeface="+mn-ea"/>
                          <a:cs typeface="Arial" pitchFamily="34" charset="0"/>
                        </a:rPr>
                        <a:t>-High quality of food serving ;</a:t>
                      </a:r>
                    </a:p>
                    <a:p>
                      <a:r>
                        <a:rPr kumimoji="0" lang="en-US" sz="1200" b="1" i="1" kern="1200" dirty="0" smtClean="0">
                          <a:solidFill>
                            <a:schemeClr val="lt1"/>
                          </a:solidFill>
                          <a:latin typeface="Arial" pitchFamily="34" charset="0"/>
                          <a:ea typeface="+mn-ea"/>
                          <a:cs typeface="Arial" pitchFamily="34" charset="0"/>
                        </a:rPr>
                        <a:t>-Good training for our staff ;</a:t>
                      </a:r>
                    </a:p>
                    <a:p>
                      <a:r>
                        <a:rPr kumimoji="0" lang="en-US" sz="1200" b="1" i="1" kern="1200" dirty="0" smtClean="0">
                          <a:solidFill>
                            <a:schemeClr val="lt1"/>
                          </a:solidFill>
                          <a:latin typeface="Arial" pitchFamily="34" charset="0"/>
                          <a:ea typeface="+mn-ea"/>
                          <a:cs typeface="Arial" pitchFamily="34" charset="0"/>
                        </a:rPr>
                        <a:t>-Fresh products to maintain the food quality ;</a:t>
                      </a:r>
                    </a:p>
                    <a:p>
                      <a:r>
                        <a:rPr kumimoji="0" lang="en-US" sz="1200" b="1" i="1" kern="1200" dirty="0" smtClean="0">
                          <a:solidFill>
                            <a:schemeClr val="lt1"/>
                          </a:solidFill>
                          <a:latin typeface="Arial" pitchFamily="34" charset="0"/>
                          <a:ea typeface="+mn-ea"/>
                          <a:cs typeface="Arial" pitchFamily="34" charset="0"/>
                        </a:rPr>
                        <a:t>-Cultural diversity in the food that are provided based on location</a:t>
                      </a:r>
                      <a:r>
                        <a:rPr kumimoji="0" lang="en-US" sz="1200" b="1" i="1" kern="1200" baseline="0" dirty="0" smtClean="0">
                          <a:solidFill>
                            <a:schemeClr val="lt1"/>
                          </a:solidFill>
                          <a:latin typeface="Arial" pitchFamily="34" charset="0"/>
                          <a:ea typeface="+mn-ea"/>
                          <a:cs typeface="Arial" pitchFamily="34" charset="0"/>
                        </a:rPr>
                        <a:t> ;</a:t>
                      </a:r>
                      <a:endParaRPr kumimoji="0" lang="en-US" sz="1200" b="1" i="1" kern="1200" dirty="0" smtClean="0">
                        <a:solidFill>
                          <a:schemeClr val="lt1"/>
                        </a:solidFill>
                        <a:latin typeface="Arial" pitchFamily="34" charset="0"/>
                        <a:ea typeface="+mn-ea"/>
                        <a:cs typeface="Arial" pitchFamily="34" charset="0"/>
                      </a:endParaRPr>
                    </a:p>
                    <a:p>
                      <a:r>
                        <a:rPr kumimoji="0" lang="en-US" sz="1200" b="1" i="1" kern="1200" dirty="0" smtClean="0">
                          <a:solidFill>
                            <a:schemeClr val="lt1"/>
                          </a:solidFill>
                          <a:latin typeface="Arial" pitchFamily="34" charset="0"/>
                          <a:ea typeface="+mn-ea"/>
                          <a:cs typeface="Arial" pitchFamily="34" charset="0"/>
                        </a:rPr>
                        <a:t>-building customer </a:t>
                      </a:r>
                      <a:r>
                        <a:rPr kumimoji="0" lang="en-US" sz="1200" b="1" i="1" kern="1200" dirty="0" err="1" smtClean="0">
                          <a:solidFill>
                            <a:schemeClr val="lt1"/>
                          </a:solidFill>
                          <a:latin typeface="Arial" pitchFamily="34" charset="0"/>
                          <a:ea typeface="+mn-ea"/>
                          <a:cs typeface="Arial" pitchFamily="34" charset="0"/>
                        </a:rPr>
                        <a:t>ationshipsmanagement</a:t>
                      </a:r>
                      <a:r>
                        <a:rPr kumimoji="0" lang="en-US" sz="1200" b="1" i="1" kern="1200" dirty="0" smtClean="0">
                          <a:solidFill>
                            <a:schemeClr val="lt1"/>
                          </a:solidFill>
                          <a:latin typeface="Arial" pitchFamily="34" charset="0"/>
                          <a:ea typeface="+mn-ea"/>
                          <a:cs typeface="Arial" pitchFamily="34" charset="0"/>
                        </a:rPr>
                        <a:t> by loyalty </a:t>
                      </a:r>
                      <a:r>
                        <a:rPr kumimoji="0" lang="en-US" sz="1200" b="1" i="1" kern="1200" dirty="0" err="1" smtClean="0">
                          <a:solidFill>
                            <a:schemeClr val="lt1"/>
                          </a:solidFill>
                          <a:latin typeface="Arial" pitchFamily="34" charset="0"/>
                          <a:ea typeface="+mn-ea"/>
                          <a:cs typeface="Arial" pitchFamily="34" charset="0"/>
                        </a:rPr>
                        <a:t>programme</a:t>
                      </a:r>
                      <a:r>
                        <a:rPr kumimoji="0" lang="en-US" sz="1200" b="1" i="1" kern="1200" dirty="0" smtClean="0">
                          <a:solidFill>
                            <a:schemeClr val="lt1"/>
                          </a:solidFill>
                          <a:latin typeface="Arial" pitchFamily="34" charset="0"/>
                          <a:ea typeface="+mn-ea"/>
                          <a:cs typeface="Arial" pitchFamily="34" charset="0"/>
                        </a:rPr>
                        <a:t> and promotion.</a:t>
                      </a:r>
                    </a:p>
                    <a:p>
                      <a:r>
                        <a:rPr kumimoji="0" lang="en-US" sz="1200" b="1" i="1" kern="1200" dirty="0" smtClean="0">
                          <a:solidFill>
                            <a:schemeClr val="lt1"/>
                          </a:solidFill>
                          <a:latin typeface="Arial" pitchFamily="34" charset="0"/>
                          <a:ea typeface="+mn-ea"/>
                          <a:cs typeface="Arial" pitchFamily="34" charset="0"/>
                        </a:rPr>
                        <a:t>-food safety guidelines in the assembly line fashion</a:t>
                      </a:r>
                    </a:p>
                    <a:p>
                      <a:r>
                        <a:rPr kumimoji="0" lang="en-US" sz="1200" b="1" i="1" kern="1200" baseline="0" dirty="0" smtClean="0">
                          <a:solidFill>
                            <a:schemeClr val="lt1"/>
                          </a:solidFill>
                          <a:latin typeface="Arial" pitchFamily="34" charset="0"/>
                          <a:ea typeface="+mn-ea"/>
                          <a:cs typeface="Arial" pitchFamily="34" charset="0"/>
                        </a:rPr>
                        <a:t> </a:t>
                      </a:r>
                      <a:endParaRPr kumimoji="0" lang="en-US" sz="1200" b="1" i="1" kern="1200" dirty="0" smtClean="0">
                        <a:solidFill>
                          <a:schemeClr val="lt1"/>
                        </a:solidFill>
                        <a:latin typeface="Arial" pitchFamily="34" charset="0"/>
                        <a:ea typeface="+mn-ea"/>
                        <a:cs typeface="Arial" pitchFamily="34" charset="0"/>
                      </a:endParaRPr>
                    </a:p>
                    <a:p>
                      <a:pPr>
                        <a:buFont typeface="Wingdings" pitchFamily="2" charset="2"/>
                        <a:buNone/>
                      </a:pPr>
                      <a:endParaRPr lang="en-US" sz="1200" dirty="0">
                        <a:latin typeface="Arial" pitchFamily="34" charset="0"/>
                        <a:cs typeface="Arial" pitchFamily="34" charset="0"/>
                      </a:endParaRPr>
                    </a:p>
                  </a:txBody>
                  <a:tcPr/>
                </a:tc>
                <a:tc>
                  <a:txBody>
                    <a:bodyPr/>
                    <a:lstStyle/>
                    <a:p>
                      <a:pPr>
                        <a:buFont typeface="Wingdings" pitchFamily="2" charset="2"/>
                        <a:buChar char="v"/>
                      </a:pPr>
                      <a:r>
                        <a:rPr lang="en-US" sz="1200" dirty="0" smtClean="0">
                          <a:latin typeface="Arial" pitchFamily="34" charset="0"/>
                          <a:cs typeface="Arial" pitchFamily="34" charset="0"/>
                        </a:rPr>
                        <a:t>Weaknesses </a:t>
                      </a:r>
                    </a:p>
                    <a:p>
                      <a:pPr>
                        <a:buFont typeface="Wingdings" pitchFamily="2" charset="2"/>
                        <a:buNone/>
                      </a:pPr>
                      <a:endParaRPr lang="en-US" sz="1200" dirty="0" smtClean="0">
                        <a:latin typeface="Arial" pitchFamily="34" charset="0"/>
                        <a:cs typeface="Arial" pitchFamily="34" charset="0"/>
                      </a:endParaRPr>
                    </a:p>
                    <a:p>
                      <a:r>
                        <a:rPr kumimoji="0" lang="en-US" sz="1200" b="1" i="1" kern="1200" dirty="0" smtClean="0">
                          <a:solidFill>
                            <a:schemeClr val="lt1"/>
                          </a:solidFill>
                          <a:latin typeface="Arial" pitchFamily="34" charset="0"/>
                          <a:ea typeface="+mn-ea"/>
                          <a:cs typeface="Arial" pitchFamily="34" charset="0"/>
                        </a:rPr>
                        <a:t>- High price regarding the services and customer</a:t>
                      </a:r>
                      <a:r>
                        <a:rPr kumimoji="0" lang="en-US" sz="1200" b="1" i="1" kern="1200" baseline="0" dirty="0" smtClean="0">
                          <a:solidFill>
                            <a:schemeClr val="lt1"/>
                          </a:solidFill>
                          <a:latin typeface="Arial" pitchFamily="34" charset="0"/>
                          <a:ea typeface="+mn-ea"/>
                          <a:cs typeface="Arial" pitchFamily="34" charset="0"/>
                        </a:rPr>
                        <a:t> feedback ;</a:t>
                      </a:r>
                      <a:endParaRPr kumimoji="0" lang="en-US" sz="1200" b="1" i="1" kern="1200" dirty="0" smtClean="0">
                        <a:solidFill>
                          <a:schemeClr val="lt1"/>
                        </a:solidFill>
                        <a:latin typeface="Arial" pitchFamily="34" charset="0"/>
                        <a:ea typeface="+mn-ea"/>
                        <a:cs typeface="Arial" pitchFamily="34" charset="0"/>
                      </a:endParaRPr>
                    </a:p>
                    <a:p>
                      <a:r>
                        <a:rPr kumimoji="0" lang="en-US" sz="1200" b="1" i="1" kern="1200" dirty="0" smtClean="0">
                          <a:solidFill>
                            <a:schemeClr val="lt1"/>
                          </a:solidFill>
                          <a:latin typeface="Arial" pitchFamily="34" charset="0"/>
                          <a:ea typeface="+mn-ea"/>
                          <a:cs typeface="Arial" pitchFamily="34" charset="0"/>
                        </a:rPr>
                        <a:t>- No reputation on the international market ; </a:t>
                      </a:r>
                    </a:p>
                    <a:p>
                      <a:r>
                        <a:rPr kumimoji="0" lang="en-US" sz="1200" b="1" i="1" kern="1200" dirty="0" smtClean="0">
                          <a:solidFill>
                            <a:schemeClr val="lt1"/>
                          </a:solidFill>
                          <a:latin typeface="Arial" pitchFamily="34" charset="0"/>
                          <a:ea typeface="+mn-ea"/>
                          <a:cs typeface="Arial" pitchFamily="34" charset="0"/>
                        </a:rPr>
                        <a:t>- Finding difficulties to promote the product and services ;</a:t>
                      </a:r>
                    </a:p>
                    <a:p>
                      <a:r>
                        <a:rPr kumimoji="0" lang="en-US" sz="1200" b="1" i="1" kern="1200" dirty="0" smtClean="0">
                          <a:solidFill>
                            <a:schemeClr val="lt1"/>
                          </a:solidFill>
                          <a:latin typeface="Arial" pitchFamily="34" charset="0"/>
                          <a:ea typeface="+mn-ea"/>
                          <a:cs typeface="Arial" pitchFamily="34" charset="0"/>
                        </a:rPr>
                        <a:t>- Training cost are elevated due to high turnover ;</a:t>
                      </a:r>
                    </a:p>
                    <a:p>
                      <a:r>
                        <a:rPr kumimoji="0" lang="en-US" sz="1200" b="1" i="1" kern="1200" dirty="0" smtClean="0">
                          <a:solidFill>
                            <a:schemeClr val="lt1"/>
                          </a:solidFill>
                          <a:latin typeface="Arial" pitchFamily="34" charset="0"/>
                          <a:ea typeface="+mn-ea"/>
                          <a:cs typeface="Arial" pitchFamily="34" charset="0"/>
                        </a:rPr>
                        <a:t>-</a:t>
                      </a:r>
                      <a:r>
                        <a:rPr kumimoji="0" lang="en-US" sz="1200" b="1" i="1" kern="1200" baseline="0" dirty="0" smtClean="0">
                          <a:solidFill>
                            <a:schemeClr val="lt1"/>
                          </a:solidFill>
                          <a:latin typeface="Arial" pitchFamily="34" charset="0"/>
                          <a:ea typeface="+mn-ea"/>
                          <a:cs typeface="Arial" pitchFamily="34" charset="0"/>
                        </a:rPr>
                        <a:t> Low variation of products regarding the season and the current  menu</a:t>
                      </a:r>
                      <a:r>
                        <a:rPr kumimoji="0" lang="en-US" sz="1200" b="1" i="1" kern="1200" dirty="0" smtClean="0">
                          <a:solidFill>
                            <a:schemeClr val="lt1"/>
                          </a:solidFill>
                          <a:latin typeface="Arial" pitchFamily="34" charset="0"/>
                          <a:ea typeface="+mn-ea"/>
                          <a:cs typeface="Arial" pitchFamily="34" charset="0"/>
                        </a:rPr>
                        <a:t>.</a:t>
                      </a:r>
                    </a:p>
                    <a:p>
                      <a:r>
                        <a:rPr kumimoji="0" lang="en-US" sz="1200" b="1" i="1" kern="1200" dirty="0" smtClean="0">
                          <a:solidFill>
                            <a:schemeClr val="lt1"/>
                          </a:solidFill>
                          <a:latin typeface="Arial" pitchFamily="34" charset="0"/>
                          <a:ea typeface="+mn-ea"/>
                          <a:cs typeface="Arial" pitchFamily="34" charset="0"/>
                        </a:rPr>
                        <a:t>-Lack of experience in restaurant operations ;</a:t>
                      </a:r>
                    </a:p>
                    <a:p>
                      <a:r>
                        <a:rPr kumimoji="0" lang="en-US" sz="1200" b="1" i="1" kern="1200" dirty="0" smtClean="0">
                          <a:solidFill>
                            <a:schemeClr val="lt1"/>
                          </a:solidFill>
                          <a:latin typeface="Arial" pitchFamily="34" charset="0"/>
                          <a:ea typeface="+mn-ea"/>
                          <a:cs typeface="Arial" pitchFamily="34" charset="0"/>
                        </a:rPr>
                        <a:t>- Any</a:t>
                      </a:r>
                      <a:r>
                        <a:rPr kumimoji="0" lang="en-US" sz="1200" b="1" i="1" kern="1200" baseline="0" dirty="0" smtClean="0">
                          <a:solidFill>
                            <a:schemeClr val="lt1"/>
                          </a:solidFill>
                          <a:latin typeface="Arial" pitchFamily="34" charset="0"/>
                          <a:ea typeface="+mn-ea"/>
                          <a:cs typeface="Arial" pitchFamily="34" charset="0"/>
                        </a:rPr>
                        <a:t> kind of financial risks as bankrupt ; </a:t>
                      </a:r>
                      <a:endParaRPr kumimoji="0" lang="en-US" sz="1200" b="1" i="1" kern="1200" dirty="0" smtClean="0">
                        <a:solidFill>
                          <a:schemeClr val="lt1"/>
                        </a:solidFill>
                        <a:latin typeface="Arial" pitchFamily="34" charset="0"/>
                        <a:ea typeface="+mn-ea"/>
                        <a:cs typeface="Arial" pitchFamily="34" charset="0"/>
                      </a:endParaRPr>
                    </a:p>
                    <a:p>
                      <a:r>
                        <a:rPr kumimoji="0" lang="en-US" sz="1200" b="1" i="1" kern="1200" dirty="0" smtClean="0">
                          <a:solidFill>
                            <a:schemeClr val="lt1"/>
                          </a:solidFill>
                          <a:latin typeface="Arial" pitchFamily="34" charset="0"/>
                          <a:ea typeface="+mn-ea"/>
                          <a:cs typeface="Arial" pitchFamily="34" charset="0"/>
                        </a:rPr>
                        <a:t>- Lack of good</a:t>
                      </a:r>
                      <a:r>
                        <a:rPr kumimoji="0" lang="en-US" sz="1200" b="1" i="1" kern="1200" baseline="0" dirty="0" smtClean="0">
                          <a:solidFill>
                            <a:schemeClr val="lt1"/>
                          </a:solidFill>
                          <a:latin typeface="Arial" pitchFamily="34" charset="0"/>
                          <a:ea typeface="+mn-ea"/>
                          <a:cs typeface="Arial" pitchFamily="34" charset="0"/>
                        </a:rPr>
                        <a:t> employees  ; </a:t>
                      </a:r>
                      <a:endParaRPr kumimoji="0" lang="en-US" sz="1200" b="1" i="1" kern="1200" dirty="0" smtClean="0">
                        <a:solidFill>
                          <a:schemeClr val="lt1"/>
                        </a:solidFill>
                        <a:latin typeface="Arial" pitchFamily="34" charset="0"/>
                        <a:ea typeface="+mn-ea"/>
                        <a:cs typeface="Arial" pitchFamily="34" charset="0"/>
                      </a:endParaRPr>
                    </a:p>
                    <a:p>
                      <a:pPr>
                        <a:buFont typeface="Wingdings" pitchFamily="2" charset="2"/>
                        <a:buNone/>
                      </a:pPr>
                      <a:endParaRPr lang="en-US" sz="1200" dirty="0">
                        <a:latin typeface="Arial" pitchFamily="34" charset="0"/>
                        <a:cs typeface="Arial" pitchFamily="34" charset="0"/>
                      </a:endParaRPr>
                    </a:p>
                  </a:txBody>
                  <a:tcPr/>
                </a:tc>
              </a:tr>
              <a:tr h="2369487">
                <a:tc>
                  <a:txBody>
                    <a:bodyPr/>
                    <a:lstStyle/>
                    <a:p>
                      <a:pPr>
                        <a:buFont typeface="Wingdings" pitchFamily="2" charset="2"/>
                        <a:buChar char="v"/>
                      </a:pPr>
                      <a:r>
                        <a:rPr lang="en-US" sz="1200" dirty="0" smtClean="0">
                          <a:latin typeface="Arial" pitchFamily="34" charset="0"/>
                          <a:cs typeface="Arial" pitchFamily="34" charset="0"/>
                        </a:rPr>
                        <a:t>Opportunities</a:t>
                      </a:r>
                    </a:p>
                    <a:p>
                      <a:pPr>
                        <a:buFont typeface="Wingdings" pitchFamily="2" charset="2"/>
                        <a:buNone/>
                      </a:pPr>
                      <a:endParaRPr lang="en-US" sz="1200" dirty="0" smtClean="0">
                        <a:latin typeface="Arial" pitchFamily="34" charset="0"/>
                        <a:cs typeface="Arial" pitchFamily="34" charset="0"/>
                      </a:endParaRPr>
                    </a:p>
                    <a:p>
                      <a:r>
                        <a:rPr kumimoji="0" lang="en-US" sz="1200" b="1" i="1" kern="1200" dirty="0" smtClean="0">
                          <a:solidFill>
                            <a:schemeClr val="tx1"/>
                          </a:solidFill>
                          <a:latin typeface="Arial" pitchFamily="34" charset="0"/>
                          <a:ea typeface="+mn-ea"/>
                          <a:cs typeface="Arial" pitchFamily="34" charset="0"/>
                        </a:rPr>
                        <a:t>-Create</a:t>
                      </a:r>
                      <a:r>
                        <a:rPr kumimoji="0" lang="en-US" sz="1200" b="1" i="1" kern="1200" baseline="0" dirty="0" smtClean="0">
                          <a:solidFill>
                            <a:schemeClr val="tx1"/>
                          </a:solidFill>
                          <a:latin typeface="Arial" pitchFamily="34" charset="0"/>
                          <a:ea typeface="+mn-ea"/>
                          <a:cs typeface="Arial" pitchFamily="34" charset="0"/>
                        </a:rPr>
                        <a:t> a good relations with other worldwide companies in order to build a bigger contingent  and to </a:t>
                      </a:r>
                      <a:r>
                        <a:rPr kumimoji="0" lang="en-US" sz="1200" b="1" i="1" kern="1200" dirty="0" smtClean="0">
                          <a:solidFill>
                            <a:schemeClr val="tx1"/>
                          </a:solidFill>
                          <a:latin typeface="Arial" pitchFamily="34" charset="0"/>
                          <a:ea typeface="+mn-ea"/>
                          <a:cs typeface="Arial" pitchFamily="34" charset="0"/>
                        </a:rPr>
                        <a:t>gain many more satisfied clients ;</a:t>
                      </a:r>
                    </a:p>
                    <a:p>
                      <a:r>
                        <a:rPr kumimoji="0" lang="en-US" sz="1200" b="1" i="1" kern="1200" dirty="0" smtClean="0">
                          <a:solidFill>
                            <a:schemeClr val="tx1"/>
                          </a:solidFill>
                          <a:latin typeface="Arial" pitchFamily="34" charset="0"/>
                          <a:ea typeface="+mn-ea"/>
                          <a:cs typeface="Arial" pitchFamily="34" charset="0"/>
                        </a:rPr>
                        <a:t>- Open new locations ;</a:t>
                      </a:r>
                    </a:p>
                    <a:p>
                      <a:r>
                        <a:rPr kumimoji="0" lang="en-US" sz="1200" b="1" i="1" kern="1200" dirty="0" smtClean="0">
                          <a:solidFill>
                            <a:schemeClr val="tx1"/>
                          </a:solidFill>
                          <a:latin typeface="Arial" pitchFamily="34" charset="0"/>
                          <a:ea typeface="+mn-ea"/>
                          <a:cs typeface="Arial" pitchFamily="34" charset="0"/>
                        </a:rPr>
                        <a:t>- Creating more functions ;</a:t>
                      </a:r>
                    </a:p>
                    <a:p>
                      <a:r>
                        <a:rPr kumimoji="0" lang="en-US" sz="1200" b="1" i="1" kern="1200" dirty="0" smtClean="0">
                          <a:solidFill>
                            <a:schemeClr val="tx1"/>
                          </a:solidFill>
                          <a:latin typeface="Arial" pitchFamily="34" charset="0"/>
                          <a:ea typeface="+mn-ea"/>
                          <a:cs typeface="Arial" pitchFamily="34" charset="0"/>
                        </a:rPr>
                        <a:t>-to increase the quality as much as it is possible regarding the market that they are serving for</a:t>
                      </a:r>
                    </a:p>
                    <a:p>
                      <a:r>
                        <a:rPr kumimoji="0" lang="en-US" sz="1200" b="1" i="1" kern="1200" dirty="0" smtClean="0">
                          <a:solidFill>
                            <a:schemeClr val="tx1"/>
                          </a:solidFill>
                          <a:latin typeface="Arial" pitchFamily="34" charset="0"/>
                          <a:ea typeface="+mn-ea"/>
                          <a:cs typeface="Arial" pitchFamily="34" charset="0"/>
                        </a:rPr>
                        <a:t>-being more responsive to the social changes to healthier options</a:t>
                      </a:r>
                    </a:p>
                    <a:p>
                      <a:pPr>
                        <a:buFont typeface="Wingdings" pitchFamily="2" charset="2"/>
                        <a:buNone/>
                      </a:pPr>
                      <a:endParaRPr lang="en-US" sz="1200" dirty="0">
                        <a:latin typeface="Arial" pitchFamily="34" charset="0"/>
                        <a:cs typeface="Arial" pitchFamily="34" charset="0"/>
                      </a:endParaRPr>
                    </a:p>
                  </a:txBody>
                  <a:tcPr/>
                </a:tc>
                <a:tc>
                  <a:txBody>
                    <a:bodyPr/>
                    <a:lstStyle/>
                    <a:p>
                      <a:pPr>
                        <a:buFont typeface="Wingdings" pitchFamily="2" charset="2"/>
                        <a:buChar char="v"/>
                      </a:pPr>
                      <a:r>
                        <a:rPr lang="en-US" sz="1200" dirty="0" smtClean="0">
                          <a:latin typeface="Arial" pitchFamily="34" charset="0"/>
                          <a:cs typeface="Arial" pitchFamily="34" charset="0"/>
                        </a:rPr>
                        <a:t>Threats</a:t>
                      </a:r>
                    </a:p>
                    <a:p>
                      <a:pPr>
                        <a:buFont typeface="Wingdings" pitchFamily="2" charset="2"/>
                        <a:buNone/>
                      </a:pPr>
                      <a:endParaRPr lang="en-US" sz="1200" dirty="0" smtClean="0">
                        <a:latin typeface="Arial" pitchFamily="34" charset="0"/>
                        <a:cs typeface="Arial" pitchFamily="34" charset="0"/>
                      </a:endParaRPr>
                    </a:p>
                    <a:p>
                      <a:r>
                        <a:rPr kumimoji="0" lang="en-US" sz="1200" b="1" i="1" kern="1200" dirty="0" smtClean="0">
                          <a:solidFill>
                            <a:schemeClr val="dk1"/>
                          </a:solidFill>
                          <a:latin typeface="Arial" pitchFamily="34" charset="0"/>
                          <a:ea typeface="+mn-ea"/>
                          <a:cs typeface="Arial" pitchFamily="34" charset="0"/>
                        </a:rPr>
                        <a:t> - Unstable economy ;</a:t>
                      </a:r>
                    </a:p>
                    <a:p>
                      <a:r>
                        <a:rPr kumimoji="0" lang="en-US" sz="1200" b="1" i="1" kern="1200" dirty="0" smtClean="0">
                          <a:solidFill>
                            <a:schemeClr val="dk1"/>
                          </a:solidFill>
                          <a:latin typeface="Arial" pitchFamily="34" charset="0"/>
                          <a:ea typeface="+mn-ea"/>
                          <a:cs typeface="Arial" pitchFamily="34" charset="0"/>
                        </a:rPr>
                        <a:t>- Competitors ;</a:t>
                      </a:r>
                    </a:p>
                    <a:p>
                      <a:r>
                        <a:rPr kumimoji="0" lang="en-US" sz="1200" b="1" i="1" kern="1200" dirty="0" smtClean="0">
                          <a:solidFill>
                            <a:schemeClr val="dk1"/>
                          </a:solidFill>
                          <a:latin typeface="Arial" pitchFamily="34" charset="0"/>
                          <a:ea typeface="+mn-ea"/>
                          <a:cs typeface="Arial" pitchFamily="34" charset="0"/>
                        </a:rPr>
                        <a:t>-Wrong decision regarding</a:t>
                      </a:r>
                      <a:r>
                        <a:rPr kumimoji="0" lang="en-US" sz="1200" b="1" i="1" kern="1200" baseline="0" dirty="0" smtClean="0">
                          <a:solidFill>
                            <a:schemeClr val="dk1"/>
                          </a:solidFill>
                          <a:latin typeface="Arial" pitchFamily="34" charset="0"/>
                          <a:ea typeface="+mn-ea"/>
                          <a:cs typeface="Arial" pitchFamily="34" charset="0"/>
                        </a:rPr>
                        <a:t> the location ; </a:t>
                      </a:r>
                      <a:endParaRPr kumimoji="0" lang="en-US" sz="1200" b="1" i="1" kern="1200" dirty="0" smtClean="0">
                        <a:solidFill>
                          <a:schemeClr val="dk1"/>
                        </a:solidFill>
                        <a:latin typeface="Arial" pitchFamily="34" charset="0"/>
                        <a:ea typeface="+mn-ea"/>
                        <a:cs typeface="Arial" pitchFamily="34" charset="0"/>
                      </a:endParaRPr>
                    </a:p>
                    <a:p>
                      <a:r>
                        <a:rPr kumimoji="0" lang="en-US" sz="1200" b="1" i="1" kern="1200" dirty="0" smtClean="0">
                          <a:solidFill>
                            <a:schemeClr val="dk1"/>
                          </a:solidFill>
                          <a:latin typeface="Arial" pitchFamily="34" charset="0"/>
                          <a:ea typeface="+mn-ea"/>
                          <a:cs typeface="Arial" pitchFamily="34" charset="0"/>
                        </a:rPr>
                        <a:t>- High cost / Price war ; </a:t>
                      </a:r>
                    </a:p>
                    <a:p>
                      <a:pPr>
                        <a:buFontTx/>
                        <a:buChar char="-"/>
                      </a:pPr>
                      <a:r>
                        <a:rPr kumimoji="0" lang="en-US" sz="1200" b="1" i="1" kern="1200" dirty="0" smtClean="0">
                          <a:solidFill>
                            <a:schemeClr val="dk1"/>
                          </a:solidFill>
                          <a:latin typeface="Arial" pitchFamily="34" charset="0"/>
                          <a:ea typeface="+mn-ea"/>
                          <a:cs typeface="Arial" pitchFamily="34" charset="0"/>
                        </a:rPr>
                        <a:t>Similar concept of service ; </a:t>
                      </a:r>
                    </a:p>
                    <a:p>
                      <a:pPr>
                        <a:buFontTx/>
                        <a:buNone/>
                      </a:pPr>
                      <a:r>
                        <a:rPr kumimoji="0" lang="en-US" sz="1200" b="1" i="1" kern="1200" dirty="0" smtClean="0">
                          <a:solidFill>
                            <a:schemeClr val="dk1"/>
                          </a:solidFill>
                          <a:latin typeface="Arial" pitchFamily="34" charset="0"/>
                          <a:ea typeface="+mn-ea"/>
                          <a:cs typeface="Arial" pitchFamily="34" charset="0"/>
                        </a:rPr>
                        <a:t>- Political developments ;</a:t>
                      </a:r>
                    </a:p>
                    <a:p>
                      <a:r>
                        <a:rPr kumimoji="0" lang="en-US" sz="1200" b="1" i="1" kern="1200" dirty="0" smtClean="0">
                          <a:solidFill>
                            <a:schemeClr val="dk1"/>
                          </a:solidFill>
                          <a:latin typeface="Arial" pitchFamily="34" charset="0"/>
                          <a:ea typeface="+mn-ea"/>
                          <a:cs typeface="Arial" pitchFamily="34" charset="0"/>
                        </a:rPr>
                        <a:t>- High inflation</a:t>
                      </a:r>
                      <a:r>
                        <a:rPr kumimoji="0" lang="en-US" sz="1200" b="1" i="1" kern="1200" baseline="0" dirty="0" smtClean="0">
                          <a:solidFill>
                            <a:schemeClr val="dk1"/>
                          </a:solidFill>
                          <a:latin typeface="Arial" pitchFamily="34" charset="0"/>
                          <a:ea typeface="+mn-ea"/>
                          <a:cs typeface="Arial" pitchFamily="34" charset="0"/>
                        </a:rPr>
                        <a:t> ; </a:t>
                      </a:r>
                      <a:endParaRPr kumimoji="0" lang="en-US" sz="1200" b="1" i="1" kern="1200" dirty="0" smtClean="0">
                        <a:solidFill>
                          <a:schemeClr val="dk1"/>
                        </a:solidFill>
                        <a:latin typeface="Arial" pitchFamily="34" charset="0"/>
                        <a:ea typeface="+mn-ea"/>
                        <a:cs typeface="Arial" pitchFamily="34" charset="0"/>
                      </a:endParaRPr>
                    </a:p>
                    <a:p>
                      <a:r>
                        <a:rPr kumimoji="0" lang="en-US" sz="1200" b="1" i="1" kern="1200" dirty="0" smtClean="0">
                          <a:solidFill>
                            <a:schemeClr val="dk1"/>
                          </a:solidFill>
                          <a:latin typeface="Arial" pitchFamily="34" charset="0"/>
                          <a:ea typeface="+mn-ea"/>
                          <a:cs typeface="Arial" pitchFamily="34" charset="0"/>
                        </a:rPr>
                        <a:t>- Dynamic changes</a:t>
                      </a:r>
                      <a:r>
                        <a:rPr kumimoji="0" lang="en-US" sz="1200" b="1" i="1" kern="1200" baseline="0" dirty="0" smtClean="0">
                          <a:solidFill>
                            <a:schemeClr val="dk1"/>
                          </a:solidFill>
                          <a:latin typeface="Arial" pitchFamily="34" charset="0"/>
                          <a:ea typeface="+mn-ea"/>
                          <a:cs typeface="Arial" pitchFamily="34" charset="0"/>
                        </a:rPr>
                        <a:t> in the food industry ;</a:t>
                      </a:r>
                      <a:r>
                        <a:rPr kumimoji="0" lang="en-US" sz="1200" b="1" i="1" kern="1200" dirty="0" smtClean="0">
                          <a:solidFill>
                            <a:schemeClr val="dk1"/>
                          </a:solidFill>
                          <a:latin typeface="Arial" pitchFamily="34" charset="0"/>
                          <a:ea typeface="+mn-ea"/>
                          <a:cs typeface="Arial" pitchFamily="34" charset="0"/>
                        </a:rPr>
                        <a:t> </a:t>
                      </a:r>
                    </a:p>
                    <a:p>
                      <a:r>
                        <a:rPr kumimoji="0" lang="en-US" sz="1200" b="1" i="1" kern="1200" dirty="0" smtClean="0">
                          <a:solidFill>
                            <a:schemeClr val="dk1"/>
                          </a:solidFill>
                          <a:latin typeface="Arial" pitchFamily="34" charset="0"/>
                          <a:ea typeface="+mn-ea"/>
                          <a:cs typeface="Arial" pitchFamily="34" charset="0"/>
                        </a:rPr>
                        <a:t>- Regulation and Laws ;</a:t>
                      </a:r>
                    </a:p>
                    <a:p>
                      <a:pPr>
                        <a:buFont typeface="Wingdings" pitchFamily="2" charset="2"/>
                        <a:buNone/>
                      </a:pPr>
                      <a:endParaRPr lang="en-US" sz="1200" dirty="0">
                        <a:latin typeface="Arial" pitchFamily="34" charset="0"/>
                        <a:cs typeface="Arial" pitchFamily="34" charset="0"/>
                      </a:endParaRPr>
                    </a:p>
                  </a:txBody>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i="1" dirty="0" smtClean="0">
                <a:latin typeface="Arial" pitchFamily="34" charset="0"/>
                <a:cs typeface="Arial" pitchFamily="34" charset="0"/>
              </a:rPr>
              <a:t>PESTEL</a:t>
            </a:r>
            <a:br>
              <a:rPr lang="en-US" i="1" dirty="0" smtClean="0">
                <a:latin typeface="Arial" pitchFamily="34" charset="0"/>
                <a:cs typeface="Arial" pitchFamily="34" charset="0"/>
              </a:rPr>
            </a:br>
            <a:r>
              <a:rPr lang="en-US" b="0" dirty="0" smtClean="0"/>
              <a:t> </a:t>
            </a:r>
            <a:r>
              <a:rPr lang="en-US" sz="2400" b="0" dirty="0" smtClean="0">
                <a:latin typeface="Arial" pitchFamily="34" charset="0"/>
                <a:cs typeface="Arial" pitchFamily="34" charset="0"/>
              </a:rPr>
              <a:t>(</a:t>
            </a:r>
            <a:r>
              <a:rPr lang="en-US" sz="2400" dirty="0" smtClean="0">
                <a:latin typeface="Arial" pitchFamily="34" charset="0"/>
                <a:cs typeface="Arial" pitchFamily="34" charset="0"/>
              </a:rPr>
              <a:t>P</a:t>
            </a:r>
            <a:r>
              <a:rPr lang="en-US" sz="2400" b="0" dirty="0" smtClean="0">
                <a:latin typeface="Arial" pitchFamily="34" charset="0"/>
                <a:cs typeface="Arial" pitchFamily="34" charset="0"/>
              </a:rPr>
              <a:t>olitical </a:t>
            </a:r>
            <a:r>
              <a:rPr lang="en-US" sz="2400" dirty="0" smtClean="0">
                <a:latin typeface="Arial" pitchFamily="34" charset="0"/>
                <a:cs typeface="Arial" pitchFamily="34" charset="0"/>
              </a:rPr>
              <a:t>E</a:t>
            </a:r>
            <a:r>
              <a:rPr lang="en-US" sz="2400" b="0" dirty="0" smtClean="0">
                <a:latin typeface="Arial" pitchFamily="34" charset="0"/>
                <a:cs typeface="Arial" pitchFamily="34" charset="0"/>
              </a:rPr>
              <a:t>conomic </a:t>
            </a:r>
            <a:r>
              <a:rPr lang="en-US" sz="2400" dirty="0" smtClean="0">
                <a:latin typeface="Arial" pitchFamily="34" charset="0"/>
                <a:cs typeface="Arial" pitchFamily="34" charset="0"/>
              </a:rPr>
              <a:t>S</a:t>
            </a:r>
            <a:r>
              <a:rPr lang="en-US" sz="2400" b="0" dirty="0" smtClean="0">
                <a:latin typeface="Arial" pitchFamily="34" charset="0"/>
                <a:cs typeface="Arial" pitchFamily="34" charset="0"/>
              </a:rPr>
              <a:t>ocial </a:t>
            </a:r>
            <a:r>
              <a:rPr lang="en-US" sz="2400" dirty="0" smtClean="0">
                <a:latin typeface="Arial" pitchFamily="34" charset="0"/>
                <a:cs typeface="Arial" pitchFamily="34" charset="0"/>
              </a:rPr>
              <a:t>T</a:t>
            </a:r>
            <a:r>
              <a:rPr lang="en-US" sz="2400" b="0" dirty="0" smtClean="0">
                <a:latin typeface="Arial" pitchFamily="34" charset="0"/>
                <a:cs typeface="Arial" pitchFamily="34" charset="0"/>
              </a:rPr>
              <a:t>echnological </a:t>
            </a:r>
            <a:r>
              <a:rPr lang="en-US" sz="2400" dirty="0" smtClean="0">
                <a:latin typeface="Arial" pitchFamily="34" charset="0"/>
                <a:cs typeface="Arial" pitchFamily="34" charset="0"/>
              </a:rPr>
              <a:t>E</a:t>
            </a:r>
            <a:r>
              <a:rPr lang="en-US" sz="2400" b="0" dirty="0" smtClean="0">
                <a:latin typeface="Arial" pitchFamily="34" charset="0"/>
                <a:cs typeface="Arial" pitchFamily="34" charset="0"/>
              </a:rPr>
              <a:t>nvironmental </a:t>
            </a:r>
            <a:r>
              <a:rPr lang="en-US" sz="2400" dirty="0" smtClean="0">
                <a:latin typeface="Arial" pitchFamily="34" charset="0"/>
                <a:cs typeface="Arial" pitchFamily="34" charset="0"/>
              </a:rPr>
              <a:t>L</a:t>
            </a:r>
            <a:r>
              <a:rPr lang="en-US" sz="2400" b="0" dirty="0" smtClean="0">
                <a:latin typeface="Arial" pitchFamily="34" charset="0"/>
                <a:cs typeface="Arial" pitchFamily="34" charset="0"/>
              </a:rPr>
              <a:t>egal) </a:t>
            </a:r>
            <a:endParaRPr lang="en-US" sz="2400" i="1" dirty="0">
              <a:latin typeface="Arial" pitchFamily="34" charset="0"/>
              <a:cs typeface="Arial" pitchFamily="34" charset="0"/>
            </a:endParaRPr>
          </a:p>
        </p:txBody>
      </p:sp>
      <p:sp>
        <p:nvSpPr>
          <p:cNvPr id="3" name="Content Placeholder 2"/>
          <p:cNvSpPr>
            <a:spLocks noGrp="1"/>
          </p:cNvSpPr>
          <p:nvPr>
            <p:ph idx="1"/>
          </p:nvPr>
        </p:nvSpPr>
        <p:spPr/>
        <p:txBody>
          <a:bodyPr>
            <a:normAutofit fontScale="77500" lnSpcReduction="20000"/>
          </a:bodyPr>
          <a:lstStyle/>
          <a:p>
            <a:r>
              <a:rPr lang="en-GB" dirty="0" smtClean="0"/>
              <a:t>PESTEL is a tool used to analyse the macro environment. It is similar to SWOT analyse because we identify threats and weaknesses but we consider only external factors, which have influence on the organization. </a:t>
            </a:r>
            <a:endParaRPr lang="en-US" dirty="0" smtClean="0"/>
          </a:p>
          <a:p>
            <a:r>
              <a:rPr lang="en-GB" dirty="0" smtClean="0"/>
              <a:t>Political</a:t>
            </a:r>
            <a:endParaRPr lang="en-US" dirty="0" smtClean="0"/>
          </a:p>
          <a:p>
            <a:r>
              <a:rPr lang="en-GB" dirty="0" smtClean="0"/>
              <a:t>Economic</a:t>
            </a:r>
            <a:endParaRPr lang="en-US" dirty="0" smtClean="0"/>
          </a:p>
          <a:p>
            <a:r>
              <a:rPr lang="en-GB" dirty="0" smtClean="0"/>
              <a:t>Sociological</a:t>
            </a:r>
            <a:endParaRPr lang="en-US" dirty="0" smtClean="0"/>
          </a:p>
          <a:p>
            <a:r>
              <a:rPr lang="en-GB" dirty="0" smtClean="0"/>
              <a:t>Technological</a:t>
            </a:r>
            <a:endParaRPr lang="en-US" dirty="0" smtClean="0"/>
          </a:p>
          <a:p>
            <a:r>
              <a:rPr lang="en-GB" dirty="0" smtClean="0"/>
              <a:t>Ethical/ Environmental</a:t>
            </a:r>
            <a:endParaRPr lang="en-US" dirty="0" smtClean="0"/>
          </a:p>
          <a:p>
            <a:r>
              <a:rPr lang="en-GB" dirty="0" smtClean="0"/>
              <a:t>Legal</a:t>
            </a:r>
            <a:endParaRPr lang="en-US" dirty="0" smtClean="0"/>
          </a:p>
          <a:p>
            <a:r>
              <a:rPr lang="en-GB" dirty="0" smtClean="0"/>
              <a:t>Political factors are all relating to the government. They show us how the government influences in the economy and to what degree. </a:t>
            </a:r>
            <a:endParaRPr lang="en-US" dirty="0" smtClean="0"/>
          </a:p>
          <a:p>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13062-02-pestel-impact-map-powerpoint-templates-16x9-1-558x314.jpg"/>
          <p:cNvPicPr>
            <a:picLocks noGrp="1" noChangeAspect="1"/>
          </p:cNvPicPr>
          <p:nvPr>
            <p:ph idx="1"/>
          </p:nvPr>
        </p:nvPicPr>
        <p:blipFill>
          <a:blip r:embed="rId2"/>
          <a:stretch>
            <a:fillRect/>
          </a:stretch>
        </p:blipFill>
        <p:spPr>
          <a:xfrm>
            <a:off x="0" y="0"/>
            <a:ext cx="9170413" cy="4083063"/>
          </a:xfrm>
        </p:spPr>
      </p:pic>
      <p:sp>
        <p:nvSpPr>
          <p:cNvPr id="5" name="TextBox 4"/>
          <p:cNvSpPr txBox="1"/>
          <p:nvPr/>
        </p:nvSpPr>
        <p:spPr>
          <a:xfrm>
            <a:off x="642910" y="4929198"/>
            <a:ext cx="7786742" cy="1015663"/>
          </a:xfrm>
          <a:prstGeom prst="rect">
            <a:avLst/>
          </a:prstGeom>
          <a:noFill/>
        </p:spPr>
        <p:txBody>
          <a:bodyPr wrap="square" rtlCol="0">
            <a:spAutoFit/>
          </a:bodyPr>
          <a:lstStyle/>
          <a:p>
            <a:pPr algn="ctr"/>
            <a:r>
              <a:rPr lang="en-GB" sz="1200" dirty="0">
                <a:latin typeface="Arial" pitchFamily="34" charset="0"/>
                <a:cs typeface="Arial" pitchFamily="34" charset="0"/>
              </a:rPr>
              <a:t>These factors we can separate as micro-economic and macro-economic factors. </a:t>
            </a:r>
            <a:endParaRPr lang="en-US" sz="1200" dirty="0">
              <a:latin typeface="Arial" pitchFamily="34" charset="0"/>
              <a:cs typeface="Arial" pitchFamily="34" charset="0"/>
            </a:endParaRPr>
          </a:p>
          <a:p>
            <a:pPr algn="ctr"/>
            <a:r>
              <a:rPr lang="en-GB" sz="1200" dirty="0">
                <a:latin typeface="Arial" pitchFamily="34" charset="0"/>
                <a:cs typeface="Arial" pitchFamily="34" charset="0"/>
              </a:rPr>
              <a:t> Macro-economic factors control the demand in every economic. The governments use different tools to make these control happen as taxation policy, control of interest rate, government expenditure and so on.</a:t>
            </a:r>
            <a:endParaRPr lang="en-US" sz="1200" dirty="0">
              <a:latin typeface="Arial" pitchFamily="34" charset="0"/>
              <a:cs typeface="Arial" pitchFamily="34" charset="0"/>
            </a:endParaRPr>
          </a:p>
          <a:p>
            <a:pPr algn="ctr"/>
            <a:r>
              <a:rPr lang="en-GB" sz="1200" dirty="0">
                <a:latin typeface="Arial" pitchFamily="34" charset="0"/>
                <a:cs typeface="Arial" pitchFamily="34" charset="0"/>
              </a:rPr>
              <a:t>Micro-economic factors control the way people spend their income.</a:t>
            </a:r>
            <a:endParaRPr lang="en-US" sz="1200" dirty="0">
              <a:latin typeface="Arial" pitchFamily="34" charset="0"/>
              <a:cs typeface="Arial" pitchFamily="34" charset="0"/>
            </a:endParaRPr>
          </a:p>
          <a:p>
            <a:pPr algn="ctr"/>
            <a:endParaRPr lang="en-US" sz="1200" dirty="0">
              <a:latin typeface="Arial" pitchFamily="34" charset="0"/>
              <a:cs typeface="Arial" pitchFamily="34" charset="0"/>
            </a:endParaRPr>
          </a:p>
        </p:txBody>
      </p:sp>
      <p:sp>
        <p:nvSpPr>
          <p:cNvPr id="6" name="TextBox 5"/>
          <p:cNvSpPr txBox="1"/>
          <p:nvPr/>
        </p:nvSpPr>
        <p:spPr>
          <a:xfrm>
            <a:off x="1714480" y="4500570"/>
            <a:ext cx="5929354" cy="369332"/>
          </a:xfrm>
          <a:prstGeom prst="rect">
            <a:avLst/>
          </a:prstGeom>
          <a:noFill/>
        </p:spPr>
        <p:txBody>
          <a:bodyPr wrap="square" rtlCol="0">
            <a:spAutoFit/>
          </a:bodyPr>
          <a:lstStyle/>
          <a:p>
            <a:pPr algn="ctr"/>
            <a:r>
              <a:rPr lang="en-US" b="1" dirty="0" smtClean="0">
                <a:latin typeface="Arial" pitchFamily="34" charset="0"/>
                <a:cs typeface="Arial" pitchFamily="34" charset="0"/>
              </a:rPr>
              <a:t>Micro and Macro Economics Factors</a:t>
            </a:r>
            <a:endParaRPr lang="en-US"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chorCtr="0">
            <a:normAutofit fontScale="90000"/>
          </a:bodyPr>
          <a:lstStyle/>
          <a:p>
            <a:pPr algn="ctr"/>
            <a:r>
              <a:rPr lang="en-GB" dirty="0" smtClean="0"/>
              <a:t>Marketing </a:t>
            </a:r>
            <a:r>
              <a:rPr lang="en-GB" dirty="0" err="1" smtClean="0"/>
              <a:t>Communcation</a:t>
            </a:r>
            <a:r>
              <a:rPr lang="en-GB" dirty="0" smtClean="0"/>
              <a:t> Mix</a:t>
            </a:r>
            <a:br>
              <a:rPr lang="en-GB" dirty="0" smtClean="0"/>
            </a:br>
            <a:r>
              <a:rPr lang="en-GB" dirty="0" smtClean="0"/>
              <a:t>Promotional mix</a:t>
            </a:r>
            <a:endParaRPr lang="en-US" dirty="0"/>
          </a:p>
        </p:txBody>
      </p:sp>
      <p:sp>
        <p:nvSpPr>
          <p:cNvPr id="3" name="Content Placeholder 2"/>
          <p:cNvSpPr>
            <a:spLocks noGrp="1"/>
          </p:cNvSpPr>
          <p:nvPr>
            <p:ph idx="1"/>
          </p:nvPr>
        </p:nvSpPr>
        <p:spPr/>
        <p:txBody>
          <a:bodyPr>
            <a:normAutofit/>
          </a:bodyPr>
          <a:lstStyle/>
          <a:p>
            <a:r>
              <a:rPr lang="en-GB" sz="1200" b="1" dirty="0" smtClean="0">
                <a:latin typeface="Arial" pitchFamily="34" charset="0"/>
                <a:cs typeface="Arial" pitchFamily="34" charset="0"/>
              </a:rPr>
              <a:t>Marketing function includes in it merchandising and distribution, product research and development, processes and pricing as well communication or promotion. </a:t>
            </a:r>
          </a:p>
          <a:p>
            <a:pPr>
              <a:buNone/>
            </a:pPr>
            <a:endParaRPr lang="en-US" sz="1200" b="1" dirty="0" smtClean="0">
              <a:latin typeface="Arial" pitchFamily="34" charset="0"/>
              <a:cs typeface="Arial" pitchFamily="34" charset="0"/>
            </a:endParaRPr>
          </a:p>
          <a:p>
            <a:r>
              <a:rPr lang="en-GB" sz="1200" b="1" dirty="0" smtClean="0">
                <a:latin typeface="Arial" pitchFamily="34" charset="0"/>
                <a:cs typeface="Arial" pitchFamily="34" charset="0"/>
              </a:rPr>
              <a:t>In London, advertising is too expensive, and we can hardly afford active campaigns at the beginning. We will rely mainly on the visibility of the location and take advantage of the fact that we are in the most visited city in Europe, where there is a natural flow of people.</a:t>
            </a:r>
            <a:endParaRPr lang="en-US" sz="1200" b="1" dirty="0">
              <a:latin typeface="Arial" pitchFamily="34" charset="0"/>
              <a:cs typeface="Arial" pitchFamily="34" charset="0"/>
            </a:endParaRPr>
          </a:p>
        </p:txBody>
      </p:sp>
      <p:pic>
        <p:nvPicPr>
          <p:cNvPr id="5" name="Picture 4" descr="Marketing-Communication-Mix.jpg"/>
          <p:cNvPicPr>
            <a:picLocks noChangeAspect="1"/>
          </p:cNvPicPr>
          <p:nvPr/>
        </p:nvPicPr>
        <p:blipFill>
          <a:blip r:embed="rId2"/>
          <a:stretch>
            <a:fillRect/>
          </a:stretch>
        </p:blipFill>
        <p:spPr>
          <a:xfrm>
            <a:off x="0" y="3143248"/>
            <a:ext cx="9144000" cy="3714752"/>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000" dirty="0" smtClean="0">
                <a:latin typeface="Arial" pitchFamily="34" charset="0"/>
                <a:cs typeface="Arial" pitchFamily="34" charset="0"/>
              </a:rPr>
              <a:t>Improvement of the MCM in the restaurant industry</a:t>
            </a:r>
            <a:endParaRPr lang="en-US" sz="3000" dirty="0">
              <a:latin typeface="Arial" pitchFamily="34" charset="0"/>
              <a:cs typeface="Arial" pitchFamily="34" charset="0"/>
            </a:endParaRPr>
          </a:p>
        </p:txBody>
      </p:sp>
      <p:pic>
        <p:nvPicPr>
          <p:cNvPr id="4" name="Content Placeholder 3" descr="restaraunt-marketing-ideas.jpg"/>
          <p:cNvPicPr>
            <a:picLocks noGrp="1" noChangeAspect="1"/>
          </p:cNvPicPr>
          <p:nvPr>
            <p:ph idx="1"/>
          </p:nvPr>
        </p:nvPicPr>
        <p:blipFill>
          <a:blip r:embed="rId2"/>
          <a:stretch>
            <a:fillRect/>
          </a:stretch>
        </p:blipFill>
        <p:spPr>
          <a:xfrm>
            <a:off x="5386387" y="1500174"/>
            <a:ext cx="3757613" cy="2501161"/>
          </a:xfrm>
        </p:spPr>
      </p:pic>
      <p:sp>
        <p:nvSpPr>
          <p:cNvPr id="8" name="Rectangle 7"/>
          <p:cNvSpPr/>
          <p:nvPr/>
        </p:nvSpPr>
        <p:spPr>
          <a:xfrm>
            <a:off x="0" y="1500174"/>
            <a:ext cx="2143140" cy="857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smtClean="0"/>
          </a:p>
          <a:p>
            <a:pPr algn="ctr"/>
            <a:r>
              <a:rPr lang="en-US" b="1" dirty="0" smtClean="0"/>
              <a:t>Foodie </a:t>
            </a:r>
            <a:r>
              <a:rPr lang="en-US" b="1" dirty="0"/>
              <a:t>Photos</a:t>
            </a:r>
          </a:p>
          <a:p>
            <a:pPr algn="ctr"/>
            <a:endParaRPr lang="en-US" dirty="0"/>
          </a:p>
        </p:txBody>
      </p:sp>
      <p:sp>
        <p:nvSpPr>
          <p:cNvPr id="9" name="Rectangle 8"/>
          <p:cNvSpPr/>
          <p:nvPr/>
        </p:nvSpPr>
        <p:spPr>
          <a:xfrm>
            <a:off x="2143108" y="2357430"/>
            <a:ext cx="2143140" cy="857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Loyalty Programs</a:t>
            </a:r>
          </a:p>
        </p:txBody>
      </p:sp>
      <p:sp>
        <p:nvSpPr>
          <p:cNvPr id="10" name="Rectangle 9"/>
          <p:cNvSpPr/>
          <p:nvPr/>
        </p:nvSpPr>
        <p:spPr>
          <a:xfrm>
            <a:off x="0" y="3214686"/>
            <a:ext cx="2143140" cy="9286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Google+ Account</a:t>
            </a:r>
          </a:p>
        </p:txBody>
      </p:sp>
      <p:sp>
        <p:nvSpPr>
          <p:cNvPr id="11" name="Rectangle 10"/>
          <p:cNvSpPr/>
          <p:nvPr/>
        </p:nvSpPr>
        <p:spPr>
          <a:xfrm>
            <a:off x="2143108" y="4143380"/>
            <a:ext cx="2143140" cy="9286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Email </a:t>
            </a:r>
            <a:r>
              <a:rPr lang="en-US" b="1" dirty="0" smtClean="0"/>
              <a:t>Newsletters</a:t>
            </a:r>
            <a:endParaRPr lang="en-US" b="1" dirty="0"/>
          </a:p>
        </p:txBody>
      </p:sp>
      <p:sp>
        <p:nvSpPr>
          <p:cNvPr id="12" name="Rectangle 11"/>
          <p:cNvSpPr/>
          <p:nvPr/>
        </p:nvSpPr>
        <p:spPr>
          <a:xfrm>
            <a:off x="0" y="5000636"/>
            <a:ext cx="2143140" cy="9286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Your Staff</a:t>
            </a:r>
          </a:p>
        </p:txBody>
      </p:sp>
      <p:sp>
        <p:nvSpPr>
          <p:cNvPr id="13" name="Down Arrow 12"/>
          <p:cNvSpPr/>
          <p:nvPr/>
        </p:nvSpPr>
        <p:spPr>
          <a:xfrm>
            <a:off x="3000364" y="1643050"/>
            <a:ext cx="571504" cy="5715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Down Arrow 15"/>
          <p:cNvSpPr/>
          <p:nvPr/>
        </p:nvSpPr>
        <p:spPr>
          <a:xfrm>
            <a:off x="785786" y="2500306"/>
            <a:ext cx="571504" cy="5715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Down Arrow 16"/>
          <p:cNvSpPr/>
          <p:nvPr/>
        </p:nvSpPr>
        <p:spPr>
          <a:xfrm>
            <a:off x="3000364" y="3357562"/>
            <a:ext cx="571504" cy="5715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Down Arrow 17"/>
          <p:cNvSpPr/>
          <p:nvPr/>
        </p:nvSpPr>
        <p:spPr>
          <a:xfrm>
            <a:off x="714348" y="4286256"/>
            <a:ext cx="571504" cy="5715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p:cNvSpPr txBox="1"/>
          <p:nvPr/>
        </p:nvSpPr>
        <p:spPr>
          <a:xfrm>
            <a:off x="4929190" y="4500570"/>
            <a:ext cx="4000528" cy="1477328"/>
          </a:xfrm>
          <a:prstGeom prst="rect">
            <a:avLst/>
          </a:prstGeom>
          <a:noFill/>
        </p:spPr>
        <p:txBody>
          <a:bodyPr wrap="square" rtlCol="0">
            <a:spAutoFit/>
          </a:bodyPr>
          <a:lstStyle/>
          <a:p>
            <a:r>
              <a:rPr lang="en-US" dirty="0" smtClean="0"/>
              <a:t>We can give a many examples at the moment how we can expand one kind of business like that especially in the international market. Let`s get the following points.</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chorCtr="0">
            <a:normAutofit/>
          </a:bodyPr>
          <a:lstStyle/>
          <a:p>
            <a:pPr algn="ctr"/>
            <a:r>
              <a:rPr lang="en-US" sz="3000" dirty="0" smtClean="0">
                <a:latin typeface="Arial" pitchFamily="34" charset="0"/>
                <a:cs typeface="Arial" pitchFamily="34" charset="0"/>
              </a:rPr>
              <a:t>Conclusion</a:t>
            </a:r>
            <a:endParaRPr lang="en-US" sz="30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buNone/>
            </a:pPr>
            <a:r>
              <a:rPr lang="en-US" sz="1200" b="1" dirty="0" smtClean="0">
                <a:latin typeface="Arial" pitchFamily="34" charset="0"/>
                <a:cs typeface="Arial" pitchFamily="34" charset="0"/>
              </a:rPr>
              <a:t>On our opinion we think that this company have the full potential to reach different cultures and levels of business.</a:t>
            </a:r>
          </a:p>
          <a:p>
            <a:pPr>
              <a:buNone/>
            </a:pPr>
            <a:endParaRPr lang="en-US" sz="1200" b="1" dirty="0" smtClean="0">
              <a:latin typeface="Arial" pitchFamily="34" charset="0"/>
              <a:cs typeface="Arial" pitchFamily="34" charset="0"/>
            </a:endParaRPr>
          </a:p>
          <a:p>
            <a:pPr>
              <a:buNone/>
            </a:pPr>
            <a:r>
              <a:rPr lang="en-US" sz="1200" b="1" dirty="0" smtClean="0">
                <a:latin typeface="Arial" pitchFamily="34" charset="0"/>
                <a:cs typeface="Arial" pitchFamily="34" charset="0"/>
              </a:rPr>
              <a:t>They use already stepped road  to increase their sales in a way that they will bring the company on the international market and to prove that for example </a:t>
            </a:r>
            <a:r>
              <a:rPr lang="en-US" sz="1200" b="1" dirty="0" err="1" smtClean="0">
                <a:latin typeface="Arial" pitchFamily="34" charset="0"/>
                <a:cs typeface="Arial" pitchFamily="34" charset="0"/>
              </a:rPr>
              <a:t>Brexit</a:t>
            </a:r>
            <a:r>
              <a:rPr lang="en-US" sz="1200" b="1" dirty="0" smtClean="0">
                <a:latin typeface="Arial" pitchFamily="34" charset="0"/>
                <a:cs typeface="Arial" pitchFamily="34" charset="0"/>
              </a:rPr>
              <a:t> or other outside factors will not let the company down.</a:t>
            </a:r>
          </a:p>
          <a:p>
            <a:pPr>
              <a:buNone/>
            </a:pPr>
            <a:endParaRPr lang="en-US" sz="1200" b="1" dirty="0" smtClean="0">
              <a:latin typeface="Arial" pitchFamily="34" charset="0"/>
              <a:cs typeface="Arial" pitchFamily="34" charset="0"/>
            </a:endParaRPr>
          </a:p>
          <a:p>
            <a:pPr>
              <a:buNone/>
            </a:pPr>
            <a:r>
              <a:rPr lang="en-US" sz="1200" b="1" dirty="0" smtClean="0">
                <a:latin typeface="Arial" pitchFamily="34" charset="0"/>
                <a:cs typeface="Arial" pitchFamily="34" charset="0"/>
              </a:rPr>
              <a:t>It`s a good example that they decide to open the market in UK immediate after the final regarding of UK to leave the EU . </a:t>
            </a:r>
          </a:p>
          <a:p>
            <a:pPr>
              <a:buNone/>
            </a:pPr>
            <a:endParaRPr lang="en-US" sz="1200" b="1" dirty="0" smtClean="0">
              <a:latin typeface="Arial" pitchFamily="34" charset="0"/>
              <a:cs typeface="Arial" pitchFamily="34" charset="0"/>
            </a:endParaRPr>
          </a:p>
          <a:p>
            <a:pPr>
              <a:buNone/>
            </a:pPr>
            <a:r>
              <a:rPr lang="en-US" sz="1200" b="1" dirty="0" smtClean="0">
                <a:latin typeface="Arial" pitchFamily="34" charset="0"/>
                <a:cs typeface="Arial" pitchFamily="34" charset="0"/>
              </a:rPr>
              <a:t>As a final conclusion we can say that this company have one of the best potential as a food chain or restaurants at the moment related with Bulgarian  and  international market as well.</a:t>
            </a:r>
          </a:p>
          <a:p>
            <a:pPr>
              <a:buNone/>
            </a:pPr>
            <a:endParaRPr lang="en-US" sz="1200" b="1" dirty="0" smtClean="0">
              <a:latin typeface="Arial" pitchFamily="34" charset="0"/>
              <a:cs typeface="Arial" pitchFamily="34" charset="0"/>
            </a:endParaRPr>
          </a:p>
          <a:p>
            <a:pPr algn="ctr">
              <a:buNone/>
            </a:pPr>
            <a:r>
              <a:rPr lang="en-US" sz="1200" b="1" dirty="0" smtClean="0">
                <a:latin typeface="Arial" pitchFamily="34" charset="0"/>
                <a:cs typeface="Arial" pitchFamily="34" charset="0"/>
              </a:rPr>
              <a:t>REFERENCES</a:t>
            </a:r>
          </a:p>
          <a:p>
            <a:pPr algn="ctr">
              <a:buNone/>
            </a:pPr>
            <a:r>
              <a:rPr lang="en-US" sz="1200" dirty="0" smtClean="0">
                <a:latin typeface="Arial" pitchFamily="34" charset="0"/>
                <a:cs typeface="Arial" pitchFamily="34" charset="0"/>
              </a:rPr>
              <a:t/>
            </a:r>
            <a:br>
              <a:rPr lang="en-US" sz="1200" dirty="0" smtClean="0">
                <a:latin typeface="Arial" pitchFamily="34" charset="0"/>
                <a:cs typeface="Arial" pitchFamily="34" charset="0"/>
              </a:rPr>
            </a:br>
            <a:endParaRPr lang="en-US" sz="1200" b="1" dirty="0" smtClean="0">
              <a:latin typeface="Arial" pitchFamily="34" charset="0"/>
              <a:cs typeface="Arial" pitchFamily="34" charset="0"/>
            </a:endParaRPr>
          </a:p>
          <a:p>
            <a:pPr algn="ctr">
              <a:buFont typeface="+mj-lt"/>
              <a:buAutoNum type="arabicPeriod"/>
            </a:pPr>
            <a:r>
              <a:rPr lang="en-US" sz="1200" b="1" dirty="0" smtClean="0">
                <a:latin typeface="Arial" pitchFamily="34" charset="0"/>
                <a:cs typeface="Arial" pitchFamily="34" charset="0"/>
              </a:rPr>
              <a:t>M.Treacy , </a:t>
            </a:r>
            <a:r>
              <a:rPr lang="en-US" sz="1200" b="1" dirty="0" err="1" smtClean="0">
                <a:latin typeface="Arial" pitchFamily="34" charset="0"/>
                <a:cs typeface="Arial" pitchFamily="34" charset="0"/>
              </a:rPr>
              <a:t>F.Wiersema</a:t>
            </a:r>
            <a:r>
              <a:rPr lang="en-US" sz="1200" b="1" dirty="0" smtClean="0">
                <a:latin typeface="Arial" pitchFamily="34" charset="0"/>
                <a:cs typeface="Arial" pitchFamily="34" charset="0"/>
              </a:rPr>
              <a:t> “</a:t>
            </a:r>
            <a:r>
              <a:rPr lang="en-US" sz="1200" b="1" i="1" dirty="0" smtClean="0">
                <a:latin typeface="Arial" pitchFamily="34" charset="0"/>
                <a:cs typeface="Arial" pitchFamily="34" charset="0"/>
              </a:rPr>
              <a:t>The Discipline of Market Leaders” (1995)</a:t>
            </a:r>
          </a:p>
          <a:p>
            <a:pPr algn="ctr">
              <a:buFont typeface="+mj-lt"/>
              <a:buAutoNum type="arabicPeriod"/>
            </a:pPr>
            <a:endParaRPr lang="en-US" sz="1200" b="1" i="1" dirty="0" smtClean="0">
              <a:latin typeface="Arial" pitchFamily="34" charset="0"/>
              <a:cs typeface="Arial" pitchFamily="34" charset="0"/>
            </a:endParaRPr>
          </a:p>
          <a:p>
            <a:pPr>
              <a:buFont typeface="+mj-lt"/>
              <a:buAutoNum type="arabicPeriod"/>
            </a:pPr>
            <a:r>
              <a:rPr lang="en-GB" sz="1200" b="1" u="sng" dirty="0" smtClean="0">
                <a:latin typeface="Arial" pitchFamily="34" charset="0"/>
                <a:cs typeface="Arial" pitchFamily="34" charset="0"/>
              </a:rPr>
              <a:t>https://www.professionalacademy.com/blogs-and-advice/marketing-theories---pestel-analysis</a:t>
            </a:r>
          </a:p>
          <a:p>
            <a:pPr>
              <a:buFont typeface="+mj-lt"/>
              <a:buAutoNum type="arabicPeriod"/>
            </a:pPr>
            <a:endParaRPr lang="en-US" sz="1200" b="1" dirty="0" smtClean="0">
              <a:latin typeface="Arial" pitchFamily="34" charset="0"/>
              <a:cs typeface="Arial" pitchFamily="34" charset="0"/>
            </a:endParaRPr>
          </a:p>
          <a:p>
            <a:pPr>
              <a:buFont typeface="+mj-lt"/>
              <a:buAutoNum type="arabicPeriod"/>
            </a:pPr>
            <a:r>
              <a:rPr lang="en-GB" sz="1200" b="1" u="sng" dirty="0" smtClean="0">
                <a:latin typeface="Arial" pitchFamily="34" charset="0"/>
                <a:cs typeface="Arial" pitchFamily="34" charset="0"/>
              </a:rPr>
              <a:t>https://happy.bg/en/about-us/</a:t>
            </a:r>
          </a:p>
          <a:p>
            <a:pPr>
              <a:buFont typeface="+mj-lt"/>
              <a:buAutoNum type="arabicPeriod"/>
            </a:pPr>
            <a:endParaRPr lang="en-US" sz="1200" b="1" dirty="0" smtClean="0">
              <a:latin typeface="Arial" pitchFamily="34" charset="0"/>
              <a:cs typeface="Arial" pitchFamily="34" charset="0"/>
            </a:endParaRPr>
          </a:p>
          <a:p>
            <a:pPr>
              <a:buFont typeface="+mj-lt"/>
              <a:buAutoNum type="arabicPeriod"/>
            </a:pPr>
            <a:r>
              <a:rPr lang="en-GB" sz="1200" b="1" dirty="0" smtClean="0">
                <a:latin typeface="Arial" pitchFamily="34" charset="0"/>
                <a:cs typeface="Arial" pitchFamily="34" charset="0"/>
              </a:rPr>
              <a:t>https://www.capital.bg/biznes/kompanii/2019/03/29/3411834_purviiat_ni_restorant_v_london_e_strategicheski_hod/</a:t>
            </a:r>
            <a:endParaRPr lang="en-US" sz="1200" b="1" dirty="0" smtClean="0">
              <a:latin typeface="Arial" pitchFamily="34" charset="0"/>
              <a:cs typeface="Arial" pitchFamily="34" charset="0"/>
            </a:endParaRPr>
          </a:p>
          <a:p>
            <a:pPr algn="ctr">
              <a:buNone/>
            </a:pPr>
            <a:endParaRPr lang="en-US" sz="1200" b="1" i="1" dirty="0" smtClean="0">
              <a:latin typeface="Arial" pitchFamily="34" charset="0"/>
              <a:cs typeface="Arial" pitchFamily="34" charset="0"/>
            </a:endParaRPr>
          </a:p>
          <a:p>
            <a:pPr algn="ctr">
              <a:buNone/>
            </a:pPr>
            <a:endParaRPr lang="en-US" sz="12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756</TotalTime>
  <Words>952</Words>
  <Application>Microsoft Office PowerPoint</Application>
  <PresentationFormat>On-screen Show (4:3)</PresentationFormat>
  <Paragraphs>136</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Module</vt:lpstr>
      <vt:lpstr>Slide 1</vt:lpstr>
      <vt:lpstr>Main company information and general summary</vt:lpstr>
      <vt:lpstr>Slide 3</vt:lpstr>
      <vt:lpstr>Products and Services</vt:lpstr>
      <vt:lpstr>Targeting and positioning strategy </vt:lpstr>
      <vt:lpstr>Marketing mix Segmentation</vt:lpstr>
      <vt:lpstr>SWOT for the Happy business</vt:lpstr>
      <vt:lpstr>PESTEL  (Political Economic Social Technological Environmental Legal) </vt:lpstr>
      <vt:lpstr>Slide 9</vt:lpstr>
      <vt:lpstr>Marketing Communcation Mix Promotional mix</vt:lpstr>
      <vt:lpstr>Improvement of the MCM in the restaurant industry</vt:lpstr>
      <vt:lpstr>Conclusion</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HP</cp:lastModifiedBy>
  <cp:revision>60</cp:revision>
  <dcterms:created xsi:type="dcterms:W3CDTF">2019-12-04T11:19:37Z</dcterms:created>
  <dcterms:modified xsi:type="dcterms:W3CDTF">2019-12-04T23:57:45Z</dcterms:modified>
</cp:coreProperties>
</file>