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275" r:id="rId5"/>
    <p:sldId id="290" r:id="rId6"/>
    <p:sldId id="291" r:id="rId7"/>
    <p:sldId id="282" r:id="rId8"/>
    <p:sldId id="292" r:id="rId9"/>
    <p:sldId id="293" r:id="rId10"/>
    <p:sldId id="276" r:id="rId11"/>
    <p:sldId id="277" r:id="rId12"/>
    <p:sldId id="284" r:id="rId13"/>
    <p:sldId id="283" r:id="rId14"/>
    <p:sldId id="285" r:id="rId15"/>
    <p:sldId id="294" r:id="rId16"/>
    <p:sldId id="278" r:id="rId17"/>
    <p:sldId id="286" r:id="rId18"/>
    <p:sldId id="288" r:id="rId19"/>
    <p:sldId id="289" r:id="rId20"/>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6" userDrawn="1">
          <p15:clr>
            <a:srgbClr val="A4A3A4"/>
          </p15:clr>
        </p15:guide>
        <p15:guide id="2" pos="2178" userDrawn="1">
          <p15:clr>
            <a:srgbClr val="A4A3A4"/>
          </p15:clr>
        </p15:guide>
        <p15:guide id="3" orient="horz" pos="3079" userDrawn="1">
          <p15:clr>
            <a:srgbClr val="A4A3A4"/>
          </p15:clr>
        </p15:guide>
        <p15:guide id="4" pos="211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FC52E9-B31D-4860-890B-0E14E64506ED}" v="1" dt="2021-03-12T10:13:15.9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429" autoAdjust="0"/>
  </p:normalViewPr>
  <p:slideViewPr>
    <p:cSldViewPr>
      <p:cViewPr>
        <p:scale>
          <a:sx n="85" d="100"/>
          <a:sy n="85" d="100"/>
        </p:scale>
        <p:origin x="1552" y="6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6"/>
        <p:guide pos="2178"/>
        <p:guide orient="horz" pos="3079"/>
        <p:guide pos="2119"/>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88712"/>
          </a:xfrm>
          <a:prstGeom prst="rect">
            <a:avLst/>
          </a:prstGeom>
        </p:spPr>
        <p:txBody>
          <a:bodyPr vert="horz" lIns="90195" tIns="45097" rIns="90195" bIns="45097" rtlCol="0"/>
          <a:lstStyle>
            <a:lvl1pPr algn="l">
              <a:defRPr sz="1200"/>
            </a:lvl1pPr>
          </a:lstStyle>
          <a:p>
            <a:endParaRPr lang="en-GB"/>
          </a:p>
        </p:txBody>
      </p:sp>
      <p:sp>
        <p:nvSpPr>
          <p:cNvPr id="3" name="Date Placeholder 2"/>
          <p:cNvSpPr>
            <a:spLocks noGrp="1"/>
          </p:cNvSpPr>
          <p:nvPr>
            <p:ph type="dt" sz="quarter" idx="1"/>
          </p:nvPr>
        </p:nvSpPr>
        <p:spPr>
          <a:xfrm>
            <a:off x="3809079" y="0"/>
            <a:ext cx="2914015" cy="488712"/>
          </a:xfrm>
          <a:prstGeom prst="rect">
            <a:avLst/>
          </a:prstGeom>
        </p:spPr>
        <p:txBody>
          <a:bodyPr vert="horz" lIns="90195" tIns="45097" rIns="90195" bIns="45097" rtlCol="0"/>
          <a:lstStyle>
            <a:lvl1pPr algn="r">
              <a:defRPr sz="1200"/>
            </a:lvl1pPr>
          </a:lstStyle>
          <a:p>
            <a:fld id="{96D292DE-8B7A-4254-AA83-74C1F4DD4AF0}" type="datetimeFigureOut">
              <a:rPr lang="en-GB" smtClean="0"/>
              <a:t>31/01/2023</a:t>
            </a:fld>
            <a:endParaRPr lang="en-GB"/>
          </a:p>
        </p:txBody>
      </p:sp>
      <p:sp>
        <p:nvSpPr>
          <p:cNvPr id="4" name="Footer Placeholder 3"/>
          <p:cNvSpPr>
            <a:spLocks noGrp="1"/>
          </p:cNvSpPr>
          <p:nvPr>
            <p:ph type="ftr" sz="quarter" idx="2"/>
          </p:nvPr>
        </p:nvSpPr>
        <p:spPr>
          <a:xfrm>
            <a:off x="1" y="9283829"/>
            <a:ext cx="2914015" cy="488712"/>
          </a:xfrm>
          <a:prstGeom prst="rect">
            <a:avLst/>
          </a:prstGeom>
        </p:spPr>
        <p:txBody>
          <a:bodyPr vert="horz" lIns="90195" tIns="45097" rIns="90195" bIns="45097" rtlCol="0" anchor="b"/>
          <a:lstStyle>
            <a:lvl1pPr algn="l">
              <a:defRPr sz="1200"/>
            </a:lvl1pPr>
          </a:lstStyle>
          <a:p>
            <a:endParaRPr lang="en-GB"/>
          </a:p>
        </p:txBody>
      </p:sp>
      <p:sp>
        <p:nvSpPr>
          <p:cNvPr id="5" name="Slide Number Placeholder 4"/>
          <p:cNvSpPr>
            <a:spLocks noGrp="1"/>
          </p:cNvSpPr>
          <p:nvPr>
            <p:ph type="sldNum" sz="quarter" idx="3"/>
          </p:nvPr>
        </p:nvSpPr>
        <p:spPr>
          <a:xfrm>
            <a:off x="3809079" y="9283829"/>
            <a:ext cx="2914015" cy="488712"/>
          </a:xfrm>
          <a:prstGeom prst="rect">
            <a:avLst/>
          </a:prstGeom>
        </p:spPr>
        <p:txBody>
          <a:bodyPr vert="horz" lIns="90195" tIns="45097" rIns="90195" bIns="45097"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914015" cy="490410"/>
          </a:xfrm>
          <a:prstGeom prst="rect">
            <a:avLst/>
          </a:prstGeom>
        </p:spPr>
        <p:txBody>
          <a:bodyPr vert="horz" lIns="90195" tIns="45097" rIns="90195" bIns="45097" rtlCol="0"/>
          <a:lstStyle>
            <a:lvl1pPr algn="l">
              <a:defRPr sz="1200"/>
            </a:lvl1pPr>
          </a:lstStyle>
          <a:p>
            <a:endParaRPr lang="en-GB"/>
          </a:p>
        </p:txBody>
      </p:sp>
      <p:sp>
        <p:nvSpPr>
          <p:cNvPr id="3" name="Date Placeholder 2"/>
          <p:cNvSpPr>
            <a:spLocks noGrp="1"/>
          </p:cNvSpPr>
          <p:nvPr>
            <p:ph type="dt" idx="1"/>
          </p:nvPr>
        </p:nvSpPr>
        <p:spPr>
          <a:xfrm>
            <a:off x="3809079" y="1"/>
            <a:ext cx="2914015" cy="490410"/>
          </a:xfrm>
          <a:prstGeom prst="rect">
            <a:avLst/>
          </a:prstGeom>
        </p:spPr>
        <p:txBody>
          <a:bodyPr vert="horz" lIns="90195" tIns="45097" rIns="90195" bIns="45097" rtlCol="0"/>
          <a:lstStyle>
            <a:lvl1pPr algn="r">
              <a:defRPr sz="1200"/>
            </a:lvl1pPr>
          </a:lstStyle>
          <a:p>
            <a:fld id="{D2F2D24A-E70E-4022-AFA1-425396AAEA9F}" type="datetimeFigureOut">
              <a:rPr lang="en-GB" smtClean="0"/>
              <a:t>31/01/2023</a:t>
            </a:fld>
            <a:endParaRPr lang="en-GB"/>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0195" tIns="45097" rIns="90195" bIns="45097"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0195" tIns="45097" rIns="90195" bIns="4509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83832"/>
            <a:ext cx="2914015" cy="490409"/>
          </a:xfrm>
          <a:prstGeom prst="rect">
            <a:avLst/>
          </a:prstGeom>
        </p:spPr>
        <p:txBody>
          <a:bodyPr vert="horz" lIns="90195" tIns="45097" rIns="90195" bIns="45097"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2"/>
            <a:ext cx="2914015" cy="490409"/>
          </a:xfrm>
          <a:prstGeom prst="rect">
            <a:avLst/>
          </a:prstGeom>
        </p:spPr>
        <p:txBody>
          <a:bodyPr vert="horz" lIns="90195" tIns="45097" rIns="90195" bIns="45097" rtlCol="0" anchor="b"/>
          <a:lstStyle>
            <a:lvl1pPr algn="r">
              <a:defRPr sz="1200"/>
            </a:lvl1pPr>
          </a:lstStyle>
          <a:p>
            <a:fld id="{827A5C87-9A89-413F-90CC-3D311D1D1B8E}" type="slidenum">
              <a:rPr lang="en-GB" smtClean="0"/>
              <a:t>‹#›</a:t>
            </a:fld>
            <a:endParaRPr lang="en-GB"/>
          </a:p>
        </p:txBody>
      </p:sp>
    </p:spTree>
    <p:extLst>
      <p:ext uri="{BB962C8B-B14F-4D97-AF65-F5344CB8AC3E}">
        <p14:creationId xmlns:p14="http://schemas.microsoft.com/office/powerpoint/2010/main" val="2925134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1</a:t>
            </a:fld>
            <a:endParaRPr lang="en-GB" dirty="0"/>
          </a:p>
        </p:txBody>
      </p:sp>
    </p:spTree>
    <p:extLst>
      <p:ext uri="{BB962C8B-B14F-4D97-AF65-F5344CB8AC3E}">
        <p14:creationId xmlns:p14="http://schemas.microsoft.com/office/powerpoint/2010/main" val="12406527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7A5C87-9A89-413F-90CC-3D311D1D1B8E}" type="slidenum">
              <a:rPr lang="en-GB" smtClean="0"/>
              <a:t>4</a:t>
            </a:fld>
            <a:endParaRPr lang="en-GB"/>
          </a:p>
        </p:txBody>
      </p:sp>
    </p:spTree>
    <p:extLst>
      <p:ext uri="{BB962C8B-B14F-4D97-AF65-F5344CB8AC3E}">
        <p14:creationId xmlns:p14="http://schemas.microsoft.com/office/powerpoint/2010/main" val="1551189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7A5C87-9A89-413F-90CC-3D311D1D1B8E}" type="slidenum">
              <a:rPr lang="en-GB" smtClean="0"/>
              <a:t>7</a:t>
            </a:fld>
            <a:endParaRPr lang="en-GB"/>
          </a:p>
        </p:txBody>
      </p:sp>
    </p:spTree>
    <p:extLst>
      <p:ext uri="{BB962C8B-B14F-4D97-AF65-F5344CB8AC3E}">
        <p14:creationId xmlns:p14="http://schemas.microsoft.com/office/powerpoint/2010/main" val="7032632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7A5C87-9A89-413F-90CC-3D311D1D1B8E}" type="slidenum">
              <a:rPr lang="en-GB" smtClean="0"/>
              <a:t>8</a:t>
            </a:fld>
            <a:endParaRPr lang="en-GB"/>
          </a:p>
        </p:txBody>
      </p:sp>
    </p:spTree>
    <p:extLst>
      <p:ext uri="{BB962C8B-B14F-4D97-AF65-F5344CB8AC3E}">
        <p14:creationId xmlns:p14="http://schemas.microsoft.com/office/powerpoint/2010/main" val="22567868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Wales faces a number of challenges now and in the future, such as climate change, poverty, health inequalities and jobs and growth. To tackle these we need to work together. To give current and future generations a good quality of life we need to think about the long term impact of the decisions we make. This law will make sure that our public sector does this.</a:t>
            </a:r>
          </a:p>
          <a:p>
            <a:endParaRPr lang="en-GB" dirty="0"/>
          </a:p>
        </p:txBody>
      </p:sp>
      <p:sp>
        <p:nvSpPr>
          <p:cNvPr id="4" name="Slide Number Placeholder 3"/>
          <p:cNvSpPr>
            <a:spLocks noGrp="1"/>
          </p:cNvSpPr>
          <p:nvPr>
            <p:ph type="sldNum" sz="quarter" idx="5"/>
          </p:nvPr>
        </p:nvSpPr>
        <p:spPr/>
        <p:txBody>
          <a:bodyPr/>
          <a:lstStyle/>
          <a:p>
            <a:fld id="{827A5C87-9A89-413F-90CC-3D311D1D1B8E}" type="slidenum">
              <a:rPr lang="en-GB" smtClean="0"/>
              <a:t>9</a:t>
            </a:fld>
            <a:endParaRPr lang="en-GB"/>
          </a:p>
        </p:txBody>
      </p:sp>
    </p:spTree>
    <p:extLst>
      <p:ext uri="{BB962C8B-B14F-4D97-AF65-F5344CB8AC3E}">
        <p14:creationId xmlns:p14="http://schemas.microsoft.com/office/powerpoint/2010/main" val="29275818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7A5C87-9A89-413F-90CC-3D311D1D1B8E}" type="slidenum">
              <a:rPr lang="en-GB" smtClean="0"/>
              <a:t>10</a:t>
            </a:fld>
            <a:endParaRPr lang="en-GB"/>
          </a:p>
        </p:txBody>
      </p:sp>
    </p:spTree>
    <p:extLst>
      <p:ext uri="{BB962C8B-B14F-4D97-AF65-F5344CB8AC3E}">
        <p14:creationId xmlns:p14="http://schemas.microsoft.com/office/powerpoint/2010/main" val="11621095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13</a:t>
            </a:fld>
            <a:endParaRPr lang="en-GB" dirty="0"/>
          </a:p>
        </p:txBody>
      </p:sp>
    </p:spTree>
    <p:extLst>
      <p:ext uri="{BB962C8B-B14F-4D97-AF65-F5344CB8AC3E}">
        <p14:creationId xmlns:p14="http://schemas.microsoft.com/office/powerpoint/2010/main" val="42568902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7A5C87-9A89-413F-90CC-3D311D1D1B8E}" type="slidenum">
              <a:rPr lang="en-GB" smtClean="0"/>
              <a:t>14</a:t>
            </a:fld>
            <a:endParaRPr lang="en-GB"/>
          </a:p>
        </p:txBody>
      </p:sp>
    </p:spTree>
    <p:extLst>
      <p:ext uri="{BB962C8B-B14F-4D97-AF65-F5344CB8AC3E}">
        <p14:creationId xmlns:p14="http://schemas.microsoft.com/office/powerpoint/2010/main" val="22326345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xubK4T9Nc8A" TargetMode="Externa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OAaE5jbyFdg"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07Tfb-vXBv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88840"/>
            <a:ext cx="7772400" cy="1470025"/>
          </a:xfrm>
        </p:spPr>
        <p:txBody>
          <a:bodyPr/>
          <a:lstStyle/>
          <a:p>
            <a:br>
              <a:rPr lang="en-US" dirty="0"/>
            </a:br>
            <a:endParaRPr lang="en-US" dirty="0"/>
          </a:p>
        </p:txBody>
      </p:sp>
      <p:sp>
        <p:nvSpPr>
          <p:cNvPr id="7" name="Subtitle 2"/>
          <p:cNvSpPr>
            <a:spLocks noGrp="1"/>
          </p:cNvSpPr>
          <p:nvPr>
            <p:ph type="subTitle" idx="1"/>
          </p:nvPr>
        </p:nvSpPr>
        <p:spPr>
          <a:xfrm>
            <a:off x="1475656" y="2072368"/>
            <a:ext cx="6400800" cy="2580768"/>
          </a:xfrm>
        </p:spPr>
        <p:txBody>
          <a:bodyPr/>
          <a:lstStyle/>
          <a:p>
            <a:r>
              <a:rPr lang="en-US" dirty="0">
                <a:solidFill>
                  <a:schemeClr val="bg1"/>
                </a:solidFill>
              </a:rPr>
              <a:t>BMPF7046</a:t>
            </a:r>
          </a:p>
          <a:p>
            <a:r>
              <a:rPr lang="en-US" dirty="0">
                <a:solidFill>
                  <a:schemeClr val="bg1"/>
                </a:solidFill>
              </a:rPr>
              <a:t>The Wellbeing of Future Generations (Wales) Act</a:t>
            </a:r>
          </a:p>
          <a:p>
            <a:r>
              <a:rPr lang="en-US" dirty="0">
                <a:solidFill>
                  <a:schemeClr val="bg1"/>
                </a:solidFill>
              </a:rPr>
              <a:t>Day 1</a:t>
            </a:r>
          </a:p>
          <a:p>
            <a:endParaRPr lang="en-US" dirty="0">
              <a:solidFill>
                <a:schemeClr val="bg1"/>
              </a:solidFill>
            </a:endParaRPr>
          </a:p>
        </p:txBody>
      </p:sp>
    </p:spTree>
    <p:extLst>
      <p:ext uri="{BB962C8B-B14F-4D97-AF65-F5344CB8AC3E}">
        <p14:creationId xmlns:p14="http://schemas.microsoft.com/office/powerpoint/2010/main" val="4058172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74EDC-8045-AE01-3479-87D9B1C468D6}"/>
              </a:ext>
            </a:extLst>
          </p:cNvPr>
          <p:cNvSpPr>
            <a:spLocks noGrp="1"/>
          </p:cNvSpPr>
          <p:nvPr>
            <p:ph type="title"/>
          </p:nvPr>
        </p:nvSpPr>
        <p:spPr/>
        <p:txBody>
          <a:bodyPr/>
          <a:lstStyle/>
          <a:p>
            <a:r>
              <a:rPr lang="en-GB" dirty="0"/>
              <a:t>Welcome to BMFP7046</a:t>
            </a:r>
          </a:p>
        </p:txBody>
      </p:sp>
      <p:sp>
        <p:nvSpPr>
          <p:cNvPr id="3" name="Content Placeholder 2">
            <a:extLst>
              <a:ext uri="{FF2B5EF4-FFF2-40B4-BE49-F238E27FC236}">
                <a16:creationId xmlns:a16="http://schemas.microsoft.com/office/drawing/2014/main" id="{85D03FF9-1EEA-4396-25F2-0CB9131CBB6C}"/>
              </a:ext>
            </a:extLst>
          </p:cNvPr>
          <p:cNvSpPr>
            <a:spLocks noGrp="1"/>
          </p:cNvSpPr>
          <p:nvPr>
            <p:ph idx="1"/>
          </p:nvPr>
        </p:nvSpPr>
        <p:spPr/>
        <p:txBody>
          <a:bodyPr/>
          <a:lstStyle/>
          <a:p>
            <a:pPr marL="0" indent="0">
              <a:buNone/>
            </a:pPr>
            <a:r>
              <a:rPr lang="en-GB" sz="1800" dirty="0">
                <a:effectLst/>
                <a:latin typeface="Calibri" panose="020F0502020204030204" pitchFamily="34" charset="0"/>
                <a:ea typeface="Times New Roman" panose="02020603050405020304" pitchFamily="18" charset="0"/>
              </a:rPr>
              <a:t>Upon the successful completion of this module, you should be able to:</a:t>
            </a:r>
          </a:p>
          <a:p>
            <a:r>
              <a:rPr lang="en-GB" sz="1800" dirty="0">
                <a:effectLst/>
                <a:latin typeface="Calibri" panose="020F0502020204030204" pitchFamily="34"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C</a:t>
            </a:r>
            <a:r>
              <a:rPr lang="en-GB" sz="1800" dirty="0">
                <a:effectLst/>
                <a:latin typeface="Calibri" panose="020F0502020204030204" pitchFamily="34" charset="0"/>
                <a:ea typeface="Times New Roman" panose="02020603050405020304" pitchFamily="18" charset="0"/>
              </a:rPr>
              <a:t>reate and implement a study based on the Act, resulting in a plan for its full or partial implementation in your workplace ; </a:t>
            </a:r>
          </a:p>
          <a:p>
            <a:r>
              <a:rPr lang="en-GB" sz="1800" dirty="0">
                <a:effectLst/>
                <a:latin typeface="Calibri" panose="020F0502020204030204" pitchFamily="34" charset="0"/>
                <a:ea typeface="Times New Roman" panose="02020603050405020304" pitchFamily="18" charset="0"/>
              </a:rPr>
              <a:t>Critically evaluate the actual or potential impact of applying your learning regarding the Act and the five ways of working, on improving your practice and performance. It’s contribution to the achievement of organisational well-being objectives and the national well-being goals; </a:t>
            </a:r>
          </a:p>
          <a:p>
            <a:r>
              <a:rPr lang="en-GB" sz="1800" dirty="0">
                <a:latin typeface="Calibri" panose="020F0502020204030204" pitchFamily="34" charset="0"/>
                <a:ea typeface="Times New Roman" panose="02020603050405020304" pitchFamily="18" charset="0"/>
              </a:rPr>
              <a:t>R</a:t>
            </a:r>
            <a:r>
              <a:rPr lang="en-GB" sz="1800" dirty="0">
                <a:effectLst/>
                <a:latin typeface="Calibri" panose="020F0502020204030204" pitchFamily="34" charset="0"/>
                <a:ea typeface="Times New Roman" panose="02020603050405020304" pitchFamily="18" charset="0"/>
              </a:rPr>
              <a:t>esearch, analyse and critically evaluate a range of theories and methodologies necessary for implementing relevant aspects of the Act, in their workplace</a:t>
            </a:r>
            <a:endParaRPr lang="en-GB" dirty="0"/>
          </a:p>
        </p:txBody>
      </p:sp>
    </p:spTree>
    <p:extLst>
      <p:ext uri="{BB962C8B-B14F-4D97-AF65-F5344CB8AC3E}">
        <p14:creationId xmlns:p14="http://schemas.microsoft.com/office/powerpoint/2010/main" val="17425897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5DD0F-62B9-3566-DC8E-ADE8429863D2}"/>
              </a:ext>
            </a:extLst>
          </p:cNvPr>
          <p:cNvSpPr>
            <a:spLocks noGrp="1"/>
          </p:cNvSpPr>
          <p:nvPr>
            <p:ph type="title"/>
          </p:nvPr>
        </p:nvSpPr>
        <p:spPr/>
        <p:txBody>
          <a:bodyPr/>
          <a:lstStyle/>
          <a:p>
            <a:r>
              <a:rPr lang="en-GB" dirty="0"/>
              <a:t>Why study the Well-being act?</a:t>
            </a:r>
          </a:p>
        </p:txBody>
      </p:sp>
      <p:sp>
        <p:nvSpPr>
          <p:cNvPr id="3" name="Content Placeholder 2">
            <a:extLst>
              <a:ext uri="{FF2B5EF4-FFF2-40B4-BE49-F238E27FC236}">
                <a16:creationId xmlns:a16="http://schemas.microsoft.com/office/drawing/2014/main" id="{A3D67FB0-E690-3569-6C34-6742C3C09B85}"/>
              </a:ext>
            </a:extLst>
          </p:cNvPr>
          <p:cNvSpPr>
            <a:spLocks noGrp="1"/>
          </p:cNvSpPr>
          <p:nvPr>
            <p:ph idx="1"/>
          </p:nvPr>
        </p:nvSpPr>
        <p:spPr/>
        <p:txBody>
          <a:bodyPr/>
          <a:lstStyle/>
          <a:p>
            <a:pPr marL="0" indent="0">
              <a:buNone/>
            </a:pPr>
            <a:r>
              <a:rPr lang="en-GB" dirty="0"/>
              <a:t>Lets discuss…..</a:t>
            </a:r>
          </a:p>
          <a:p>
            <a:pPr marL="0" indent="0">
              <a:buNone/>
            </a:pPr>
            <a:endParaRPr lang="en-GB" dirty="0"/>
          </a:p>
          <a:p>
            <a:pPr marL="0" indent="0">
              <a:buNone/>
            </a:pPr>
            <a:r>
              <a:rPr lang="en-GB" dirty="0"/>
              <a:t>Is there anything about the act you find particularly interesting?</a:t>
            </a:r>
          </a:p>
        </p:txBody>
      </p:sp>
    </p:spTree>
    <p:extLst>
      <p:ext uri="{BB962C8B-B14F-4D97-AF65-F5344CB8AC3E}">
        <p14:creationId xmlns:p14="http://schemas.microsoft.com/office/powerpoint/2010/main" val="3597064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and Objectives</a:t>
            </a:r>
          </a:p>
        </p:txBody>
      </p:sp>
      <p:sp>
        <p:nvSpPr>
          <p:cNvPr id="3" name="Content Placeholder 2"/>
          <p:cNvSpPr>
            <a:spLocks noGrp="1"/>
          </p:cNvSpPr>
          <p:nvPr>
            <p:ph idx="1"/>
          </p:nvPr>
        </p:nvSpPr>
        <p:spPr>
          <a:xfrm>
            <a:off x="490785" y="1268760"/>
            <a:ext cx="8229600" cy="3917032"/>
          </a:xfrm>
        </p:spPr>
        <p:txBody>
          <a:bodyPr>
            <a:normAutofit fontScale="92500" lnSpcReduction="20000"/>
          </a:bodyPr>
          <a:lstStyle/>
          <a:p>
            <a:r>
              <a:rPr lang="en-GB" dirty="0"/>
              <a:t>Aim</a:t>
            </a:r>
          </a:p>
          <a:p>
            <a:pPr lvl="1"/>
            <a:r>
              <a:rPr lang="en-GB" dirty="0"/>
              <a:t>Discuss the act, its role, the history and general intentions of the act.</a:t>
            </a:r>
          </a:p>
          <a:p>
            <a:r>
              <a:rPr lang="en-GB" dirty="0"/>
              <a:t>Objective</a:t>
            </a:r>
          </a:p>
          <a:p>
            <a:pPr lvl="1"/>
            <a:r>
              <a:rPr lang="en-GB" dirty="0"/>
              <a:t>To gain or build a stronger understanding of the rationale of the act.</a:t>
            </a:r>
          </a:p>
          <a:p>
            <a:pPr lvl="1"/>
            <a:r>
              <a:rPr lang="en-GB" dirty="0"/>
              <a:t>To consider the act within your workplace</a:t>
            </a:r>
          </a:p>
          <a:p>
            <a:pPr lvl="1"/>
            <a:r>
              <a:rPr lang="en-GB" dirty="0"/>
              <a:t>To create a methodological approach with regards to gathering the information needed for your assignments.</a:t>
            </a:r>
          </a:p>
          <a:p>
            <a:pPr lvl="1"/>
            <a:endParaRPr lang="en-GB" dirty="0"/>
          </a:p>
          <a:p>
            <a:pPr lvl="1"/>
            <a:endParaRPr lang="en-GB" dirty="0"/>
          </a:p>
          <a:p>
            <a:endParaRPr lang="en-GB" dirty="0"/>
          </a:p>
        </p:txBody>
      </p:sp>
    </p:spTree>
    <p:extLst>
      <p:ext uri="{BB962C8B-B14F-4D97-AF65-F5344CB8AC3E}">
        <p14:creationId xmlns:p14="http://schemas.microsoft.com/office/powerpoint/2010/main" val="2567651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4045-F3E2-BA71-09EB-0308D81F95FC}"/>
              </a:ext>
            </a:extLst>
          </p:cNvPr>
          <p:cNvSpPr>
            <a:spLocks noGrp="1"/>
          </p:cNvSpPr>
          <p:nvPr>
            <p:ph type="title"/>
          </p:nvPr>
        </p:nvSpPr>
        <p:spPr>
          <a:xfrm>
            <a:off x="457200" y="274638"/>
            <a:ext cx="8229600" cy="1143000"/>
          </a:xfrm>
        </p:spPr>
        <p:txBody>
          <a:bodyPr anchor="ctr">
            <a:normAutofit fontScale="90000"/>
          </a:bodyPr>
          <a:lstStyle/>
          <a:p>
            <a:r>
              <a:rPr lang="en-GB" dirty="0"/>
              <a:t>Assignments</a:t>
            </a:r>
            <a:br>
              <a:rPr lang="en-GB" dirty="0"/>
            </a:br>
            <a:r>
              <a:rPr lang="en-GB" dirty="0"/>
              <a:t>Due date 2</a:t>
            </a:r>
            <a:r>
              <a:rPr lang="en-GB" baseline="30000" dirty="0"/>
              <a:t>nd</a:t>
            </a:r>
            <a:r>
              <a:rPr lang="en-GB" dirty="0"/>
              <a:t> May 2023</a:t>
            </a:r>
          </a:p>
        </p:txBody>
      </p:sp>
      <p:sp>
        <p:nvSpPr>
          <p:cNvPr id="9" name="Text Placeholder 2">
            <a:extLst>
              <a:ext uri="{FF2B5EF4-FFF2-40B4-BE49-F238E27FC236}">
                <a16:creationId xmlns:a16="http://schemas.microsoft.com/office/drawing/2014/main" id="{7A59D5FD-622C-85F2-E7EE-CBE441848B66}"/>
              </a:ext>
            </a:extLst>
          </p:cNvPr>
          <p:cNvSpPr>
            <a:spLocks noGrp="1"/>
          </p:cNvSpPr>
          <p:nvPr>
            <p:ph type="body" idx="1"/>
          </p:nvPr>
        </p:nvSpPr>
        <p:spPr>
          <a:xfrm>
            <a:off x="457200" y="1535113"/>
            <a:ext cx="4040188" cy="639762"/>
          </a:xfrm>
        </p:spPr>
        <p:txBody>
          <a:bodyPr/>
          <a:lstStyle/>
          <a:p>
            <a:pPr algn="ctr"/>
            <a:r>
              <a:rPr lang="en-US" dirty="0"/>
              <a:t>Assignment 1</a:t>
            </a:r>
          </a:p>
        </p:txBody>
      </p:sp>
      <p:pic>
        <p:nvPicPr>
          <p:cNvPr id="4" name="Picture 3">
            <a:extLst>
              <a:ext uri="{FF2B5EF4-FFF2-40B4-BE49-F238E27FC236}">
                <a16:creationId xmlns:a16="http://schemas.microsoft.com/office/drawing/2014/main" id="{6E056B34-F599-0A76-7F75-F245573BAB88}"/>
              </a:ext>
            </a:extLst>
          </p:cNvPr>
          <p:cNvPicPr>
            <a:picLocks noChangeAspect="1"/>
          </p:cNvPicPr>
          <p:nvPr/>
        </p:nvPicPr>
        <p:blipFill>
          <a:blip r:embed="rId2"/>
          <a:stretch>
            <a:fillRect/>
          </a:stretch>
        </p:blipFill>
        <p:spPr>
          <a:xfrm>
            <a:off x="395536" y="2174875"/>
            <a:ext cx="3751712" cy="3414365"/>
          </a:xfrm>
          <a:prstGeom prst="rect">
            <a:avLst/>
          </a:prstGeom>
          <a:noFill/>
        </p:spPr>
      </p:pic>
      <p:sp>
        <p:nvSpPr>
          <p:cNvPr id="11" name="Text Placeholder 4">
            <a:extLst>
              <a:ext uri="{FF2B5EF4-FFF2-40B4-BE49-F238E27FC236}">
                <a16:creationId xmlns:a16="http://schemas.microsoft.com/office/drawing/2014/main" id="{2668DCA0-8AB4-D2FD-573A-55742A5949C0}"/>
              </a:ext>
            </a:extLst>
          </p:cNvPr>
          <p:cNvSpPr>
            <a:spLocks noGrp="1"/>
          </p:cNvSpPr>
          <p:nvPr>
            <p:ph type="body" sz="quarter" idx="3"/>
          </p:nvPr>
        </p:nvSpPr>
        <p:spPr>
          <a:xfrm>
            <a:off x="4645025" y="1535113"/>
            <a:ext cx="4041775" cy="639762"/>
          </a:xfrm>
        </p:spPr>
        <p:txBody>
          <a:bodyPr/>
          <a:lstStyle/>
          <a:p>
            <a:pPr algn="ctr"/>
            <a:r>
              <a:rPr lang="en-US" dirty="0"/>
              <a:t>Assignment 2</a:t>
            </a:r>
          </a:p>
        </p:txBody>
      </p:sp>
      <p:sp>
        <p:nvSpPr>
          <p:cNvPr id="13" name="Content Placeholder 5">
            <a:extLst>
              <a:ext uri="{FF2B5EF4-FFF2-40B4-BE49-F238E27FC236}">
                <a16:creationId xmlns:a16="http://schemas.microsoft.com/office/drawing/2014/main" id="{178EB9C7-A887-D341-7B65-8942406A1404}"/>
              </a:ext>
            </a:extLst>
          </p:cNvPr>
          <p:cNvSpPr>
            <a:spLocks noGrp="1"/>
          </p:cNvSpPr>
          <p:nvPr>
            <p:ph sz="quarter" idx="4"/>
          </p:nvPr>
        </p:nvSpPr>
        <p:spPr>
          <a:xfrm>
            <a:off x="4645025" y="2308926"/>
            <a:ext cx="4041775" cy="3280314"/>
          </a:xfrm>
        </p:spPr>
        <p:txBody>
          <a:bodyPr>
            <a:normAutofit fontScale="85000" lnSpcReduction="10000"/>
          </a:bodyPr>
          <a:lstStyle/>
          <a:p>
            <a:pPr>
              <a:tabLst>
                <a:tab pos="2637155" algn="ctr"/>
                <a:tab pos="5274310" algn="r"/>
              </a:tabLst>
            </a:pPr>
            <a:r>
              <a:rPr lang="en-US" sz="1800" dirty="0">
                <a:effectLst/>
                <a:latin typeface="Calibri" panose="020F0502020204030204" pitchFamily="34" charset="0"/>
                <a:ea typeface="Times New Roman" panose="02020603050405020304" pitchFamily="18" charset="0"/>
              </a:rPr>
              <a:t>Prepare a report to your </a:t>
            </a:r>
            <a:r>
              <a:rPr lang="en-US" sz="1800" dirty="0" err="1">
                <a:effectLst/>
                <a:latin typeface="Calibri" panose="020F0502020204030204" pitchFamily="34" charset="0"/>
                <a:ea typeface="Times New Roman" panose="02020603050405020304" pitchFamily="18" charset="0"/>
              </a:rPr>
              <a:t>organisation</a:t>
            </a:r>
            <a:r>
              <a:rPr lang="en-US" sz="1800" dirty="0">
                <a:effectLst/>
                <a:latin typeface="Calibri" panose="020F0502020204030204" pitchFamily="34" charset="0"/>
                <a:ea typeface="Times New Roman" panose="02020603050405020304" pitchFamily="18" charset="0"/>
              </a:rPr>
              <a:t> outlining how the act could have an impact. Your report should include:</a:t>
            </a:r>
            <a:endParaRPr lang="en-GB"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tabLst>
                <a:tab pos="2637155" algn="ctr"/>
                <a:tab pos="5274310" algn="r"/>
                <a:tab pos="457200" algn="l"/>
                <a:tab pos="2637155" algn="ctr"/>
                <a:tab pos="5274310" algn="r"/>
              </a:tabLs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A brief introduction and rationale to the act,</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2637155" algn="ctr"/>
                <a:tab pos="5274310" algn="r"/>
                <a:tab pos="457200" algn="l"/>
                <a:tab pos="2637155" algn="ctr"/>
                <a:tab pos="5274310" algn="r"/>
              </a:tabLs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Benefits and barriers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2637155" algn="ctr"/>
                <a:tab pos="5274310" algn="r"/>
                <a:tab pos="457200" algn="l"/>
                <a:tab pos="2637155" algn="ctr"/>
                <a:tab pos="5274310" algn="r"/>
              </a:tabLs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The expected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measureable</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output of your proposal</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2637155" algn="ctr"/>
                <a:tab pos="5274310" algn="r"/>
                <a:tab pos="457200" algn="l"/>
                <a:tab pos="2637155" algn="ctr"/>
                <a:tab pos="5274310" algn="r"/>
              </a:tabLs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Implementation plan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2637155" algn="ctr"/>
                <a:tab pos="5274310" algn="r"/>
                <a:tab pos="457200" algn="l"/>
                <a:tab pos="2637155" algn="ctr"/>
                <a:tab pos="5274310" algn="r"/>
              </a:tabLs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Recommendations to the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organisation</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to take the plan forward.</a:t>
            </a:r>
          </a:p>
          <a:p>
            <a:pPr marL="0" lvl="0" indent="0">
              <a:buNone/>
              <a:tabLst>
                <a:tab pos="2637155" algn="ctr"/>
                <a:tab pos="5274310" algn="r"/>
                <a:tab pos="457200" algn="l"/>
                <a:tab pos="2637155" algn="ctr"/>
                <a:tab pos="5274310" algn="r"/>
              </a:tabLst>
            </a:pPr>
            <a:r>
              <a:rPr lang="en-US" sz="1800" dirty="0">
                <a:effectLst/>
                <a:latin typeface="Calibri" panose="020F0502020204030204" pitchFamily="34" charset="0"/>
                <a:ea typeface="Times New Roman" panose="02020603050405020304" pitchFamily="18" charset="0"/>
              </a:rPr>
              <a:t>Within your work you should a range of credible sources, theory and frameworks from the course materials </a:t>
            </a:r>
            <a:r>
              <a:rPr lang="en-US" sz="1800" dirty="0" err="1">
                <a:effectLst/>
                <a:latin typeface="Calibri" panose="020F0502020204030204" pitchFamily="34" charset="0"/>
                <a:ea typeface="Times New Roman" panose="02020603050405020304" pitchFamily="18" charset="0"/>
              </a:rPr>
              <a:t>aswell</a:t>
            </a:r>
            <a:r>
              <a:rPr lang="en-US" sz="1800" dirty="0">
                <a:effectLst/>
                <a:latin typeface="Calibri" panose="020F0502020204030204" pitchFamily="34" charset="0"/>
                <a:ea typeface="Times New Roman" panose="02020603050405020304" pitchFamily="18" charset="0"/>
              </a:rPr>
              <a:t> as your own independent research.</a:t>
            </a:r>
            <a:endParaRPr lang="en-GB" sz="1800" dirty="0">
              <a:effectLst/>
              <a:latin typeface="Times New Roman" panose="02020603050405020304" pitchFamily="18" charset="0"/>
              <a:ea typeface="Times New Roman" panose="02020603050405020304" pitchFamily="18" charset="0"/>
            </a:endParaRPr>
          </a:p>
          <a:p>
            <a:pPr marL="0" indent="0">
              <a:buNone/>
              <a:tabLst>
                <a:tab pos="2637155" algn="ctr"/>
                <a:tab pos="5274310" algn="r"/>
                <a:tab pos="457200" algn="l"/>
              </a:tabLst>
            </a:pPr>
            <a:endParaRPr lang="en-GB" sz="1800" dirty="0">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F16D1A11-7F46-2AB2-19E0-6AB284F5921F}"/>
              </a:ext>
            </a:extLst>
          </p:cNvPr>
          <p:cNvSpPr txBox="1"/>
          <p:nvPr/>
        </p:nvSpPr>
        <p:spPr>
          <a:xfrm>
            <a:off x="107504" y="2308926"/>
            <a:ext cx="4389883" cy="2818400"/>
          </a:xfrm>
          <a:prstGeom prst="rect">
            <a:avLst/>
          </a:prstGeom>
          <a:noFill/>
        </p:spPr>
        <p:txBody>
          <a:bodyPr wrap="square">
            <a:spAutoFit/>
          </a:bodyPr>
          <a:lstStyle/>
          <a:p>
            <a:pPr>
              <a:tabLst>
                <a:tab pos="2637155" algn="ctr"/>
                <a:tab pos="5274310" algn="r"/>
                <a:tab pos="457200" algn="l"/>
              </a:tabLst>
            </a:pPr>
            <a:r>
              <a:rPr lang="en-GB" sz="1000" dirty="0">
                <a:effectLst/>
                <a:latin typeface="Calibri" panose="020F0502020204030204" pitchFamily="34" charset="0"/>
                <a:ea typeface="Times New Roman" panose="02020603050405020304" pitchFamily="18" charset="0"/>
              </a:rPr>
              <a:t>A portfolio including the following four elements: </a:t>
            </a:r>
            <a:endParaRPr lang="en-GB" sz="1000" dirty="0">
              <a:effectLst/>
              <a:latin typeface="Times New Roman" panose="02020603050405020304" pitchFamily="18" charset="0"/>
              <a:ea typeface="Times New Roman" panose="02020603050405020304" pitchFamily="18" charset="0"/>
            </a:endParaRPr>
          </a:p>
          <a:p>
            <a:pPr>
              <a:tabLst>
                <a:tab pos="2637155" algn="ctr"/>
                <a:tab pos="5274310" algn="r"/>
                <a:tab pos="457200" algn="l"/>
              </a:tabLst>
            </a:pPr>
            <a:r>
              <a:rPr lang="en-GB" sz="1000" dirty="0">
                <a:effectLst/>
                <a:latin typeface="Calibri" panose="020F0502020204030204" pitchFamily="34" charset="0"/>
                <a:ea typeface="Times New Roman" panose="02020603050405020304" pitchFamily="18" charset="0"/>
              </a:rPr>
              <a:t> </a:t>
            </a:r>
            <a:endParaRPr lang="en-GB" sz="10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tabLst>
                <a:tab pos="2637155" algn="ctr"/>
                <a:tab pos="5274310" algn="r"/>
                <a:tab pos="457200" algn="l"/>
              </a:tabLst>
            </a:pPr>
            <a:r>
              <a:rPr lang="en-GB" sz="1000" dirty="0">
                <a:effectLst/>
                <a:latin typeface="Calibri" panose="020F0502020204030204" pitchFamily="34" charset="0"/>
                <a:ea typeface="Times New Roman" panose="02020603050405020304" pitchFamily="18" charset="0"/>
              </a:rPr>
              <a:t>Critically evaluate the role and impact of the act in Wales.  You should research and discuss examples of implementation and output. </a:t>
            </a:r>
            <a:endParaRPr lang="en-GB" sz="10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tabLst>
                <a:tab pos="2637155" algn="ctr"/>
                <a:tab pos="5274310" algn="r"/>
                <a:tab pos="457200" algn="l"/>
              </a:tabLst>
            </a:pPr>
            <a:r>
              <a:rPr lang="en-GB" sz="1000" dirty="0">
                <a:effectLst/>
                <a:latin typeface="Calibri" panose="020F0502020204030204" pitchFamily="34" charset="0"/>
                <a:ea typeface="Times New Roman" panose="02020603050405020304" pitchFamily="18" charset="0"/>
              </a:rPr>
              <a:t>Provide a rationale for studying the Act, evidencing its occupational context and its relevance to your developmental needs </a:t>
            </a:r>
            <a:endParaRPr lang="en-GB" sz="10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tabLst>
                <a:tab pos="2637155" algn="ctr"/>
                <a:tab pos="5274310" algn="r"/>
                <a:tab pos="457200" algn="l"/>
              </a:tabLst>
            </a:pPr>
            <a:r>
              <a:rPr lang="en-GB" sz="1000" dirty="0">
                <a:effectLst/>
                <a:latin typeface="Calibri" panose="020F0502020204030204" pitchFamily="34" charset="0"/>
                <a:ea typeface="Times New Roman" panose="02020603050405020304" pitchFamily="18" charset="0"/>
              </a:rPr>
              <a:t>Create a methodological approach to </a:t>
            </a:r>
            <a:r>
              <a:rPr lang="en-GB" sz="1000" dirty="0">
                <a:latin typeface="Calibri" panose="020F0502020204030204" pitchFamily="34" charset="0"/>
                <a:ea typeface="Times New Roman" panose="02020603050405020304" pitchFamily="18" charset="0"/>
              </a:rPr>
              <a:t>collect data for the appraisal of your organisations engagement with the act.</a:t>
            </a:r>
            <a:endParaRPr lang="en-GB" sz="1000" dirty="0">
              <a:effectLst/>
              <a:latin typeface="Calibri" panose="020F0502020204030204" pitchFamily="34" charset="0"/>
              <a:ea typeface="Times New Roman" panose="02020603050405020304" pitchFamily="18" charset="0"/>
            </a:endParaRPr>
          </a:p>
          <a:p>
            <a:pPr marL="342900" lvl="0" indent="-342900">
              <a:lnSpc>
                <a:spcPct val="200000"/>
              </a:lnSpc>
              <a:buFont typeface="+mj-lt"/>
              <a:buAutoNum type="arabicPeriod"/>
              <a:tabLst>
                <a:tab pos="2637155" algn="ctr"/>
                <a:tab pos="5274310" algn="r"/>
                <a:tab pos="457200" algn="l"/>
              </a:tabLst>
            </a:pPr>
            <a:r>
              <a:rPr lang="en-GB" sz="1000" dirty="0">
                <a:effectLst/>
                <a:latin typeface="Calibri" panose="020F0502020204030204" pitchFamily="34" charset="0"/>
                <a:ea typeface="Times New Roman" panose="02020603050405020304" pitchFamily="18" charset="0"/>
              </a:rPr>
              <a:t>Appraise the organisation you work for in terms of its current engagement with the key principles of the act, goals and ways of working.  .</a:t>
            </a:r>
            <a:endParaRPr lang="en-GB"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1065899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8D04F-3C0C-DE1B-C246-46B5C1421718}"/>
              </a:ext>
            </a:extLst>
          </p:cNvPr>
          <p:cNvSpPr>
            <a:spLocks noGrp="1"/>
          </p:cNvSpPr>
          <p:nvPr>
            <p:ph type="title"/>
          </p:nvPr>
        </p:nvSpPr>
        <p:spPr/>
        <p:txBody>
          <a:bodyPr/>
          <a:lstStyle/>
          <a:p>
            <a:r>
              <a:rPr lang="en-GB" dirty="0"/>
              <a:t>Sustainable Development Goals</a:t>
            </a:r>
          </a:p>
        </p:txBody>
      </p:sp>
      <p:sp>
        <p:nvSpPr>
          <p:cNvPr id="4" name="Content Placeholder 3">
            <a:extLst>
              <a:ext uri="{FF2B5EF4-FFF2-40B4-BE49-F238E27FC236}">
                <a16:creationId xmlns:a16="http://schemas.microsoft.com/office/drawing/2014/main" id="{A61CF9F5-DFB3-0D68-F50C-4091521A30DC}"/>
              </a:ext>
            </a:extLst>
          </p:cNvPr>
          <p:cNvSpPr>
            <a:spLocks noGrp="1"/>
          </p:cNvSpPr>
          <p:nvPr>
            <p:ph sz="half" idx="2"/>
          </p:nvPr>
        </p:nvSpPr>
        <p:spPr>
          <a:xfrm>
            <a:off x="457200" y="2174875"/>
            <a:ext cx="8229600" cy="3414365"/>
          </a:xfrm>
        </p:spPr>
        <p:txBody>
          <a:bodyPr/>
          <a:lstStyle/>
          <a:p>
            <a:pPr marL="0" indent="0">
              <a:buNone/>
            </a:pPr>
            <a:r>
              <a:rPr lang="en-GB" dirty="0">
                <a:hlinkClick r:id="rId2"/>
              </a:rPr>
              <a:t>Sustainable Development Goals (SDGs) Explained in 10 minutes or less - YouTube</a:t>
            </a:r>
            <a:endParaRPr lang="en-GB" dirty="0"/>
          </a:p>
        </p:txBody>
      </p:sp>
    </p:spTree>
    <p:extLst>
      <p:ext uri="{BB962C8B-B14F-4D97-AF65-F5344CB8AC3E}">
        <p14:creationId xmlns:p14="http://schemas.microsoft.com/office/powerpoint/2010/main" val="324570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Task one</a:t>
            </a:r>
          </a:p>
        </p:txBody>
      </p:sp>
      <p:sp>
        <p:nvSpPr>
          <p:cNvPr id="3" name="Content Placeholder 2"/>
          <p:cNvSpPr>
            <a:spLocks noGrp="1"/>
          </p:cNvSpPr>
          <p:nvPr>
            <p:ph idx="1"/>
          </p:nvPr>
        </p:nvSpPr>
        <p:spPr/>
        <p:txBody>
          <a:bodyPr>
            <a:normAutofit/>
          </a:bodyPr>
          <a:lstStyle/>
          <a:p>
            <a:pPr marL="0" indent="0">
              <a:buNone/>
            </a:pPr>
            <a:endParaRPr lang="en-GB" sz="2400" dirty="0"/>
          </a:p>
          <a:p>
            <a:pPr marL="0" indent="0">
              <a:buNone/>
            </a:pPr>
            <a:r>
              <a:rPr lang="en-GB" sz="2400" dirty="0"/>
              <a:t>Between you, discuss what you already know about the Act</a:t>
            </a:r>
          </a:p>
          <a:p>
            <a:pPr marL="0" indent="0">
              <a:buNone/>
            </a:pPr>
            <a:r>
              <a:rPr lang="en-GB" sz="2400" dirty="0"/>
              <a:t>One of you needs to take notes and be prepared to discuss.</a:t>
            </a:r>
          </a:p>
          <a:p>
            <a:pPr marL="0" indent="0">
              <a:buNone/>
            </a:pPr>
            <a:r>
              <a:rPr lang="en-GB" sz="2400" dirty="0"/>
              <a:t>You have 10 mins</a:t>
            </a:r>
          </a:p>
        </p:txBody>
      </p:sp>
    </p:spTree>
    <p:extLst>
      <p:ext uri="{BB962C8B-B14F-4D97-AF65-F5344CB8AC3E}">
        <p14:creationId xmlns:p14="http://schemas.microsoft.com/office/powerpoint/2010/main" val="335260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6632"/>
            <a:ext cx="8229600" cy="5400601"/>
          </a:xfrm>
        </p:spPr>
        <p:txBody>
          <a:bodyPr>
            <a:normAutofit/>
          </a:bodyPr>
          <a:lstStyle/>
          <a:p>
            <a:pPr marL="0" indent="0">
              <a:buNone/>
            </a:pPr>
            <a:endParaRPr lang="en-GB" sz="2400" dirty="0"/>
          </a:p>
          <a:p>
            <a:pPr marL="0" indent="0">
              <a:buNone/>
            </a:pPr>
            <a:r>
              <a:rPr lang="en-GB" sz="2400" dirty="0"/>
              <a:t>The Well-being of Future Generations (Wales) Act is about improving the social, economic, environmental and cultural well-being of Wales.</a:t>
            </a:r>
          </a:p>
          <a:p>
            <a:pPr marL="0" indent="0">
              <a:buNone/>
            </a:pPr>
            <a:r>
              <a:rPr lang="en-GB" sz="2400" dirty="0"/>
              <a:t>It will make the public bodies listed in the Act think more about the long-term, work better, with people and communities and each other, look to prevent problems and take a more joined-up approach.</a:t>
            </a:r>
          </a:p>
          <a:p>
            <a:pPr marL="0" indent="0">
              <a:buNone/>
            </a:pPr>
            <a:r>
              <a:rPr lang="en-GB" sz="2400" dirty="0"/>
              <a:t>This will help us to create a Wales that we all want to live in, now and in the future.</a:t>
            </a:r>
          </a:p>
          <a:p>
            <a:pPr marL="0" indent="0">
              <a:buNone/>
            </a:pPr>
            <a:r>
              <a:rPr lang="en-GB" sz="2400" dirty="0"/>
              <a:t>To make sure we are all working towards the same vision, the Act puts in place seven well-being goals. </a:t>
            </a:r>
          </a:p>
          <a:p>
            <a:pPr marL="0" indent="0">
              <a:buNone/>
            </a:pPr>
            <a:r>
              <a:rPr lang="en-GB" sz="1400" b="1" dirty="0">
                <a:latin typeface="Abadi" panose="020B0604020104020204" pitchFamily="34" charset="0"/>
                <a:hlinkClick r:id="rId3">
                  <a:extLst>
                    <a:ext uri="{A12FA001-AC4F-418D-AE19-62706E023703}">
                      <ahyp:hlinkClr xmlns:ahyp="http://schemas.microsoft.com/office/drawing/2018/hyperlinkcolor" val="tx"/>
                    </a:ext>
                  </a:extLst>
                </a:hlinkClick>
              </a:rPr>
              <a:t>Activity – Lets watch the video below.  Take notes and summarise the key intentions of the act.</a:t>
            </a:r>
          </a:p>
          <a:p>
            <a:pPr marL="0" indent="0">
              <a:buNone/>
            </a:pPr>
            <a:r>
              <a:rPr lang="en-GB" sz="1400" dirty="0">
                <a:solidFill>
                  <a:srgbClr val="0000FF"/>
                </a:solidFill>
                <a:hlinkClick r:id="rId3">
                  <a:extLst>
                    <a:ext uri="{A12FA001-AC4F-418D-AE19-62706E023703}">
                      <ahyp:hlinkClr xmlns:ahyp="http://schemas.microsoft.com/office/drawing/2018/hyperlinkcolor" val="tx"/>
                    </a:ext>
                  </a:extLst>
                </a:hlinkClick>
              </a:rPr>
              <a:t>Wellbeing for Future Generations - YouTube</a:t>
            </a:r>
            <a:endParaRPr lang="en-GB" sz="2400" dirty="0"/>
          </a:p>
        </p:txBody>
      </p:sp>
    </p:spTree>
    <p:extLst>
      <p:ext uri="{BB962C8B-B14F-4D97-AF65-F5344CB8AC3E}">
        <p14:creationId xmlns:p14="http://schemas.microsoft.com/office/powerpoint/2010/main" val="204571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9E2A7-98CB-4973-84F3-3D71B63986DD}"/>
              </a:ext>
            </a:extLst>
          </p:cNvPr>
          <p:cNvSpPr>
            <a:spLocks noGrp="1"/>
          </p:cNvSpPr>
          <p:nvPr>
            <p:ph type="title"/>
          </p:nvPr>
        </p:nvSpPr>
        <p:spPr/>
        <p:txBody>
          <a:bodyPr/>
          <a:lstStyle/>
          <a:p>
            <a:r>
              <a:rPr lang="en-GB" dirty="0"/>
              <a:t>Why have the act?</a:t>
            </a:r>
          </a:p>
        </p:txBody>
      </p:sp>
      <p:sp>
        <p:nvSpPr>
          <p:cNvPr id="3" name="Content Placeholder 2">
            <a:extLst>
              <a:ext uri="{FF2B5EF4-FFF2-40B4-BE49-F238E27FC236}">
                <a16:creationId xmlns:a16="http://schemas.microsoft.com/office/drawing/2014/main" id="{21E8C796-492D-4AB1-B8A9-8EB78D0BF550}"/>
              </a:ext>
            </a:extLst>
          </p:cNvPr>
          <p:cNvSpPr>
            <a:spLocks noGrp="1"/>
          </p:cNvSpPr>
          <p:nvPr>
            <p:ph idx="1"/>
          </p:nvPr>
        </p:nvSpPr>
        <p:spPr/>
        <p:txBody>
          <a:bodyPr>
            <a:normAutofit fontScale="77500" lnSpcReduction="20000"/>
          </a:bodyPr>
          <a:lstStyle/>
          <a:p>
            <a:pPr marL="0" indent="0">
              <a:buNone/>
            </a:pPr>
            <a:r>
              <a:rPr lang="en-GB" dirty="0"/>
              <a:t>Wales face a number of challenges including:</a:t>
            </a:r>
          </a:p>
          <a:p>
            <a:pPr marL="0" indent="0">
              <a:buNone/>
            </a:pPr>
            <a:r>
              <a:rPr lang="en-GB" dirty="0"/>
              <a:t>Climate change</a:t>
            </a:r>
          </a:p>
          <a:p>
            <a:pPr marL="0" indent="0">
              <a:buNone/>
            </a:pPr>
            <a:r>
              <a:rPr lang="en-GB" dirty="0"/>
              <a:t>Poverty</a:t>
            </a:r>
          </a:p>
          <a:p>
            <a:pPr marL="0" indent="0">
              <a:buNone/>
            </a:pPr>
            <a:r>
              <a:rPr lang="en-GB" dirty="0"/>
              <a:t>Health Inequality</a:t>
            </a:r>
          </a:p>
          <a:p>
            <a:pPr marL="0" indent="0">
              <a:buNone/>
            </a:pPr>
            <a:r>
              <a:rPr lang="en-GB" dirty="0"/>
              <a:t>Job Market</a:t>
            </a:r>
          </a:p>
          <a:p>
            <a:pPr marL="0" indent="0">
              <a:buNone/>
            </a:pPr>
            <a:r>
              <a:rPr lang="en-GB" dirty="0"/>
              <a:t>Economic Growth</a:t>
            </a:r>
          </a:p>
          <a:p>
            <a:pPr marL="0" indent="0">
              <a:buNone/>
            </a:pPr>
            <a:r>
              <a:rPr lang="en-GB" dirty="0"/>
              <a:t>Loss of Language</a:t>
            </a:r>
          </a:p>
          <a:p>
            <a:pPr marL="0" indent="0">
              <a:buNone/>
            </a:pPr>
            <a:r>
              <a:rPr lang="en-GB" dirty="0"/>
              <a:t>Cost of Living Crisis</a:t>
            </a:r>
          </a:p>
          <a:p>
            <a:pPr marL="0" indent="0">
              <a:buNone/>
            </a:pPr>
            <a:r>
              <a:rPr lang="en-GB" dirty="0"/>
              <a:t>Loss of Industry</a:t>
            </a:r>
          </a:p>
          <a:p>
            <a:pPr marL="0" indent="0">
              <a:buNone/>
            </a:pPr>
            <a:r>
              <a:rPr lang="en-GB" dirty="0"/>
              <a:t>Can you think of any others?.......</a:t>
            </a:r>
          </a:p>
        </p:txBody>
      </p:sp>
    </p:spTree>
    <p:extLst>
      <p:ext uri="{BB962C8B-B14F-4D97-AF65-F5344CB8AC3E}">
        <p14:creationId xmlns:p14="http://schemas.microsoft.com/office/powerpoint/2010/main" val="3841155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A88DEB82-184C-4B35-BC50-7EA8A07F2545}"/>
              </a:ext>
            </a:extLst>
          </p:cNvPr>
          <p:cNvPicPr>
            <a:picLocks noGrp="1" noChangeAspect="1"/>
          </p:cNvPicPr>
          <p:nvPr>
            <p:ph idx="1"/>
          </p:nvPr>
        </p:nvPicPr>
        <p:blipFill>
          <a:blip r:embed="rId3"/>
          <a:stretch>
            <a:fillRect/>
          </a:stretch>
        </p:blipFill>
        <p:spPr>
          <a:xfrm>
            <a:off x="1025048" y="68263"/>
            <a:ext cx="7093905" cy="6721475"/>
          </a:xfrm>
          <a:noFill/>
        </p:spPr>
      </p:pic>
    </p:spTree>
    <p:extLst>
      <p:ext uri="{BB962C8B-B14F-4D97-AF65-F5344CB8AC3E}">
        <p14:creationId xmlns:p14="http://schemas.microsoft.com/office/powerpoint/2010/main" val="23451325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1E46D09-2388-4A31-99B7-EF646E72DD14}"/>
              </a:ext>
            </a:extLst>
          </p:cNvPr>
          <p:cNvPicPr>
            <a:picLocks noGrp="1" noChangeAspect="1"/>
          </p:cNvPicPr>
          <p:nvPr>
            <p:ph idx="1"/>
          </p:nvPr>
        </p:nvPicPr>
        <p:blipFill>
          <a:blip r:embed="rId2"/>
          <a:stretch>
            <a:fillRect/>
          </a:stretch>
        </p:blipFill>
        <p:spPr>
          <a:xfrm>
            <a:off x="1379300" y="68263"/>
            <a:ext cx="6385400" cy="6721475"/>
          </a:xfrm>
          <a:noFill/>
        </p:spPr>
      </p:pic>
    </p:spTree>
    <p:extLst>
      <p:ext uri="{BB962C8B-B14F-4D97-AF65-F5344CB8AC3E}">
        <p14:creationId xmlns:p14="http://schemas.microsoft.com/office/powerpoint/2010/main" val="2383577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8C7EB-5D4E-E389-59D8-9A2DF02B0780}"/>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1B583DEA-8946-8CC3-3A6B-3388BAF92062}"/>
              </a:ext>
            </a:extLst>
          </p:cNvPr>
          <p:cNvSpPr>
            <a:spLocks noGrp="1"/>
          </p:cNvSpPr>
          <p:nvPr>
            <p:ph idx="1"/>
          </p:nvPr>
        </p:nvSpPr>
        <p:spPr/>
        <p:txBody>
          <a:bodyPr/>
          <a:lstStyle/>
          <a:p>
            <a:pPr marL="0" indent="0">
              <a:buNone/>
            </a:pPr>
            <a:r>
              <a:rPr lang="en-GB" dirty="0"/>
              <a:t>Can you think of 2 examples of initiatives we have in Wales that support the achievement of each of the Well-being goals.</a:t>
            </a:r>
          </a:p>
          <a:p>
            <a:pPr marL="0" indent="0">
              <a:buNone/>
            </a:pPr>
            <a:r>
              <a:rPr lang="en-GB" dirty="0"/>
              <a:t>Note them down and we shall then discuss.</a:t>
            </a:r>
          </a:p>
        </p:txBody>
      </p:sp>
    </p:spTree>
    <p:extLst>
      <p:ext uri="{BB962C8B-B14F-4D97-AF65-F5344CB8AC3E}">
        <p14:creationId xmlns:p14="http://schemas.microsoft.com/office/powerpoint/2010/main" val="17185861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B647C07-1558-45B5-A53E-82A798563D65}"/>
              </a:ext>
            </a:extLst>
          </p:cNvPr>
          <p:cNvPicPr>
            <a:picLocks noChangeAspect="1"/>
          </p:cNvPicPr>
          <p:nvPr/>
        </p:nvPicPr>
        <p:blipFill>
          <a:blip r:embed="rId3"/>
          <a:stretch>
            <a:fillRect/>
          </a:stretch>
        </p:blipFill>
        <p:spPr>
          <a:xfrm>
            <a:off x="822555" y="0"/>
            <a:ext cx="7878470" cy="6858000"/>
          </a:xfrm>
          <a:prstGeom prst="rect">
            <a:avLst/>
          </a:prstGeom>
        </p:spPr>
      </p:pic>
    </p:spTree>
    <p:extLst>
      <p:ext uri="{BB962C8B-B14F-4D97-AF65-F5344CB8AC3E}">
        <p14:creationId xmlns:p14="http://schemas.microsoft.com/office/powerpoint/2010/main" val="35232416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70266-E2B9-4E97-A8BD-D73E36AF850F}"/>
              </a:ext>
            </a:extLst>
          </p:cNvPr>
          <p:cNvSpPr>
            <a:spLocks noGrp="1"/>
          </p:cNvSpPr>
          <p:nvPr>
            <p:ph type="title"/>
          </p:nvPr>
        </p:nvSpPr>
        <p:spPr/>
        <p:txBody>
          <a:bodyPr>
            <a:normAutofit fontScale="90000"/>
          </a:bodyPr>
          <a:lstStyle/>
          <a:p>
            <a:r>
              <a:rPr lang="en-GB" dirty="0"/>
              <a:t>Which Public Bodies does the Act include?</a:t>
            </a:r>
          </a:p>
        </p:txBody>
      </p:sp>
      <p:sp>
        <p:nvSpPr>
          <p:cNvPr id="3" name="Content Placeholder 2">
            <a:extLst>
              <a:ext uri="{FF2B5EF4-FFF2-40B4-BE49-F238E27FC236}">
                <a16:creationId xmlns:a16="http://schemas.microsoft.com/office/drawing/2014/main" id="{8C446324-C985-433D-946A-619C0AA9EC8D}"/>
              </a:ext>
            </a:extLst>
          </p:cNvPr>
          <p:cNvSpPr>
            <a:spLocks noGrp="1"/>
          </p:cNvSpPr>
          <p:nvPr>
            <p:ph idx="1"/>
          </p:nvPr>
        </p:nvSpPr>
        <p:spPr/>
        <p:txBody>
          <a:bodyPr>
            <a:normAutofit fontScale="55000" lnSpcReduction="20000"/>
          </a:bodyPr>
          <a:lstStyle/>
          <a:p>
            <a:pPr marL="0" indent="0">
              <a:buNone/>
            </a:pPr>
            <a:r>
              <a:rPr lang="en-GB" dirty="0"/>
              <a:t>• Welsh Ministers.</a:t>
            </a:r>
          </a:p>
          <a:p>
            <a:pPr marL="0" indent="0">
              <a:buNone/>
            </a:pPr>
            <a:r>
              <a:rPr lang="en-GB" dirty="0"/>
              <a:t>• Local Authorities.</a:t>
            </a:r>
          </a:p>
          <a:p>
            <a:pPr marL="0" indent="0">
              <a:buNone/>
            </a:pPr>
            <a:r>
              <a:rPr lang="en-GB" dirty="0"/>
              <a:t>• Local Health Boards.</a:t>
            </a:r>
          </a:p>
          <a:p>
            <a:pPr marL="0" indent="0">
              <a:buNone/>
            </a:pPr>
            <a:r>
              <a:rPr lang="en-GB" dirty="0"/>
              <a:t>• Public Health Wales NHS Trust.</a:t>
            </a:r>
          </a:p>
          <a:p>
            <a:pPr marL="0" indent="0">
              <a:buNone/>
            </a:pPr>
            <a:r>
              <a:rPr lang="en-GB" dirty="0"/>
              <a:t>• </a:t>
            </a:r>
            <a:r>
              <a:rPr lang="en-GB" dirty="0" err="1"/>
              <a:t>Velindre</a:t>
            </a:r>
            <a:r>
              <a:rPr lang="en-GB" dirty="0"/>
              <a:t> NHS Trust.</a:t>
            </a:r>
          </a:p>
          <a:p>
            <a:pPr marL="0" indent="0">
              <a:buNone/>
            </a:pPr>
            <a:r>
              <a:rPr lang="en-GB" dirty="0"/>
              <a:t>• National Park Authorities.</a:t>
            </a:r>
          </a:p>
          <a:p>
            <a:pPr marL="0" indent="0">
              <a:buNone/>
            </a:pPr>
            <a:r>
              <a:rPr lang="en-GB" dirty="0"/>
              <a:t>• Fire and Rescue Authorities.</a:t>
            </a:r>
          </a:p>
          <a:p>
            <a:pPr marL="0" indent="0">
              <a:buNone/>
            </a:pPr>
            <a:r>
              <a:rPr lang="en-GB" dirty="0"/>
              <a:t>• Natural Resources Wales.</a:t>
            </a:r>
          </a:p>
          <a:p>
            <a:pPr marL="0" indent="0">
              <a:buNone/>
            </a:pPr>
            <a:r>
              <a:rPr lang="en-GB" dirty="0"/>
              <a:t>• The Higher Education Funding Council for Wales.</a:t>
            </a:r>
          </a:p>
          <a:p>
            <a:pPr marL="0" indent="0">
              <a:buNone/>
            </a:pPr>
            <a:r>
              <a:rPr lang="en-GB" dirty="0"/>
              <a:t>• The Arts Council of Wales.</a:t>
            </a:r>
          </a:p>
          <a:p>
            <a:pPr marL="0" indent="0">
              <a:buNone/>
            </a:pPr>
            <a:r>
              <a:rPr lang="en-GB" dirty="0"/>
              <a:t>• Sports Council of Wales.</a:t>
            </a:r>
          </a:p>
          <a:p>
            <a:pPr marL="0" indent="0">
              <a:buNone/>
            </a:pPr>
            <a:r>
              <a:rPr lang="en-GB" dirty="0"/>
              <a:t>• National Library of Wales.</a:t>
            </a:r>
          </a:p>
          <a:p>
            <a:pPr marL="0" indent="0">
              <a:buNone/>
            </a:pPr>
            <a:r>
              <a:rPr lang="en-GB" dirty="0"/>
              <a:t>• National Museum of Wales.</a:t>
            </a:r>
          </a:p>
        </p:txBody>
      </p:sp>
    </p:spTree>
    <p:extLst>
      <p:ext uri="{BB962C8B-B14F-4D97-AF65-F5344CB8AC3E}">
        <p14:creationId xmlns:p14="http://schemas.microsoft.com/office/powerpoint/2010/main" val="30965379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7B359-F97C-410E-8C8F-C8F61C7834F6}"/>
              </a:ext>
            </a:extLst>
          </p:cNvPr>
          <p:cNvSpPr>
            <a:spLocks noGrp="1"/>
          </p:cNvSpPr>
          <p:nvPr>
            <p:ph type="title"/>
          </p:nvPr>
        </p:nvSpPr>
        <p:spPr/>
        <p:txBody>
          <a:bodyPr>
            <a:normAutofit fontScale="90000"/>
          </a:bodyPr>
          <a:lstStyle/>
          <a:p>
            <a:r>
              <a:rPr lang="en-GB" dirty="0"/>
              <a:t>Activity</a:t>
            </a:r>
            <a:br>
              <a:rPr lang="en-GB" dirty="0"/>
            </a:br>
            <a:r>
              <a:rPr lang="en-GB" dirty="0"/>
              <a:t>(individually or as a group)</a:t>
            </a:r>
          </a:p>
        </p:txBody>
      </p:sp>
      <p:sp>
        <p:nvSpPr>
          <p:cNvPr id="3" name="Content Placeholder 2">
            <a:extLst>
              <a:ext uri="{FF2B5EF4-FFF2-40B4-BE49-F238E27FC236}">
                <a16:creationId xmlns:a16="http://schemas.microsoft.com/office/drawing/2014/main" id="{FBA1D34A-9AD1-483E-A836-4B6E60A837C6}"/>
              </a:ext>
            </a:extLst>
          </p:cNvPr>
          <p:cNvSpPr>
            <a:spLocks noGrp="1"/>
          </p:cNvSpPr>
          <p:nvPr>
            <p:ph idx="1"/>
          </p:nvPr>
        </p:nvSpPr>
        <p:spPr/>
        <p:txBody>
          <a:bodyPr>
            <a:normAutofit lnSpcReduction="10000"/>
          </a:bodyPr>
          <a:lstStyle/>
          <a:p>
            <a:r>
              <a:rPr lang="en-GB" dirty="0"/>
              <a:t>Start thinking about why this act is important to both yourself and your workplace. Capture your thoughts.</a:t>
            </a:r>
          </a:p>
          <a:p>
            <a:r>
              <a:rPr lang="en-GB" dirty="0"/>
              <a:t>Create a plan for how you intend to collect the data required for your workplace appraisal.</a:t>
            </a:r>
          </a:p>
          <a:p>
            <a:pPr marL="0" indent="0">
              <a:buNone/>
            </a:pPr>
            <a:r>
              <a:rPr lang="en-GB" dirty="0"/>
              <a:t>Return to class at 1:30pm, where we will discuss and consider our next session.</a:t>
            </a:r>
          </a:p>
        </p:txBody>
      </p:sp>
    </p:spTree>
    <p:extLst>
      <p:ext uri="{BB962C8B-B14F-4D97-AF65-F5344CB8AC3E}">
        <p14:creationId xmlns:p14="http://schemas.microsoft.com/office/powerpoint/2010/main" val="25544723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99F4A-B4DD-4471-8317-63B150F0B27F}"/>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6D2119D6-B63E-481C-8125-5D2EFCCF1AF2}"/>
              </a:ext>
            </a:extLst>
          </p:cNvPr>
          <p:cNvSpPr>
            <a:spLocks noGrp="1"/>
          </p:cNvSpPr>
          <p:nvPr>
            <p:ph idx="1"/>
          </p:nvPr>
        </p:nvSpPr>
        <p:spPr/>
        <p:txBody>
          <a:bodyPr>
            <a:normAutofit fontScale="77500" lnSpcReduction="20000"/>
          </a:bodyPr>
          <a:lstStyle/>
          <a:p>
            <a:pPr marL="0" indent="0">
              <a:buNone/>
            </a:pPr>
            <a:r>
              <a:rPr lang="en-GB" dirty="0"/>
              <a:t>1. Expand on your ‘thoughts’ from this today’s session</a:t>
            </a:r>
          </a:p>
          <a:p>
            <a:pPr marL="0" indent="0">
              <a:buNone/>
            </a:pPr>
            <a:r>
              <a:rPr lang="en-GB" dirty="0"/>
              <a:t>2. Research the act; what’s available in your workplace and in the public domain? Refine your plan and start working on it.</a:t>
            </a:r>
          </a:p>
          <a:p>
            <a:pPr marL="0" indent="0">
              <a:buNone/>
            </a:pPr>
            <a:r>
              <a:rPr lang="en-GB" dirty="0"/>
              <a:t>3. What the video below:</a:t>
            </a:r>
          </a:p>
          <a:p>
            <a:pPr marL="0" indent="0">
              <a:buNone/>
            </a:pPr>
            <a:r>
              <a:rPr lang="en-GB" dirty="0">
                <a:hlinkClick r:id="rId2"/>
              </a:rPr>
              <a:t>Impact of the Act: Going beyond recycling and future-proofing our waste – YouTube</a:t>
            </a:r>
            <a:endParaRPr lang="en-GB" dirty="0"/>
          </a:p>
          <a:p>
            <a:pPr marL="0" indent="0">
              <a:buNone/>
            </a:pPr>
            <a:r>
              <a:rPr lang="en-GB" dirty="0"/>
              <a:t>Consider other examples </a:t>
            </a:r>
            <a:r>
              <a:rPr lang="en-GB"/>
              <a:t>of initiatives </a:t>
            </a:r>
            <a:r>
              <a:rPr lang="en-GB" dirty="0"/>
              <a:t>that have been instigated from the act in your workplace, bring them to class next time.</a:t>
            </a:r>
          </a:p>
          <a:p>
            <a:pPr marL="0" indent="0">
              <a:buNone/>
            </a:pPr>
            <a:endParaRPr lang="en-GB" dirty="0"/>
          </a:p>
        </p:txBody>
      </p:sp>
    </p:spTree>
    <p:extLst>
      <p:ext uri="{BB962C8B-B14F-4D97-AF65-F5344CB8AC3E}">
        <p14:creationId xmlns:p14="http://schemas.microsoft.com/office/powerpoint/2010/main" val="9465194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1dc8cdaca9395c399e5f6b98a06776d">
  <xsd:schema xmlns:xsd="http://www.w3.org/2001/XMLSchema" xmlns:xs="http://www.w3.org/2001/XMLSchema" xmlns:p="http://schemas.microsoft.com/office/2006/metadata/properties" xmlns:ns2="303dbf9b-b85b-46a0-94f1-894078c07ecd" targetNamespace="http://schemas.microsoft.com/office/2006/metadata/properties" ma:root="true" ma:fieldsID="4f677559c3a0d52782cbd0887122ddaa"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5D11970-EC57-46CC-8469-43420BC71D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194</TotalTime>
  <Words>940</Words>
  <Application>Microsoft Office PowerPoint</Application>
  <PresentationFormat>On-screen Show (4:3)</PresentationFormat>
  <Paragraphs>98</Paragraphs>
  <Slides>16</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Abadi</vt:lpstr>
      <vt:lpstr>Arial</vt:lpstr>
      <vt:lpstr>Calibri</vt:lpstr>
      <vt:lpstr>Myriad Pro</vt:lpstr>
      <vt:lpstr>Times New Roman</vt:lpstr>
      <vt:lpstr>20140311PresentationUWTSDTemplate</vt:lpstr>
      <vt:lpstr> </vt:lpstr>
      <vt:lpstr>Welcome to BMFP7046</vt:lpstr>
      <vt:lpstr>Why study the Well-being act?</vt:lpstr>
      <vt:lpstr>Aims and Objectives</vt:lpstr>
      <vt:lpstr>Assignments Due date 2nd May 2023</vt:lpstr>
      <vt:lpstr>Sustainable Development Goals</vt:lpstr>
      <vt:lpstr>Task one</vt:lpstr>
      <vt:lpstr>PowerPoint Presentation</vt:lpstr>
      <vt:lpstr>Why have the act?</vt:lpstr>
      <vt:lpstr>PowerPoint Presentation</vt:lpstr>
      <vt:lpstr>PowerPoint Presentation</vt:lpstr>
      <vt:lpstr>Activity</vt:lpstr>
      <vt:lpstr>PowerPoint Presentation</vt:lpstr>
      <vt:lpstr>Which Public Bodies does the Act include?</vt:lpstr>
      <vt:lpstr>Activity (individually or as a group)</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Nicholas</dc:creator>
  <cp:lastModifiedBy>Jessica Shore</cp:lastModifiedBy>
  <cp:revision>2</cp:revision>
  <dcterms:created xsi:type="dcterms:W3CDTF">2021-03-12T13:36:20Z</dcterms:created>
  <dcterms:modified xsi:type="dcterms:W3CDTF">2023-01-31T20:09:56Z</dcterms:modified>
</cp:coreProperties>
</file>