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4" r:id="rId1"/>
  </p:sldMasterIdLst>
  <p:sldIdLst>
    <p:sldId id="256" r:id="rId2"/>
    <p:sldId id="260" r:id="rId3"/>
    <p:sldId id="257" r:id="rId4"/>
    <p:sldId id="261" r:id="rId5"/>
    <p:sldId id="270" r:id="rId6"/>
    <p:sldId id="269" r:id="rId7"/>
    <p:sldId id="268" r:id="rId8"/>
    <p:sldId id="267" r:id="rId9"/>
    <p:sldId id="259" r:id="rId10"/>
    <p:sldId id="271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516F1D-7024-74DB-DEEE-603AEF49EA91}" v="66" dt="2023-02-02T16:48:52.127"/>
    <p1510:client id="{1A1190AE-8676-A671-CC2C-1273B6DFBCF0}" v="269" dt="2023-02-03T22:22:35.480"/>
    <p1510:client id="{95D2B8D3-9D63-0025-5FDF-0B95A51C7E14}" v="760" dt="2023-02-02T19:33:00.371"/>
    <p1510:client id="{AEF7B83B-3D5A-1C74-FD0F-CDC3848967E6}" v="518" dt="2023-02-02T23:41:51.506"/>
    <p1510:client id="{B3703553-3E56-451E-99D5-8F73A5956BEA}" v="1510" dt="2023-01-29T21:38:47.567"/>
    <p1510:client id="{B7FDB374-5F88-123E-1053-4A8D3F50146C}" v="1510" dt="2023-02-04T17:39:33.238"/>
    <p1510:client id="{B8B2548A-6EFB-4FD9-BEAD-7F41D0415D9F}" v="566" dt="2023-02-02T20:34:04.907"/>
    <p1510:client id="{C5910731-D8BE-9E1B-807E-1E9599D438F5}" v="383" dt="2023-01-30T10:21:56.942"/>
    <p1510:client id="{D9730667-A585-E184-D184-A00A4CFEE929}" v="31" dt="2023-02-03T12:18:23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964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9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884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802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722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711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658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189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636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594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512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391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5" r:id="rId1"/>
    <p:sldLayoutId id="2147484356" r:id="rId2"/>
    <p:sldLayoutId id="2147484357" r:id="rId3"/>
    <p:sldLayoutId id="2147484358" r:id="rId4"/>
    <p:sldLayoutId id="2147484359" r:id="rId5"/>
    <p:sldLayoutId id="2147484360" r:id="rId6"/>
    <p:sldLayoutId id="2147484361" r:id="rId7"/>
    <p:sldLayoutId id="2147484362" r:id="rId8"/>
    <p:sldLayoutId id="2147484363" r:id="rId9"/>
    <p:sldLayoutId id="2147484364" r:id="rId10"/>
    <p:sldLayoutId id="214748436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6.png"/><Relationship Id="rId7" Type="http://schemas.openxmlformats.org/officeDocument/2006/relationships/image" Target="../media/image1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14.jpeg"/><Relationship Id="rId4" Type="http://schemas.openxmlformats.org/officeDocument/2006/relationships/image" Target="../media/image3.pn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6.png"/><Relationship Id="rId7" Type="http://schemas.openxmlformats.org/officeDocument/2006/relationships/image" Target="../media/image1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4.png"/><Relationship Id="rId10" Type="http://schemas.openxmlformats.org/officeDocument/2006/relationships/image" Target="../media/image19.jpeg"/><Relationship Id="rId4" Type="http://schemas.openxmlformats.org/officeDocument/2006/relationships/image" Target="../media/image3.png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6.png"/><Relationship Id="rId7" Type="http://schemas.openxmlformats.org/officeDocument/2006/relationships/image" Target="../media/image2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2009/10/30/simon-cooper-ritz-leadership-ceonetwork-hotels.html?sh=2b5589bd10b1" TargetMode="External"/><Relationship Id="rId13" Type="http://schemas.openxmlformats.org/officeDocument/2006/relationships/hyperlink" Target="https://www.ritzcarlton.com/en/weddings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cesarritzcolleges.edu/en/about-cesar-ritz-colleges/" TargetMode="External"/><Relationship Id="rId12" Type="http://schemas.openxmlformats.org/officeDocument/2006/relationships/hyperlink" Target="https://www.ritzcarlton.com/en/meetings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3xJRnQVToo4" TargetMode="External"/><Relationship Id="rId11" Type="http://schemas.openxmlformats.org/officeDocument/2006/relationships/hyperlink" Target="https://ritzcarltonleadershipcenter.com/" TargetMode="External"/><Relationship Id="rId5" Type="http://schemas.openxmlformats.org/officeDocument/2006/relationships/image" Target="../media/image4.png"/><Relationship Id="rId15" Type="http://schemas.openxmlformats.org/officeDocument/2006/relationships/hyperlink" Target="https://youtu.be/5kem1QWSfQ0" TargetMode="External"/><Relationship Id="rId10" Type="http://schemas.openxmlformats.org/officeDocument/2006/relationships/hyperlink" Target="https://www.ritzcarlton.com/en/about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ritzcarlton.com/en/hotels" TargetMode="External"/><Relationship Id="rId14" Type="http://schemas.openxmlformats.org/officeDocument/2006/relationships/hyperlink" Target="https://www.theritzlondon.com/terms-conditions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736121" y="103332"/>
            <a:ext cx="12829754" cy="1250905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2"/>
            <a:r>
              <a:rPr lang="en-GB" sz="3200" dirty="0">
                <a:latin typeface="Bembo"/>
              </a:rPr>
              <a:t>The role and importance of quality service, hospitality, and guest services within the hotel industry</a:t>
            </a:r>
            <a:endParaRPr lang="en-US" sz="3200">
              <a:latin typeface="Bembo"/>
            </a:endParaRP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4D12BC9D-70EC-A654-6172-8B8514231A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tretch/>
        </p:blipFill>
        <p:spPr>
          <a:xfrm>
            <a:off x="7088037" y="1227107"/>
            <a:ext cx="4863862" cy="4806352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84D13C84-EAD2-F745-7EA4-FA2FA5483D9E}"/>
              </a:ext>
            </a:extLst>
          </p:cNvPr>
          <p:cNvSpPr txBox="1"/>
          <p:nvPr/>
        </p:nvSpPr>
        <p:spPr>
          <a:xfrm>
            <a:off x="-436713" y="2394296"/>
            <a:ext cx="6610711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Bembo"/>
              </a:rPr>
              <a:t>BA International hotel management</a:t>
            </a:r>
            <a:endParaRPr lang="en-US" sz="2400"/>
          </a:p>
          <a:p>
            <a:pPr algn="ctr"/>
            <a:endParaRPr lang="en-GB" sz="2400" dirty="0">
              <a:latin typeface="Bembo"/>
            </a:endParaRPr>
          </a:p>
          <a:p>
            <a:pPr algn="ctr"/>
            <a:r>
              <a:rPr lang="en-GB" sz="2400" dirty="0">
                <a:latin typeface="Bembo"/>
              </a:rPr>
              <a:t>Hospitality and Guest services </a:t>
            </a:r>
          </a:p>
          <a:p>
            <a:pPr algn="ctr"/>
            <a:r>
              <a:rPr lang="en-GB" sz="2400" dirty="0">
                <a:latin typeface="Bembo"/>
              </a:rPr>
              <a:t>BMIH4003</a:t>
            </a:r>
          </a:p>
          <a:p>
            <a:pPr algn="ctr"/>
            <a:endParaRPr lang="en-GB" sz="2400" dirty="0">
              <a:latin typeface="Bembo"/>
            </a:endParaRPr>
          </a:p>
          <a:p>
            <a:pPr algn="ctr"/>
            <a:r>
              <a:rPr lang="en-GB" sz="2400" dirty="0">
                <a:latin typeface="Bembo"/>
              </a:rPr>
              <a:t>Tutor: Muhammad Cassamo </a:t>
            </a:r>
          </a:p>
          <a:p>
            <a:pPr algn="ctr"/>
            <a:r>
              <a:rPr lang="en-GB" sz="2400" dirty="0">
                <a:latin typeface="Bembo"/>
              </a:rPr>
              <a:t>Student: Melania Kolozsi 2206485</a:t>
            </a:r>
          </a:p>
          <a:p>
            <a:pPr algn="ctr"/>
            <a:endParaRPr lang="en-GB" sz="2800" dirty="0">
              <a:latin typeface="Bembo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0039D10-533B-0FED-3AE4-F9EE740478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87" y="6044529"/>
            <a:ext cx="2743200" cy="548640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2B252C3-3393-0131-B31F-B822C87CF99C}"/>
              </a:ext>
            </a:extLst>
          </p:cNvPr>
          <p:cNvCxnSpPr/>
          <p:nvPr/>
        </p:nvCxnSpPr>
        <p:spPr>
          <a:xfrm>
            <a:off x="6227372" y="1777581"/>
            <a:ext cx="37382" cy="403428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5F13FE5-3575-CCD9-3C71-71CBD10C33FD}"/>
              </a:ext>
            </a:extLst>
          </p:cNvPr>
          <p:cNvCxnSpPr/>
          <p:nvPr/>
        </p:nvCxnSpPr>
        <p:spPr>
          <a:xfrm flipV="1">
            <a:off x="87343" y="5796592"/>
            <a:ext cx="3890512" cy="2012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6FA3A285-D313-219F-E054-5E5D12BBD1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7745" y="6057810"/>
            <a:ext cx="2120661" cy="665852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2757A9E-8B37-4881-279A-949417877BCE}"/>
              </a:ext>
            </a:extLst>
          </p:cNvPr>
          <p:cNvCxnSpPr/>
          <p:nvPr/>
        </p:nvCxnSpPr>
        <p:spPr>
          <a:xfrm flipV="1">
            <a:off x="3637652" y="1281203"/>
            <a:ext cx="5342625" cy="3450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Calibri"/>
              </a:rPr>
              <a:t>Hospitality and Guest services BMIH4003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1DBB26-8F42-C7AE-4AE3-A2701A8DA887}"/>
              </a:ext>
            </a:extLst>
          </p:cNvPr>
          <p:cNvSpPr txBox="1"/>
          <p:nvPr/>
        </p:nvSpPr>
        <p:spPr>
          <a:xfrm>
            <a:off x="1537137" y="2266292"/>
            <a:ext cx="9561785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Hotel introduction....................................................................................................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The Ritz-Carlton's customers....................................................................................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Services and facilities.................................................................................................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Importance of hospitality............................................................................................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How The Ritz meet and exceed expectation..............................................................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Bembo"/>
                <a:ea typeface="+mn-lt"/>
                <a:cs typeface="+mn-lt"/>
              </a:rPr>
              <a:t>Why is The Ritz-Carlton Different.............................................................................</a:t>
            </a:r>
            <a:endParaRPr lang="en-US" sz="2000" dirty="0">
              <a:latin typeface="Bembo"/>
              <a:ea typeface="+mn-lt"/>
              <a:cs typeface="+mn-lt"/>
            </a:endParaRP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B0272AB-4E5F-05E3-794A-1D48941D3963}"/>
              </a:ext>
            </a:extLst>
          </p:cNvPr>
          <p:cNvSpPr txBox="1"/>
          <p:nvPr/>
        </p:nvSpPr>
        <p:spPr>
          <a:xfrm>
            <a:off x="4690241" y="945931"/>
            <a:ext cx="288771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u="sng" dirty="0">
                <a:latin typeface="Bembo"/>
                <a:cs typeface="Calibri"/>
              </a:rPr>
              <a:t>Table of content</a:t>
            </a:r>
            <a:endParaRPr lang="en-GB" sz="3200" dirty="0">
              <a:latin typeface="Bemb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694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33AE98-9371-64BD-AA45-0712601ACD61}"/>
              </a:ext>
            </a:extLst>
          </p:cNvPr>
          <p:cNvSpPr txBox="1"/>
          <p:nvPr/>
        </p:nvSpPr>
        <p:spPr>
          <a:xfrm>
            <a:off x="190499" y="358588"/>
            <a:ext cx="939613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embo"/>
                <a:cs typeface="Calibri"/>
              </a:rPr>
              <a:t>The Ritz-Carlton Hotels and Resorts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41CBF3-C10A-02E3-274F-0B80BFEA52B0}"/>
              </a:ext>
            </a:extLst>
          </p:cNvPr>
          <p:cNvSpPr txBox="1"/>
          <p:nvPr/>
        </p:nvSpPr>
        <p:spPr>
          <a:xfrm>
            <a:off x="251260" y="920690"/>
            <a:ext cx="9267493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</a:rPr>
              <a:t>World famous ultimate luxury Five Star hotel Brand created by Cezar Ritz.</a:t>
            </a:r>
            <a:r>
              <a:rPr lang="en-GB" sz="1600" dirty="0">
                <a:latin typeface="Bembo"/>
                <a:cs typeface="Calibri"/>
              </a:rPr>
              <a:t> It Is a Multinational hotel chain with over 100 properties around the world and is part of Marriot umbrella </a:t>
            </a:r>
            <a:endParaRPr lang="en-GB" sz="1600" dirty="0">
              <a:latin typeface="Bembo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Quality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Sophistication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Outstanding services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Hotel location's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Iconic Building's</a:t>
            </a: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Bembo"/>
                <a:cs typeface="Calibri"/>
              </a:rPr>
              <a:t>Fine Dining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2D2910-4ABA-40D3-2095-1DA39965D01A}"/>
              </a:ext>
            </a:extLst>
          </p:cNvPr>
          <p:cNvSpPr txBox="1"/>
          <p:nvPr/>
        </p:nvSpPr>
        <p:spPr>
          <a:xfrm>
            <a:off x="987777" y="2892777"/>
            <a:ext cx="401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ea typeface="+mn-lt"/>
              <a:cs typeface="+mn-lt"/>
            </a:endParaRP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6C38B84F-42F4-D913-2A70-682F93C394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8029" y="826489"/>
            <a:ext cx="2169349" cy="2730873"/>
          </a:xfrm>
          <a:prstGeom prst="rect">
            <a:avLst/>
          </a:prstGeom>
        </p:spPr>
      </p:pic>
      <p:pic>
        <p:nvPicPr>
          <p:cNvPr id="14" name="Picture 14" descr="A picture containing text&#10;&#10;Description automatically generated">
            <a:extLst>
              <a:ext uri="{FF2B5EF4-FFF2-40B4-BE49-F238E27FC236}">
                <a16:creationId xmlns:a16="http://schemas.microsoft.com/office/drawing/2014/main" id="{4C22561C-472C-73D6-0ED2-1216C4F97E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030" y="3266540"/>
            <a:ext cx="4163718" cy="27332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BFB9705-BEA7-64D1-1781-E308BABD67CF}"/>
              </a:ext>
            </a:extLst>
          </p:cNvPr>
          <p:cNvSpPr txBox="1"/>
          <p:nvPr/>
        </p:nvSpPr>
        <p:spPr>
          <a:xfrm>
            <a:off x="10089444" y="3607741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latin typeface="Bembo"/>
                <a:cs typeface="Calibri"/>
              </a:rPr>
              <a:t>Cezar Ritz Colleges Switzerland (2023)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B340EF3-2F24-A3F9-161A-1E420F8E0BF6}"/>
              </a:ext>
            </a:extLst>
          </p:cNvPr>
          <p:cNvSpPr txBox="1"/>
          <p:nvPr/>
        </p:nvSpPr>
        <p:spPr>
          <a:xfrm>
            <a:off x="2986851" y="6016037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Bembo"/>
                <a:cs typeface="Calibri"/>
              </a:rPr>
              <a:t>The Ritz Carlton(2023)</a:t>
            </a:r>
            <a:endParaRPr lang="en-GB" sz="1600" dirty="0">
              <a:latin typeface="Bembo"/>
              <a:cs typeface="Calibri" panose="020F0502020204030204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4823D3-C798-7B0F-4EB6-EF4DF1A722A6}"/>
              </a:ext>
            </a:extLst>
          </p:cNvPr>
          <p:cNvSpPr txBox="1"/>
          <p:nvPr/>
        </p:nvSpPr>
        <p:spPr>
          <a:xfrm>
            <a:off x="4606546" y="3538320"/>
            <a:ext cx="5358458" cy="29854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  The Brand operates based on three fundamentals:</a:t>
            </a:r>
          </a:p>
          <a:p>
            <a:endParaRPr lang="en-GB" dirty="0"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600" dirty="0">
                <a:cs typeface="Calibri"/>
              </a:rPr>
              <a:t>Only the best locations are considered.</a:t>
            </a:r>
            <a:endParaRPr lang="en-GB" dirty="0"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600" dirty="0">
                <a:cs typeface="Calibri"/>
              </a:rPr>
              <a:t>Quality Physical Products, create the feeling of wealth.</a:t>
            </a:r>
            <a:endParaRPr lang="en-GB" dirty="0"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600" dirty="0">
                <a:cs typeface="Calibri"/>
              </a:rPr>
              <a:t>The Ladies and Gentleman's.</a:t>
            </a:r>
            <a:endParaRPr lang="en-GB" dirty="0">
              <a:cs typeface="Calibri" panose="020F0502020204030204"/>
            </a:endParaRPr>
          </a:p>
          <a:p>
            <a:pPr lvl="1"/>
            <a:endParaRPr lang="en-GB" sz="1600" dirty="0">
              <a:cs typeface="Calibri"/>
            </a:endParaRPr>
          </a:p>
          <a:p>
            <a:pPr lvl="1" algn="r"/>
            <a:r>
              <a:rPr lang="en-GB" sz="1600" dirty="0">
                <a:cs typeface="Calibri"/>
              </a:rPr>
              <a:t>Cooper(2009)</a:t>
            </a:r>
            <a:endParaRPr lang="en-GB" dirty="0">
              <a:cs typeface="Calibri"/>
            </a:endParaRPr>
          </a:p>
          <a:p>
            <a:pPr lvl="1"/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BAAB4D3-4176-A14A-B68E-49CE0FCCC5F5}"/>
              </a:ext>
            </a:extLst>
          </p:cNvPr>
          <p:cNvSpPr/>
          <p:nvPr/>
        </p:nvSpPr>
        <p:spPr>
          <a:xfrm>
            <a:off x="183930" y="827690"/>
            <a:ext cx="9157138" cy="224658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C224FF67-E035-A7A0-6D99-224141CDE353}"/>
              </a:ext>
            </a:extLst>
          </p:cNvPr>
          <p:cNvSpPr/>
          <p:nvPr/>
        </p:nvSpPr>
        <p:spPr>
          <a:xfrm>
            <a:off x="4485736" y="3532864"/>
            <a:ext cx="5307724" cy="1497724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10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5" grpId="0"/>
      <p:bldP spid="16" grpId="0"/>
      <p:bldP spid="17" grpId="0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5B44EF-DE1C-F4B3-542A-43AF4DEA32EE}"/>
              </a:ext>
            </a:extLst>
          </p:cNvPr>
          <p:cNvSpPr txBox="1"/>
          <p:nvPr/>
        </p:nvSpPr>
        <p:spPr>
          <a:xfrm>
            <a:off x="-118627" y="1365765"/>
            <a:ext cx="118535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 algn="ctr"/>
            <a:r>
              <a:rPr lang="en-GB" sz="2000" dirty="0">
                <a:latin typeface="Bembo"/>
                <a:cs typeface="Calibri"/>
              </a:rPr>
              <a:t>The Ritz-Carlton targets customers who are looking for a lifetime experience and those who are attracted to luxury lifestyles and services, the sky is the limit. Their goal is to exceed most expectations.</a:t>
            </a:r>
            <a:r>
              <a:rPr lang="en-GB" sz="2000" dirty="0">
                <a:cs typeface="Calibri"/>
              </a:rPr>
              <a:t> </a:t>
            </a:r>
            <a:endParaRPr lang="en-US" sz="2000" dirty="0"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0A3E13-1C94-915B-C7D4-A787685CA07B}"/>
              </a:ext>
            </a:extLst>
          </p:cNvPr>
          <p:cNvSpPr txBox="1"/>
          <p:nvPr/>
        </p:nvSpPr>
        <p:spPr>
          <a:xfrm>
            <a:off x="776297" y="2667000"/>
            <a:ext cx="317686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 dirty="0">
                <a:latin typeface="Bembo"/>
                <a:cs typeface="Calibri"/>
              </a:rPr>
              <a:t>Wedding's</a:t>
            </a:r>
            <a:endParaRPr lang="en-GB" sz="1600" dirty="0">
              <a:latin typeface="Bembo"/>
            </a:endParaRPr>
          </a:p>
        </p:txBody>
      </p:sp>
      <p:pic>
        <p:nvPicPr>
          <p:cNvPr id="9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1F91918D-4C80-BA8F-5279-64720DB25F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673" y="3303165"/>
            <a:ext cx="2467304" cy="18421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2" descr="A picture containing table, indoor, dining table, restaurant&#10;&#10;Description automatically generated">
            <a:extLst>
              <a:ext uri="{FF2B5EF4-FFF2-40B4-BE49-F238E27FC236}">
                <a16:creationId xmlns:a16="http://schemas.microsoft.com/office/drawing/2014/main" id="{EAE038B7-4265-7575-3B58-4EAF597366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356" y="3332220"/>
            <a:ext cx="2375338" cy="18102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C3D9F6A-B1DA-72A3-B20C-892C0E4CAF6B}"/>
              </a:ext>
            </a:extLst>
          </p:cNvPr>
          <p:cNvSpPr txBox="1"/>
          <p:nvPr/>
        </p:nvSpPr>
        <p:spPr>
          <a:xfrm>
            <a:off x="3239466" y="26310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Fine dining</a:t>
            </a:r>
            <a:endParaRPr lang="en-GB">
              <a:latin typeface="Bembo"/>
            </a:endParaRPr>
          </a:p>
        </p:txBody>
      </p:sp>
      <p:pic>
        <p:nvPicPr>
          <p:cNvPr id="14" name="Picture 14">
            <a:extLst>
              <a:ext uri="{FF2B5EF4-FFF2-40B4-BE49-F238E27FC236}">
                <a16:creationId xmlns:a16="http://schemas.microsoft.com/office/drawing/2014/main" id="{9B4AF8AF-3F4F-759C-056E-AFBEB7DFE4E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9710" y="3009552"/>
            <a:ext cx="1862958" cy="257310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078819B-5E2F-EF64-FB4C-8ED168D19DA7}"/>
              </a:ext>
            </a:extLst>
          </p:cNvPr>
          <p:cNvSpPr txBox="1"/>
          <p:nvPr/>
        </p:nvSpPr>
        <p:spPr>
          <a:xfrm>
            <a:off x="5255172" y="26341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Life experience</a:t>
            </a:r>
            <a:endParaRPr lang="en-GB" dirty="0">
              <a:latin typeface="Bembo"/>
            </a:endParaRPr>
          </a:p>
        </p:txBody>
      </p:sp>
      <p:pic>
        <p:nvPicPr>
          <p:cNvPr id="16" name="Picture 16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F2985F8-5906-0F7E-7170-3CB7507576A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11" y="3431823"/>
            <a:ext cx="2467304" cy="16891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5AC9039-C0E8-0DA4-5D03-935637B10C5C}"/>
              </a:ext>
            </a:extLst>
          </p:cNvPr>
          <p:cNvSpPr txBox="1"/>
          <p:nvPr/>
        </p:nvSpPr>
        <p:spPr>
          <a:xfrm>
            <a:off x="7567447" y="262758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Family Holliday</a:t>
            </a:r>
            <a:endParaRPr lang="en-GB">
              <a:latin typeface="Bembo"/>
            </a:endParaRPr>
          </a:p>
        </p:txBody>
      </p:sp>
      <p:pic>
        <p:nvPicPr>
          <p:cNvPr id="18" name="Picture 18" descr="A picture containing table, indoor, chair, floor&#10;&#10;Description automatically generated">
            <a:extLst>
              <a:ext uri="{FF2B5EF4-FFF2-40B4-BE49-F238E27FC236}">
                <a16:creationId xmlns:a16="http://schemas.microsoft.com/office/drawing/2014/main" id="{3B89AD05-F136-1839-B073-56CBD736AB5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59158" y="3420659"/>
            <a:ext cx="2309649" cy="16851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3F5BE90-0DA2-7818-94D6-CBF87679AAF3}"/>
              </a:ext>
            </a:extLst>
          </p:cNvPr>
          <p:cNvSpPr txBox="1"/>
          <p:nvPr/>
        </p:nvSpPr>
        <p:spPr>
          <a:xfrm>
            <a:off x="9919137" y="266699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Business meetings</a:t>
            </a:r>
            <a:endParaRPr lang="en-GB">
              <a:latin typeface="Bembo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5E9B62A-0BD7-E1F2-CF57-7C91682E5A14}"/>
              </a:ext>
            </a:extLst>
          </p:cNvPr>
          <p:cNvSpPr txBox="1"/>
          <p:nvPr/>
        </p:nvSpPr>
        <p:spPr>
          <a:xfrm>
            <a:off x="4039913" y="637190"/>
            <a:ext cx="424092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Who Are the Ritz-Carlton Customers?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D49D36-6E74-144B-421C-898ACAE08692}"/>
              </a:ext>
            </a:extLst>
          </p:cNvPr>
          <p:cNvSpPr txBox="1"/>
          <p:nvPr/>
        </p:nvSpPr>
        <p:spPr>
          <a:xfrm>
            <a:off x="4808482" y="585294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cs typeface="Calibri"/>
              </a:rPr>
              <a:t>The Ritz-Carlton(2023)</a:t>
            </a:r>
            <a:endParaRPr lang="en-GB" dirty="0">
              <a:latin typeface="Bembo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07793D0-166F-2883-FC0F-222F91814DE6}"/>
              </a:ext>
            </a:extLst>
          </p:cNvPr>
          <p:cNvSpPr/>
          <p:nvPr/>
        </p:nvSpPr>
        <p:spPr>
          <a:xfrm>
            <a:off x="486102" y="1156137"/>
            <a:ext cx="11587655" cy="1129862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16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5" grpId="0"/>
      <p:bldP spid="17" grpId="0"/>
      <p:bldP spid="19" grpId="0"/>
      <p:bldP spid="20" grpId="0"/>
      <p:bldP spid="21" grpId="0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DF45E5-C44B-5ACF-5117-120830CFA841}"/>
              </a:ext>
            </a:extLst>
          </p:cNvPr>
          <p:cNvSpPr txBox="1"/>
          <p:nvPr/>
        </p:nvSpPr>
        <p:spPr>
          <a:xfrm>
            <a:off x="2437085" y="469103"/>
            <a:ext cx="731519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Services and Facilities Guest can find in the Ritz-Carlton Hotels</a:t>
            </a:r>
            <a:endParaRPr lang="en-GB" sz="2000">
              <a:latin typeface="Bemb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3B6762-BD29-D081-3FB2-9E33C1F29767}"/>
              </a:ext>
            </a:extLst>
          </p:cNvPr>
          <p:cNvSpPr txBox="1"/>
          <p:nvPr/>
        </p:nvSpPr>
        <p:spPr>
          <a:xfrm>
            <a:off x="4185397" y="2521323"/>
            <a:ext cx="355002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ea typeface="+mn-lt"/>
                <a:cs typeface="+mn-lt"/>
              </a:rPr>
              <a:t>The Ritz-Carlton no longer sees itself as a ‘‘hotel company’’; it now considers itself an ‘‘experience and memory creator.’’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DE8B12-04B1-1DAE-BAD5-9CA3D6DB5BEE}"/>
              </a:ext>
            </a:extLst>
          </p:cNvPr>
          <p:cNvSpPr txBox="1"/>
          <p:nvPr/>
        </p:nvSpPr>
        <p:spPr>
          <a:xfrm>
            <a:off x="6191250" y="358027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Bembo"/>
                <a:cs typeface="Calibri"/>
              </a:rPr>
              <a:t>Nixon, Rieple (2010)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ACCA4677-87C1-8BE3-4251-7C4063C4C5D9}"/>
              </a:ext>
            </a:extLst>
          </p:cNvPr>
          <p:cNvSpPr/>
          <p:nvPr/>
        </p:nvSpPr>
        <p:spPr>
          <a:xfrm>
            <a:off x="3933264" y="2353236"/>
            <a:ext cx="3899647" cy="1714500"/>
          </a:xfrm>
          <a:prstGeom prst="round2Diag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3" descr="A picture containing wall, indoor, furniture&#10;&#10;Description automatically generated">
            <a:extLst>
              <a:ext uri="{FF2B5EF4-FFF2-40B4-BE49-F238E27FC236}">
                <a16:creationId xmlns:a16="http://schemas.microsoft.com/office/drawing/2014/main" id="{EE1DC2A4-FECA-37AE-858E-14DB6ABFE9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282" y="1131339"/>
            <a:ext cx="2743200" cy="17714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A517CFA-DD8C-E415-180B-462A6EC21EE0}"/>
              </a:ext>
            </a:extLst>
          </p:cNvPr>
          <p:cNvSpPr txBox="1"/>
          <p:nvPr/>
        </p:nvSpPr>
        <p:spPr>
          <a:xfrm>
            <a:off x="4891367" y="1210235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E253F6-8FC0-2200-C180-768387A11494}"/>
              </a:ext>
            </a:extLst>
          </p:cNvPr>
          <p:cNvSpPr txBox="1"/>
          <p:nvPr/>
        </p:nvSpPr>
        <p:spPr>
          <a:xfrm>
            <a:off x="4179794" y="1131794"/>
            <a:ext cx="24428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embo"/>
                <a:cs typeface="Calibri"/>
              </a:rPr>
              <a:t>Spa and Wellness</a:t>
            </a:r>
          </a:p>
        </p:txBody>
      </p:sp>
      <p:pic>
        <p:nvPicPr>
          <p:cNvPr id="16" name="Picture 16" descr="A picture containing outdoor, sky, mountain&#10;&#10;Description automatically generated">
            <a:extLst>
              <a:ext uri="{FF2B5EF4-FFF2-40B4-BE49-F238E27FC236}">
                <a16:creationId xmlns:a16="http://schemas.microsoft.com/office/drawing/2014/main" id="{BD0EFD3C-9426-409B-7C4F-40AFD28AE1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016" y="2221689"/>
            <a:ext cx="2743200" cy="183108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9731735-7234-532B-FFCB-16E68D2D2DB2}"/>
              </a:ext>
            </a:extLst>
          </p:cNvPr>
          <p:cNvSpPr txBox="1"/>
          <p:nvPr/>
        </p:nvSpPr>
        <p:spPr>
          <a:xfrm>
            <a:off x="4172258" y="1495791"/>
            <a:ext cx="34491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Bembo"/>
                <a:cs typeface="Calibri"/>
              </a:rPr>
              <a:t>Residential Accommodation</a:t>
            </a:r>
            <a:endParaRPr lang="en-GB">
              <a:latin typeface="Bembo"/>
              <a:cs typeface="Calibri" panose="020F0502020204030204"/>
            </a:endParaRPr>
          </a:p>
        </p:txBody>
      </p:sp>
      <p:pic>
        <p:nvPicPr>
          <p:cNvPr id="18" name="Picture 18" descr="A picture containing cup, table, glass, coffee&#10;&#10;Description automatically generated">
            <a:extLst>
              <a:ext uri="{FF2B5EF4-FFF2-40B4-BE49-F238E27FC236}">
                <a16:creationId xmlns:a16="http://schemas.microsoft.com/office/drawing/2014/main" id="{9FFA4B3D-D546-1CB1-E770-722B001FE2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434" y="4079255"/>
            <a:ext cx="2743200" cy="182631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F1BE675-790C-5DEA-E1E7-96C01279C04A}"/>
              </a:ext>
            </a:extLst>
          </p:cNvPr>
          <p:cNvSpPr txBox="1"/>
          <p:nvPr/>
        </p:nvSpPr>
        <p:spPr>
          <a:xfrm>
            <a:off x="4177861" y="183274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Food and Beverage</a:t>
            </a:r>
            <a:endParaRPr lang="en-GB" dirty="0">
              <a:latin typeface="Bembo"/>
            </a:endParaRPr>
          </a:p>
        </p:txBody>
      </p:sp>
      <p:pic>
        <p:nvPicPr>
          <p:cNvPr id="20" name="Picture 20" descr="A picture containing water, boat, outdoor, dock&#10;&#10;Description automatically generated">
            <a:extLst>
              <a:ext uri="{FF2B5EF4-FFF2-40B4-BE49-F238E27FC236}">
                <a16:creationId xmlns:a16="http://schemas.microsoft.com/office/drawing/2014/main" id="{E52F6E6E-9DF9-6AA0-B0CC-505B7B421FB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780000">
            <a:off x="9261853" y="729605"/>
            <a:ext cx="2743200" cy="154305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DF9DA7E-C062-28B2-1B32-F2C199628B36}"/>
              </a:ext>
            </a:extLst>
          </p:cNvPr>
          <p:cNvSpPr txBox="1"/>
          <p:nvPr/>
        </p:nvSpPr>
        <p:spPr>
          <a:xfrm>
            <a:off x="4323352" y="445692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Yacht and Cruise ships</a:t>
            </a:r>
          </a:p>
        </p:txBody>
      </p:sp>
      <p:pic>
        <p:nvPicPr>
          <p:cNvPr id="22" name="Picture 22">
            <a:extLst>
              <a:ext uri="{FF2B5EF4-FFF2-40B4-BE49-F238E27FC236}">
                <a16:creationId xmlns:a16="http://schemas.microsoft.com/office/drawing/2014/main" id="{65F29F20-D0FA-45AE-690F-0C0202DFD6A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720000">
            <a:off x="9001026" y="2223867"/>
            <a:ext cx="2743200" cy="1828104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CBE7AD3-6FB9-C4F4-39C0-AC499BFCFCF6}"/>
              </a:ext>
            </a:extLst>
          </p:cNvPr>
          <p:cNvSpPr txBox="1"/>
          <p:nvPr/>
        </p:nvSpPr>
        <p:spPr>
          <a:xfrm>
            <a:off x="4325055" y="481894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Beach Destinations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AF807CF-0EA6-AF42-414C-275F54C2FD3D}"/>
              </a:ext>
            </a:extLst>
          </p:cNvPr>
          <p:cNvSpPr txBox="1"/>
          <p:nvPr/>
        </p:nvSpPr>
        <p:spPr>
          <a:xfrm>
            <a:off x="4941793" y="5961529"/>
            <a:ext cx="32586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Ritz-Carlton(2023)</a:t>
            </a:r>
            <a:endParaRPr lang="en-GB" sz="1600" dirty="0">
              <a:latin typeface="Bembo"/>
            </a:endParaRPr>
          </a:p>
        </p:txBody>
      </p:sp>
      <p:pic>
        <p:nvPicPr>
          <p:cNvPr id="24" name="Picture 24">
            <a:extLst>
              <a:ext uri="{FF2B5EF4-FFF2-40B4-BE49-F238E27FC236}">
                <a16:creationId xmlns:a16="http://schemas.microsoft.com/office/drawing/2014/main" id="{E8E18B91-0B5E-9AF4-AC44-D54571DCC31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720000">
            <a:off x="8970426" y="3991416"/>
            <a:ext cx="2785948" cy="170134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C0A5A7C-0AD1-531D-1F1A-98954B315C47}"/>
              </a:ext>
            </a:extLst>
          </p:cNvPr>
          <p:cNvSpPr txBox="1"/>
          <p:nvPr/>
        </p:nvSpPr>
        <p:spPr>
          <a:xfrm>
            <a:off x="4346221" y="51928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Bembo"/>
                <a:cs typeface="Calibri"/>
              </a:rPr>
              <a:t>The Gold Standard</a:t>
            </a:r>
            <a:endParaRPr lang="en-GB">
              <a:latin typeface="Bemb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7342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9" grpId="0"/>
      <p:bldP spid="21" grpId="0"/>
      <p:bldP spid="23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cs typeface="Calibri"/>
              </a:rPr>
              <a:t>Hospitality and Guest services BMIH4003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5185FF-1B51-FA34-0F04-539A2E4BDBE2}"/>
              </a:ext>
            </a:extLst>
          </p:cNvPr>
          <p:cNvSpPr txBox="1"/>
          <p:nvPr/>
        </p:nvSpPr>
        <p:spPr>
          <a:xfrm>
            <a:off x="907675" y="976371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Bembo"/>
                <a:cs typeface="Calibri"/>
              </a:rPr>
              <a:t>Gold Standard</a:t>
            </a:r>
            <a:endParaRPr lang="en-GB" sz="2400" dirty="0">
              <a:latin typeface="Bemb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D5A54-EE6B-1F38-7258-ADE5C2E7C368}"/>
              </a:ext>
            </a:extLst>
          </p:cNvPr>
          <p:cNvSpPr txBox="1"/>
          <p:nvPr/>
        </p:nvSpPr>
        <p:spPr>
          <a:xfrm>
            <a:off x="907676" y="238124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The</a:t>
            </a:r>
            <a:r>
              <a:rPr lang="en-GB" sz="2000" dirty="0">
                <a:latin typeface="Bembo"/>
                <a:cs typeface="Calibri"/>
              </a:rPr>
              <a:t> </a:t>
            </a:r>
            <a:r>
              <a:rPr lang="en-GB" sz="2800" dirty="0">
                <a:latin typeface="Bembo"/>
                <a:cs typeface="Calibri"/>
              </a:rPr>
              <a:t>Credo</a:t>
            </a:r>
            <a:endParaRPr lang="en-GB" sz="2800" dirty="0">
              <a:latin typeface="Bemb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63777A-825B-1034-9C4D-B7D7002247FA}"/>
              </a:ext>
            </a:extLst>
          </p:cNvPr>
          <p:cNvSpPr txBox="1"/>
          <p:nvPr/>
        </p:nvSpPr>
        <p:spPr>
          <a:xfrm>
            <a:off x="907677" y="2902323"/>
            <a:ext cx="248770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 algn="l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Motto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DAB85CE-4FD0-E4E7-9DCD-FF37AF4A39AD}"/>
              </a:ext>
            </a:extLst>
          </p:cNvPr>
          <p:cNvSpPr txBox="1"/>
          <p:nvPr/>
        </p:nvSpPr>
        <p:spPr>
          <a:xfrm>
            <a:off x="907676" y="3384176"/>
            <a:ext cx="412152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Three Steps of Service</a:t>
            </a:r>
            <a:endParaRPr lang="en-US" sz="2000" dirty="0">
              <a:latin typeface="Bembo"/>
              <a:cs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862E0E-A88A-D98E-9C3C-AEEA17D46D68}"/>
              </a:ext>
            </a:extLst>
          </p:cNvPr>
          <p:cNvSpPr txBox="1"/>
          <p:nvPr/>
        </p:nvSpPr>
        <p:spPr>
          <a:xfrm>
            <a:off x="907676" y="3916455"/>
            <a:ext cx="384137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The 6st Diamond</a:t>
            </a:r>
            <a:endParaRPr lang="en-US" sz="2800">
              <a:latin typeface="Bembo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6486FB-F2F6-9FFF-8560-0F431B95C881}"/>
              </a:ext>
            </a:extLst>
          </p:cNvPr>
          <p:cNvSpPr txBox="1"/>
          <p:nvPr/>
        </p:nvSpPr>
        <p:spPr>
          <a:xfrm>
            <a:off x="997323" y="4437529"/>
            <a:ext cx="43008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>
                <a:latin typeface="Bembo"/>
                <a:cs typeface="Calibri"/>
              </a:rPr>
              <a:t>The Employee Promise</a:t>
            </a:r>
            <a:endParaRPr lang="en-GB" sz="2800" dirty="0">
              <a:latin typeface="Bembo"/>
            </a:endParaRPr>
          </a:p>
        </p:txBody>
      </p:sp>
      <p:pic>
        <p:nvPicPr>
          <p:cNvPr id="15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id="{3D40C266-8674-0509-A454-53088E76BEA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9717" y="561747"/>
            <a:ext cx="6696558" cy="381791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E5E662C-C104-8FC4-3452-C0664D39DBCF}"/>
              </a:ext>
            </a:extLst>
          </p:cNvPr>
          <p:cNvSpPr txBox="1"/>
          <p:nvPr/>
        </p:nvSpPr>
        <p:spPr>
          <a:xfrm>
            <a:off x="10376646" y="5143499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>
                <a:latin typeface="Bembo"/>
                <a:cs typeface="Calibri"/>
              </a:rPr>
              <a:t>Ritz-Carlton(2023)</a:t>
            </a:r>
            <a:endParaRPr lang="en-GB" sz="1400">
              <a:latin typeface="Bembo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EE0BC44-9F20-839B-E328-69C07A379828}"/>
              </a:ext>
            </a:extLst>
          </p:cNvPr>
          <p:cNvCxnSpPr/>
          <p:nvPr/>
        </p:nvCxnSpPr>
        <p:spPr>
          <a:xfrm flipV="1">
            <a:off x="772838" y="1490169"/>
            <a:ext cx="2477813" cy="5255"/>
          </a:xfrm>
          <a:prstGeom prst="straightConnector1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40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6EB2DB-3B06-78F1-F0FC-6FC21C61F267}"/>
              </a:ext>
            </a:extLst>
          </p:cNvPr>
          <p:cNvSpPr txBox="1"/>
          <p:nvPr/>
        </p:nvSpPr>
        <p:spPr>
          <a:xfrm>
            <a:off x="4034222" y="430898"/>
            <a:ext cx="991496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embo"/>
                <a:cs typeface="Calibri"/>
              </a:rPr>
              <a:t>The aim is not just to meet but to exceed expectation. </a:t>
            </a:r>
            <a:endParaRPr lang="en-GB" sz="2400" dirty="0">
              <a:latin typeface="Bemb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472B87-1D10-0B59-AC53-60D15AD2962B}"/>
              </a:ext>
            </a:extLst>
          </p:cNvPr>
          <p:cNvSpPr txBox="1"/>
          <p:nvPr/>
        </p:nvSpPr>
        <p:spPr>
          <a:xfrm>
            <a:off x="4134970" y="795617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EA209A-8994-1414-DF6D-AB1231F62504}"/>
              </a:ext>
            </a:extLst>
          </p:cNvPr>
          <p:cNvSpPr txBox="1"/>
          <p:nvPr/>
        </p:nvSpPr>
        <p:spPr>
          <a:xfrm>
            <a:off x="709776" y="366094"/>
            <a:ext cx="385258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Bembo"/>
                <a:cs typeface="Calibri"/>
              </a:rPr>
              <a:t>Customer expectation:</a:t>
            </a:r>
            <a:endParaRPr lang="en-GB" sz="2800" dirty="0">
              <a:latin typeface="Bemb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7D1313-7D08-BBAB-9F65-9B205203BBB2}"/>
              </a:ext>
            </a:extLst>
          </p:cNvPr>
          <p:cNvSpPr txBox="1"/>
          <p:nvPr/>
        </p:nvSpPr>
        <p:spPr>
          <a:xfrm>
            <a:off x="1029038" y="1016774"/>
            <a:ext cx="99422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Bembo"/>
                <a:cs typeface="Calibri"/>
              </a:rPr>
              <a:t>Are hundreds of similar story's it is not uncommon for The Ritz Carlton to go over the main duties to make themself memorable.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B0995E-CE22-D523-5728-994B2A2FF6DE}"/>
              </a:ext>
            </a:extLst>
          </p:cNvPr>
          <p:cNvSpPr txBox="1"/>
          <p:nvPr/>
        </p:nvSpPr>
        <p:spPr>
          <a:xfrm>
            <a:off x="2213162" y="2056280"/>
            <a:ext cx="716952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Bembo"/>
                <a:ea typeface="+mn-lt"/>
                <a:cs typeface="+mn-lt"/>
              </a:rPr>
              <a:t>One of the Wow stories about The outstanding service received by the Ritz was a family whose child forget his stuffed animal named Josie at the hotel. The staff created a series of stories and pictures about Josies extended vacation and shipped the toy to the family. </a:t>
            </a:r>
            <a:endParaRPr lang="en-US">
              <a:latin typeface="Bembo"/>
            </a:endParaRPr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2FCE2016-07F5-02C3-2952-B7A940DF699F}"/>
              </a:ext>
            </a:extLst>
          </p:cNvPr>
          <p:cNvSpPr/>
          <p:nvPr/>
        </p:nvSpPr>
        <p:spPr>
          <a:xfrm>
            <a:off x="2045072" y="1815354"/>
            <a:ext cx="7608794" cy="1848970"/>
          </a:xfrm>
          <a:prstGeom prst="wedgeRoundRectCallou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3C4B0D0-3681-59FD-2738-6F535797A674}"/>
              </a:ext>
            </a:extLst>
          </p:cNvPr>
          <p:cNvSpPr txBox="1"/>
          <p:nvPr/>
        </p:nvSpPr>
        <p:spPr>
          <a:xfrm>
            <a:off x="3451411" y="3871631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Rabary (2015)</a:t>
            </a:r>
            <a:endParaRPr lang="en-GB" sz="1600" dirty="0">
              <a:latin typeface="Bembo"/>
            </a:endParaRPr>
          </a:p>
        </p:txBody>
      </p:sp>
      <p:pic>
        <p:nvPicPr>
          <p:cNvPr id="16" name="Picture 16" descr="A picture containing blue, floor, indoor, furniture&#10;&#10;Description automatically generated">
            <a:extLst>
              <a:ext uri="{FF2B5EF4-FFF2-40B4-BE49-F238E27FC236}">
                <a16:creationId xmlns:a16="http://schemas.microsoft.com/office/drawing/2014/main" id="{A3E35829-8452-3433-E77B-4EB2F1F9FB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370" y="4215116"/>
            <a:ext cx="2743200" cy="2036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8326BD6A-9AA5-E218-8168-385639822C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9283" y="4215115"/>
            <a:ext cx="2743200" cy="20360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>
            <a:extLst>
              <a:ext uri="{FF2B5EF4-FFF2-40B4-BE49-F238E27FC236}">
                <a16:creationId xmlns:a16="http://schemas.microsoft.com/office/drawing/2014/main" id="{43CF418E-D0A2-EE1A-7030-A36687431B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51400" y="4213132"/>
            <a:ext cx="2743760" cy="20400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9">
            <a:extLst>
              <a:ext uri="{FF2B5EF4-FFF2-40B4-BE49-F238E27FC236}">
                <a16:creationId xmlns:a16="http://schemas.microsoft.com/office/drawing/2014/main" id="{1B571CA6-B44E-8A4A-9687-3634C0CCDF8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93841" y="4149274"/>
            <a:ext cx="3269875" cy="22686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00087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BFF7D3-52DE-E6DE-2B47-3643887F4930}"/>
              </a:ext>
            </a:extLst>
          </p:cNvPr>
          <p:cNvSpPr txBox="1"/>
          <p:nvPr/>
        </p:nvSpPr>
        <p:spPr>
          <a:xfrm>
            <a:off x="2984823" y="437028"/>
            <a:ext cx="73678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Bembo"/>
                <a:cs typeface="Calibri"/>
              </a:rPr>
              <a:t>Why is The ritz Carlton different in Hospitality services?</a:t>
            </a:r>
            <a:endParaRPr lang="en-GB" sz="2000" dirty="0">
              <a:latin typeface="Bemb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C0D6EE-A684-1811-A2A6-2857464BBFB8}"/>
              </a:ext>
            </a:extLst>
          </p:cNvPr>
          <p:cNvSpPr txBox="1"/>
          <p:nvPr/>
        </p:nvSpPr>
        <p:spPr>
          <a:xfrm>
            <a:off x="3277720" y="1983440"/>
            <a:ext cx="2605367" cy="18993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FCF97D-5634-82F5-9A1C-84B4AEE8AAB3}"/>
              </a:ext>
            </a:extLst>
          </p:cNvPr>
          <p:cNvSpPr txBox="1"/>
          <p:nvPr/>
        </p:nvSpPr>
        <p:spPr>
          <a:xfrm>
            <a:off x="7581743" y="1435125"/>
            <a:ext cx="10645587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Dream Lifestyle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Value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Emotional touch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Consistency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Quality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Employee Dedication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Unspoken desire fulfilling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Vigilance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Reading situations and wishes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Prioritise complains solving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1974B3-5134-2324-7CDB-61B1D995BEF3}"/>
              </a:ext>
            </a:extLst>
          </p:cNvPr>
          <p:cNvSpPr txBox="1"/>
          <p:nvPr/>
        </p:nvSpPr>
        <p:spPr>
          <a:xfrm>
            <a:off x="355945" y="2804641"/>
            <a:ext cx="621366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Creativity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Customer treated like Royalty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Michelin awarded restaurants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Epic destination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Best location for Luxury travel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Signature Rooms, Lounges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Bembo"/>
                <a:cs typeface="Calibri"/>
              </a:rPr>
              <a:t>Own souvenir shops</a:t>
            </a:r>
          </a:p>
          <a:p>
            <a:pPr marL="285750" indent="-285750">
              <a:buFont typeface="Arial,Sans-Serif"/>
              <a:buChar char="•"/>
            </a:pPr>
            <a:r>
              <a:rPr lang="en-GB" sz="2400" dirty="0">
                <a:latin typeface="Bembo"/>
                <a:ea typeface="+mn-lt"/>
                <a:cs typeface="+mn-lt"/>
              </a:rPr>
              <a:t>Received the major awards in hospitality </a:t>
            </a:r>
            <a:endParaRPr lang="en-US" sz="24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dirty="0">
                <a:latin typeface="Bembo"/>
                <a:ea typeface="+mn-lt"/>
                <a:cs typeface="+mn-lt"/>
              </a:rPr>
              <a:t>Trust and respect towards they employes</a:t>
            </a:r>
            <a:endParaRPr lang="en-US" sz="2400" dirty="0">
              <a:latin typeface="Bembo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/>
            </a:endParaRP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57BC2CF1-7C51-C120-4066-69BFDA84EB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6365" y="664779"/>
            <a:ext cx="1994339" cy="202061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4176607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ext&#10;&#10;Description automatically generated">
            <a:extLst>
              <a:ext uri="{FF2B5EF4-FFF2-40B4-BE49-F238E27FC236}">
                <a16:creationId xmlns:a16="http://schemas.microsoft.com/office/drawing/2014/main" id="{9CA350FB-03BF-45D5-8E7D-A2AACFCBB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5834" y="5764820"/>
            <a:ext cx="2470030" cy="489834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27857B10-44AD-F9FE-8AA7-1C9F2148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3" y="6038"/>
            <a:ext cx="1262333" cy="24671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83B8AB-1404-41C1-5C97-B336612B7C2D}"/>
              </a:ext>
            </a:extLst>
          </p:cNvPr>
          <p:cNvCxnSpPr/>
          <p:nvPr/>
        </p:nvCxnSpPr>
        <p:spPr>
          <a:xfrm>
            <a:off x="1537170" y="8466"/>
            <a:ext cx="1882" cy="284104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8" name="Picture 8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BD024F0D-A10F-4204-64D7-CE3998231B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72488" y="6384109"/>
            <a:ext cx="1306287" cy="4177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176D261-7ECC-45B9-92DB-44E1D2F4A189}"/>
              </a:ext>
            </a:extLst>
          </p:cNvPr>
          <p:cNvSpPr txBox="1"/>
          <p:nvPr/>
        </p:nvSpPr>
        <p:spPr>
          <a:xfrm>
            <a:off x="13136" y="6253654"/>
            <a:ext cx="34552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Melania Kolozsi 2206485 (2023)</a:t>
            </a:r>
            <a:endParaRPr lang="en-GB" sz="1600">
              <a:latin typeface="Bembo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BF33C1-CD78-3DED-D6D3-21C58BD3054B}"/>
              </a:ext>
            </a:extLst>
          </p:cNvPr>
          <p:cNvSpPr txBox="1"/>
          <p:nvPr/>
        </p:nvSpPr>
        <p:spPr>
          <a:xfrm>
            <a:off x="6568" y="6490138"/>
            <a:ext cx="430661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Bembo"/>
                <a:cs typeface="Calibri"/>
              </a:rPr>
              <a:t>Hospitality and Guest services BMIH4003</a:t>
            </a:r>
            <a:endParaRPr lang="en-GB" sz="1600">
              <a:latin typeface="Bemb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6E196C-CEE9-A2C6-450B-3D1BE6BCEB64}"/>
              </a:ext>
            </a:extLst>
          </p:cNvPr>
          <p:cNvSpPr txBox="1"/>
          <p:nvPr/>
        </p:nvSpPr>
        <p:spPr>
          <a:xfrm>
            <a:off x="1627123" y="-44358"/>
            <a:ext cx="105103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Bembo"/>
                <a:cs typeface="Calibri"/>
              </a:rPr>
              <a:t>The role and importance of quality service, hospitality, and guest services within the hotel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163321-EC9C-86EC-56DE-8EB9D05FC384}"/>
              </a:ext>
            </a:extLst>
          </p:cNvPr>
          <p:cNvSpPr txBox="1"/>
          <p:nvPr/>
        </p:nvSpPr>
        <p:spPr>
          <a:xfrm>
            <a:off x="170092" y="623680"/>
            <a:ext cx="11900337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u="sng" dirty="0">
                <a:latin typeface="Bembo"/>
                <a:cs typeface="Calibri"/>
              </a:rPr>
              <a:t>Reference List:</a:t>
            </a:r>
          </a:p>
          <a:p>
            <a:endParaRPr lang="en-GB" u="sng" dirty="0">
              <a:latin typeface="Bembo"/>
              <a:ea typeface="+mn-lt"/>
              <a:cs typeface="+mn-lt"/>
            </a:endParaRPr>
          </a:p>
          <a:p>
            <a:r>
              <a:rPr lang="en-GB" sz="1400" dirty="0">
                <a:latin typeface="Bembo"/>
                <a:ea typeface="+mn-lt"/>
                <a:cs typeface="+mn-lt"/>
              </a:rPr>
              <a:t>Alux.com (2020), </a:t>
            </a:r>
            <a:r>
              <a:rPr lang="en-GB" sz="1400" i="1" dirty="0">
                <a:latin typeface="Bembo"/>
                <a:ea typeface="+mn-lt"/>
                <a:cs typeface="+mn-lt"/>
              </a:rPr>
              <a:t>15 Things You Didn’t Know About The RITZ CARLTON,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6"/>
              </a:rPr>
              <a:t>https://youtu.be/3xJRnQVToo4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2023).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Cezar Ritz Colleges Switzerland (2023) </a:t>
            </a:r>
            <a:r>
              <a:rPr lang="en-GB" sz="1400" i="1" dirty="0">
                <a:latin typeface="Bembo"/>
                <a:ea typeface="+mn-lt"/>
                <a:cs typeface="+mn-lt"/>
              </a:rPr>
              <a:t>About us</a:t>
            </a:r>
            <a:r>
              <a:rPr lang="en-GB" sz="1400" dirty="0">
                <a:latin typeface="Bembo"/>
                <a:ea typeface="+mn-lt"/>
                <a:cs typeface="+mn-lt"/>
              </a:rPr>
              <a:t>, Available on </a:t>
            </a:r>
            <a:r>
              <a:rPr lang="en-GB" sz="1400" u="sng" dirty="0">
                <a:latin typeface="Bembo"/>
                <a:ea typeface="+mn-lt"/>
                <a:cs typeface="+mn-lt"/>
                <a:hlinkClick r:id="rId7"/>
              </a:rPr>
              <a:t>About César Ritz Colleges (cesarritzcolleges.edu)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Michelli (2008), </a:t>
            </a:r>
            <a:r>
              <a:rPr lang="en-GB" sz="1400" i="1" dirty="0">
                <a:latin typeface="Bembo"/>
                <a:ea typeface="+mn-lt"/>
                <a:cs typeface="+mn-lt"/>
              </a:rPr>
              <a:t>The new Gold standard</a:t>
            </a:r>
            <a:r>
              <a:rPr lang="en-GB" sz="1400" dirty="0">
                <a:latin typeface="Bembo"/>
                <a:ea typeface="+mn-lt"/>
                <a:cs typeface="+mn-lt"/>
              </a:rPr>
              <a:t>, McGraw-Hill Education.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Nixon, W., N., Rieple. A,.(2010), L</a:t>
            </a:r>
            <a:r>
              <a:rPr lang="en-GB" sz="1400" i="1" dirty="0">
                <a:latin typeface="Bembo"/>
                <a:ea typeface="+mn-lt"/>
                <a:cs typeface="+mn-lt"/>
              </a:rPr>
              <a:t>uxury Redesigned: How The Ritz-Carlton Uses Experiential Service Design to Position Abundance in Times of Scarcity</a:t>
            </a:r>
            <a:r>
              <a:rPr lang="en-GB" sz="1400" dirty="0">
                <a:latin typeface="Bembo"/>
                <a:ea typeface="+mn-lt"/>
                <a:cs typeface="+mn-lt"/>
              </a:rPr>
              <a:t>. , Design manager Journal, 01st October 2010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Rabary, L., (2015), </a:t>
            </a:r>
            <a:r>
              <a:rPr lang="en-GB" sz="1400" i="1" dirty="0">
                <a:latin typeface="Bembo"/>
                <a:ea typeface="+mn-lt"/>
                <a:cs typeface="+mn-lt"/>
              </a:rPr>
              <a:t>Spread the gospel, </a:t>
            </a:r>
            <a:r>
              <a:rPr lang="en-GB" sz="1400" dirty="0">
                <a:latin typeface="Bembo"/>
                <a:ea typeface="+mn-lt"/>
                <a:cs typeface="+mn-lt"/>
              </a:rPr>
              <a:t>Smart Talk., HME News; Yarmouth., Vol 1.21.ISS.12., United publication, INC., (12 December 2015)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Reiss(2009), </a:t>
            </a:r>
            <a:r>
              <a:rPr lang="en-GB" sz="1400" i="1" dirty="0">
                <a:latin typeface="Bembo"/>
                <a:ea typeface="+mn-lt"/>
                <a:cs typeface="+mn-lt"/>
              </a:rPr>
              <a:t>Forbes, How Ritz-Carlton Stays At The Top,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8"/>
              </a:rPr>
              <a:t>How Ritz-Carlton Stays At The Top (forbes.com)</a:t>
            </a:r>
            <a:r>
              <a:rPr lang="en-GB" sz="1400" dirty="0">
                <a:latin typeface="Bembo"/>
                <a:ea typeface="+mn-lt"/>
                <a:cs typeface="+mn-lt"/>
              </a:rPr>
              <a:t>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2023).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(2023), </a:t>
            </a:r>
            <a:r>
              <a:rPr lang="en-GB" sz="1400" i="1" dirty="0">
                <a:latin typeface="Bembo"/>
                <a:ea typeface="+mn-lt"/>
                <a:cs typeface="+mn-lt"/>
              </a:rPr>
              <a:t>Hotel &amp; Resorts,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at: </a:t>
            </a:r>
            <a:r>
              <a:rPr lang="en-GB" sz="1400" u="sng" dirty="0">
                <a:latin typeface="Bembo"/>
                <a:ea typeface="+mn-lt"/>
                <a:cs typeface="+mn-lt"/>
                <a:hlinkClick r:id="rId9"/>
              </a:rPr>
              <a:t>Luxury Hotel Accommodations | The Ritz-Carlton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( 02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(2023), </a:t>
            </a:r>
            <a:r>
              <a:rPr lang="en-GB" sz="1400" i="1" dirty="0">
                <a:latin typeface="Bembo"/>
                <a:ea typeface="+mn-lt"/>
                <a:cs typeface="+mn-lt"/>
              </a:rPr>
              <a:t>Gold Standard,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10"/>
              </a:rPr>
              <a:t>About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Leadership centre (2023) </a:t>
            </a:r>
            <a:r>
              <a:rPr lang="en-GB" sz="1400" i="1" dirty="0">
                <a:latin typeface="Bembo"/>
                <a:ea typeface="+mn-lt"/>
                <a:cs typeface="+mn-lt"/>
              </a:rPr>
              <a:t>Leadership Centre</a:t>
            </a:r>
            <a:r>
              <a:rPr lang="en-GB" sz="1400" dirty="0">
                <a:latin typeface="Bembo"/>
                <a:ea typeface="+mn-lt"/>
                <a:cs typeface="+mn-lt"/>
              </a:rPr>
              <a:t>, Available on:  </a:t>
            </a:r>
            <a:r>
              <a:rPr lang="en-GB" sz="1400" u="sng" dirty="0">
                <a:latin typeface="Bembo"/>
                <a:ea typeface="+mn-lt"/>
                <a:cs typeface="+mn-lt"/>
                <a:hlinkClick r:id="rId11"/>
              </a:rPr>
              <a:t>Experience Strategy Consultants | Ritz-Carlton Leadership Center (ritzcarltonleadershipcenter.com)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(2022) </a:t>
            </a:r>
            <a:r>
              <a:rPr lang="en-GB" sz="1400" i="1" dirty="0">
                <a:latin typeface="Bembo"/>
                <a:ea typeface="+mn-lt"/>
                <a:cs typeface="+mn-lt"/>
              </a:rPr>
              <a:t>Meetings,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 </a:t>
            </a:r>
            <a:r>
              <a:rPr lang="en-GB" sz="1400" u="sng" dirty="0">
                <a:latin typeface="Bembo"/>
                <a:ea typeface="+mn-lt"/>
                <a:cs typeface="+mn-lt"/>
                <a:hlinkClick r:id="rId12"/>
              </a:rPr>
              <a:t>Conference Rooms for Business Meetings | The Ritz-Carlton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(01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st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Ritz-Carlton Hotel Company, L.L.C. (2022)</a:t>
            </a:r>
            <a:r>
              <a:rPr lang="en-GB" sz="1400" i="1" dirty="0">
                <a:latin typeface="Bembo"/>
                <a:ea typeface="+mn-lt"/>
                <a:cs typeface="+mn-lt"/>
              </a:rPr>
              <a:t> Weddings,</a:t>
            </a:r>
            <a:r>
              <a:rPr lang="en-GB" sz="1400" dirty="0">
                <a:latin typeface="Bembo"/>
                <a:ea typeface="+mn-lt"/>
                <a:cs typeface="+mn-lt"/>
              </a:rPr>
              <a:t> Available on: 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 </a:t>
            </a:r>
            <a:r>
              <a:rPr lang="en-GB" sz="1400" u="sng" dirty="0">
                <a:latin typeface="Bembo"/>
                <a:ea typeface="+mn-lt"/>
                <a:cs typeface="+mn-lt"/>
                <a:hlinkClick r:id="rId13"/>
              </a:rPr>
              <a:t>Luxury Wedding Venues &amp; Locations | The Ritz-Carlton (ritzcarlton.com)</a:t>
            </a:r>
            <a:r>
              <a:rPr lang="en-GB" sz="1400" dirty="0">
                <a:latin typeface="Bembo"/>
                <a:ea typeface="+mn-lt"/>
                <a:cs typeface="+mn-lt"/>
              </a:rPr>
              <a:t>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The Ritz Hotel (2022) </a:t>
            </a:r>
            <a:r>
              <a:rPr lang="en-GB" sz="1400" i="1" dirty="0">
                <a:latin typeface="Bembo"/>
                <a:ea typeface="+mn-lt"/>
                <a:cs typeface="+mn-lt"/>
              </a:rPr>
              <a:t>The ritz hotel (LONDON) LIMITED TERMS AND CONDITIONS, </a:t>
            </a:r>
            <a:r>
              <a:rPr lang="en-GB" sz="1400" dirty="0">
                <a:latin typeface="Bembo"/>
                <a:ea typeface="+mn-lt"/>
                <a:cs typeface="+mn-lt"/>
              </a:rPr>
              <a:t>Available at: </a:t>
            </a:r>
            <a:r>
              <a:rPr lang="en-GB" sz="1400" u="sng" dirty="0">
                <a:latin typeface="Bembo"/>
                <a:ea typeface="+mn-lt"/>
                <a:cs typeface="+mn-lt"/>
                <a:hlinkClick r:id="rId14"/>
              </a:rPr>
              <a:t>Terms &amp; Conditions: Bookings &amp; Reservations | The Ritz London</a:t>
            </a:r>
            <a:r>
              <a:rPr lang="en-GB" sz="1400" dirty="0">
                <a:latin typeface="Bembo"/>
                <a:ea typeface="+mn-lt"/>
                <a:cs typeface="+mn-lt"/>
              </a:rPr>
              <a:t> ,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VocomoTravel (2020)</a:t>
            </a:r>
            <a:r>
              <a:rPr lang="en-GB" sz="1400" i="1" dirty="0">
                <a:latin typeface="Bembo"/>
                <a:ea typeface="+mn-lt"/>
                <a:cs typeface="+mn-lt"/>
              </a:rPr>
              <a:t> "Ritz" . Documentary on the story behind the famous luxury hotels, </a:t>
            </a:r>
            <a:r>
              <a:rPr lang="en-GB" sz="1400" dirty="0">
                <a:latin typeface="Bembo"/>
                <a:ea typeface="+mn-lt"/>
                <a:cs typeface="+mn-lt"/>
              </a:rPr>
              <a:t>Available on:</a:t>
            </a:r>
          </a:p>
          <a:p>
            <a:r>
              <a:rPr lang="en-GB" sz="1400" dirty="0">
                <a:latin typeface="Bembo"/>
                <a:ea typeface="+mn-lt"/>
                <a:cs typeface="+mn-lt"/>
              </a:rPr>
              <a:t> </a:t>
            </a:r>
            <a:r>
              <a:rPr lang="en-GB" sz="1400" u="sng" dirty="0">
                <a:latin typeface="Bembo"/>
                <a:ea typeface="+mn-lt"/>
                <a:cs typeface="+mn-lt"/>
                <a:hlinkClick r:id="rId15"/>
              </a:rPr>
              <a:t>https://youtu.be/5kem1QWSfQ0</a:t>
            </a:r>
            <a:r>
              <a:rPr lang="en-GB" sz="1400" dirty="0">
                <a:latin typeface="Bembo"/>
                <a:ea typeface="+mn-lt"/>
                <a:cs typeface="+mn-lt"/>
              </a:rPr>
              <a:t> Accessed on (02</a:t>
            </a:r>
            <a:r>
              <a:rPr lang="en-GB" sz="1400" baseline="30000" dirty="0">
                <a:latin typeface="Bembo"/>
                <a:ea typeface="+mn-lt"/>
                <a:cs typeface="+mn-lt"/>
              </a:rPr>
              <a:t>nd</a:t>
            </a:r>
            <a:r>
              <a:rPr lang="en-GB" sz="1400" dirty="0">
                <a:latin typeface="Bembo"/>
                <a:ea typeface="+mn-lt"/>
                <a:cs typeface="+mn-lt"/>
              </a:rPr>
              <a:t> February 2023)</a:t>
            </a:r>
          </a:p>
          <a:p>
            <a:endParaRPr lang="en-GB" sz="2000" dirty="0">
              <a:latin typeface="Bemb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16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649857" y="2303068"/>
            <a:ext cx="6906283" cy="2027282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2"/>
            <a:r>
              <a:rPr lang="en-GB" sz="2400" dirty="0">
                <a:latin typeface="Bembo"/>
              </a:rPr>
              <a:t>The role and importance of quality service, hospitality, and guest services within the hotel industry</a:t>
            </a:r>
            <a:endParaRPr lang="en-US" sz="2400">
              <a:latin typeface="Bembo"/>
            </a:endParaRPr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4D12BC9D-70EC-A654-6172-8B8514231A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tretch/>
        </p:blipFill>
        <p:spPr>
          <a:xfrm>
            <a:off x="7159923" y="1802201"/>
            <a:ext cx="4044353" cy="4087484"/>
          </a:xfrm>
          <a:prstGeom prst="rect">
            <a:avLst/>
          </a:prstGeom>
        </p:spPr>
      </p:pic>
      <p:sp>
        <p:nvSpPr>
          <p:cNvPr id="76" name="TextBox 75">
            <a:extLst>
              <a:ext uri="{FF2B5EF4-FFF2-40B4-BE49-F238E27FC236}">
                <a16:creationId xmlns:a16="http://schemas.microsoft.com/office/drawing/2014/main" id="{84D13C84-EAD2-F745-7EA4-FA2FA5483D9E}"/>
              </a:ext>
            </a:extLst>
          </p:cNvPr>
          <p:cNvSpPr txBox="1"/>
          <p:nvPr/>
        </p:nvSpPr>
        <p:spPr>
          <a:xfrm>
            <a:off x="80872" y="3594625"/>
            <a:ext cx="6610711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dirty="0">
                <a:latin typeface="Bembo"/>
              </a:rPr>
              <a:t>BA International hotel management</a:t>
            </a:r>
            <a:endParaRPr lang="en-US" sz="1200">
              <a:cs typeface="Calibri"/>
            </a:endParaRPr>
          </a:p>
          <a:p>
            <a:pPr algn="ctr"/>
            <a:endParaRPr lang="en-GB" sz="1200" dirty="0">
              <a:latin typeface="Bembo"/>
            </a:endParaRPr>
          </a:p>
          <a:p>
            <a:pPr algn="ctr"/>
            <a:r>
              <a:rPr lang="en-GB" sz="1200" dirty="0">
                <a:latin typeface="Bembo"/>
              </a:rPr>
              <a:t>Hospitality and Guest services </a:t>
            </a:r>
          </a:p>
          <a:p>
            <a:pPr algn="ctr"/>
            <a:r>
              <a:rPr lang="en-GB" sz="1200" dirty="0">
                <a:latin typeface="Bembo"/>
              </a:rPr>
              <a:t>BMIH4003</a:t>
            </a:r>
          </a:p>
          <a:p>
            <a:pPr algn="ctr"/>
            <a:endParaRPr lang="en-GB" sz="1200" dirty="0">
              <a:latin typeface="Bembo"/>
            </a:endParaRPr>
          </a:p>
          <a:p>
            <a:pPr algn="ctr"/>
            <a:r>
              <a:rPr lang="en-GB" sz="1200" dirty="0">
                <a:latin typeface="Bembo"/>
              </a:rPr>
              <a:t>Tutor: Muhammad Cassamo </a:t>
            </a:r>
          </a:p>
          <a:p>
            <a:pPr algn="ctr"/>
            <a:r>
              <a:rPr lang="en-GB" dirty="0">
                <a:latin typeface="Bembo"/>
              </a:rPr>
              <a:t>Student: Melania Kolozsi 2206485</a:t>
            </a:r>
          </a:p>
          <a:p>
            <a:pPr algn="ctr"/>
            <a:endParaRPr lang="en-GB" sz="2800" dirty="0">
              <a:latin typeface="Bembo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0039D10-533B-0FED-3AE4-F9EE740478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287" y="6044529"/>
            <a:ext cx="2743200" cy="548640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22B252C3-3393-0131-B31F-B822C87CF99C}"/>
              </a:ext>
            </a:extLst>
          </p:cNvPr>
          <p:cNvCxnSpPr/>
          <p:nvPr/>
        </p:nvCxnSpPr>
        <p:spPr>
          <a:xfrm>
            <a:off x="6227372" y="1777581"/>
            <a:ext cx="37382" cy="403428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5F13FE5-3575-CCD9-3C71-71CBD10C33FD}"/>
              </a:ext>
            </a:extLst>
          </p:cNvPr>
          <p:cNvCxnSpPr/>
          <p:nvPr/>
        </p:nvCxnSpPr>
        <p:spPr>
          <a:xfrm flipV="1">
            <a:off x="87343" y="5796592"/>
            <a:ext cx="3890512" cy="2012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 descr="A picture containing text, sign, close&#10;&#10;Description automatically generated">
            <a:extLst>
              <a:ext uri="{FF2B5EF4-FFF2-40B4-BE49-F238E27FC236}">
                <a16:creationId xmlns:a16="http://schemas.microsoft.com/office/drawing/2014/main" id="{6FA3A285-D313-219F-E054-5E5D12BBD1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67745" y="6057810"/>
            <a:ext cx="2120661" cy="665852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B2757A9E-8B37-4881-279A-949417877BCE}"/>
              </a:ext>
            </a:extLst>
          </p:cNvPr>
          <p:cNvCxnSpPr/>
          <p:nvPr/>
        </p:nvCxnSpPr>
        <p:spPr>
          <a:xfrm flipV="1">
            <a:off x="3666407" y="1008033"/>
            <a:ext cx="5342625" cy="3450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5AC6C72-3591-8FAB-B155-27D3B53049FC}"/>
              </a:ext>
            </a:extLst>
          </p:cNvPr>
          <p:cNvSpPr txBox="1"/>
          <p:nvPr/>
        </p:nvSpPr>
        <p:spPr>
          <a:xfrm>
            <a:off x="5181005" y="347869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>
                <a:latin typeface="Bembo"/>
                <a:cs typeface="Calibri"/>
              </a:rPr>
              <a:t>The End</a:t>
            </a:r>
            <a:endParaRPr lang="en-GB" sz="4400">
              <a:latin typeface="Bembo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E1C240-663B-E8BA-D2AE-50F8F3E5F366}"/>
              </a:ext>
            </a:extLst>
          </p:cNvPr>
          <p:cNvSpPr txBox="1"/>
          <p:nvPr/>
        </p:nvSpPr>
        <p:spPr>
          <a:xfrm>
            <a:off x="3332264" y="932965"/>
            <a:ext cx="60116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latin typeface="Bembo"/>
                <a:cs typeface="Calibri"/>
              </a:rPr>
              <a:t>Thank you for your attention! </a:t>
            </a:r>
            <a:endParaRPr lang="en-GB" sz="3600" dirty="0">
              <a:latin typeface="Bembo"/>
            </a:endParaRPr>
          </a:p>
        </p:txBody>
      </p:sp>
    </p:spTree>
    <p:extLst>
      <p:ext uri="{BB962C8B-B14F-4D97-AF65-F5344CB8AC3E}">
        <p14:creationId xmlns:p14="http://schemas.microsoft.com/office/powerpoint/2010/main" val="252057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6" grpId="0"/>
      <p:bldP spid="2" grpId="0"/>
      <p:bldP spid="9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1505</cp:revision>
  <dcterms:created xsi:type="dcterms:W3CDTF">2023-01-29T17:04:36Z</dcterms:created>
  <dcterms:modified xsi:type="dcterms:W3CDTF">2023-02-07T18:59:11Z</dcterms:modified>
</cp:coreProperties>
</file>