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267" r:id="rId3"/>
    <p:sldId id="268" r:id="rId4"/>
    <p:sldId id="269" r:id="rId5"/>
    <p:sldId id="270" r:id="rId6"/>
    <p:sldId id="271" r:id="rId7"/>
    <p:sldId id="272" r:id="rId8"/>
    <p:sldId id="273" r:id="rId9"/>
    <p:sldId id="274" r:id="rId10"/>
    <p:sldId id="276" r:id="rId11"/>
    <p:sldId id="277" r:id="rId12"/>
    <p:sldId id="279" r:id="rId13"/>
    <p:sldId id="278" r:id="rId14"/>
    <p:sldId id="280" r:id="rId15"/>
    <p:sldId id="281" r:id="rId16"/>
    <p:sldId id="282" r:id="rId17"/>
    <p:sldId id="283" r:id="rId18"/>
    <p:sldId id="284" r:id="rId19"/>
    <p:sldId id="285" r:id="rId2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268"/>
            <p14:sldId id="269"/>
            <p14:sldId id="270"/>
            <p14:sldId id="271"/>
            <p14:sldId id="272"/>
            <p14:sldId id="273"/>
            <p14:sldId id="274"/>
            <p14:sldId id="276"/>
            <p14:sldId id="277"/>
            <p14:sldId id="279"/>
            <p14:sldId id="278"/>
            <p14:sldId id="280"/>
            <p14:sldId id="281"/>
            <p14:sldId id="282"/>
            <p14:sldId id="283"/>
            <p14:sldId id="284"/>
            <p14:sldId id="2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96196" autoAdjust="0"/>
  </p:normalViewPr>
  <p:slideViewPr>
    <p:cSldViewPr snapToGrid="0" snapToObjects="1">
      <p:cViewPr varScale="1">
        <p:scale>
          <a:sx n="105" d="100"/>
          <a:sy n="105" d="100"/>
        </p:scale>
        <p:origin x="1830" y="114"/>
      </p:cViewPr>
      <p:guideLst/>
    </p:cSldViewPr>
  </p:slideViewPr>
  <p:notesTextViewPr>
    <p:cViewPr>
      <p:scale>
        <a:sx n="1" d="1"/>
        <a:sy n="1" d="1"/>
      </p:scale>
      <p:origin x="0" y="0"/>
    </p:cViewPr>
  </p:notesTextViewPr>
  <p:sorterViewPr>
    <p:cViewPr>
      <p:scale>
        <a:sx n="100" d="100"/>
        <a:sy n="100" d="100"/>
      </p:scale>
      <p:origin x="0" y="-247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dith Marshall" userId="0a98e7dd-30f8-4477-a3e0-e11100f91a96" providerId="ADAL" clId="{24480D91-D812-4821-A111-C5CF64A64E57}"/>
    <pc:docChg chg="modSld">
      <pc:chgData name="Judith Marshall" userId="0a98e7dd-30f8-4477-a3e0-e11100f91a96" providerId="ADAL" clId="{24480D91-D812-4821-A111-C5CF64A64E57}" dt="2022-02-17T16:19:19.846" v="2"/>
      <pc:docMkLst>
        <pc:docMk/>
      </pc:docMkLst>
      <pc:sldChg chg="modSp mod">
        <pc:chgData name="Judith Marshall" userId="0a98e7dd-30f8-4477-a3e0-e11100f91a96" providerId="ADAL" clId="{24480D91-D812-4821-A111-C5CF64A64E57}" dt="2022-02-17T16:19:19.846" v="2"/>
        <pc:sldMkLst>
          <pc:docMk/>
          <pc:sldMk cId="2448241077" sldId="267"/>
        </pc:sldMkLst>
        <pc:spChg chg="mod">
          <ac:chgData name="Judith Marshall" userId="0a98e7dd-30f8-4477-a3e0-e11100f91a96" providerId="ADAL" clId="{24480D91-D812-4821-A111-C5CF64A64E57}" dt="2022-02-17T16:19:19.846" v="2"/>
          <ac:spMkLst>
            <pc:docMk/>
            <pc:sldMk cId="2448241077" sldId="267"/>
            <ac:spMk id="5" creationId="{03019A85-3199-4BE1-A5F4-1B4BC3F64A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2/17/2022</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639925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Prepare and present an individual presentation (10 minutes) on how the skills and understanding developed through the module could be applied to a career opportunity your choice.   In other words, how would you apply what you have learned in this module to future employment?  The best way to approach this is to find a job description from a job opportunity or enterprise opportunity that you may potentially be interested in and consider how you would apply your skills to this role.   A good way to think about this is to imagine you are applying for this job opportunity and have been asked to give a 10 minute presentation on how your skills and understanding make you the ideal candidate for the positon.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 will also take part in a professional interview as part of the process; this will happen straight after your presentation and will last for five minutes.  These questions will be open ended questions and are provided for you on Moodle so that you can prepare your answer before the presentations, these are similar to the questions you may be asked in a real job interview.</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35652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628414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700176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968998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2/17/2022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019A85-3199-4BE1-A5F4-1B4BC3F64A81}"/>
              </a:ext>
            </a:extLst>
          </p:cNvPr>
          <p:cNvSpPr>
            <a:spLocks noGrp="1"/>
          </p:cNvSpPr>
          <p:nvPr>
            <p:ph type="title"/>
          </p:nvPr>
        </p:nvSpPr>
        <p:spPr>
          <a:xfrm>
            <a:off x="628650" y="365126"/>
            <a:ext cx="7886700" cy="5139562"/>
          </a:xfrm>
        </p:spPr>
        <p:txBody>
          <a:bodyPr>
            <a:normAutofit fontScale="90000"/>
          </a:bodyPr>
          <a:lstStyle/>
          <a:p>
            <a:br>
              <a:rPr lang="en-GB" sz="4000" b="1" dirty="0">
                <a:latin typeface="+mn-lt"/>
              </a:rPr>
            </a:br>
            <a:r>
              <a:rPr lang="en-GB" sz="3100" b="1" dirty="0">
                <a:latin typeface="+mn-lt"/>
              </a:rPr>
              <a:t>ECGE6002R</a:t>
            </a:r>
            <a:br>
              <a:rPr lang="en-GB" sz="3100" b="1" dirty="0">
                <a:latin typeface="+mn-lt"/>
              </a:rPr>
            </a:br>
            <a:r>
              <a:rPr lang="en-GB" sz="3100" b="1" dirty="0">
                <a:latin typeface="+mn-lt"/>
              </a:rPr>
              <a:t> – </a:t>
            </a:r>
            <a:r>
              <a:rPr lang="en-GB" sz="3100" b="1" dirty="0" err="1">
                <a:latin typeface="+mn-lt"/>
              </a:rPr>
              <a:t>Sgiliau</a:t>
            </a:r>
            <a:r>
              <a:rPr lang="en-GB" sz="3100" b="1" dirty="0">
                <a:latin typeface="+mn-lt"/>
              </a:rPr>
              <a:t> </a:t>
            </a:r>
            <a:r>
              <a:rPr lang="en-GB" sz="3100" b="1" dirty="0" err="1">
                <a:latin typeface="+mn-lt"/>
              </a:rPr>
              <a:t>Bywyd</a:t>
            </a:r>
            <a:r>
              <a:rPr lang="en-GB" sz="3100" b="1" dirty="0">
                <a:latin typeface="+mn-lt"/>
              </a:rPr>
              <a:t>: </a:t>
            </a:r>
            <a:r>
              <a:rPr lang="en-GB" sz="3100" b="1" dirty="0" err="1">
                <a:latin typeface="+mn-lt"/>
              </a:rPr>
              <a:t>Cyflogadwyedd</a:t>
            </a:r>
            <a:r>
              <a:rPr lang="en-GB" sz="3100" b="1" dirty="0">
                <a:latin typeface="+mn-lt"/>
              </a:rPr>
              <a:t> a </a:t>
            </a:r>
            <a:r>
              <a:rPr lang="en-GB" sz="3100" b="1" dirty="0" err="1">
                <a:latin typeface="+mn-lt"/>
              </a:rPr>
              <a:t>Llwybrau</a:t>
            </a:r>
            <a:r>
              <a:rPr lang="en-GB" sz="3100" b="1" dirty="0">
                <a:latin typeface="+mn-lt"/>
              </a:rPr>
              <a:t> </a:t>
            </a:r>
            <a:r>
              <a:rPr lang="en-GB" sz="3100" b="1" dirty="0" err="1">
                <a:latin typeface="+mn-lt"/>
              </a:rPr>
              <a:t>i’r</a:t>
            </a:r>
            <a:r>
              <a:rPr lang="en-GB" sz="3100" b="1" dirty="0">
                <a:latin typeface="+mn-lt"/>
              </a:rPr>
              <a:t> </a:t>
            </a:r>
            <a:r>
              <a:rPr lang="en-GB" sz="3100" b="1" dirty="0" err="1">
                <a:latin typeface="+mn-lt"/>
              </a:rPr>
              <a:t>Dyfodol</a:t>
            </a:r>
            <a:br>
              <a:rPr lang="en-GB" sz="3100" dirty="0">
                <a:latin typeface="+mn-lt"/>
              </a:rPr>
            </a:br>
            <a:br>
              <a:rPr lang="en-GB" sz="3100">
                <a:latin typeface="+mn-lt"/>
              </a:rPr>
            </a:br>
            <a:r>
              <a:rPr lang="en-GB" sz="3100" b="1">
                <a:latin typeface="+mn-lt"/>
              </a:rPr>
              <a:t>ECGE6002R</a:t>
            </a:r>
            <a:br>
              <a:rPr lang="en-GB" sz="3100" b="1" dirty="0">
                <a:latin typeface="+mn-lt"/>
              </a:rPr>
            </a:br>
            <a:r>
              <a:rPr lang="en-GB" sz="3100" b="1" dirty="0">
                <a:latin typeface="+mn-lt"/>
              </a:rPr>
              <a:t> – Skills for Life: Employability and Future Pathways</a:t>
            </a:r>
            <a:br>
              <a:rPr lang="en-GB" sz="3100" b="1" dirty="0">
                <a:latin typeface="+mn-lt"/>
              </a:rPr>
            </a:br>
            <a:br>
              <a:rPr lang="en-GB" sz="3100" b="1" dirty="0">
                <a:latin typeface="+mn-lt"/>
              </a:rPr>
            </a:br>
            <a:br>
              <a:rPr lang="en-GB" sz="3100" b="1" dirty="0">
                <a:latin typeface="+mn-lt"/>
              </a:rPr>
            </a:br>
            <a:r>
              <a:rPr lang="es-ES" sz="3100" dirty="0" err="1">
                <a:latin typeface="+mn-lt"/>
              </a:rPr>
              <a:t>Sesiwn</a:t>
            </a:r>
            <a:r>
              <a:rPr lang="es-ES" sz="3100" dirty="0">
                <a:latin typeface="+mn-lt"/>
              </a:rPr>
              <a:t> 1 -    </a:t>
            </a:r>
            <a:r>
              <a:rPr lang="es-ES" sz="3100" dirty="0" err="1">
                <a:latin typeface="+mn-lt"/>
              </a:rPr>
              <a:t>Cyflwyniad</a:t>
            </a:r>
            <a:r>
              <a:rPr lang="es-ES" sz="3100" dirty="0">
                <a:latin typeface="+mn-lt"/>
              </a:rPr>
              <a:t> y </a:t>
            </a:r>
            <a:r>
              <a:rPr lang="es-ES" sz="3100" dirty="0" err="1">
                <a:latin typeface="+mn-lt"/>
              </a:rPr>
              <a:t>modiwl</a:t>
            </a:r>
            <a:br>
              <a:rPr lang="es-ES" sz="3100" dirty="0">
                <a:latin typeface="+mn-lt"/>
              </a:rPr>
            </a:br>
            <a:br>
              <a:rPr lang="es-ES" sz="3100" dirty="0">
                <a:latin typeface="+mn-lt"/>
              </a:rPr>
            </a:br>
            <a:r>
              <a:rPr lang="en-GB" sz="3100" dirty="0">
                <a:latin typeface="+mn-lt"/>
              </a:rPr>
              <a:t>Session 1 -   Introduction to the module</a:t>
            </a:r>
            <a:r>
              <a:rPr lang="en-GB" sz="3600" dirty="0"/>
              <a:t>.</a:t>
            </a:r>
            <a:br>
              <a:rPr lang="en-GB" sz="3600" dirty="0">
                <a:latin typeface="+mn-lt"/>
              </a:rPr>
            </a:br>
            <a:endParaRPr lang="en-GB" sz="3600" dirty="0">
              <a:latin typeface="+mn-lt"/>
            </a:endParaRP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9DA4657-8F10-4BC9-B9BE-85985B8F06AD}"/>
              </a:ext>
            </a:extLst>
          </p:cNvPr>
          <p:cNvSpPr>
            <a:spLocks noGrp="1"/>
          </p:cNvSpPr>
          <p:nvPr>
            <p:ph type="title"/>
          </p:nvPr>
        </p:nvSpPr>
        <p:spPr>
          <a:xfrm>
            <a:off x="628650" y="357809"/>
            <a:ext cx="7886700" cy="106017"/>
          </a:xfrm>
        </p:spPr>
        <p:txBody>
          <a:bodyPr>
            <a:noAutofit/>
          </a:bodyPr>
          <a:lstStyle/>
          <a:p>
            <a:endParaRPr lang="en-GB" sz="2800" b="1" dirty="0">
              <a:latin typeface="+mn-lt"/>
            </a:endParaRPr>
          </a:p>
        </p:txBody>
      </p:sp>
      <p:sp>
        <p:nvSpPr>
          <p:cNvPr id="4" name="Content Placeholder 3">
            <a:extLst>
              <a:ext uri="{FF2B5EF4-FFF2-40B4-BE49-F238E27FC236}">
                <a16:creationId xmlns:a16="http://schemas.microsoft.com/office/drawing/2014/main" id="{6A80837D-C4B5-4BE6-8DE9-548B42E16E62}"/>
              </a:ext>
            </a:extLst>
          </p:cNvPr>
          <p:cNvSpPr>
            <a:spLocks noGrp="1"/>
          </p:cNvSpPr>
          <p:nvPr>
            <p:ph sz="half" idx="1"/>
          </p:nvPr>
        </p:nvSpPr>
        <p:spPr>
          <a:xfrm>
            <a:off x="612085" y="822959"/>
            <a:ext cx="3886200" cy="5354003"/>
          </a:xfrm>
        </p:spPr>
        <p:txBody>
          <a:bodyPr>
            <a:normAutofit/>
          </a:bodyPr>
          <a:lstStyle/>
          <a:p>
            <a:pPr marL="0" indent="0">
              <a:lnSpc>
                <a:spcPct val="150000"/>
              </a:lnSpc>
              <a:buNone/>
            </a:pPr>
            <a:r>
              <a:rPr lang="en-GB" sz="2200" b="1" dirty="0" err="1"/>
              <a:t>Amcan</a:t>
            </a:r>
            <a:endParaRPr lang="en-GB" sz="2200" b="1" dirty="0"/>
          </a:p>
          <a:p>
            <a:pPr marL="0" indent="0">
              <a:lnSpc>
                <a:spcPct val="150000"/>
              </a:lnSpc>
              <a:buNone/>
            </a:pPr>
            <a:r>
              <a:rPr lang="en-GB" sz="2200" dirty="0" err="1"/>
              <a:t>Meithirn</a:t>
            </a:r>
            <a:r>
              <a:rPr lang="en-GB" sz="2200" dirty="0"/>
              <a:t> </a:t>
            </a:r>
            <a:r>
              <a:rPr lang="en-GB" sz="2200" dirty="0" err="1"/>
              <a:t>amrywiaeth</a:t>
            </a:r>
            <a:r>
              <a:rPr lang="en-GB" sz="2200" dirty="0"/>
              <a:t> o </a:t>
            </a:r>
            <a:r>
              <a:rPr lang="en-GB" sz="2200" dirty="0" err="1"/>
              <a:t>ymddygiadau</a:t>
            </a:r>
            <a:r>
              <a:rPr lang="en-GB" sz="2200" dirty="0"/>
              <a:t> a </a:t>
            </a:r>
            <a:r>
              <a:rPr lang="en-GB" sz="2200" dirty="0" err="1"/>
              <a:t>chymwyseddau</a:t>
            </a:r>
            <a:r>
              <a:rPr lang="en-GB" sz="2200" dirty="0"/>
              <a:t> </a:t>
            </a:r>
            <a:r>
              <a:rPr lang="en-GB" sz="2200" dirty="0" err="1"/>
              <a:t>sy’n</a:t>
            </a:r>
            <a:r>
              <a:rPr lang="en-GB" sz="2200" dirty="0"/>
              <a:t> </a:t>
            </a:r>
            <a:r>
              <a:rPr lang="en-GB" sz="2200" dirty="0" err="1"/>
              <a:t>datblygu</a:t>
            </a:r>
            <a:r>
              <a:rPr lang="en-GB" sz="2200" dirty="0"/>
              <a:t> </a:t>
            </a:r>
            <a:r>
              <a:rPr lang="en-GB" sz="2200" dirty="0" err="1"/>
              <a:t>meddwl</a:t>
            </a:r>
            <a:r>
              <a:rPr lang="en-GB" sz="2200" dirty="0"/>
              <a:t> </a:t>
            </a:r>
            <a:r>
              <a:rPr lang="en-GB" sz="2200" dirty="0" err="1"/>
              <a:t>anturiaethus</a:t>
            </a:r>
            <a:r>
              <a:rPr lang="en-GB" sz="2200" dirty="0"/>
              <a:t> a </a:t>
            </a:r>
            <a:r>
              <a:rPr lang="en-GB" sz="2200" dirty="0" err="1"/>
              <a:t>myddylfryd</a:t>
            </a:r>
            <a:r>
              <a:rPr lang="en-GB" sz="2200" dirty="0"/>
              <a:t> </a:t>
            </a:r>
            <a:r>
              <a:rPr lang="en-GB" sz="2200" dirty="0" err="1"/>
              <a:t>cyflogadwyedd</a:t>
            </a:r>
            <a:r>
              <a:rPr lang="en-GB" sz="2200" dirty="0"/>
              <a:t> a </a:t>
            </a:r>
            <a:r>
              <a:rPr lang="en-GB" sz="2200" dirty="0" err="1"/>
              <a:t>sydd</a:t>
            </a:r>
            <a:r>
              <a:rPr lang="en-GB" sz="2200" dirty="0"/>
              <a:t> </a:t>
            </a:r>
            <a:r>
              <a:rPr lang="en-GB" sz="2200" dirty="0" err="1"/>
              <a:t>yn</a:t>
            </a:r>
            <a:r>
              <a:rPr lang="en-GB" sz="2200" dirty="0"/>
              <a:t> </a:t>
            </a:r>
            <a:r>
              <a:rPr lang="en-GB" sz="2200" dirty="0" err="1"/>
              <a:t>gwella</a:t>
            </a:r>
            <a:r>
              <a:rPr lang="en-GB" sz="2200" dirty="0"/>
              <a:t> </a:t>
            </a:r>
            <a:r>
              <a:rPr lang="en-GB" sz="2200" dirty="0" err="1"/>
              <a:t>gally</a:t>
            </a:r>
            <a:r>
              <a:rPr lang="en-GB" sz="2200" dirty="0"/>
              <a:t> </a:t>
            </a:r>
            <a:r>
              <a:rPr lang="en-GB" sz="2200" dirty="0" err="1"/>
              <a:t>myfyrwyr</a:t>
            </a:r>
            <a:r>
              <a:rPr lang="en-GB" sz="2200" dirty="0"/>
              <a:t> </a:t>
            </a:r>
            <a:r>
              <a:rPr lang="en-GB" sz="2200" dirty="0" err="1"/>
              <a:t>i</a:t>
            </a:r>
            <a:r>
              <a:rPr lang="en-GB" sz="2200" dirty="0"/>
              <a:t> </a:t>
            </a:r>
            <a:r>
              <a:rPr lang="en-GB" sz="2200" dirty="0" err="1"/>
              <a:t>adfyfyrio</a:t>
            </a:r>
            <a:r>
              <a:rPr lang="en-GB" sz="2200" dirty="0"/>
              <a:t> </a:t>
            </a:r>
            <a:r>
              <a:rPr lang="en-GB" sz="2200" dirty="0" err="1"/>
              <a:t>yn</a:t>
            </a:r>
            <a:r>
              <a:rPr lang="en-GB" sz="2200" dirty="0"/>
              <a:t> </a:t>
            </a:r>
            <a:r>
              <a:rPr lang="en-GB" sz="2200" dirty="0" err="1"/>
              <a:t>feirniadol</a:t>
            </a:r>
            <a:r>
              <a:rPr lang="en-GB" sz="2200" dirty="0"/>
              <a:t> </a:t>
            </a:r>
            <a:r>
              <a:rPr lang="en-GB" sz="2200" dirty="0" err="1"/>
              <a:t>ar</a:t>
            </a:r>
            <a:r>
              <a:rPr lang="en-GB" sz="2200" dirty="0"/>
              <a:t> </a:t>
            </a:r>
            <a:r>
              <a:rPr lang="en-GB" sz="2200" dirty="0" err="1"/>
              <a:t>eu</a:t>
            </a:r>
            <a:r>
              <a:rPr lang="en-GB" sz="2200" dirty="0"/>
              <a:t> </a:t>
            </a:r>
            <a:r>
              <a:rPr lang="en-GB" sz="2200" dirty="0" err="1"/>
              <a:t>anghenion</a:t>
            </a:r>
            <a:r>
              <a:rPr lang="en-GB" sz="2200" dirty="0"/>
              <a:t> </a:t>
            </a:r>
            <a:r>
              <a:rPr lang="en-GB" sz="2200" dirty="0" err="1"/>
              <a:t>datblygu</a:t>
            </a:r>
            <a:r>
              <a:rPr lang="en-GB" sz="2200" dirty="0"/>
              <a:t> </a:t>
            </a:r>
            <a:r>
              <a:rPr lang="en-GB" sz="2200" dirty="0" err="1"/>
              <a:t>eu</a:t>
            </a:r>
            <a:r>
              <a:rPr lang="en-GB" sz="2200" dirty="0"/>
              <a:t> </a:t>
            </a:r>
            <a:r>
              <a:rPr lang="en-GB" sz="2200" dirty="0" err="1"/>
              <a:t>hunain</a:t>
            </a:r>
            <a:r>
              <a:rPr lang="en-GB" sz="2200" dirty="0"/>
              <a:t>.</a:t>
            </a:r>
          </a:p>
          <a:p>
            <a:pPr marL="0" indent="0">
              <a:buNone/>
            </a:pPr>
            <a:endParaRPr lang="en-GB" u="sng" dirty="0"/>
          </a:p>
        </p:txBody>
      </p:sp>
      <p:sp>
        <p:nvSpPr>
          <p:cNvPr id="5" name="Content Placeholder 4">
            <a:extLst>
              <a:ext uri="{FF2B5EF4-FFF2-40B4-BE49-F238E27FC236}">
                <a16:creationId xmlns:a16="http://schemas.microsoft.com/office/drawing/2014/main" id="{1135FAB2-65D6-4E81-AF56-3131E49CC976}"/>
              </a:ext>
            </a:extLst>
          </p:cNvPr>
          <p:cNvSpPr>
            <a:spLocks noGrp="1"/>
          </p:cNvSpPr>
          <p:nvPr>
            <p:ph sz="half" idx="2"/>
          </p:nvPr>
        </p:nvSpPr>
        <p:spPr>
          <a:xfrm>
            <a:off x="4629150" y="822958"/>
            <a:ext cx="3886200" cy="5354007"/>
          </a:xfrm>
        </p:spPr>
        <p:txBody>
          <a:bodyPr>
            <a:normAutofit/>
          </a:bodyPr>
          <a:lstStyle/>
          <a:p>
            <a:pPr marL="0" indent="0">
              <a:lnSpc>
                <a:spcPct val="150000"/>
              </a:lnSpc>
              <a:buNone/>
            </a:pPr>
            <a:r>
              <a:rPr lang="en-GB" sz="2200" b="1" dirty="0"/>
              <a:t>Aim</a:t>
            </a:r>
          </a:p>
          <a:p>
            <a:pPr marL="0" indent="0">
              <a:lnSpc>
                <a:spcPct val="150000"/>
              </a:lnSpc>
              <a:buNone/>
            </a:pPr>
            <a:r>
              <a:rPr lang="en-GB" sz="2200" dirty="0"/>
              <a:t>To foster a range of behaviours, attitudes and competencies which develop enterprising thinking and an employability </a:t>
            </a:r>
            <a:r>
              <a:rPr lang="en-GB" sz="2200" dirty="0" err="1"/>
              <a:t>mindset</a:t>
            </a:r>
            <a:r>
              <a:rPr lang="en-GB" sz="2200" dirty="0"/>
              <a:t> and enhance students’ ability to critically reflect on their own development needs.   </a:t>
            </a: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379949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84AA84-B97D-4B0A-931E-29CA57C67876}"/>
              </a:ext>
            </a:extLst>
          </p:cNvPr>
          <p:cNvSpPr>
            <a:spLocks noGrp="1"/>
          </p:cNvSpPr>
          <p:nvPr>
            <p:ph sz="half" idx="1"/>
          </p:nvPr>
        </p:nvSpPr>
        <p:spPr>
          <a:xfrm>
            <a:off x="628650" y="365125"/>
            <a:ext cx="3886200" cy="5811837"/>
          </a:xfrm>
        </p:spPr>
        <p:txBody>
          <a:bodyPr>
            <a:normAutofit fontScale="77500" lnSpcReduction="20000"/>
          </a:bodyPr>
          <a:lstStyle/>
          <a:p>
            <a:pPr marL="0" indent="0">
              <a:lnSpc>
                <a:spcPct val="160000"/>
              </a:lnSpc>
              <a:buNone/>
            </a:pPr>
            <a:r>
              <a:rPr lang="en-GB" sz="3600" b="1" dirty="0" err="1"/>
              <a:t>Deilliannau</a:t>
            </a:r>
            <a:r>
              <a:rPr lang="en-GB" sz="3600" b="1" dirty="0"/>
              <a:t> </a:t>
            </a:r>
            <a:r>
              <a:rPr lang="en-GB" sz="3600" b="1" dirty="0" err="1"/>
              <a:t>Dysgu</a:t>
            </a:r>
            <a:r>
              <a:rPr lang="en-GB" sz="3600" b="1" dirty="0"/>
              <a:t>:</a:t>
            </a:r>
          </a:p>
          <a:p>
            <a:pPr>
              <a:lnSpc>
                <a:spcPct val="160000"/>
              </a:lnSpc>
            </a:pPr>
            <a:endParaRPr lang="en-GB" sz="1300" dirty="0"/>
          </a:p>
          <a:p>
            <a:pPr>
              <a:lnSpc>
                <a:spcPct val="160000"/>
              </a:lnSpc>
            </a:pPr>
            <a:r>
              <a:rPr lang="cy-GB" sz="2300" dirty="0"/>
              <a:t>dadansoddi’n feirniadol egwyddorion cyflogadwyedd a sgiliau anturiaethus mewn perthynas â llwybrau gyrfa perthnasol; </a:t>
            </a:r>
            <a:endParaRPr lang="en-GB" sz="2300" dirty="0"/>
          </a:p>
          <a:p>
            <a:pPr marL="0" indent="0">
              <a:lnSpc>
                <a:spcPct val="160000"/>
              </a:lnSpc>
              <a:buNone/>
            </a:pPr>
            <a:endParaRPr lang="en-GB" sz="2300" b="1" u="sng" dirty="0"/>
          </a:p>
          <a:p>
            <a:pPr>
              <a:lnSpc>
                <a:spcPct val="160000"/>
              </a:lnSpc>
            </a:pPr>
            <a:r>
              <a:rPr lang="cy-GB" sz="2300" dirty="0"/>
              <a:t>adfyfyrio’n feirniadol ar bwysigrwydd dysgu parhaus a meddwl am y dyfodol ar gyfer eu datblygiad personol a chyflogadwyedd;</a:t>
            </a:r>
            <a:endParaRPr lang="en-GB" sz="2300" dirty="0"/>
          </a:p>
          <a:p>
            <a:pPr marL="0" indent="0">
              <a:buNone/>
            </a:pPr>
            <a:endParaRPr lang="en-GB" b="1" u="sng" dirty="0"/>
          </a:p>
        </p:txBody>
      </p:sp>
      <p:sp>
        <p:nvSpPr>
          <p:cNvPr id="4" name="Content Placeholder 3">
            <a:extLst>
              <a:ext uri="{FF2B5EF4-FFF2-40B4-BE49-F238E27FC236}">
                <a16:creationId xmlns:a16="http://schemas.microsoft.com/office/drawing/2014/main" id="{552897AB-491A-4CAE-A768-001530F23CFA}"/>
              </a:ext>
            </a:extLst>
          </p:cNvPr>
          <p:cNvSpPr>
            <a:spLocks noGrp="1"/>
          </p:cNvSpPr>
          <p:nvPr>
            <p:ph sz="half" idx="2"/>
          </p:nvPr>
        </p:nvSpPr>
        <p:spPr>
          <a:xfrm>
            <a:off x="4629150" y="365126"/>
            <a:ext cx="3886200" cy="5811837"/>
          </a:xfrm>
        </p:spPr>
        <p:txBody>
          <a:bodyPr>
            <a:normAutofit fontScale="77500" lnSpcReduction="20000"/>
          </a:bodyPr>
          <a:lstStyle/>
          <a:p>
            <a:pPr marL="0" indent="0">
              <a:lnSpc>
                <a:spcPct val="170000"/>
              </a:lnSpc>
              <a:buNone/>
            </a:pPr>
            <a:r>
              <a:rPr lang="en-GB" sz="3600" b="1" dirty="0"/>
              <a:t>Learning Outcomes</a:t>
            </a:r>
            <a:r>
              <a:rPr lang="en-GB" sz="3600" dirty="0"/>
              <a:t>:</a:t>
            </a:r>
          </a:p>
          <a:p>
            <a:pPr marL="0" indent="0">
              <a:lnSpc>
                <a:spcPct val="170000"/>
              </a:lnSpc>
              <a:buNone/>
            </a:pPr>
            <a:endParaRPr lang="en-GB" sz="1000" dirty="0"/>
          </a:p>
          <a:p>
            <a:pPr>
              <a:lnSpc>
                <a:spcPct val="170000"/>
              </a:lnSpc>
            </a:pPr>
            <a:r>
              <a:rPr lang="en-GB" sz="2300" dirty="0"/>
              <a:t>Critically analyse the principles of employability and enterprising skills in relation to relevant career pathways;</a:t>
            </a:r>
          </a:p>
          <a:p>
            <a:pPr>
              <a:lnSpc>
                <a:spcPct val="170000"/>
              </a:lnSpc>
            </a:pPr>
            <a:endParaRPr lang="en-GB" sz="1500" dirty="0"/>
          </a:p>
          <a:p>
            <a:pPr>
              <a:lnSpc>
                <a:spcPct val="170000"/>
              </a:lnSpc>
            </a:pPr>
            <a:r>
              <a:rPr lang="en-GB" sz="2300" dirty="0"/>
              <a:t>Critically reflect on the importance of continual learning and future thinking for  own personal development and employability; </a:t>
            </a:r>
          </a:p>
          <a:p>
            <a:endParaRPr lang="en-GB" dirty="0"/>
          </a:p>
          <a:p>
            <a:endParaRPr lang="en-GB" dirty="0"/>
          </a:p>
          <a:p>
            <a:pPr marL="0" indent="0">
              <a:buNone/>
            </a:pPr>
            <a:endParaRPr lang="en-GB" b="1" u="sng" dirty="0"/>
          </a:p>
        </p:txBody>
      </p:sp>
    </p:spTree>
    <p:extLst>
      <p:ext uri="{BB962C8B-B14F-4D97-AF65-F5344CB8AC3E}">
        <p14:creationId xmlns:p14="http://schemas.microsoft.com/office/powerpoint/2010/main" val="3251223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B8EC52-AC14-4052-8EE7-D9D014AEBD44}"/>
              </a:ext>
            </a:extLst>
          </p:cNvPr>
          <p:cNvSpPr>
            <a:spLocks noGrp="1"/>
          </p:cNvSpPr>
          <p:nvPr>
            <p:ph sz="half" idx="1"/>
          </p:nvPr>
        </p:nvSpPr>
        <p:spPr>
          <a:xfrm>
            <a:off x="628650" y="589058"/>
            <a:ext cx="3886200" cy="5587905"/>
          </a:xfrm>
        </p:spPr>
        <p:txBody>
          <a:bodyPr>
            <a:normAutofit/>
          </a:bodyPr>
          <a:lstStyle/>
          <a:p>
            <a:pPr marL="0" indent="0">
              <a:lnSpc>
                <a:spcPct val="150000"/>
              </a:lnSpc>
              <a:buNone/>
            </a:pPr>
            <a:r>
              <a:rPr lang="cy-GB" b="1" dirty="0"/>
              <a:t>Deilliannau Dysgu:</a:t>
            </a:r>
          </a:p>
          <a:p>
            <a:pPr marL="0" indent="0">
              <a:lnSpc>
                <a:spcPct val="150000"/>
              </a:lnSpc>
              <a:buNone/>
            </a:pPr>
            <a:endParaRPr lang="cy-GB" sz="2000" b="1" dirty="0"/>
          </a:p>
          <a:p>
            <a:pPr>
              <a:lnSpc>
                <a:spcPct val="150000"/>
              </a:lnSpc>
            </a:pPr>
            <a:r>
              <a:rPr lang="cy-GB" sz="2000" dirty="0"/>
              <a:t>dangos sgiliau ysgrifenedig a chyflwyno sy’n tystiolaethu cymwyseddau a nodweddion datblygedig sy’n adlewyrchu amrywiaeth o sgiliau trosglwyddadwy e.e. gwaith tîm, datrys problemau a chyfathrebu;</a:t>
            </a:r>
            <a:endParaRPr lang="en-GB" sz="2000" dirty="0"/>
          </a:p>
          <a:p>
            <a:pPr marL="0" indent="0">
              <a:buNone/>
            </a:pPr>
            <a:endParaRPr lang="en-GB" dirty="0"/>
          </a:p>
        </p:txBody>
      </p:sp>
      <p:sp>
        <p:nvSpPr>
          <p:cNvPr id="4" name="Content Placeholder 3">
            <a:extLst>
              <a:ext uri="{FF2B5EF4-FFF2-40B4-BE49-F238E27FC236}">
                <a16:creationId xmlns:a16="http://schemas.microsoft.com/office/drawing/2014/main" id="{ABFD902F-55BB-4D5A-A261-3146AB568DA0}"/>
              </a:ext>
            </a:extLst>
          </p:cNvPr>
          <p:cNvSpPr>
            <a:spLocks noGrp="1"/>
          </p:cNvSpPr>
          <p:nvPr>
            <p:ph sz="half" idx="2"/>
          </p:nvPr>
        </p:nvSpPr>
        <p:spPr>
          <a:xfrm>
            <a:off x="4572000" y="548006"/>
            <a:ext cx="3886200" cy="5628958"/>
          </a:xfrm>
        </p:spPr>
        <p:txBody>
          <a:bodyPr>
            <a:normAutofit/>
          </a:bodyPr>
          <a:lstStyle/>
          <a:p>
            <a:pPr marL="0" indent="0">
              <a:lnSpc>
                <a:spcPct val="150000"/>
              </a:lnSpc>
              <a:buNone/>
            </a:pPr>
            <a:r>
              <a:rPr lang="en-GB" b="1" dirty="0"/>
              <a:t>Learning Outcomes</a:t>
            </a:r>
            <a:r>
              <a:rPr lang="en-GB" dirty="0"/>
              <a:t>:</a:t>
            </a:r>
          </a:p>
          <a:p>
            <a:pPr marL="0" indent="0">
              <a:lnSpc>
                <a:spcPct val="150000"/>
              </a:lnSpc>
              <a:buNone/>
            </a:pPr>
            <a:endParaRPr lang="en-GB" sz="2000" dirty="0"/>
          </a:p>
          <a:p>
            <a:pPr>
              <a:lnSpc>
                <a:spcPct val="150000"/>
              </a:lnSpc>
            </a:pPr>
            <a:r>
              <a:rPr lang="en-GB" sz="2000" dirty="0"/>
              <a:t>Exhibit written and presentation skills that evidence advanced competencies and characteristics that reflect a range of transferable skills e.g. teamwork, problem solving and communication;</a:t>
            </a:r>
          </a:p>
        </p:txBody>
      </p:sp>
    </p:spTree>
    <p:extLst>
      <p:ext uri="{BB962C8B-B14F-4D97-AF65-F5344CB8AC3E}">
        <p14:creationId xmlns:p14="http://schemas.microsoft.com/office/powerpoint/2010/main" val="334039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107D-40C2-4010-B69A-B3B44B73FA0C}"/>
              </a:ext>
            </a:extLst>
          </p:cNvPr>
          <p:cNvSpPr>
            <a:spLocks noGrp="1"/>
          </p:cNvSpPr>
          <p:nvPr>
            <p:ph sz="half" idx="1"/>
          </p:nvPr>
        </p:nvSpPr>
        <p:spPr>
          <a:xfrm>
            <a:off x="628650" y="602310"/>
            <a:ext cx="3886200" cy="5574653"/>
          </a:xfrm>
        </p:spPr>
        <p:txBody>
          <a:bodyPr>
            <a:normAutofit/>
          </a:bodyPr>
          <a:lstStyle/>
          <a:p>
            <a:pPr marL="0" indent="0">
              <a:lnSpc>
                <a:spcPct val="150000"/>
              </a:lnSpc>
              <a:buNone/>
            </a:pPr>
            <a:r>
              <a:rPr lang="en-GB" sz="2000" b="1" dirty="0" err="1"/>
              <a:t>Deilliannau</a:t>
            </a:r>
            <a:r>
              <a:rPr lang="en-GB" sz="2000" b="1" dirty="0"/>
              <a:t> </a:t>
            </a:r>
            <a:r>
              <a:rPr lang="en-GB" sz="2000" b="1" dirty="0" err="1"/>
              <a:t>Dysgu</a:t>
            </a:r>
            <a:r>
              <a:rPr lang="en-GB" sz="2000" b="1" dirty="0"/>
              <a:t>:</a:t>
            </a:r>
          </a:p>
          <a:p>
            <a:pPr marL="0" indent="0">
              <a:lnSpc>
                <a:spcPct val="150000"/>
              </a:lnSpc>
              <a:buNone/>
            </a:pPr>
            <a:endParaRPr lang="en-GB" sz="2000" dirty="0"/>
          </a:p>
          <a:p>
            <a:pPr>
              <a:lnSpc>
                <a:spcPct val="150000"/>
              </a:lnSpc>
            </a:pPr>
            <a:r>
              <a:rPr lang="cy-GB" sz="2000" dirty="0"/>
              <a:t>trefnu gwybodaeth a dysgu drwy ddefnydd datblygedig o amrywiaeth o ffynonellau gwybodaeth, gan gynnwys TGCh, a chyflwyno’u gwaith ar y lefel briodol.</a:t>
            </a:r>
            <a:endParaRPr lang="en-GB" sz="2000" dirty="0"/>
          </a:p>
          <a:p>
            <a:pPr marL="0" indent="0">
              <a:buNone/>
            </a:pPr>
            <a:endParaRPr lang="en-GB" dirty="0"/>
          </a:p>
        </p:txBody>
      </p:sp>
      <p:sp>
        <p:nvSpPr>
          <p:cNvPr id="4" name="Content Placeholder 3">
            <a:extLst>
              <a:ext uri="{FF2B5EF4-FFF2-40B4-BE49-F238E27FC236}">
                <a16:creationId xmlns:a16="http://schemas.microsoft.com/office/drawing/2014/main" id="{0AF98B00-351B-4A14-93D2-D140DFC1B32A}"/>
              </a:ext>
            </a:extLst>
          </p:cNvPr>
          <p:cNvSpPr>
            <a:spLocks noGrp="1"/>
          </p:cNvSpPr>
          <p:nvPr>
            <p:ph sz="half" idx="2"/>
          </p:nvPr>
        </p:nvSpPr>
        <p:spPr>
          <a:xfrm>
            <a:off x="4629150" y="502286"/>
            <a:ext cx="3886200" cy="5674678"/>
          </a:xfrm>
        </p:spPr>
        <p:txBody>
          <a:bodyPr>
            <a:normAutofit/>
          </a:bodyPr>
          <a:lstStyle/>
          <a:p>
            <a:pPr marL="0" indent="0">
              <a:lnSpc>
                <a:spcPct val="150000"/>
              </a:lnSpc>
              <a:buNone/>
            </a:pPr>
            <a:r>
              <a:rPr lang="en-GB" sz="2200" b="1" dirty="0"/>
              <a:t>Learning Outcomes</a:t>
            </a:r>
            <a:r>
              <a:rPr lang="en-GB" sz="2200" dirty="0"/>
              <a:t>:</a:t>
            </a:r>
          </a:p>
          <a:p>
            <a:pPr lvl="0">
              <a:lnSpc>
                <a:spcPct val="150000"/>
              </a:lnSpc>
            </a:pPr>
            <a:endParaRPr lang="en-US" sz="2200" dirty="0"/>
          </a:p>
          <a:p>
            <a:pPr lvl="0">
              <a:lnSpc>
                <a:spcPct val="150000"/>
              </a:lnSpc>
            </a:pPr>
            <a:r>
              <a:rPr lang="en-US" sz="2200" dirty="0" err="1"/>
              <a:t>Organise</a:t>
            </a:r>
            <a:r>
              <a:rPr lang="en-US" sz="2200" dirty="0"/>
              <a:t> knowledge and learning through an advanced use of a range of information sources, including ICT, and present their work at the appropriate level.</a:t>
            </a:r>
            <a:endParaRPr lang="en-GB" sz="2200" dirty="0"/>
          </a:p>
          <a:p>
            <a:endParaRPr lang="en-GB" dirty="0"/>
          </a:p>
          <a:p>
            <a:endParaRPr lang="en-GB" dirty="0"/>
          </a:p>
        </p:txBody>
      </p:sp>
    </p:spTree>
    <p:extLst>
      <p:ext uri="{BB962C8B-B14F-4D97-AF65-F5344CB8AC3E}">
        <p14:creationId xmlns:p14="http://schemas.microsoft.com/office/powerpoint/2010/main" val="541353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8"/>
            <a:ext cx="7886700" cy="1518411"/>
          </a:xfrm>
        </p:spPr>
        <p:txBody>
          <a:bodyPr>
            <a:normAutofit fontScale="90000"/>
          </a:bodyPr>
          <a:lstStyle/>
          <a:p>
            <a:pPr algn="ctr"/>
            <a:br>
              <a:rPr lang="en-GB" sz="4900" b="1" dirty="0"/>
            </a:br>
            <a:br>
              <a:rPr lang="en-GB" sz="4900" b="1" dirty="0"/>
            </a:br>
            <a:r>
              <a:rPr lang="en-GB" sz="3600" b="1" dirty="0" err="1">
                <a:latin typeface="+mn-lt"/>
              </a:rPr>
              <a:t>Asesiadau</a:t>
            </a:r>
            <a:r>
              <a:rPr lang="en-GB" sz="3600" b="1" dirty="0">
                <a:latin typeface="+mn-lt"/>
              </a:rPr>
              <a:t>  |  Assessments</a:t>
            </a:r>
            <a:br>
              <a:rPr lang="en-GB" sz="5300" b="1" dirty="0">
                <a:latin typeface="+mn-lt"/>
              </a:rPr>
            </a:br>
            <a:br>
              <a:rPr lang="en-GB" sz="5300" b="1" u="sng" dirty="0">
                <a:latin typeface="+mn-lt"/>
              </a:rPr>
            </a:br>
            <a:endParaRPr lang="en-GB" sz="5300" b="1" u="sng" dirty="0">
              <a:latin typeface="+mn-lt"/>
            </a:endParaRPr>
          </a:p>
        </p:txBody>
      </p:sp>
      <p:sp>
        <p:nvSpPr>
          <p:cNvPr id="6" name="Content Placeholder 5">
            <a:extLst>
              <a:ext uri="{FF2B5EF4-FFF2-40B4-BE49-F238E27FC236}">
                <a16:creationId xmlns:a16="http://schemas.microsoft.com/office/drawing/2014/main" id="{53BB543C-F983-479C-8A16-3CD72BB799B9}"/>
              </a:ext>
            </a:extLst>
          </p:cNvPr>
          <p:cNvSpPr>
            <a:spLocks noGrp="1"/>
          </p:cNvSpPr>
          <p:nvPr>
            <p:ph sz="half" idx="1"/>
          </p:nvPr>
        </p:nvSpPr>
        <p:spPr>
          <a:xfrm>
            <a:off x="628650" y="1594884"/>
            <a:ext cx="3886200" cy="4582079"/>
          </a:xfrm>
        </p:spPr>
        <p:txBody>
          <a:bodyPr>
            <a:normAutofit/>
          </a:bodyPr>
          <a:lstStyle/>
          <a:p>
            <a:pPr marL="0" indent="0">
              <a:buNone/>
            </a:pPr>
            <a:r>
              <a:rPr lang="en-GB" sz="2000" b="1" dirty="0" err="1"/>
              <a:t>Asesiad</a:t>
            </a:r>
            <a:r>
              <a:rPr lang="en-GB" sz="2000" b="1" dirty="0"/>
              <a:t> 1</a:t>
            </a:r>
          </a:p>
          <a:p>
            <a:endParaRPr lang="en-GB" sz="2000" dirty="0"/>
          </a:p>
          <a:p>
            <a:r>
              <a:rPr lang="en-GB" sz="2000" dirty="0" err="1"/>
              <a:t>Portffolio</a:t>
            </a:r>
            <a:r>
              <a:rPr lang="en-GB" sz="2000" dirty="0"/>
              <a:t> a darn </a:t>
            </a:r>
            <a:r>
              <a:rPr lang="en-GB" sz="2000" dirty="0" err="1"/>
              <a:t>adfyfyriol</a:t>
            </a:r>
            <a:r>
              <a:rPr lang="en-GB" sz="2000" dirty="0"/>
              <a:t> (50%)</a:t>
            </a:r>
          </a:p>
          <a:p>
            <a:endParaRPr lang="en-GB" sz="2000" dirty="0"/>
          </a:p>
          <a:p>
            <a:r>
              <a:rPr lang="en-GB" sz="2000" dirty="0" err="1"/>
              <a:t>Tair</a:t>
            </a:r>
            <a:r>
              <a:rPr lang="en-GB" sz="2000" dirty="0"/>
              <a:t> </a:t>
            </a:r>
            <a:r>
              <a:rPr lang="en-GB" sz="2000" dirty="0" err="1"/>
              <a:t>elfen</a:t>
            </a:r>
            <a:r>
              <a:rPr lang="en-GB" sz="2000" dirty="0"/>
              <a:t> a 1000 o </a:t>
            </a:r>
            <a:r>
              <a:rPr lang="en-GB" sz="2000" dirty="0" err="1"/>
              <a:t>eiriau</a:t>
            </a:r>
            <a:endParaRPr lang="en-GB" sz="2000" dirty="0"/>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4629150" y="1594884"/>
            <a:ext cx="3886200" cy="4582079"/>
          </a:xfrm>
        </p:spPr>
        <p:txBody>
          <a:bodyPr>
            <a:normAutofit/>
          </a:bodyPr>
          <a:lstStyle/>
          <a:p>
            <a:pPr marL="0" indent="0">
              <a:buNone/>
            </a:pPr>
            <a:r>
              <a:rPr lang="en-GB" sz="2000" b="1" dirty="0"/>
              <a:t>Assessment 1</a:t>
            </a:r>
          </a:p>
          <a:p>
            <a:pPr marL="0" indent="0">
              <a:buNone/>
            </a:pPr>
            <a:endParaRPr lang="en-GB" sz="2000" dirty="0"/>
          </a:p>
          <a:p>
            <a:r>
              <a:rPr lang="en-GB" sz="2000" dirty="0"/>
              <a:t>Portfolio and Reflective Piece (50%).</a:t>
            </a:r>
          </a:p>
          <a:p>
            <a:endParaRPr lang="en-GB" sz="2000" dirty="0"/>
          </a:p>
          <a:p>
            <a:r>
              <a:rPr lang="en-GB" sz="2000" dirty="0"/>
              <a:t>Three elements plus 1000 words.</a:t>
            </a:r>
          </a:p>
          <a:p>
            <a:pPr marL="0" indent="0">
              <a:buNone/>
            </a:pPr>
            <a:endParaRPr lang="en-GB" sz="3200" b="1" dirty="0"/>
          </a:p>
        </p:txBody>
      </p:sp>
    </p:spTree>
    <p:extLst>
      <p:ext uri="{BB962C8B-B14F-4D97-AF65-F5344CB8AC3E}">
        <p14:creationId xmlns:p14="http://schemas.microsoft.com/office/powerpoint/2010/main" val="14660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5C4C5-27E0-4BF5-BB1C-7ED4F7E074A7}"/>
              </a:ext>
            </a:extLst>
          </p:cNvPr>
          <p:cNvSpPr>
            <a:spLocks noGrp="1"/>
          </p:cNvSpPr>
          <p:nvPr>
            <p:ph type="title"/>
          </p:nvPr>
        </p:nvSpPr>
        <p:spPr/>
        <p:txBody>
          <a:bodyPr>
            <a:normAutofit fontScale="90000"/>
          </a:bodyPr>
          <a:lstStyle/>
          <a:p>
            <a:pPr algn="ctr"/>
            <a:br>
              <a:rPr lang="en-GB" b="1" dirty="0"/>
            </a:br>
            <a:r>
              <a:rPr lang="en-GB" sz="4900" b="1" dirty="0" err="1">
                <a:latin typeface="+mn-lt"/>
              </a:rPr>
              <a:t>Asesiad</a:t>
            </a:r>
            <a:r>
              <a:rPr lang="en-GB" sz="4900" b="1" dirty="0">
                <a:latin typeface="+mn-lt"/>
              </a:rPr>
              <a:t> </a:t>
            </a:r>
            <a:br>
              <a:rPr lang="en-GB" sz="4900" b="1" dirty="0">
                <a:latin typeface="+mn-lt"/>
              </a:rPr>
            </a:br>
            <a:r>
              <a:rPr lang="en-GB" sz="4900" b="1" dirty="0">
                <a:latin typeface="+mn-lt"/>
              </a:rPr>
              <a:t>Assessment</a:t>
            </a:r>
            <a:br>
              <a:rPr lang="en-GB" sz="4900" b="1" dirty="0">
                <a:latin typeface="+mn-lt"/>
              </a:rPr>
            </a:br>
            <a:endParaRPr lang="en-GB" sz="4900" b="1" dirty="0">
              <a:latin typeface="+mn-lt"/>
            </a:endParaRPr>
          </a:p>
        </p:txBody>
      </p:sp>
      <p:sp>
        <p:nvSpPr>
          <p:cNvPr id="3" name="Content Placeholder 2">
            <a:extLst>
              <a:ext uri="{FF2B5EF4-FFF2-40B4-BE49-F238E27FC236}">
                <a16:creationId xmlns:a16="http://schemas.microsoft.com/office/drawing/2014/main" id="{A157D4AE-B64B-4695-8159-C1ED193850A8}"/>
              </a:ext>
            </a:extLst>
          </p:cNvPr>
          <p:cNvSpPr>
            <a:spLocks noGrp="1"/>
          </p:cNvSpPr>
          <p:nvPr>
            <p:ph sz="half" idx="1"/>
          </p:nvPr>
        </p:nvSpPr>
        <p:spPr/>
        <p:txBody>
          <a:bodyPr>
            <a:normAutofit/>
          </a:bodyPr>
          <a:lstStyle/>
          <a:p>
            <a:pPr marL="0" indent="0">
              <a:lnSpc>
                <a:spcPct val="150000"/>
              </a:lnSpc>
              <a:buNone/>
            </a:pPr>
            <a:r>
              <a:rPr lang="en-GB" sz="2000" b="1" dirty="0" err="1"/>
              <a:t>Asesiad</a:t>
            </a:r>
            <a:r>
              <a:rPr lang="en-GB" sz="2000" b="1" dirty="0"/>
              <a:t> 2</a:t>
            </a:r>
          </a:p>
          <a:p>
            <a:pPr>
              <a:lnSpc>
                <a:spcPct val="150000"/>
              </a:lnSpc>
            </a:pPr>
            <a:endParaRPr lang="en-GB" sz="2000" dirty="0"/>
          </a:p>
          <a:p>
            <a:pPr>
              <a:lnSpc>
                <a:spcPct val="150000"/>
              </a:lnSpc>
            </a:pPr>
            <a:r>
              <a:rPr lang="en-GB" sz="2000" dirty="0" err="1"/>
              <a:t>Cyfweliad</a:t>
            </a:r>
            <a:r>
              <a:rPr lang="en-GB" sz="2000" dirty="0"/>
              <a:t> </a:t>
            </a:r>
            <a:r>
              <a:rPr lang="en-GB" sz="2000" dirty="0" err="1"/>
              <a:t>Proffesiynol</a:t>
            </a:r>
            <a:r>
              <a:rPr lang="en-GB" sz="2000" dirty="0"/>
              <a:t> (50%).</a:t>
            </a:r>
          </a:p>
          <a:p>
            <a:pPr>
              <a:lnSpc>
                <a:spcPct val="150000"/>
              </a:lnSpc>
            </a:pPr>
            <a:r>
              <a:rPr lang="en-GB" sz="2000" dirty="0"/>
              <a:t>15 </a:t>
            </a:r>
            <a:r>
              <a:rPr lang="en-GB" sz="2000" dirty="0" err="1"/>
              <a:t>munud</a:t>
            </a:r>
            <a:r>
              <a:rPr lang="en-GB" sz="2000" dirty="0"/>
              <a:t> </a:t>
            </a:r>
            <a:r>
              <a:rPr lang="en-GB" sz="2000" dirty="0" err="1"/>
              <a:t>gan</a:t>
            </a:r>
            <a:r>
              <a:rPr lang="en-GB" sz="2000" dirty="0"/>
              <a:t> </a:t>
            </a:r>
            <a:r>
              <a:rPr lang="en-GB" sz="2000" dirty="0" err="1"/>
              <a:t>gynnwys</a:t>
            </a:r>
            <a:r>
              <a:rPr lang="en-GB" sz="2000" dirty="0"/>
              <a:t> </a:t>
            </a:r>
            <a:r>
              <a:rPr lang="en-GB" sz="2000" dirty="0" err="1"/>
              <a:t>cyflwyniad</a:t>
            </a:r>
            <a:r>
              <a:rPr lang="en-GB" sz="2000" dirty="0"/>
              <a:t> (10 </a:t>
            </a:r>
            <a:r>
              <a:rPr lang="en-GB" sz="2000" dirty="0" err="1"/>
              <a:t>munud</a:t>
            </a:r>
            <a:r>
              <a:rPr lang="en-GB" sz="2000" dirty="0"/>
              <a:t>) a </a:t>
            </a:r>
            <a:r>
              <a:rPr lang="en-GB" sz="2000" dirty="0" err="1"/>
              <a:t>chyfweliad</a:t>
            </a:r>
            <a:r>
              <a:rPr lang="en-GB" sz="2000" dirty="0"/>
              <a:t> (5 </a:t>
            </a:r>
            <a:r>
              <a:rPr lang="en-GB" sz="2000" dirty="0" err="1"/>
              <a:t>munud</a:t>
            </a:r>
            <a:r>
              <a:rPr lang="en-GB" sz="2000" dirty="0"/>
              <a:t>).</a:t>
            </a:r>
          </a:p>
          <a:p>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4ABD285E-855F-4ADB-AA7C-14D6EB0442B5}"/>
              </a:ext>
            </a:extLst>
          </p:cNvPr>
          <p:cNvSpPr>
            <a:spLocks noGrp="1"/>
          </p:cNvSpPr>
          <p:nvPr>
            <p:ph sz="half" idx="2"/>
          </p:nvPr>
        </p:nvSpPr>
        <p:spPr/>
        <p:txBody>
          <a:bodyPr>
            <a:normAutofit/>
          </a:bodyPr>
          <a:lstStyle/>
          <a:p>
            <a:pPr marL="0" indent="0">
              <a:lnSpc>
                <a:spcPct val="150000"/>
              </a:lnSpc>
              <a:buNone/>
            </a:pPr>
            <a:r>
              <a:rPr lang="en-GB" sz="2000" b="1" dirty="0"/>
              <a:t>Assessment 2</a:t>
            </a:r>
            <a:endParaRPr lang="en-GB" sz="2000" dirty="0"/>
          </a:p>
          <a:p>
            <a:pPr marL="0" indent="0">
              <a:lnSpc>
                <a:spcPct val="150000"/>
              </a:lnSpc>
              <a:buNone/>
            </a:pPr>
            <a:endParaRPr lang="en-GB" sz="2000" dirty="0"/>
          </a:p>
          <a:p>
            <a:pPr>
              <a:lnSpc>
                <a:spcPct val="150000"/>
              </a:lnSpc>
            </a:pPr>
            <a:r>
              <a:rPr lang="en-GB" sz="2000" dirty="0"/>
              <a:t>Professional Interview (50%).</a:t>
            </a:r>
          </a:p>
          <a:p>
            <a:pPr>
              <a:lnSpc>
                <a:spcPct val="150000"/>
              </a:lnSpc>
            </a:pPr>
            <a:r>
              <a:rPr lang="en-GB" sz="2000" dirty="0"/>
              <a:t>15 minutes to include presentation (10 minutes)and interview (5 minutes).</a:t>
            </a:r>
          </a:p>
          <a:p>
            <a:endParaRPr lang="en-GB" dirty="0"/>
          </a:p>
        </p:txBody>
      </p:sp>
    </p:spTree>
    <p:extLst>
      <p:ext uri="{BB962C8B-B14F-4D97-AF65-F5344CB8AC3E}">
        <p14:creationId xmlns:p14="http://schemas.microsoft.com/office/powerpoint/2010/main" val="3442139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52DD-02CA-4860-8035-4CB0436E3714}"/>
              </a:ext>
            </a:extLst>
          </p:cNvPr>
          <p:cNvSpPr>
            <a:spLocks noGrp="1"/>
          </p:cNvSpPr>
          <p:nvPr>
            <p:ph type="title"/>
          </p:nvPr>
        </p:nvSpPr>
        <p:spPr>
          <a:xfrm>
            <a:off x="628650" y="106018"/>
            <a:ext cx="7886700" cy="1245704"/>
          </a:xfrm>
        </p:spPr>
        <p:txBody>
          <a:bodyPr>
            <a:normAutofit fontScale="90000"/>
          </a:bodyPr>
          <a:lstStyle/>
          <a:p>
            <a:pPr algn="ctr"/>
            <a:br>
              <a:rPr lang="en-GB" sz="3600" b="1" dirty="0">
                <a:latin typeface="+mn-lt"/>
              </a:rPr>
            </a:br>
            <a:r>
              <a:rPr lang="en-GB" sz="3600" b="1" dirty="0">
                <a:latin typeface="+mn-lt"/>
              </a:rPr>
              <a:t>Week One</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AEC4B2C3-4772-4FE3-82AE-348875252ED9}"/>
              </a:ext>
            </a:extLst>
          </p:cNvPr>
          <p:cNvSpPr>
            <a:spLocks noGrp="1"/>
          </p:cNvSpPr>
          <p:nvPr>
            <p:ph sz="half" idx="1"/>
          </p:nvPr>
        </p:nvSpPr>
        <p:spPr>
          <a:xfrm>
            <a:off x="628650" y="1194704"/>
            <a:ext cx="3886200" cy="4825241"/>
          </a:xfrm>
        </p:spPr>
        <p:txBody>
          <a:bodyPr>
            <a:normAutofit fontScale="92500" lnSpcReduction="10000"/>
          </a:bodyPr>
          <a:lstStyle/>
          <a:p>
            <a:pPr marL="0" indent="0">
              <a:lnSpc>
                <a:spcPct val="170000"/>
              </a:lnSpc>
              <a:buNone/>
            </a:pPr>
            <a:r>
              <a:rPr lang="cy-GB" sz="2200" b="1" dirty="0"/>
              <a:t>Datblygiad personol, adnabod eich anghenion eich hunain </a:t>
            </a:r>
            <a:endParaRPr lang="en-GB" sz="2200" dirty="0"/>
          </a:p>
          <a:p>
            <a:pPr>
              <a:lnSpc>
                <a:spcPct val="170000"/>
              </a:lnSpc>
            </a:pPr>
            <a:r>
              <a:rPr lang="cy-GB" sz="2200" b="1" dirty="0"/>
              <a:t> </a:t>
            </a:r>
            <a:r>
              <a:rPr lang="cy-GB" sz="2200" dirty="0"/>
              <a:t>Adfyfyrio beirniadol – model adfyfyrio Gibbs;</a:t>
            </a:r>
            <a:endParaRPr lang="en-GB" sz="2200" dirty="0"/>
          </a:p>
          <a:p>
            <a:pPr>
              <a:lnSpc>
                <a:spcPct val="170000"/>
              </a:lnSpc>
            </a:pPr>
            <a:r>
              <a:rPr lang="cy-GB" sz="2200" dirty="0"/>
              <a:t>Esiamplau sgiliau  cyflogadwyedd a menter;</a:t>
            </a:r>
            <a:endParaRPr lang="en-GB" sz="2200" dirty="0"/>
          </a:p>
          <a:p>
            <a:pPr>
              <a:lnSpc>
                <a:spcPct val="170000"/>
              </a:lnSpc>
            </a:pPr>
            <a:r>
              <a:rPr lang="cy-GB" sz="2200" b="1" i="1" dirty="0"/>
              <a:t> </a:t>
            </a:r>
            <a:r>
              <a:rPr lang="cy-GB" sz="2200" dirty="0"/>
              <a:t>Pwysigrwydd creadigedd yn y gweithle a chyflogadwyedd.</a:t>
            </a:r>
            <a:endParaRPr lang="en-GB" sz="2200" dirty="0"/>
          </a:p>
          <a:p>
            <a:pPr marL="0" indent="0">
              <a:buNone/>
            </a:pPr>
            <a:endParaRPr lang="en-GB" b="1" u="sng" dirty="0"/>
          </a:p>
        </p:txBody>
      </p:sp>
      <p:sp>
        <p:nvSpPr>
          <p:cNvPr id="4" name="Content Placeholder 3">
            <a:extLst>
              <a:ext uri="{FF2B5EF4-FFF2-40B4-BE49-F238E27FC236}">
                <a16:creationId xmlns:a16="http://schemas.microsoft.com/office/drawing/2014/main" id="{CDB53C96-0132-45DC-947B-CC7EAB7A9E64}"/>
              </a:ext>
            </a:extLst>
          </p:cNvPr>
          <p:cNvSpPr>
            <a:spLocks noGrp="1"/>
          </p:cNvSpPr>
          <p:nvPr>
            <p:ph sz="half" idx="2"/>
          </p:nvPr>
        </p:nvSpPr>
        <p:spPr>
          <a:xfrm>
            <a:off x="4629152" y="1216390"/>
            <a:ext cx="3886200" cy="4145311"/>
          </a:xfrm>
        </p:spPr>
        <p:txBody>
          <a:bodyPr>
            <a:normAutofit fontScale="92500" lnSpcReduction="10000"/>
          </a:bodyPr>
          <a:lstStyle/>
          <a:p>
            <a:pPr marL="0" indent="0">
              <a:lnSpc>
                <a:spcPct val="160000"/>
              </a:lnSpc>
              <a:buNone/>
            </a:pPr>
            <a:r>
              <a:rPr lang="en-GB" sz="2200" b="1" dirty="0"/>
              <a:t>Personal development, identifying own individual needs.</a:t>
            </a:r>
          </a:p>
          <a:p>
            <a:pPr>
              <a:lnSpc>
                <a:spcPct val="160000"/>
              </a:lnSpc>
            </a:pPr>
            <a:r>
              <a:rPr lang="en-GB" sz="2200" dirty="0"/>
              <a:t>Critical reflection – Gibbs Reflective Model;</a:t>
            </a:r>
          </a:p>
          <a:p>
            <a:pPr>
              <a:lnSpc>
                <a:spcPct val="160000"/>
              </a:lnSpc>
            </a:pPr>
            <a:r>
              <a:rPr lang="en-GB" sz="2200" dirty="0"/>
              <a:t>Employability and enterprise skills examples;</a:t>
            </a:r>
          </a:p>
          <a:p>
            <a:pPr>
              <a:lnSpc>
                <a:spcPct val="160000"/>
              </a:lnSpc>
            </a:pPr>
            <a:r>
              <a:rPr lang="en-GB" sz="2200" dirty="0"/>
              <a:t>The importance of creativity in the workplace and employment.</a:t>
            </a:r>
          </a:p>
          <a:p>
            <a:endParaRPr lang="en-GB" dirty="0"/>
          </a:p>
        </p:txBody>
      </p:sp>
    </p:spTree>
    <p:extLst>
      <p:ext uri="{BB962C8B-B14F-4D97-AF65-F5344CB8AC3E}">
        <p14:creationId xmlns:p14="http://schemas.microsoft.com/office/powerpoint/2010/main" val="3976065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992C-C80B-40D5-95AD-AB1028A04204}"/>
              </a:ext>
            </a:extLst>
          </p:cNvPr>
          <p:cNvSpPr>
            <a:spLocks noGrp="1"/>
          </p:cNvSpPr>
          <p:nvPr>
            <p:ph type="title"/>
          </p:nvPr>
        </p:nvSpPr>
        <p:spPr/>
        <p:txBody>
          <a:bodyPr>
            <a:normAutofit/>
          </a:bodyPr>
          <a:lstStyle/>
          <a:p>
            <a:pPr algn="ctr"/>
            <a:r>
              <a:rPr lang="en-GB" sz="3600" b="1" dirty="0">
                <a:latin typeface="+mn-lt"/>
              </a:rPr>
              <a:t>Week Two</a:t>
            </a:r>
          </a:p>
        </p:txBody>
      </p:sp>
      <p:sp>
        <p:nvSpPr>
          <p:cNvPr id="3" name="Content Placeholder 2">
            <a:extLst>
              <a:ext uri="{FF2B5EF4-FFF2-40B4-BE49-F238E27FC236}">
                <a16:creationId xmlns:a16="http://schemas.microsoft.com/office/drawing/2014/main" id="{B106D029-6F34-4B0B-8DAE-D688B298EB9B}"/>
              </a:ext>
            </a:extLst>
          </p:cNvPr>
          <p:cNvSpPr>
            <a:spLocks noGrp="1"/>
          </p:cNvSpPr>
          <p:nvPr>
            <p:ph sz="half" idx="1"/>
          </p:nvPr>
        </p:nvSpPr>
        <p:spPr>
          <a:xfrm>
            <a:off x="628650" y="1509823"/>
            <a:ext cx="3886200" cy="4667140"/>
          </a:xfrm>
        </p:spPr>
        <p:txBody>
          <a:bodyPr>
            <a:normAutofit/>
          </a:bodyPr>
          <a:lstStyle/>
          <a:p>
            <a:pPr marL="0" indent="0">
              <a:lnSpc>
                <a:spcPct val="150000"/>
              </a:lnSpc>
              <a:buNone/>
            </a:pPr>
            <a:r>
              <a:rPr lang="cy-GB" sz="2000" b="1" dirty="0"/>
              <a:t>Ymddygiadau, fenter, hunan ddisgyblaeth ac hyblygrwydd</a:t>
            </a:r>
            <a:endParaRPr lang="en-GB" sz="2000" dirty="0"/>
          </a:p>
          <a:p>
            <a:pPr>
              <a:lnSpc>
                <a:spcPct val="150000"/>
              </a:lnSpc>
            </a:pPr>
            <a:r>
              <a:rPr lang="cy-GB" sz="2000" dirty="0"/>
              <a:t>Rhan 1 (sesiwn 5) - Nodweddion o weithle effeithiol;</a:t>
            </a:r>
            <a:endParaRPr lang="en-GB" sz="2000" dirty="0"/>
          </a:p>
          <a:p>
            <a:pPr>
              <a:lnSpc>
                <a:spcPct val="150000"/>
              </a:lnSpc>
            </a:pPr>
            <a:r>
              <a:rPr lang="cy-GB" sz="2000" dirty="0"/>
              <a:t> Ymddygiadau proffesiynol - bod yn broffesiynol yn y gweithle a thu hwnt.</a:t>
            </a:r>
            <a:endParaRPr lang="en-GB" sz="2000" dirty="0"/>
          </a:p>
          <a:p>
            <a:pPr marL="0" indent="0">
              <a:buNone/>
            </a:pPr>
            <a:endParaRPr lang="en-GB" dirty="0"/>
          </a:p>
        </p:txBody>
      </p:sp>
      <p:sp>
        <p:nvSpPr>
          <p:cNvPr id="4" name="Content Placeholder 3">
            <a:extLst>
              <a:ext uri="{FF2B5EF4-FFF2-40B4-BE49-F238E27FC236}">
                <a16:creationId xmlns:a16="http://schemas.microsoft.com/office/drawing/2014/main" id="{E59AD84F-BA01-4185-8C53-6A641BA49274}"/>
              </a:ext>
            </a:extLst>
          </p:cNvPr>
          <p:cNvSpPr>
            <a:spLocks noGrp="1"/>
          </p:cNvSpPr>
          <p:nvPr>
            <p:ph sz="half" idx="2"/>
          </p:nvPr>
        </p:nvSpPr>
        <p:spPr>
          <a:xfrm>
            <a:off x="4629150" y="1509823"/>
            <a:ext cx="3886200" cy="4667140"/>
          </a:xfrm>
        </p:spPr>
        <p:txBody>
          <a:bodyPr>
            <a:normAutofit/>
          </a:bodyPr>
          <a:lstStyle/>
          <a:p>
            <a:pPr marL="0" indent="0">
              <a:lnSpc>
                <a:spcPct val="150000"/>
              </a:lnSpc>
              <a:buNone/>
            </a:pPr>
            <a:r>
              <a:rPr lang="en-GB" sz="2000" b="1" dirty="0"/>
              <a:t>Behaviours, initiatives, self discipline and flexibility.</a:t>
            </a:r>
          </a:p>
          <a:p>
            <a:pPr>
              <a:lnSpc>
                <a:spcPct val="150000"/>
              </a:lnSpc>
            </a:pPr>
            <a:r>
              <a:rPr lang="en-GB" sz="2000" dirty="0"/>
              <a:t>Part 1 (session 5) – Characteristics of an effective workplace;</a:t>
            </a:r>
          </a:p>
          <a:p>
            <a:pPr>
              <a:lnSpc>
                <a:spcPct val="150000"/>
              </a:lnSpc>
            </a:pPr>
            <a:r>
              <a:rPr lang="en-GB" sz="2000" dirty="0"/>
              <a:t>Professional behaviours – being professional in the workplace and beyond.</a:t>
            </a:r>
          </a:p>
          <a:p>
            <a:endParaRPr lang="en-GB" dirty="0"/>
          </a:p>
        </p:txBody>
      </p:sp>
    </p:spTree>
    <p:extLst>
      <p:ext uri="{BB962C8B-B14F-4D97-AF65-F5344CB8AC3E}">
        <p14:creationId xmlns:p14="http://schemas.microsoft.com/office/powerpoint/2010/main" val="3327015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E7DE1-AE32-48CB-AE61-907DC0B2533D}"/>
              </a:ext>
            </a:extLst>
          </p:cNvPr>
          <p:cNvSpPr>
            <a:spLocks noGrp="1"/>
          </p:cNvSpPr>
          <p:nvPr>
            <p:ph type="title"/>
          </p:nvPr>
        </p:nvSpPr>
        <p:spPr>
          <a:xfrm>
            <a:off x="628650" y="106018"/>
            <a:ext cx="7886700" cy="1152939"/>
          </a:xfrm>
        </p:spPr>
        <p:txBody>
          <a:bodyPr>
            <a:normAutofit/>
          </a:bodyPr>
          <a:lstStyle/>
          <a:p>
            <a:pPr algn="ctr"/>
            <a:r>
              <a:rPr lang="en-GB" sz="3600" b="1" dirty="0">
                <a:latin typeface="+mn-lt"/>
              </a:rPr>
              <a:t>Week Two </a:t>
            </a:r>
          </a:p>
        </p:txBody>
      </p:sp>
      <p:sp>
        <p:nvSpPr>
          <p:cNvPr id="3" name="Content Placeholder 2">
            <a:extLst>
              <a:ext uri="{FF2B5EF4-FFF2-40B4-BE49-F238E27FC236}">
                <a16:creationId xmlns:a16="http://schemas.microsoft.com/office/drawing/2014/main" id="{F2784223-E09B-4397-96A0-AA462A0353F5}"/>
              </a:ext>
            </a:extLst>
          </p:cNvPr>
          <p:cNvSpPr>
            <a:spLocks noGrp="1"/>
          </p:cNvSpPr>
          <p:nvPr>
            <p:ph sz="half" idx="1"/>
          </p:nvPr>
        </p:nvSpPr>
        <p:spPr>
          <a:xfrm>
            <a:off x="628650" y="1258957"/>
            <a:ext cx="3886200" cy="4918006"/>
          </a:xfrm>
        </p:spPr>
        <p:txBody>
          <a:bodyPr/>
          <a:lstStyle/>
          <a:p>
            <a:pPr marL="0" indent="0">
              <a:lnSpc>
                <a:spcPct val="150000"/>
              </a:lnSpc>
              <a:buNone/>
            </a:pPr>
            <a:r>
              <a:rPr lang="cy-GB" sz="2000" b="1" dirty="0"/>
              <a:t>Ymddygiadau, fenter, hunan ddisgyblaeth ac hyblygrwydd</a:t>
            </a:r>
            <a:endParaRPr lang="en-GB" sz="2000" dirty="0"/>
          </a:p>
          <a:p>
            <a:pPr>
              <a:lnSpc>
                <a:spcPct val="150000"/>
              </a:lnSpc>
            </a:pPr>
            <a:r>
              <a:rPr lang="cy-GB" sz="2000" dirty="0"/>
              <a:t>Rhan 2 (sesiwn 6) - Gweithgareddau datrys problemau/ meddwl yn greadigol;</a:t>
            </a:r>
            <a:endParaRPr lang="en-GB" sz="2000" dirty="0"/>
          </a:p>
          <a:p>
            <a:pPr>
              <a:lnSpc>
                <a:spcPct val="150000"/>
              </a:lnSpc>
            </a:pPr>
            <a:r>
              <a:rPr lang="cy-GB" sz="2000" dirty="0"/>
              <a:t> Codau ymddygiad  - materion a chwestiynau moesegol. </a:t>
            </a:r>
            <a:endParaRPr lang="en-GB" sz="2000" dirty="0"/>
          </a:p>
          <a:p>
            <a:pPr marL="0" indent="0">
              <a:buNone/>
            </a:pPr>
            <a:endParaRPr lang="en-GB" dirty="0"/>
          </a:p>
        </p:txBody>
      </p:sp>
      <p:sp>
        <p:nvSpPr>
          <p:cNvPr id="4" name="Content Placeholder 3">
            <a:extLst>
              <a:ext uri="{FF2B5EF4-FFF2-40B4-BE49-F238E27FC236}">
                <a16:creationId xmlns:a16="http://schemas.microsoft.com/office/drawing/2014/main" id="{B8C8AF8B-FA3C-4201-A208-580728DC365F}"/>
              </a:ext>
            </a:extLst>
          </p:cNvPr>
          <p:cNvSpPr>
            <a:spLocks noGrp="1"/>
          </p:cNvSpPr>
          <p:nvPr>
            <p:ph sz="half" idx="2"/>
          </p:nvPr>
        </p:nvSpPr>
        <p:spPr>
          <a:xfrm>
            <a:off x="4629150" y="1258957"/>
            <a:ext cx="3886200" cy="4918005"/>
          </a:xfrm>
        </p:spPr>
        <p:txBody>
          <a:bodyPr/>
          <a:lstStyle/>
          <a:p>
            <a:pPr marL="0" indent="0">
              <a:lnSpc>
                <a:spcPct val="150000"/>
              </a:lnSpc>
              <a:buNone/>
            </a:pPr>
            <a:r>
              <a:rPr lang="en-GB" sz="2000" b="1" dirty="0"/>
              <a:t>Behaviours, initiatives, self discipline and flexibility.</a:t>
            </a:r>
          </a:p>
          <a:p>
            <a:pPr>
              <a:lnSpc>
                <a:spcPct val="150000"/>
              </a:lnSpc>
            </a:pPr>
            <a:r>
              <a:rPr lang="en-GB" sz="2000" dirty="0"/>
              <a:t>Part 2 (session 6) – Problem solving activities/creative thinking;</a:t>
            </a:r>
          </a:p>
          <a:p>
            <a:pPr>
              <a:lnSpc>
                <a:spcPct val="150000"/>
              </a:lnSpc>
            </a:pPr>
            <a:r>
              <a:rPr lang="en-GB" sz="2000" dirty="0"/>
              <a:t>Professional code of conduct – ethical and moral dilemmas.</a:t>
            </a:r>
          </a:p>
          <a:p>
            <a:endParaRPr lang="en-GB" dirty="0"/>
          </a:p>
        </p:txBody>
      </p:sp>
    </p:spTree>
    <p:extLst>
      <p:ext uri="{BB962C8B-B14F-4D97-AF65-F5344CB8AC3E}">
        <p14:creationId xmlns:p14="http://schemas.microsoft.com/office/powerpoint/2010/main" val="167049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D29D-B718-4AFB-B503-3110D60EA75B}"/>
              </a:ext>
            </a:extLst>
          </p:cNvPr>
          <p:cNvSpPr>
            <a:spLocks noGrp="1"/>
          </p:cNvSpPr>
          <p:nvPr>
            <p:ph type="title"/>
          </p:nvPr>
        </p:nvSpPr>
        <p:spPr>
          <a:xfrm>
            <a:off x="571500" y="20883"/>
            <a:ext cx="7886700" cy="1046921"/>
          </a:xfrm>
        </p:spPr>
        <p:txBody>
          <a:bodyPr>
            <a:noAutofit/>
          </a:bodyPr>
          <a:lstStyle/>
          <a:p>
            <a:pPr algn="ctr"/>
            <a:r>
              <a:rPr lang="en-GB" sz="3600" b="1" dirty="0">
                <a:latin typeface="+mn-lt"/>
              </a:rPr>
              <a:t>Week Two </a:t>
            </a:r>
          </a:p>
        </p:txBody>
      </p:sp>
      <p:sp>
        <p:nvSpPr>
          <p:cNvPr id="3" name="Content Placeholder 2">
            <a:extLst>
              <a:ext uri="{FF2B5EF4-FFF2-40B4-BE49-F238E27FC236}">
                <a16:creationId xmlns:a16="http://schemas.microsoft.com/office/drawing/2014/main" id="{4813547A-2B7D-4DC0-9C8D-A28CE8B211CE}"/>
              </a:ext>
            </a:extLst>
          </p:cNvPr>
          <p:cNvSpPr>
            <a:spLocks noGrp="1"/>
          </p:cNvSpPr>
          <p:nvPr>
            <p:ph sz="half" idx="1"/>
          </p:nvPr>
        </p:nvSpPr>
        <p:spPr>
          <a:xfrm>
            <a:off x="628650" y="1031036"/>
            <a:ext cx="3886200" cy="5007383"/>
          </a:xfrm>
        </p:spPr>
        <p:txBody>
          <a:bodyPr>
            <a:normAutofit fontScale="92500"/>
          </a:bodyPr>
          <a:lstStyle/>
          <a:p>
            <a:pPr marL="0" indent="0">
              <a:lnSpc>
                <a:spcPct val="150000"/>
              </a:lnSpc>
              <a:buNone/>
            </a:pPr>
            <a:r>
              <a:rPr lang="en-GB" sz="2000" i="1" dirty="0"/>
              <a:t> </a:t>
            </a:r>
            <a:r>
              <a:rPr lang="cy-GB" sz="2000" b="1" dirty="0"/>
              <a:t>Arweinyddiaeth a gwaith tîm (sgiliau rhyngbersonol)</a:t>
            </a:r>
          </a:p>
          <a:p>
            <a:pPr marL="0" indent="0">
              <a:lnSpc>
                <a:spcPct val="150000"/>
              </a:lnSpc>
              <a:buNone/>
            </a:pPr>
            <a:endParaRPr lang="cy-GB" sz="900" b="1" dirty="0"/>
          </a:p>
          <a:p>
            <a:pPr>
              <a:lnSpc>
                <a:spcPct val="150000"/>
              </a:lnSpc>
            </a:pPr>
            <a:r>
              <a:rPr lang="cy-GB" sz="2000" dirty="0"/>
              <a:t>Gwneud penderfyniadau drwy prosesau cymdeithasol (gweler dogfen Menter ac Addysg QAA);</a:t>
            </a:r>
            <a:endParaRPr lang="en-GB" sz="2000" dirty="0"/>
          </a:p>
          <a:p>
            <a:pPr>
              <a:lnSpc>
                <a:spcPct val="150000"/>
              </a:lnSpc>
            </a:pPr>
            <a:r>
              <a:rPr lang="cy-GB" sz="2000" dirty="0"/>
              <a:t> Mathau o arweinyddiaeth - Arweinyddiaeth yn erbyn rhyngweithio i’r sefyllfa;</a:t>
            </a:r>
            <a:endParaRPr lang="en-GB" sz="2000" dirty="0"/>
          </a:p>
          <a:p>
            <a:pPr>
              <a:lnSpc>
                <a:spcPct val="150000"/>
              </a:lnSpc>
            </a:pPr>
            <a:r>
              <a:rPr lang="cy-GB" sz="2000" dirty="0"/>
              <a:t>Gwaith tîm mewn cyflogadwyedd. </a:t>
            </a:r>
            <a:endParaRPr lang="en-GB" sz="2000" dirty="0"/>
          </a:p>
          <a:p>
            <a:pPr marL="0" indent="0">
              <a:buNone/>
            </a:pPr>
            <a:endParaRPr lang="en-GB" dirty="0"/>
          </a:p>
          <a:p>
            <a:pPr marL="0" indent="0">
              <a:buNone/>
            </a:pPr>
            <a:endParaRPr lang="en-GB" dirty="0"/>
          </a:p>
          <a:p>
            <a:endParaRPr lang="en-GB" sz="2400" dirty="0"/>
          </a:p>
          <a:p>
            <a:endParaRPr lang="en-GB" dirty="0"/>
          </a:p>
        </p:txBody>
      </p:sp>
      <p:sp>
        <p:nvSpPr>
          <p:cNvPr id="4" name="Content Placeholder 3">
            <a:extLst>
              <a:ext uri="{FF2B5EF4-FFF2-40B4-BE49-F238E27FC236}">
                <a16:creationId xmlns:a16="http://schemas.microsoft.com/office/drawing/2014/main" id="{8CB48C32-277C-4268-A2D3-CF6639D7934D}"/>
              </a:ext>
            </a:extLst>
          </p:cNvPr>
          <p:cNvSpPr>
            <a:spLocks noGrp="1"/>
          </p:cNvSpPr>
          <p:nvPr>
            <p:ph sz="half" idx="2"/>
          </p:nvPr>
        </p:nvSpPr>
        <p:spPr>
          <a:xfrm>
            <a:off x="4686300" y="775252"/>
            <a:ext cx="3886200" cy="4878251"/>
          </a:xfrm>
        </p:spPr>
        <p:txBody>
          <a:bodyPr>
            <a:normAutofit fontScale="92500"/>
          </a:bodyPr>
          <a:lstStyle/>
          <a:p>
            <a:pPr marL="0" indent="0">
              <a:lnSpc>
                <a:spcPct val="150000"/>
              </a:lnSpc>
              <a:buNone/>
            </a:pPr>
            <a:r>
              <a:rPr lang="en-GB" sz="2000" b="1" dirty="0"/>
              <a:t>Leadership and teamwork (interpersonal skills).</a:t>
            </a:r>
          </a:p>
          <a:p>
            <a:pPr marL="0" indent="0">
              <a:lnSpc>
                <a:spcPct val="150000"/>
              </a:lnSpc>
              <a:buNone/>
            </a:pPr>
            <a:endParaRPr lang="en-GB" sz="2000" b="1" dirty="0"/>
          </a:p>
          <a:p>
            <a:pPr>
              <a:lnSpc>
                <a:spcPct val="150000"/>
              </a:lnSpc>
            </a:pPr>
            <a:r>
              <a:rPr lang="en-GB" sz="2000" dirty="0"/>
              <a:t>Decision making through social processes (see QAA Enterprise and Education document);</a:t>
            </a:r>
          </a:p>
          <a:p>
            <a:pPr>
              <a:lnSpc>
                <a:spcPct val="150000"/>
              </a:lnSpc>
            </a:pPr>
            <a:r>
              <a:rPr lang="en-GB" sz="2000" dirty="0"/>
              <a:t>Types of leadership, Leadership vs situation interaction;</a:t>
            </a:r>
          </a:p>
          <a:p>
            <a:pPr>
              <a:lnSpc>
                <a:spcPct val="150000"/>
              </a:lnSpc>
            </a:pPr>
            <a:r>
              <a:rPr lang="en-GB" sz="2000" dirty="0"/>
              <a:t> Teamwork in employment. </a:t>
            </a:r>
          </a:p>
          <a:p>
            <a:endParaRPr lang="en-GB" dirty="0"/>
          </a:p>
        </p:txBody>
      </p:sp>
    </p:spTree>
    <p:extLst>
      <p:ext uri="{BB962C8B-B14F-4D97-AF65-F5344CB8AC3E}">
        <p14:creationId xmlns:p14="http://schemas.microsoft.com/office/powerpoint/2010/main" val="3903536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014D-9970-47EC-B5A7-B07ED06C07B8}"/>
              </a:ext>
            </a:extLst>
          </p:cNvPr>
          <p:cNvSpPr>
            <a:spLocks noGrp="1"/>
          </p:cNvSpPr>
          <p:nvPr>
            <p:ph type="title"/>
          </p:nvPr>
        </p:nvSpPr>
        <p:spPr>
          <a:xfrm>
            <a:off x="628650" y="92766"/>
            <a:ext cx="7886700" cy="1126434"/>
          </a:xfrm>
        </p:spPr>
        <p:txBody>
          <a:bodyPr>
            <a:normAutofit/>
          </a:bodyPr>
          <a:lstStyle/>
          <a:p>
            <a:pPr algn="ctr"/>
            <a:r>
              <a:rPr lang="en-GB" sz="3600" b="1" dirty="0">
                <a:latin typeface="+mn-lt"/>
              </a:rPr>
              <a:t>Week Two </a:t>
            </a:r>
          </a:p>
        </p:txBody>
      </p:sp>
      <p:sp>
        <p:nvSpPr>
          <p:cNvPr id="3" name="Content Placeholder 2">
            <a:extLst>
              <a:ext uri="{FF2B5EF4-FFF2-40B4-BE49-F238E27FC236}">
                <a16:creationId xmlns:a16="http://schemas.microsoft.com/office/drawing/2014/main" id="{C8596743-B9F4-4832-A909-5516787E38D1}"/>
              </a:ext>
            </a:extLst>
          </p:cNvPr>
          <p:cNvSpPr>
            <a:spLocks noGrp="1"/>
          </p:cNvSpPr>
          <p:nvPr>
            <p:ph sz="half" idx="1"/>
          </p:nvPr>
        </p:nvSpPr>
        <p:spPr>
          <a:xfrm>
            <a:off x="628650" y="1338470"/>
            <a:ext cx="3886200" cy="4838493"/>
          </a:xfrm>
        </p:spPr>
        <p:txBody>
          <a:bodyPr>
            <a:normAutofit/>
          </a:bodyPr>
          <a:lstStyle/>
          <a:p>
            <a:pPr marL="0" indent="0">
              <a:lnSpc>
                <a:spcPct val="150000"/>
              </a:lnSpc>
              <a:buNone/>
            </a:pPr>
            <a:r>
              <a:rPr lang="cy-GB" sz="2000" b="1" dirty="0"/>
              <a:t>Arweinyddiaeth a gwaith tîm              (sgiliau rhyngbersonol) </a:t>
            </a:r>
          </a:p>
          <a:p>
            <a:pPr marL="0" indent="0">
              <a:lnSpc>
                <a:spcPct val="150000"/>
              </a:lnSpc>
              <a:buNone/>
            </a:pPr>
            <a:endParaRPr lang="en-GB" sz="2000" dirty="0"/>
          </a:p>
          <a:p>
            <a:pPr>
              <a:lnSpc>
                <a:spcPct val="150000"/>
              </a:lnSpc>
            </a:pPr>
            <a:r>
              <a:rPr lang="cy-GB" sz="2000" dirty="0"/>
              <a:t>Gwahaniaethau unigol yn y gweithlu: personoliaeth ac arweinyddiaeth;</a:t>
            </a:r>
            <a:endParaRPr lang="en-GB" sz="2000" dirty="0"/>
          </a:p>
          <a:p>
            <a:pPr>
              <a:lnSpc>
                <a:spcPct val="150000"/>
              </a:lnSpc>
            </a:pPr>
            <a:r>
              <a:rPr lang="cy-GB" sz="2000" dirty="0"/>
              <a:t> Personoliaeth yn y gweithle.</a:t>
            </a:r>
            <a:endParaRPr lang="en-GB" sz="2000" dirty="0"/>
          </a:p>
          <a:p>
            <a:endParaRPr lang="en-GB" dirty="0"/>
          </a:p>
          <a:p>
            <a:endParaRPr lang="en-GB" b="1" dirty="0"/>
          </a:p>
          <a:p>
            <a:pPr marL="0" indent="0">
              <a:buNone/>
            </a:pPr>
            <a:endParaRPr lang="en-GB" dirty="0"/>
          </a:p>
        </p:txBody>
      </p:sp>
      <p:sp>
        <p:nvSpPr>
          <p:cNvPr id="4" name="Content Placeholder 3">
            <a:extLst>
              <a:ext uri="{FF2B5EF4-FFF2-40B4-BE49-F238E27FC236}">
                <a16:creationId xmlns:a16="http://schemas.microsoft.com/office/drawing/2014/main" id="{83033C9B-80D3-42A0-9985-CF3CBBDEBB0F}"/>
              </a:ext>
            </a:extLst>
          </p:cNvPr>
          <p:cNvSpPr>
            <a:spLocks noGrp="1"/>
          </p:cNvSpPr>
          <p:nvPr>
            <p:ph sz="half" idx="2"/>
          </p:nvPr>
        </p:nvSpPr>
        <p:spPr>
          <a:xfrm>
            <a:off x="4629150" y="1338470"/>
            <a:ext cx="3886200" cy="4838493"/>
          </a:xfrm>
        </p:spPr>
        <p:txBody>
          <a:bodyPr>
            <a:normAutofit/>
          </a:bodyPr>
          <a:lstStyle/>
          <a:p>
            <a:pPr marL="0" indent="0">
              <a:lnSpc>
                <a:spcPct val="150000"/>
              </a:lnSpc>
              <a:buNone/>
            </a:pPr>
            <a:r>
              <a:rPr lang="en-GB" sz="2000" b="1" dirty="0"/>
              <a:t>Leadership and teamwork (interpersonal skills)</a:t>
            </a:r>
          </a:p>
          <a:p>
            <a:pPr marL="0" indent="0">
              <a:lnSpc>
                <a:spcPct val="150000"/>
              </a:lnSpc>
              <a:buNone/>
            </a:pPr>
            <a:endParaRPr lang="en-GB" sz="2000" b="1" dirty="0"/>
          </a:p>
          <a:p>
            <a:pPr>
              <a:lnSpc>
                <a:spcPct val="150000"/>
              </a:lnSpc>
            </a:pPr>
            <a:r>
              <a:rPr lang="en-GB" sz="2000" dirty="0"/>
              <a:t>Individual differences in the workplace: personality and leadership;</a:t>
            </a:r>
          </a:p>
          <a:p>
            <a:pPr>
              <a:lnSpc>
                <a:spcPct val="150000"/>
              </a:lnSpc>
            </a:pPr>
            <a:r>
              <a:rPr lang="en-GB" sz="2000" dirty="0"/>
              <a:t>Personality in the workplace.</a:t>
            </a:r>
          </a:p>
          <a:p>
            <a:endParaRPr lang="en-GB" dirty="0"/>
          </a:p>
        </p:txBody>
      </p:sp>
    </p:spTree>
    <p:extLst>
      <p:ext uri="{BB962C8B-B14F-4D97-AF65-F5344CB8AC3E}">
        <p14:creationId xmlns:p14="http://schemas.microsoft.com/office/powerpoint/2010/main" val="3197517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DF961-A6B6-43C5-8B82-5968C1726E50}"/>
              </a:ext>
            </a:extLst>
          </p:cNvPr>
          <p:cNvSpPr>
            <a:spLocks noGrp="1"/>
          </p:cNvSpPr>
          <p:nvPr>
            <p:ph type="title"/>
          </p:nvPr>
        </p:nvSpPr>
        <p:spPr>
          <a:xfrm>
            <a:off x="628650" y="172278"/>
            <a:ext cx="7886700" cy="980661"/>
          </a:xfrm>
        </p:spPr>
        <p:txBody>
          <a:bodyPr>
            <a:noAutofit/>
          </a:bodyPr>
          <a:lstStyle/>
          <a:p>
            <a:pPr algn="ctr"/>
            <a:r>
              <a:rPr lang="en-GB" sz="3600" b="1" dirty="0">
                <a:latin typeface="+mn-lt"/>
              </a:rPr>
              <a:t>Week Three</a:t>
            </a:r>
          </a:p>
        </p:txBody>
      </p:sp>
      <p:sp>
        <p:nvSpPr>
          <p:cNvPr id="3" name="Content Placeholder 2">
            <a:extLst>
              <a:ext uri="{FF2B5EF4-FFF2-40B4-BE49-F238E27FC236}">
                <a16:creationId xmlns:a16="http://schemas.microsoft.com/office/drawing/2014/main" id="{CAA7FA54-E7EB-4A2F-913A-1AAF4F36A83B}"/>
              </a:ext>
            </a:extLst>
          </p:cNvPr>
          <p:cNvSpPr>
            <a:spLocks noGrp="1"/>
          </p:cNvSpPr>
          <p:nvPr>
            <p:ph sz="half" idx="1"/>
          </p:nvPr>
        </p:nvSpPr>
        <p:spPr>
          <a:xfrm>
            <a:off x="628650" y="1459345"/>
            <a:ext cx="3886200" cy="4717618"/>
          </a:xfrm>
        </p:spPr>
        <p:txBody>
          <a:bodyPr>
            <a:normAutofit/>
          </a:bodyPr>
          <a:lstStyle/>
          <a:p>
            <a:pPr marL="0" indent="0">
              <a:lnSpc>
                <a:spcPct val="150000"/>
              </a:lnSpc>
              <a:buNone/>
            </a:pPr>
            <a:r>
              <a:rPr lang="cy-GB" sz="2000" b="1" dirty="0"/>
              <a:t>Trafod a datrys gwrthdaro</a:t>
            </a:r>
            <a:endParaRPr lang="en-GB" sz="2000" dirty="0"/>
          </a:p>
          <a:p>
            <a:pPr>
              <a:lnSpc>
                <a:spcPct val="150000"/>
              </a:lnSpc>
            </a:pPr>
            <a:r>
              <a:rPr lang="cy-GB" sz="2000" b="1" i="1" dirty="0"/>
              <a:t> </a:t>
            </a:r>
            <a:r>
              <a:rPr lang="cy-GB" sz="2000" dirty="0"/>
              <a:t>Rhesymau am wrthdaro yn y gweithle;</a:t>
            </a:r>
            <a:endParaRPr lang="en-GB" sz="2000" dirty="0"/>
          </a:p>
          <a:p>
            <a:pPr>
              <a:lnSpc>
                <a:spcPct val="150000"/>
              </a:lnSpc>
            </a:pPr>
            <a:r>
              <a:rPr lang="cy-GB" sz="2000" dirty="0"/>
              <a:t> Strategaethau rheoli gwrthdaro;</a:t>
            </a:r>
            <a:endParaRPr lang="en-GB" sz="2000" dirty="0"/>
          </a:p>
          <a:p>
            <a:pPr>
              <a:lnSpc>
                <a:spcPct val="150000"/>
              </a:lnSpc>
            </a:pPr>
            <a:r>
              <a:rPr lang="cy-GB" sz="2000" dirty="0"/>
              <a:t> Technegau datrys gwrthdaro.</a:t>
            </a:r>
            <a:endParaRPr lang="en-GB" sz="2000" dirty="0"/>
          </a:p>
        </p:txBody>
      </p:sp>
      <p:sp>
        <p:nvSpPr>
          <p:cNvPr id="4" name="Content Placeholder 3">
            <a:extLst>
              <a:ext uri="{FF2B5EF4-FFF2-40B4-BE49-F238E27FC236}">
                <a16:creationId xmlns:a16="http://schemas.microsoft.com/office/drawing/2014/main" id="{075849FE-44BE-4382-9EED-B89378E370AF}"/>
              </a:ext>
            </a:extLst>
          </p:cNvPr>
          <p:cNvSpPr>
            <a:spLocks noGrp="1"/>
          </p:cNvSpPr>
          <p:nvPr>
            <p:ph sz="half" idx="2"/>
          </p:nvPr>
        </p:nvSpPr>
        <p:spPr>
          <a:xfrm>
            <a:off x="4629150" y="1459345"/>
            <a:ext cx="4117686" cy="4717618"/>
          </a:xfrm>
        </p:spPr>
        <p:txBody>
          <a:bodyPr/>
          <a:lstStyle/>
          <a:p>
            <a:pPr marL="0" indent="0">
              <a:lnSpc>
                <a:spcPct val="150000"/>
              </a:lnSpc>
              <a:buNone/>
            </a:pPr>
            <a:r>
              <a:rPr lang="en-GB" sz="2000" b="1" dirty="0"/>
              <a:t>Negotiation and conflict resolution.</a:t>
            </a:r>
          </a:p>
          <a:p>
            <a:pPr>
              <a:lnSpc>
                <a:spcPct val="150000"/>
              </a:lnSpc>
            </a:pPr>
            <a:r>
              <a:rPr lang="en-GB" sz="2000" dirty="0"/>
              <a:t>Causes of conflict in the workplace;</a:t>
            </a:r>
          </a:p>
          <a:p>
            <a:pPr>
              <a:lnSpc>
                <a:spcPct val="150000"/>
              </a:lnSpc>
            </a:pPr>
            <a:r>
              <a:rPr lang="en-GB" sz="2000" dirty="0"/>
              <a:t>Conflict management strategies;</a:t>
            </a:r>
          </a:p>
          <a:p>
            <a:pPr>
              <a:lnSpc>
                <a:spcPct val="150000"/>
              </a:lnSpc>
            </a:pPr>
            <a:r>
              <a:rPr lang="en-GB" sz="2000" dirty="0"/>
              <a:t>Conflict resolution techniques.</a:t>
            </a:r>
          </a:p>
          <a:p>
            <a:endParaRPr lang="en-GB" dirty="0"/>
          </a:p>
        </p:txBody>
      </p:sp>
    </p:spTree>
    <p:extLst>
      <p:ext uri="{BB962C8B-B14F-4D97-AF65-F5344CB8AC3E}">
        <p14:creationId xmlns:p14="http://schemas.microsoft.com/office/powerpoint/2010/main" val="633042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5A11-2A04-4585-99C2-4A3689DF8B77}"/>
              </a:ext>
            </a:extLst>
          </p:cNvPr>
          <p:cNvSpPr>
            <a:spLocks noGrp="1"/>
          </p:cNvSpPr>
          <p:nvPr>
            <p:ph type="title"/>
          </p:nvPr>
        </p:nvSpPr>
        <p:spPr/>
        <p:txBody>
          <a:bodyPr>
            <a:normAutofit/>
          </a:bodyPr>
          <a:lstStyle/>
          <a:p>
            <a:pPr algn="ctr"/>
            <a:r>
              <a:rPr lang="en-GB" sz="3600" b="1" dirty="0">
                <a:latin typeface="+mn-lt"/>
              </a:rPr>
              <a:t>Week Three</a:t>
            </a:r>
          </a:p>
        </p:txBody>
      </p:sp>
      <p:sp>
        <p:nvSpPr>
          <p:cNvPr id="3" name="Content Placeholder 2">
            <a:extLst>
              <a:ext uri="{FF2B5EF4-FFF2-40B4-BE49-F238E27FC236}">
                <a16:creationId xmlns:a16="http://schemas.microsoft.com/office/drawing/2014/main" id="{E6627DCF-6648-4AB6-88EA-A4E7A192F063}"/>
              </a:ext>
            </a:extLst>
          </p:cNvPr>
          <p:cNvSpPr>
            <a:spLocks noGrp="1"/>
          </p:cNvSpPr>
          <p:nvPr>
            <p:ph sz="half" idx="1"/>
          </p:nvPr>
        </p:nvSpPr>
        <p:spPr/>
        <p:txBody>
          <a:bodyPr/>
          <a:lstStyle/>
          <a:p>
            <a:pPr marL="0" indent="0">
              <a:lnSpc>
                <a:spcPct val="150000"/>
              </a:lnSpc>
              <a:buNone/>
            </a:pPr>
            <a:r>
              <a:rPr lang="cy-GB" sz="2000" b="1" dirty="0"/>
              <a:t>Trafod a datrys gwrthdaro</a:t>
            </a:r>
          </a:p>
          <a:p>
            <a:pPr>
              <a:lnSpc>
                <a:spcPct val="150000"/>
              </a:lnSpc>
            </a:pPr>
            <a:r>
              <a:rPr lang="cy-GB" sz="2000" dirty="0"/>
              <a:t>Y broses o drafod a bargeinio;</a:t>
            </a:r>
            <a:endParaRPr lang="en-GB" sz="2000" dirty="0"/>
          </a:p>
          <a:p>
            <a:pPr>
              <a:lnSpc>
                <a:spcPct val="150000"/>
              </a:lnSpc>
            </a:pPr>
            <a:r>
              <a:rPr lang="cy-GB" sz="2000" dirty="0"/>
              <a:t> Materion trafod: hwyliau a phersonoliaeth.</a:t>
            </a:r>
            <a:endParaRPr lang="en-GB" sz="2000"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8C50330E-576E-4763-B6E8-30504B82FA4C}"/>
              </a:ext>
            </a:extLst>
          </p:cNvPr>
          <p:cNvSpPr>
            <a:spLocks noGrp="1"/>
          </p:cNvSpPr>
          <p:nvPr>
            <p:ph sz="half" idx="2"/>
          </p:nvPr>
        </p:nvSpPr>
        <p:spPr/>
        <p:txBody>
          <a:bodyPr>
            <a:normAutofit/>
          </a:bodyPr>
          <a:lstStyle/>
          <a:p>
            <a:pPr marL="0" indent="0">
              <a:lnSpc>
                <a:spcPct val="150000"/>
              </a:lnSpc>
              <a:buNone/>
            </a:pPr>
            <a:r>
              <a:rPr lang="en-GB" sz="2000" b="1" dirty="0"/>
              <a:t>Negotiation and conflict resolution</a:t>
            </a:r>
          </a:p>
          <a:p>
            <a:pPr>
              <a:lnSpc>
                <a:spcPct val="150000"/>
              </a:lnSpc>
            </a:pPr>
            <a:r>
              <a:rPr lang="en-GB" sz="2000" dirty="0"/>
              <a:t>Process of negotiation and bargaining; </a:t>
            </a:r>
          </a:p>
          <a:p>
            <a:pPr>
              <a:lnSpc>
                <a:spcPct val="150000"/>
              </a:lnSpc>
            </a:pPr>
            <a:r>
              <a:rPr lang="en-GB" sz="2000" dirty="0"/>
              <a:t>Negotiation issues: Mood, personality. </a:t>
            </a:r>
          </a:p>
        </p:txBody>
      </p:sp>
    </p:spTree>
    <p:extLst>
      <p:ext uri="{BB962C8B-B14F-4D97-AF65-F5344CB8AC3E}">
        <p14:creationId xmlns:p14="http://schemas.microsoft.com/office/powerpoint/2010/main" val="2623865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503C-18AA-4DA8-8A72-F78D1777C4B0}"/>
              </a:ext>
            </a:extLst>
          </p:cNvPr>
          <p:cNvSpPr>
            <a:spLocks noGrp="1"/>
          </p:cNvSpPr>
          <p:nvPr>
            <p:ph type="title"/>
          </p:nvPr>
        </p:nvSpPr>
        <p:spPr>
          <a:xfrm>
            <a:off x="628650" y="0"/>
            <a:ext cx="7886700" cy="1007165"/>
          </a:xfrm>
        </p:spPr>
        <p:txBody>
          <a:bodyPr>
            <a:normAutofit/>
          </a:bodyPr>
          <a:lstStyle/>
          <a:p>
            <a:pPr algn="ctr"/>
            <a:r>
              <a:rPr lang="en-GB" sz="3600" b="1" dirty="0">
                <a:latin typeface="+mn-lt"/>
              </a:rPr>
              <a:t>Week Three</a:t>
            </a:r>
          </a:p>
        </p:txBody>
      </p:sp>
      <p:sp>
        <p:nvSpPr>
          <p:cNvPr id="3" name="Content Placeholder 2">
            <a:extLst>
              <a:ext uri="{FF2B5EF4-FFF2-40B4-BE49-F238E27FC236}">
                <a16:creationId xmlns:a16="http://schemas.microsoft.com/office/drawing/2014/main" id="{D48FE572-E565-4953-8295-2A98CE965FE8}"/>
              </a:ext>
            </a:extLst>
          </p:cNvPr>
          <p:cNvSpPr>
            <a:spLocks noGrp="1"/>
          </p:cNvSpPr>
          <p:nvPr>
            <p:ph sz="half" idx="1"/>
          </p:nvPr>
        </p:nvSpPr>
        <p:spPr>
          <a:xfrm>
            <a:off x="628650" y="844101"/>
            <a:ext cx="3886200" cy="5169798"/>
          </a:xfrm>
        </p:spPr>
        <p:txBody>
          <a:bodyPr>
            <a:normAutofit lnSpcReduction="10000"/>
          </a:bodyPr>
          <a:lstStyle/>
          <a:p>
            <a:pPr marL="0" indent="0">
              <a:lnSpc>
                <a:spcPct val="150000"/>
              </a:lnSpc>
              <a:buNone/>
            </a:pPr>
            <a:r>
              <a:rPr lang="cy-GB" sz="2000" b="1" dirty="0"/>
              <a:t>Dinasyddiaeth Byd-eang</a:t>
            </a:r>
            <a:endParaRPr lang="en-GB" sz="2000" dirty="0"/>
          </a:p>
          <a:p>
            <a:pPr>
              <a:lnSpc>
                <a:spcPct val="150000"/>
              </a:lnSpc>
            </a:pPr>
            <a:r>
              <a:rPr lang="cy-GB" sz="2000" dirty="0"/>
              <a:t>Cyfrifoldeb byd-eang;</a:t>
            </a:r>
            <a:endParaRPr lang="en-GB" sz="2000" dirty="0"/>
          </a:p>
          <a:p>
            <a:pPr>
              <a:lnSpc>
                <a:spcPct val="150000"/>
              </a:lnSpc>
            </a:pPr>
            <a:r>
              <a:rPr lang="cy-GB" sz="2000" dirty="0"/>
              <a:t>Cysyniad dinasyddiaeth byd-eang o fewn bywydau proffesiynol a phersonol;</a:t>
            </a:r>
          </a:p>
          <a:p>
            <a:pPr>
              <a:lnSpc>
                <a:spcPct val="150000"/>
              </a:lnSpc>
            </a:pPr>
            <a:r>
              <a:rPr lang="cy-GB" sz="2000" dirty="0"/>
              <a:t>Stiwardiaeth amgylcheddol yn y gweithle a bywydau proffesiynol ar gyfer y dyfodol;</a:t>
            </a:r>
            <a:endParaRPr lang="en-GB" sz="2000" dirty="0"/>
          </a:p>
          <a:p>
            <a:pPr>
              <a:lnSpc>
                <a:spcPct val="150000"/>
              </a:lnSpc>
            </a:pPr>
            <a:r>
              <a:rPr lang="cy-GB" sz="2000" dirty="0"/>
              <a:t>Dyfodol a chymdeithas cynaliadwyedd.</a:t>
            </a:r>
            <a:endParaRPr lang="en-GB" sz="2000" dirty="0"/>
          </a:p>
          <a:p>
            <a:endParaRPr lang="en-GB" dirty="0"/>
          </a:p>
          <a:p>
            <a:endParaRPr lang="en-GB" dirty="0"/>
          </a:p>
          <a:p>
            <a:endParaRPr lang="en-GB" sz="2400" dirty="0"/>
          </a:p>
          <a:p>
            <a:endParaRPr lang="en-GB" sz="2400" dirty="0"/>
          </a:p>
          <a:p>
            <a:endParaRPr lang="en-GB" sz="2400" dirty="0"/>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63758D1B-F3EA-4017-A34B-581C4DA576D7}"/>
              </a:ext>
            </a:extLst>
          </p:cNvPr>
          <p:cNvSpPr>
            <a:spLocks noGrp="1"/>
          </p:cNvSpPr>
          <p:nvPr>
            <p:ph sz="half" idx="2"/>
          </p:nvPr>
        </p:nvSpPr>
        <p:spPr>
          <a:xfrm>
            <a:off x="4629150" y="862975"/>
            <a:ext cx="3886200" cy="5169798"/>
          </a:xfrm>
        </p:spPr>
        <p:txBody>
          <a:bodyPr>
            <a:normAutofit lnSpcReduction="10000"/>
          </a:bodyPr>
          <a:lstStyle/>
          <a:p>
            <a:pPr marL="0" indent="0">
              <a:lnSpc>
                <a:spcPct val="160000"/>
              </a:lnSpc>
              <a:buNone/>
            </a:pPr>
            <a:r>
              <a:rPr lang="en-GB" sz="2000" b="1" dirty="0"/>
              <a:t>Global Citizenship.</a:t>
            </a:r>
          </a:p>
          <a:p>
            <a:pPr>
              <a:lnSpc>
                <a:spcPct val="160000"/>
              </a:lnSpc>
            </a:pPr>
            <a:r>
              <a:rPr lang="en-GB" sz="2000" dirty="0"/>
              <a:t>Global responsibility;</a:t>
            </a:r>
          </a:p>
          <a:p>
            <a:pPr>
              <a:lnSpc>
                <a:spcPct val="160000"/>
              </a:lnSpc>
            </a:pPr>
            <a:r>
              <a:rPr lang="en-GB" sz="2000" dirty="0"/>
              <a:t>The concept of global citizenship in and personal lives;</a:t>
            </a:r>
          </a:p>
          <a:p>
            <a:pPr>
              <a:lnSpc>
                <a:spcPct val="160000"/>
              </a:lnSpc>
            </a:pPr>
            <a:r>
              <a:rPr lang="en-GB" sz="2000" dirty="0"/>
              <a:t>Environmental stewardship in the workplace and future professional lives;</a:t>
            </a:r>
          </a:p>
          <a:p>
            <a:pPr>
              <a:lnSpc>
                <a:spcPct val="160000"/>
              </a:lnSpc>
            </a:pPr>
            <a:r>
              <a:rPr lang="en-GB" sz="2000" dirty="0"/>
              <a:t>Sustainable futures and society.</a:t>
            </a:r>
          </a:p>
          <a:p>
            <a:endParaRPr lang="en-GB" dirty="0"/>
          </a:p>
        </p:txBody>
      </p:sp>
    </p:spTree>
    <p:extLst>
      <p:ext uri="{BB962C8B-B14F-4D97-AF65-F5344CB8AC3E}">
        <p14:creationId xmlns:p14="http://schemas.microsoft.com/office/powerpoint/2010/main" val="1990245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09EE-6B3D-47C8-817B-D99771B8702F}"/>
              </a:ext>
            </a:extLst>
          </p:cNvPr>
          <p:cNvSpPr>
            <a:spLocks noGrp="1"/>
          </p:cNvSpPr>
          <p:nvPr>
            <p:ph type="title"/>
          </p:nvPr>
        </p:nvSpPr>
        <p:spPr/>
        <p:txBody>
          <a:bodyPr>
            <a:noAutofit/>
          </a:bodyPr>
          <a:lstStyle/>
          <a:p>
            <a:pPr algn="ctr"/>
            <a:r>
              <a:rPr lang="en-GB" sz="4000" b="1" dirty="0">
                <a:latin typeface="+mn-lt"/>
              </a:rPr>
              <a:t>Week Three</a:t>
            </a:r>
            <a:br>
              <a:rPr lang="en-GB" sz="4000" b="1" dirty="0">
                <a:latin typeface="+mn-lt"/>
              </a:rPr>
            </a:br>
            <a:endParaRPr lang="en-GB" sz="4000" b="1" dirty="0">
              <a:latin typeface="+mn-lt"/>
            </a:endParaRPr>
          </a:p>
        </p:txBody>
      </p:sp>
      <p:sp>
        <p:nvSpPr>
          <p:cNvPr id="3" name="Content Placeholder 2">
            <a:extLst>
              <a:ext uri="{FF2B5EF4-FFF2-40B4-BE49-F238E27FC236}">
                <a16:creationId xmlns:a16="http://schemas.microsoft.com/office/drawing/2014/main" id="{8ADBC749-A5C4-42DD-B11A-545A4E0AF152}"/>
              </a:ext>
            </a:extLst>
          </p:cNvPr>
          <p:cNvSpPr>
            <a:spLocks noGrp="1"/>
          </p:cNvSpPr>
          <p:nvPr>
            <p:ph sz="half" idx="1"/>
          </p:nvPr>
        </p:nvSpPr>
        <p:spPr>
          <a:xfrm>
            <a:off x="628651" y="1132644"/>
            <a:ext cx="3886200" cy="4592712"/>
          </a:xfrm>
        </p:spPr>
        <p:txBody>
          <a:bodyPr>
            <a:normAutofit fontScale="25000" lnSpcReduction="20000"/>
          </a:bodyPr>
          <a:lstStyle/>
          <a:p>
            <a:pPr marL="0" indent="0">
              <a:lnSpc>
                <a:spcPct val="170000"/>
              </a:lnSpc>
              <a:buNone/>
            </a:pPr>
            <a:r>
              <a:rPr lang="en-GB" sz="11200" b="1" dirty="0"/>
              <a:t> </a:t>
            </a:r>
            <a:r>
              <a:rPr lang="cy-GB" sz="8000" b="1" dirty="0"/>
              <a:t>Sgiliau hydwythedd personol a rheolaeth straen</a:t>
            </a:r>
            <a:endParaRPr lang="en-GB" sz="8000" b="1" dirty="0"/>
          </a:p>
          <a:p>
            <a:pPr marL="0" indent="0">
              <a:lnSpc>
                <a:spcPct val="170000"/>
              </a:lnSpc>
              <a:buNone/>
            </a:pPr>
            <a:r>
              <a:rPr lang="cy-GB" sz="8000" dirty="0"/>
              <a:t> Rhan 1 (sesiwn 11):</a:t>
            </a:r>
            <a:endParaRPr lang="en-GB" sz="8000" dirty="0"/>
          </a:p>
          <a:p>
            <a:pPr>
              <a:lnSpc>
                <a:spcPct val="170000"/>
              </a:lnSpc>
            </a:pPr>
            <a:r>
              <a:rPr lang="cy-GB" sz="8000" b="1" dirty="0"/>
              <a:t> </a:t>
            </a:r>
            <a:r>
              <a:rPr lang="cy-GB" sz="8000" dirty="0"/>
              <a:t>Mathau o straen;</a:t>
            </a:r>
            <a:endParaRPr lang="en-GB" sz="8000" dirty="0"/>
          </a:p>
          <a:p>
            <a:pPr>
              <a:lnSpc>
                <a:spcPct val="170000"/>
              </a:lnSpc>
            </a:pPr>
            <a:r>
              <a:rPr lang="cy-GB" sz="8000" b="1" dirty="0"/>
              <a:t> </a:t>
            </a:r>
            <a:r>
              <a:rPr lang="cy-GB" sz="8000" dirty="0"/>
              <a:t>Straeniau mewn ac allanol;</a:t>
            </a:r>
            <a:endParaRPr lang="en-GB" sz="8000" dirty="0"/>
          </a:p>
          <a:p>
            <a:pPr>
              <a:lnSpc>
                <a:spcPct val="170000"/>
              </a:lnSpc>
            </a:pPr>
            <a:r>
              <a:rPr lang="cy-GB" sz="8000" b="1" dirty="0"/>
              <a:t> </a:t>
            </a:r>
            <a:r>
              <a:rPr lang="cy-GB" sz="8000" dirty="0"/>
              <a:t>Effaith straen ar iechyd a lles;</a:t>
            </a:r>
            <a:endParaRPr lang="en-GB" sz="8000" dirty="0"/>
          </a:p>
          <a:p>
            <a:pPr>
              <a:lnSpc>
                <a:spcPct val="170000"/>
              </a:lnSpc>
            </a:pPr>
            <a:r>
              <a:rPr lang="cy-GB" sz="8000" b="1" dirty="0"/>
              <a:t> </a:t>
            </a:r>
            <a:r>
              <a:rPr lang="cy-GB" sz="8000" dirty="0"/>
              <a:t>Technegau rheoli straen</a:t>
            </a:r>
            <a:endParaRPr lang="en-GB" sz="8000" dirty="0"/>
          </a:p>
          <a:p>
            <a:pPr marL="0" indent="0">
              <a:buNone/>
            </a:pPr>
            <a:endParaRPr lang="en-GB" sz="9600" dirty="0"/>
          </a:p>
          <a:p>
            <a:endParaRPr lang="en-GB" sz="2400" dirty="0"/>
          </a:p>
          <a:p>
            <a:endParaRPr lang="en-GB" dirty="0"/>
          </a:p>
          <a:p>
            <a:pPr marL="0" indent="0">
              <a:buNone/>
            </a:pPr>
            <a:r>
              <a:rPr lang="en-GB" b="1" dirty="0"/>
              <a:t> </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A484A3D7-4221-4830-B39F-5D97D90EB4EB}"/>
              </a:ext>
            </a:extLst>
          </p:cNvPr>
          <p:cNvSpPr>
            <a:spLocks noGrp="1"/>
          </p:cNvSpPr>
          <p:nvPr>
            <p:ph sz="half" idx="2"/>
          </p:nvPr>
        </p:nvSpPr>
        <p:spPr>
          <a:xfrm>
            <a:off x="4629151" y="1279182"/>
            <a:ext cx="3886200" cy="4667140"/>
          </a:xfrm>
        </p:spPr>
        <p:txBody>
          <a:bodyPr>
            <a:noAutofit/>
          </a:bodyPr>
          <a:lstStyle/>
          <a:p>
            <a:pPr marL="0" indent="0">
              <a:lnSpc>
                <a:spcPct val="150000"/>
              </a:lnSpc>
              <a:buNone/>
            </a:pPr>
            <a:r>
              <a:rPr lang="en-GB" sz="2000" b="1" dirty="0"/>
              <a:t>Personal resiliency skills and stress management.</a:t>
            </a:r>
          </a:p>
          <a:p>
            <a:pPr marL="0" indent="0">
              <a:lnSpc>
                <a:spcPct val="150000"/>
              </a:lnSpc>
              <a:buNone/>
            </a:pPr>
            <a:r>
              <a:rPr lang="en-GB" sz="2000" dirty="0"/>
              <a:t>Part 1 (session 11):</a:t>
            </a:r>
          </a:p>
          <a:p>
            <a:pPr>
              <a:lnSpc>
                <a:spcPct val="150000"/>
              </a:lnSpc>
            </a:pPr>
            <a:r>
              <a:rPr lang="en-GB" sz="2000" dirty="0"/>
              <a:t>Types of stress.</a:t>
            </a:r>
          </a:p>
          <a:p>
            <a:pPr>
              <a:lnSpc>
                <a:spcPct val="150000"/>
              </a:lnSpc>
            </a:pPr>
            <a:r>
              <a:rPr lang="en-GB" sz="2000" dirty="0"/>
              <a:t>Internal and external stressors.</a:t>
            </a:r>
          </a:p>
          <a:p>
            <a:pPr>
              <a:lnSpc>
                <a:spcPct val="150000"/>
              </a:lnSpc>
            </a:pPr>
            <a:r>
              <a:rPr lang="en-GB" sz="2000" dirty="0"/>
              <a:t>The effect of stress on health and wellbeing.</a:t>
            </a:r>
          </a:p>
          <a:p>
            <a:pPr>
              <a:lnSpc>
                <a:spcPct val="150000"/>
              </a:lnSpc>
            </a:pPr>
            <a:r>
              <a:rPr lang="en-GB" sz="2000" dirty="0"/>
              <a:t>Stress management techniques.</a:t>
            </a:r>
          </a:p>
        </p:txBody>
      </p:sp>
    </p:spTree>
    <p:extLst>
      <p:ext uri="{BB962C8B-B14F-4D97-AF65-F5344CB8AC3E}">
        <p14:creationId xmlns:p14="http://schemas.microsoft.com/office/powerpoint/2010/main" val="1219480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F967-E1DC-4B35-BFBE-6E950B90FCB6}"/>
              </a:ext>
            </a:extLst>
          </p:cNvPr>
          <p:cNvSpPr>
            <a:spLocks noGrp="1"/>
          </p:cNvSpPr>
          <p:nvPr>
            <p:ph type="title"/>
          </p:nvPr>
        </p:nvSpPr>
        <p:spPr>
          <a:xfrm>
            <a:off x="628650" y="92766"/>
            <a:ext cx="7886700" cy="840107"/>
          </a:xfrm>
        </p:spPr>
        <p:txBody>
          <a:bodyPr>
            <a:normAutofit fontScale="90000"/>
          </a:bodyPr>
          <a:lstStyle/>
          <a:p>
            <a:pPr algn="ctr"/>
            <a:br>
              <a:rPr lang="en-GB" sz="3600" b="1" dirty="0">
                <a:latin typeface="+mn-lt"/>
              </a:rPr>
            </a:br>
            <a:r>
              <a:rPr lang="en-GB" sz="3600" b="1" dirty="0">
                <a:latin typeface="+mn-lt"/>
              </a:rPr>
              <a:t>Week Three</a:t>
            </a:r>
            <a:br>
              <a:rPr lang="en-GB" sz="4000" b="1" dirty="0">
                <a:latin typeface="+mn-lt"/>
              </a:rPr>
            </a:br>
            <a:endParaRPr lang="en-GB" sz="4000" b="1" dirty="0">
              <a:latin typeface="+mn-lt"/>
            </a:endParaRPr>
          </a:p>
        </p:txBody>
      </p:sp>
      <p:sp>
        <p:nvSpPr>
          <p:cNvPr id="3" name="Content Placeholder 2">
            <a:extLst>
              <a:ext uri="{FF2B5EF4-FFF2-40B4-BE49-F238E27FC236}">
                <a16:creationId xmlns:a16="http://schemas.microsoft.com/office/drawing/2014/main" id="{B59C180B-637D-423E-A0EB-B1442445DE6D}"/>
              </a:ext>
            </a:extLst>
          </p:cNvPr>
          <p:cNvSpPr>
            <a:spLocks noGrp="1"/>
          </p:cNvSpPr>
          <p:nvPr>
            <p:ph sz="half" idx="1"/>
          </p:nvPr>
        </p:nvSpPr>
        <p:spPr>
          <a:xfrm>
            <a:off x="424873" y="1219200"/>
            <a:ext cx="4204277" cy="4957764"/>
          </a:xfrm>
        </p:spPr>
        <p:txBody>
          <a:bodyPr>
            <a:normAutofit/>
          </a:bodyPr>
          <a:lstStyle/>
          <a:p>
            <a:pPr marL="0" indent="0">
              <a:lnSpc>
                <a:spcPct val="150000"/>
              </a:lnSpc>
              <a:buNone/>
            </a:pPr>
            <a:r>
              <a:rPr lang="cy-GB" sz="1800" b="1" dirty="0"/>
              <a:t>Sgiliau hydwythedd personol a rheolaeth straen</a:t>
            </a:r>
          </a:p>
          <a:p>
            <a:pPr marL="0" indent="0">
              <a:lnSpc>
                <a:spcPct val="150000"/>
              </a:lnSpc>
              <a:buNone/>
            </a:pPr>
            <a:endParaRPr lang="en-GB" sz="1800" b="1" dirty="0"/>
          </a:p>
          <a:p>
            <a:pPr>
              <a:lnSpc>
                <a:spcPct val="150000"/>
              </a:lnSpc>
            </a:pPr>
            <a:r>
              <a:rPr lang="cy-GB" sz="1800" dirty="0"/>
              <a:t>Hydwythedd a hunan effeithlonrwydd;</a:t>
            </a:r>
            <a:endParaRPr lang="en-GB" sz="1800" dirty="0"/>
          </a:p>
          <a:p>
            <a:pPr>
              <a:lnSpc>
                <a:spcPct val="150000"/>
              </a:lnSpc>
            </a:pPr>
            <a:r>
              <a:rPr lang="cy-GB" sz="1800" dirty="0"/>
              <a:t>Nodweddion gwydn unigol;</a:t>
            </a:r>
            <a:endParaRPr lang="en-GB" sz="1800" dirty="0"/>
          </a:p>
          <a:p>
            <a:pPr>
              <a:lnSpc>
                <a:spcPct val="150000"/>
              </a:lnSpc>
            </a:pPr>
            <a:r>
              <a:rPr lang="cy-GB" sz="1800" dirty="0"/>
              <a:t>Meddwl am y dyfodol a hydwythedd: beth sydd yn dylanwadu ar hyn; sut mae methiant yn gallu gwella hydwythedd;</a:t>
            </a:r>
            <a:endParaRPr lang="en-GB" sz="1800" dirty="0"/>
          </a:p>
        </p:txBody>
      </p:sp>
      <p:sp>
        <p:nvSpPr>
          <p:cNvPr id="4" name="Content Placeholder 3">
            <a:extLst>
              <a:ext uri="{FF2B5EF4-FFF2-40B4-BE49-F238E27FC236}">
                <a16:creationId xmlns:a16="http://schemas.microsoft.com/office/drawing/2014/main" id="{A94F418C-C147-4D8E-BB02-9E07EDD16F97}"/>
              </a:ext>
            </a:extLst>
          </p:cNvPr>
          <p:cNvSpPr>
            <a:spLocks noGrp="1"/>
          </p:cNvSpPr>
          <p:nvPr>
            <p:ph sz="half" idx="2"/>
          </p:nvPr>
        </p:nvSpPr>
        <p:spPr>
          <a:xfrm>
            <a:off x="4629149" y="1219200"/>
            <a:ext cx="3969905" cy="4957763"/>
          </a:xfrm>
        </p:spPr>
        <p:txBody>
          <a:bodyPr>
            <a:normAutofit/>
          </a:bodyPr>
          <a:lstStyle/>
          <a:p>
            <a:pPr marL="0" indent="0">
              <a:lnSpc>
                <a:spcPct val="150000"/>
              </a:lnSpc>
              <a:buNone/>
            </a:pPr>
            <a:r>
              <a:rPr lang="en-GB" sz="1800" b="1" dirty="0"/>
              <a:t>Personal resiliency skills and stress management.</a:t>
            </a:r>
          </a:p>
          <a:p>
            <a:pPr marL="0" indent="0">
              <a:lnSpc>
                <a:spcPct val="150000"/>
              </a:lnSpc>
              <a:buNone/>
            </a:pPr>
            <a:endParaRPr lang="en-GB" sz="1800" b="1" dirty="0"/>
          </a:p>
          <a:p>
            <a:pPr>
              <a:lnSpc>
                <a:spcPct val="150000"/>
              </a:lnSpc>
            </a:pPr>
            <a:r>
              <a:rPr lang="en-GB" sz="1800" dirty="0"/>
              <a:t>Resiliency and self-efficiency;</a:t>
            </a:r>
          </a:p>
          <a:p>
            <a:pPr>
              <a:lnSpc>
                <a:spcPct val="150000"/>
              </a:lnSpc>
            </a:pPr>
            <a:r>
              <a:rPr lang="en-GB" sz="1800" dirty="0"/>
              <a:t>Characteristics of resilient individuals; </a:t>
            </a:r>
          </a:p>
          <a:p>
            <a:pPr>
              <a:lnSpc>
                <a:spcPct val="150000"/>
              </a:lnSpc>
            </a:pPr>
            <a:r>
              <a:rPr lang="en-GB" sz="1800" dirty="0"/>
              <a:t>Future thinking and resiliency: what influences resiliency, how failure can improve resiliency.</a:t>
            </a:r>
          </a:p>
          <a:p>
            <a:endParaRPr lang="en-GB" dirty="0"/>
          </a:p>
        </p:txBody>
      </p:sp>
    </p:spTree>
    <p:extLst>
      <p:ext uri="{BB962C8B-B14F-4D97-AF65-F5344CB8AC3E}">
        <p14:creationId xmlns:p14="http://schemas.microsoft.com/office/powerpoint/2010/main" val="8943587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83A7E-FC2F-4E4E-8766-2D14AB975F91}"/>
              </a:ext>
            </a:extLst>
          </p:cNvPr>
          <p:cNvSpPr>
            <a:spLocks noGrp="1"/>
          </p:cNvSpPr>
          <p:nvPr>
            <p:ph type="title"/>
          </p:nvPr>
        </p:nvSpPr>
        <p:spPr>
          <a:xfrm>
            <a:off x="628650" y="1"/>
            <a:ext cx="7886700" cy="1219200"/>
          </a:xfrm>
        </p:spPr>
        <p:txBody>
          <a:bodyPr>
            <a:normAutofit fontScale="90000"/>
          </a:bodyPr>
          <a:lstStyle/>
          <a:p>
            <a:pPr algn="ctr"/>
            <a:br>
              <a:rPr lang="en-GB" sz="3600" b="1" dirty="0">
                <a:latin typeface="+mn-lt"/>
              </a:rPr>
            </a:br>
            <a:r>
              <a:rPr lang="en-GB" sz="3600" b="1" dirty="0">
                <a:latin typeface="+mn-lt"/>
              </a:rPr>
              <a:t>Week Three </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0B62FDB0-D602-4CFE-928E-7619476A8EF9}"/>
              </a:ext>
            </a:extLst>
          </p:cNvPr>
          <p:cNvSpPr>
            <a:spLocks noGrp="1"/>
          </p:cNvSpPr>
          <p:nvPr>
            <p:ph sz="half" idx="1"/>
          </p:nvPr>
        </p:nvSpPr>
        <p:spPr>
          <a:xfrm>
            <a:off x="628650" y="1137684"/>
            <a:ext cx="3886200" cy="5039279"/>
          </a:xfrm>
        </p:spPr>
        <p:txBody>
          <a:bodyPr>
            <a:normAutofit/>
          </a:bodyPr>
          <a:lstStyle/>
          <a:p>
            <a:pPr marL="0" indent="0">
              <a:lnSpc>
                <a:spcPct val="150000"/>
              </a:lnSpc>
              <a:buNone/>
            </a:pPr>
            <a:r>
              <a:rPr lang="cy-GB" sz="2000" b="1" dirty="0"/>
              <a:t>Sgiliau hydwythedd personol a rheolaeth straen</a:t>
            </a:r>
          </a:p>
          <a:p>
            <a:pPr marL="0" indent="0">
              <a:lnSpc>
                <a:spcPct val="150000"/>
              </a:lnSpc>
              <a:buNone/>
            </a:pPr>
            <a:endParaRPr lang="en-GB" sz="1200" b="1" dirty="0"/>
          </a:p>
          <a:p>
            <a:pPr>
              <a:lnSpc>
                <a:spcPct val="150000"/>
              </a:lnSpc>
            </a:pPr>
            <a:r>
              <a:rPr lang="cy-GB" sz="2000" dirty="0"/>
              <a:t>Trafodaeth beirniadol ar sut mae hydwythedd a hyblygrwydd yn galluogi person i ymdopi  gyda newid ac ansicrwydd;</a:t>
            </a:r>
            <a:endParaRPr lang="en-GB" sz="2000" dirty="0"/>
          </a:p>
          <a:p>
            <a:pPr>
              <a:lnSpc>
                <a:spcPct val="150000"/>
              </a:lnSpc>
            </a:pPr>
            <a:r>
              <a:rPr lang="cy-GB" sz="2000" dirty="0"/>
              <a:t> Nodau SMART unigol.</a:t>
            </a:r>
            <a:endParaRPr lang="en-GB" sz="2000" dirty="0"/>
          </a:p>
          <a:p>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CDF47541-6391-4BA9-B27B-E465AC5AE4F1}"/>
              </a:ext>
            </a:extLst>
          </p:cNvPr>
          <p:cNvSpPr>
            <a:spLocks noGrp="1"/>
          </p:cNvSpPr>
          <p:nvPr>
            <p:ph sz="half" idx="2"/>
          </p:nvPr>
        </p:nvSpPr>
        <p:spPr>
          <a:xfrm>
            <a:off x="4629150" y="1137684"/>
            <a:ext cx="3886200" cy="4770196"/>
          </a:xfrm>
        </p:spPr>
        <p:txBody>
          <a:bodyPr>
            <a:normAutofit/>
          </a:bodyPr>
          <a:lstStyle/>
          <a:p>
            <a:pPr marL="0" indent="0">
              <a:lnSpc>
                <a:spcPct val="150000"/>
              </a:lnSpc>
              <a:buNone/>
            </a:pPr>
            <a:r>
              <a:rPr lang="en-GB" sz="2000" b="1" dirty="0"/>
              <a:t>Personal resiliency skills and stress management.</a:t>
            </a:r>
          </a:p>
          <a:p>
            <a:pPr>
              <a:lnSpc>
                <a:spcPct val="150000"/>
              </a:lnSpc>
            </a:pPr>
            <a:endParaRPr lang="en-GB" sz="1100" dirty="0"/>
          </a:p>
          <a:p>
            <a:pPr>
              <a:lnSpc>
                <a:spcPct val="150000"/>
              </a:lnSpc>
            </a:pPr>
            <a:r>
              <a:rPr lang="en-GB" sz="2000" dirty="0"/>
              <a:t>Critical discussion on how resiliency and flexibility can enable a person to cope with change and uncertainty; </a:t>
            </a:r>
          </a:p>
          <a:p>
            <a:pPr>
              <a:lnSpc>
                <a:spcPct val="150000"/>
              </a:lnSpc>
            </a:pPr>
            <a:r>
              <a:rPr lang="en-GB" sz="2000" dirty="0"/>
              <a:t>SMART personal goals.</a:t>
            </a:r>
          </a:p>
          <a:p>
            <a:endParaRPr lang="en-GB" sz="2400" dirty="0"/>
          </a:p>
        </p:txBody>
      </p:sp>
    </p:spTree>
    <p:extLst>
      <p:ext uri="{BB962C8B-B14F-4D97-AF65-F5344CB8AC3E}">
        <p14:creationId xmlns:p14="http://schemas.microsoft.com/office/powerpoint/2010/main" val="1743077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1796</Words>
  <Application>Microsoft Office PowerPoint</Application>
  <PresentationFormat>On-screen Show (4:3)</PresentationFormat>
  <Paragraphs>193</Paragraphs>
  <Slides>19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PowerPoint Presentation</vt:lpstr>
      <vt:lpstr> ECGE6002R  – Sgiliau Bywyd: Cyflogadwyedd a Llwybrau i’r Dyfodol  ECGE6002R  – Skills for Life: Employability and Future Pathways   Sesiwn 1 -    Cyflwyniad y modiwl  Session 1 -   Introduction to the module. </vt:lpstr>
      <vt:lpstr>PowerPoint Presentation</vt:lpstr>
      <vt:lpstr>PowerPoint Presentation</vt:lpstr>
      <vt:lpstr>PowerPoint Presentation</vt:lpstr>
      <vt:lpstr>PowerPoint Presentation</vt:lpstr>
      <vt:lpstr>  Asesiadau  |  Assessments  </vt:lpstr>
      <vt:lpstr> Asesiad  Assessment </vt:lpstr>
      <vt:lpstr> Week One </vt:lpstr>
      <vt:lpstr>Week Two</vt:lpstr>
      <vt:lpstr>Week Two </vt:lpstr>
      <vt:lpstr>Week Two </vt:lpstr>
      <vt:lpstr>Week Two </vt:lpstr>
      <vt:lpstr>Week Three</vt:lpstr>
      <vt:lpstr>Week Three</vt:lpstr>
      <vt:lpstr>Week Three</vt:lpstr>
      <vt:lpstr>Week Three </vt:lpstr>
      <vt:lpstr> Week Three </vt:lpstr>
      <vt:lpstr> Week Three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Judith Marshall</cp:lastModifiedBy>
  <cp:revision>37</cp:revision>
  <cp:lastPrinted>2019-07-01T13:46:34Z</cp:lastPrinted>
  <dcterms:created xsi:type="dcterms:W3CDTF">2017-02-08T11:33:06Z</dcterms:created>
  <dcterms:modified xsi:type="dcterms:W3CDTF">2022-02-17T16:19:27Z</dcterms:modified>
</cp:coreProperties>
</file>