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274" r:id="rId3"/>
    <p:sldId id="275" r:id="rId4"/>
    <p:sldId id="277" r:id="rId5"/>
    <p:sldId id="271" r:id="rId6"/>
    <p:sldId id="270" r:id="rId7"/>
    <p:sldId id="269" r:id="rId8"/>
    <p:sldId id="268" r:id="rId9"/>
    <p:sldId id="267" r:id="rId10"/>
    <p:sldId id="266" r:id="rId11"/>
    <p:sldId id="265" r:id="rId12"/>
    <p:sldId id="264" r:id="rId13"/>
    <p:sldId id="263" r:id="rId14"/>
    <p:sldId id="262" r:id="rId15"/>
    <p:sldId id="261" r:id="rId16"/>
    <p:sldId id="2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0" dt="2022-07-19T09:17:02.971"/>
    <p1510:client id="{5A3375C9-DD73-7AFC-388D-2102E198849C}" v="231" dt="2022-07-27T10:31:2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3/14/2024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p:txBody>
      </p:sp>
      <p:sp>
        <p:nvSpPr>
          <p:cNvPr id="4" name="Slide Number Placeholder 3"/>
          <p:cNvSpPr>
            <a:spLocks noGrp="1"/>
          </p:cNvSpPr>
          <p:nvPr>
            <p:ph type="sldNum" sz="quarter" idx="5"/>
          </p:nvPr>
        </p:nvSpPr>
        <p:spPr/>
        <p:txBody>
          <a:bodyPr/>
          <a:lstStyle/>
          <a:p>
            <a:fld id="{28F3450B-2F8B-4EB4-A6BB-F66CAF066D58}" type="slidenum">
              <a:t>2</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This</a:t>
            </a:r>
            <a:r>
              <a:rPr lang="cy-GB" altLang="en-US" dirty="0">
                <a:latin typeface="Arial"/>
                <a:cs typeface="Arial"/>
              </a:rPr>
              <a:t> is </a:t>
            </a:r>
            <a:r>
              <a:rPr lang="cy-GB" altLang="en-US" dirty="0" err="1">
                <a:latin typeface="Arial"/>
                <a:cs typeface="Arial"/>
              </a:rPr>
              <a:t>an</a:t>
            </a:r>
            <a:r>
              <a:rPr lang="cy-GB" altLang="en-US" dirty="0">
                <a:latin typeface="Arial"/>
                <a:cs typeface="Arial"/>
              </a:rPr>
              <a:t> </a:t>
            </a:r>
            <a:r>
              <a:rPr lang="cy-GB" altLang="en-US" dirty="0" err="1">
                <a:latin typeface="Arial"/>
                <a:cs typeface="Arial"/>
              </a:rPr>
              <a:t>individual</a:t>
            </a:r>
            <a:r>
              <a:rPr lang="cy-GB" altLang="en-US" dirty="0">
                <a:latin typeface="Arial"/>
                <a:cs typeface="Arial"/>
              </a:rPr>
              <a:t> </a:t>
            </a:r>
            <a:r>
              <a:rPr lang="cy-GB" altLang="en-US" dirty="0" err="1">
                <a:latin typeface="Arial"/>
                <a:cs typeface="Arial"/>
              </a:rPr>
              <a:t>written</a:t>
            </a:r>
            <a:r>
              <a:rPr lang="cy-GB" altLang="en-US" dirty="0">
                <a:latin typeface="Arial"/>
                <a:cs typeface="Arial"/>
              </a:rPr>
              <a:t> </a:t>
            </a:r>
            <a:r>
              <a:rPr lang="cy-GB" altLang="en-US" dirty="0" err="1">
                <a:latin typeface="Arial"/>
                <a:cs typeface="Arial"/>
              </a:rPr>
              <a:t>assignment</a:t>
            </a:r>
            <a:r>
              <a:rPr lang="cy-GB" altLang="en-US" dirty="0">
                <a:latin typeface="Arial"/>
                <a:cs typeface="Arial"/>
              </a:rPr>
              <a:t> of a </a:t>
            </a:r>
            <a:r>
              <a:rPr lang="cy-GB" altLang="en-US" dirty="0" err="1">
                <a:latin typeface="Arial"/>
                <a:cs typeface="Arial"/>
              </a:rPr>
              <a:t>total</a:t>
            </a:r>
            <a:r>
              <a:rPr lang="cy-GB" altLang="en-US" dirty="0">
                <a:latin typeface="Arial"/>
                <a:cs typeface="Arial"/>
              </a:rPr>
              <a:t> of 4000 </a:t>
            </a:r>
            <a:r>
              <a:rPr lang="cy-GB" altLang="en-US" dirty="0" err="1">
                <a:latin typeface="Arial"/>
                <a:cs typeface="Arial"/>
              </a:rPr>
              <a:t>words</a:t>
            </a:r>
            <a:r>
              <a:rPr lang="cy-GB" altLang="en-US" dirty="0">
                <a:latin typeface="Arial"/>
                <a:cs typeface="Arial"/>
              </a:rPr>
              <a:t>, </a:t>
            </a:r>
            <a:r>
              <a:rPr lang="cy-GB" altLang="en-US" dirty="0" err="1">
                <a:latin typeface="Arial"/>
                <a:cs typeface="Arial"/>
              </a:rPr>
              <a:t>there</a:t>
            </a:r>
            <a:r>
              <a:rPr lang="cy-GB" altLang="en-US" dirty="0">
                <a:latin typeface="Arial"/>
                <a:cs typeface="Arial"/>
              </a:rPr>
              <a:t> </a:t>
            </a:r>
            <a:r>
              <a:rPr lang="cy-GB" altLang="en-US" dirty="0" err="1">
                <a:latin typeface="Arial"/>
                <a:cs typeface="Arial"/>
              </a:rPr>
              <a:t>are</a:t>
            </a:r>
            <a:r>
              <a:rPr lang="cy-GB" altLang="en-US" dirty="0">
                <a:latin typeface="Arial"/>
                <a:cs typeface="Arial"/>
              </a:rPr>
              <a:t> </a:t>
            </a:r>
            <a:r>
              <a:rPr lang="cy-GB" altLang="en-US" dirty="0" err="1">
                <a:latin typeface="Arial"/>
                <a:cs typeface="Arial"/>
              </a:rPr>
              <a:t>four</a:t>
            </a:r>
            <a:r>
              <a:rPr lang="cy-GB" altLang="en-US" dirty="0">
                <a:latin typeface="Arial"/>
                <a:cs typeface="Arial"/>
              </a:rPr>
              <a:t> </a:t>
            </a:r>
            <a:r>
              <a:rPr lang="cy-GB" altLang="en-US" dirty="0" err="1">
                <a:latin typeface="Arial"/>
                <a:cs typeface="Arial"/>
              </a:rPr>
              <a:t>sections</a:t>
            </a:r>
            <a:r>
              <a:rPr lang="cy-GB" altLang="en-US" dirty="0">
                <a:latin typeface="Arial"/>
                <a:cs typeface="Arial"/>
              </a:rPr>
              <a:t> we </a:t>
            </a:r>
            <a:r>
              <a:rPr lang="cy-GB" altLang="en-US" dirty="0" err="1">
                <a:latin typeface="Arial"/>
                <a:cs typeface="Arial"/>
              </a:rPr>
              <a:t>will</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shortly</a:t>
            </a:r>
            <a:r>
              <a:rPr lang="cy-GB" altLang="en-US" dirty="0">
                <a:latin typeface="Arial"/>
                <a:cs typeface="Arial"/>
              </a:rPr>
              <a:t> </a:t>
            </a:r>
            <a:r>
              <a:rPr lang="cy-GB" altLang="en-US" dirty="0" err="1">
                <a:latin typeface="Arial"/>
                <a:cs typeface="Arial"/>
              </a:rPr>
              <a:t>in</a:t>
            </a:r>
            <a:r>
              <a:rPr lang="cy-GB" altLang="en-US" dirty="0">
                <a:latin typeface="Arial"/>
                <a:cs typeface="Arial"/>
              </a:rPr>
              <a:t> more </a:t>
            </a:r>
            <a:r>
              <a:rPr lang="cy-GB" altLang="en-US" dirty="0" err="1">
                <a:latin typeface="Arial"/>
                <a:cs typeface="Arial"/>
              </a:rPr>
              <a:t>depth</a:t>
            </a:r>
            <a:r>
              <a:rPr lang="cy-GB" altLang="en-US" dirty="0">
                <a:latin typeface="Arial"/>
                <a:cs typeface="Arial"/>
              </a:rPr>
              <a:t>.</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Go </a:t>
            </a:r>
            <a:r>
              <a:rPr lang="cy-GB" altLang="en-US" dirty="0" err="1">
                <a:latin typeface="Arial"/>
                <a:cs typeface="Arial"/>
              </a:rPr>
              <a:t>through</a:t>
            </a:r>
            <a:r>
              <a:rPr lang="cy-GB" altLang="en-US" dirty="0">
                <a:latin typeface="Arial"/>
                <a:cs typeface="Arial"/>
              </a:rPr>
              <a:t> </a:t>
            </a:r>
            <a:r>
              <a:rPr lang="cy-GB" altLang="en-US" dirty="0" err="1">
                <a:latin typeface="Arial"/>
                <a:cs typeface="Arial"/>
              </a:rPr>
              <a:t>Panopto</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confirm</a:t>
            </a:r>
            <a:r>
              <a:rPr lang="cy-GB" altLang="en-US" dirty="0">
                <a:latin typeface="Arial"/>
                <a:cs typeface="Arial"/>
              </a:rPr>
              <a:t> </a:t>
            </a:r>
            <a:r>
              <a:rPr lang="cy-GB" altLang="en-US" dirty="0" err="1">
                <a:latin typeface="Arial"/>
                <a:cs typeface="Arial"/>
              </a:rPr>
              <a:t>submission</a:t>
            </a:r>
            <a:r>
              <a:rPr lang="cy-GB" altLang="en-US" dirty="0">
                <a:latin typeface="Arial"/>
                <a:cs typeface="Arial"/>
              </a:rPr>
              <a:t> </a:t>
            </a:r>
            <a:r>
              <a:rPr lang="cy-GB" altLang="en-US" dirty="0" err="1">
                <a:latin typeface="Arial"/>
                <a:cs typeface="Arial"/>
              </a:rPr>
              <a:t>dates</a:t>
            </a:r>
            <a:r>
              <a:rPr lang="cy-GB" altLang="en-US" dirty="0">
                <a:latin typeface="Arial"/>
                <a:cs typeface="Arial"/>
              </a:rPr>
              <a:t> </a:t>
            </a:r>
            <a:r>
              <a:rPr lang="cy-GB" altLang="en-US" dirty="0" err="1">
                <a:latin typeface="Arial"/>
                <a:cs typeface="Arial"/>
              </a:rPr>
              <a:t>from</a:t>
            </a:r>
            <a:r>
              <a:rPr lang="cy-GB" altLang="en-US" dirty="0">
                <a:latin typeface="Arial"/>
                <a:cs typeface="Arial"/>
              </a:rPr>
              <a:t> </a:t>
            </a:r>
            <a:r>
              <a:rPr lang="cy-GB" altLang="en-US" dirty="0" err="1">
                <a:latin typeface="Arial"/>
                <a:cs typeface="Arial"/>
              </a:rPr>
              <a:t>handbook</a:t>
            </a:r>
            <a:r>
              <a:rPr lang="cy-GB" altLang="en-US" dirty="0">
                <a:latin typeface="Arial"/>
                <a:cs typeface="Arial"/>
              </a:rPr>
              <a:t>. </a:t>
            </a:r>
            <a:endParaRPr lang="cy-GB" altLang="en-US" dirty="0">
              <a:latin typeface="Arial" panose="020B0604020202020204" pitchFamily="34" charset="0"/>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Flipchart</a:t>
            </a:r>
          </a:p>
          <a:p>
            <a:r>
              <a:rPr lang="en-GB" dirty="0"/>
              <a:t>Get them to think what are their views now</a:t>
            </a:r>
          </a:p>
          <a:p>
            <a:r>
              <a:rPr lang="en-GB" dirty="0"/>
              <a:t>10 minutes for them to discuss in groups and then add ideas to the /flipchart</a:t>
            </a:r>
          </a:p>
          <a:p>
            <a:r>
              <a:rPr lang="en-GB" dirty="0"/>
              <a:t>Feedback as group and discuss their views</a:t>
            </a:r>
          </a:p>
          <a:p>
            <a:r>
              <a:rPr lang="en-GB" dirty="0"/>
              <a:t>Note not just reading books, web</a:t>
            </a:r>
          </a:p>
          <a:p>
            <a:r>
              <a:rPr lang="en-GB" dirty="0"/>
              <a:t>I t can be direct where the researcher is directly involved.</a:t>
            </a:r>
          </a:p>
          <a:p>
            <a:r>
              <a:rPr lang="en-GB" dirty="0"/>
              <a:t>Can involve gathering information by observing , talking to people, getting people to send their ideas to you via questionnaires etc. </a:t>
            </a:r>
          </a:p>
          <a:p>
            <a:r>
              <a:rPr lang="en-GB" dirty="0"/>
              <a:t>Can be looking at the content of children's scribbles/ mark making.</a:t>
            </a:r>
          </a:p>
          <a:p>
            <a:r>
              <a:rPr lang="en-GB" dirty="0"/>
              <a:t>Thins we want to find out or may have a gut feeling about.</a:t>
            </a:r>
          </a:p>
          <a:p>
            <a:r>
              <a:rPr lang="en-GB" dirty="0"/>
              <a:t>Things we know have happened somewhere else and we want to see if the same thing is true in our setting or workplace</a:t>
            </a:r>
          </a:p>
        </p:txBody>
      </p:sp>
      <p:sp>
        <p:nvSpPr>
          <p:cNvPr id="4" name="Slide Number Placeholder 3"/>
          <p:cNvSpPr>
            <a:spLocks noGrp="1"/>
          </p:cNvSpPr>
          <p:nvPr>
            <p:ph type="sldNum" sz="quarter" idx="10"/>
          </p:nvPr>
        </p:nvSpPr>
        <p:spPr/>
        <p:txBody>
          <a:bodyPr/>
          <a:lstStyle/>
          <a:p>
            <a:fld id="{4BEF5D0A-3FCC-4823-9225-11841F899B51}" type="slidenum">
              <a:rPr lang="en-GB" smtClean="0"/>
              <a:pPr/>
              <a:t>4</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Get them to discuss initially in small groups then feedback to the lecturer and group. </a:t>
            </a:r>
          </a:p>
          <a:p>
            <a:endParaRPr lang="en-GB" dirty="0">
              <a:cs typeface="Calibri"/>
            </a:endParaRPr>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cs typeface="Calibri"/>
            </a:endParaRPr>
          </a:p>
          <a:p>
            <a:endParaRPr lang="en-GB" dirty="0"/>
          </a:p>
          <a:p>
            <a:r>
              <a:rPr lang="en-GB" dirty="0"/>
              <a:t>Informs us . Improves our knowledge and how we work</a:t>
            </a:r>
          </a:p>
          <a:p>
            <a:r>
              <a:rPr lang="en-GB" dirty="0"/>
              <a:t>Find out things we did not know before.</a:t>
            </a:r>
          </a:p>
          <a:p>
            <a:r>
              <a:rPr lang="en-GB" dirty="0"/>
              <a:t>Corrects misunderstandings  or incorrect knowledge </a:t>
            </a:r>
          </a:p>
          <a:p>
            <a:r>
              <a:rPr lang="en-GB" dirty="0"/>
              <a:t>Improves children's and families lives.</a:t>
            </a:r>
          </a:p>
          <a:p>
            <a:r>
              <a:rPr lang="en-GB" dirty="0"/>
              <a:t>Get us to try new things and  be innovative </a:t>
            </a:r>
          </a:p>
          <a:p>
            <a:endParaRPr lang="en-GB" dirty="0"/>
          </a:p>
          <a:p>
            <a:r>
              <a:rPr lang="en-GB" dirty="0"/>
              <a:t>But must be fair, reliable and honest and ethically sound or could do more harm than good</a:t>
            </a:r>
          </a:p>
          <a:p>
            <a:endParaRPr lang="en-GB" dirty="0"/>
          </a:p>
          <a:p>
            <a:r>
              <a:rPr lang="en-GB" dirty="0"/>
              <a:t>.</a:t>
            </a:r>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What types of research are you aware of </a:t>
            </a:r>
          </a:p>
          <a:p>
            <a:r>
              <a:rPr lang="en-GB" dirty="0"/>
              <a:t>They should remember back to academic skills</a:t>
            </a:r>
          </a:p>
          <a:p>
            <a:r>
              <a:rPr lang="en-GB" dirty="0"/>
              <a:t>Get them to come up with their own definition of what they think primary and secondary research is?</a:t>
            </a:r>
          </a:p>
          <a:p>
            <a:endParaRPr lang="en-GB" dirty="0"/>
          </a:p>
          <a:p>
            <a:r>
              <a:rPr lang="en-GB" dirty="0"/>
              <a:t>Primary</a:t>
            </a:r>
          </a:p>
          <a:p>
            <a:r>
              <a:rPr lang="en-GB" dirty="0"/>
              <a:t>Researcher has collected  direct new data.</a:t>
            </a:r>
          </a:p>
          <a:p>
            <a:r>
              <a:rPr lang="en-GB" dirty="0"/>
              <a:t>I.E Interviewed children about their enjoyment of outdoors</a:t>
            </a:r>
          </a:p>
          <a:p>
            <a:r>
              <a:rPr lang="en-GB" dirty="0"/>
              <a:t>Questioned health care worker on the barriers they face in their work with children</a:t>
            </a:r>
          </a:p>
          <a:p>
            <a:r>
              <a:rPr lang="en-GB" dirty="0"/>
              <a:t>This is new information ‘ from the horse’s mouth’</a:t>
            </a:r>
          </a:p>
          <a:p>
            <a:endParaRPr lang="en-GB" dirty="0"/>
          </a:p>
          <a:p>
            <a:r>
              <a:rPr lang="en-GB" dirty="0"/>
              <a:t>In academic skills the paper about gardening with grandparents presented an example of someone’s primary research. They had undertaken primary research by interviewing and observing children with their grandparents in the garden, </a:t>
            </a:r>
          </a:p>
          <a:p>
            <a:endParaRPr lang="en-GB" dirty="0"/>
          </a:p>
          <a:p>
            <a:endParaRPr lang="en-GB" dirty="0"/>
          </a:p>
          <a:p>
            <a:r>
              <a:rPr lang="en-GB" dirty="0"/>
              <a:t>Secondary research  is when you collect information from other people’s published research or their ideas in books  etc. It is not new but is finding things out from reading other people's views ideas and research.</a:t>
            </a:r>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Primary sources are therefore  presenting someone's primary research . These are usually journal research articles such as those in Journal of Early Years Education</a:t>
            </a:r>
          </a:p>
          <a:p>
            <a:endParaRPr lang="en-GB" dirty="0"/>
          </a:p>
          <a:p>
            <a:r>
              <a:rPr lang="en-GB" dirty="0"/>
              <a:t>And secondary research  is  source presenting secondary research</a:t>
            </a:r>
          </a:p>
          <a:p>
            <a:r>
              <a:rPr lang="en-GB" dirty="0"/>
              <a:t>Usually websites and books present secondary research as well as journal articles called literature reviews.</a:t>
            </a:r>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741010" y="4389120"/>
            <a:ext cx="5335270" cy="4470400"/>
          </a:xfrm>
        </p:spPr>
        <p:txBody>
          <a:bodyPr/>
          <a:lstStyle/>
          <a:p>
            <a:r>
              <a:rPr lang="en-GB" sz="1400" dirty="0"/>
              <a:t>Get them to discuss how research influences their work and everyday life </a:t>
            </a:r>
          </a:p>
          <a:p>
            <a:r>
              <a:rPr lang="en-GB" sz="1400" dirty="0"/>
              <a:t>10- 15 minute discussion followed by feedback to their ideas</a:t>
            </a:r>
          </a:p>
          <a:p>
            <a:r>
              <a:rPr lang="en-GB" sz="1400" dirty="0"/>
              <a:t>For example when we buy new things we probably undertake our own primary research. Does it fit, is it comfortable, is it suitable.</a:t>
            </a:r>
          </a:p>
          <a:p>
            <a:r>
              <a:rPr lang="en-GB" sz="1400" dirty="0"/>
              <a:t>When you buy a car, house you probably do a mix of both types of research</a:t>
            </a:r>
          </a:p>
          <a:p>
            <a:r>
              <a:rPr lang="en-GB" sz="1400" dirty="0"/>
              <a:t>Read about the car, in magazines etc. Watch adverts, but also before buying we do our own research how does it drive, feel, </a:t>
            </a:r>
            <a:r>
              <a:rPr lang="en-GB" sz="1400" dirty="0" err="1"/>
              <a:t>etc</a:t>
            </a:r>
            <a:endParaRPr lang="en-GB" sz="1400" dirty="0"/>
          </a:p>
          <a:p>
            <a:endParaRPr lang="en-GB" sz="1400" dirty="0"/>
          </a:p>
          <a:p>
            <a:r>
              <a:rPr lang="en-GB" sz="1400" dirty="0"/>
              <a:t>If we buy a house.</a:t>
            </a:r>
          </a:p>
          <a:p>
            <a:r>
              <a:rPr lang="en-GB" sz="1400" dirty="0"/>
              <a:t>We may read about the area, crime rates , bus routes, school etc.</a:t>
            </a:r>
          </a:p>
          <a:p>
            <a:r>
              <a:rPr lang="en-GB" sz="1400" dirty="0"/>
              <a:t>But we also visit and do our own hands on research. Vising the house, looking at the rooms , interviewing the current owner.</a:t>
            </a:r>
          </a:p>
          <a:p>
            <a:endParaRPr lang="en-GB" sz="1400" dirty="0"/>
          </a:p>
          <a:p>
            <a:r>
              <a:rPr lang="en-GB" sz="1400" dirty="0"/>
              <a:t>We also use research in our places of work</a:t>
            </a:r>
          </a:p>
          <a:p>
            <a:r>
              <a:rPr lang="en-GB" sz="1400" dirty="0"/>
              <a:t>We read about current good practice when working with families</a:t>
            </a:r>
          </a:p>
          <a:p>
            <a:r>
              <a:rPr lang="en-GB" sz="1400" dirty="0"/>
              <a:t>We may read about Reggio and other peoples experiences of Reggio</a:t>
            </a:r>
          </a:p>
          <a:p>
            <a:r>
              <a:rPr lang="en-GB" sz="1400" dirty="0"/>
              <a:t>We also do our own  primary research without realising that is what we are doing. Observing children in our setting</a:t>
            </a:r>
          </a:p>
          <a:p>
            <a:r>
              <a:rPr lang="en-GB" sz="1400" dirty="0"/>
              <a:t>Talking to children and families to find out their ideas and viewpoints. Doing an evaluation questionnaire with parents at end of the academic year.</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10</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889212" y="4632960"/>
            <a:ext cx="5335270" cy="4714240"/>
          </a:xfrm>
        </p:spPr>
        <p:txBody>
          <a:bodyPr/>
          <a:lstStyle/>
          <a:p>
            <a:r>
              <a:rPr lang="en-GB" sz="1100" dirty="0"/>
              <a:t>You can show </a:t>
            </a:r>
            <a:r>
              <a:rPr lang="en-GB" sz="1100" dirty="0" err="1"/>
              <a:t>youtube</a:t>
            </a:r>
            <a:r>
              <a:rPr lang="en-GB" sz="1100" dirty="0"/>
              <a:t> clip, sorry it is  gender stereotypical </a:t>
            </a:r>
            <a:r>
              <a:rPr lang="en-GB" sz="1100" dirty="0" err="1"/>
              <a:t>etc</a:t>
            </a:r>
            <a:r>
              <a:rPr lang="en-GB" sz="1100" dirty="0"/>
              <a:t> and you can note this with students, but look out for the statistics and bottom of screen.</a:t>
            </a:r>
          </a:p>
          <a:p>
            <a:r>
              <a:rPr lang="en-GB" sz="1100" dirty="0"/>
              <a:t>Note on you tube clip miss information</a:t>
            </a:r>
          </a:p>
          <a:p>
            <a:r>
              <a:rPr lang="en-GB" sz="1100" dirty="0"/>
              <a:t>2983 surveyed</a:t>
            </a:r>
          </a:p>
          <a:p>
            <a:r>
              <a:rPr lang="en-GB" sz="1100" dirty="0"/>
              <a:t>356 agreed</a:t>
            </a:r>
          </a:p>
          <a:p>
            <a:r>
              <a:rPr lang="en-GB" sz="1100" dirty="0"/>
              <a:t>This is not 73% </a:t>
            </a:r>
          </a:p>
          <a:p>
            <a:r>
              <a:rPr lang="en-GB" sz="1100" dirty="0"/>
              <a:t>This is 11.93%</a:t>
            </a:r>
          </a:p>
          <a:p>
            <a:r>
              <a:rPr lang="en-GB" sz="1100" dirty="0"/>
              <a:t>Research can be misleading  if you are not informed properly and not given all the relevant information on which people base their results</a:t>
            </a:r>
          </a:p>
          <a:p>
            <a:endParaRPr lang="en-GB" sz="1100" dirty="0"/>
          </a:p>
          <a:p>
            <a:r>
              <a:rPr lang="en-GB" sz="1100" dirty="0"/>
              <a:t>More important research</a:t>
            </a:r>
          </a:p>
          <a:p>
            <a:r>
              <a:rPr lang="en-GB" sz="1100" dirty="0"/>
              <a:t>Medicines / treatments rigorous primary research.</a:t>
            </a:r>
          </a:p>
          <a:p>
            <a:r>
              <a:rPr lang="en-GB" sz="1100" dirty="0"/>
              <a:t>Food we eat content how much sugar , fat </a:t>
            </a:r>
            <a:r>
              <a:rPr lang="en-GB" sz="1100" dirty="0" err="1"/>
              <a:t>etc</a:t>
            </a:r>
            <a:r>
              <a:rPr lang="en-GB" sz="1100" dirty="0"/>
              <a:t> rigorous – show them back of a food packet</a:t>
            </a:r>
          </a:p>
          <a:p>
            <a:r>
              <a:rPr lang="en-GB" sz="1100" dirty="0"/>
              <a:t>Horse meat scandal based on research of packaged food</a:t>
            </a:r>
          </a:p>
          <a:p>
            <a:r>
              <a:rPr lang="en-GB" sz="1100" dirty="0"/>
              <a:t>Our health and safety defined by research – seat belts in cars, smoking or not in cars, smoking ban all result of research linking injury and ill health to these things.</a:t>
            </a:r>
          </a:p>
          <a:p>
            <a:endParaRPr lang="en-GB" sz="1100" dirty="0"/>
          </a:p>
          <a:p>
            <a:r>
              <a:rPr lang="en-GB" sz="1100" dirty="0"/>
              <a:t>MMR controversy- people did not vaccinate children in 1990s on strength of questionable research – Swansea paid price recently?</a:t>
            </a:r>
          </a:p>
          <a:p>
            <a:r>
              <a:rPr lang="en-GB" sz="1100" b="1" dirty="0"/>
              <a:t>Foundation Phase , Flying Start </a:t>
            </a:r>
            <a:r>
              <a:rPr lang="en-GB" sz="1100" b="1" dirty="0" err="1"/>
              <a:t>etc</a:t>
            </a:r>
            <a:r>
              <a:rPr lang="en-GB" sz="1100" b="1" dirty="0"/>
              <a:t> based on the outcomes of research highlighting the importance of play, wellbeing at young age has impacts when adults</a:t>
            </a:r>
          </a:p>
          <a:p>
            <a:r>
              <a:rPr lang="en-GB" sz="1100" b="1" dirty="0"/>
              <a:t>Piaget, Vygotsky, Skinner </a:t>
            </a:r>
            <a:r>
              <a:rPr lang="en-GB" sz="1100" b="1" dirty="0" err="1"/>
              <a:t>etc</a:t>
            </a:r>
            <a:r>
              <a:rPr lang="en-GB" sz="1100" b="1" dirty="0"/>
              <a:t> all researchers and studied children or animals to inform their theories and views of the world. We now base early childhood practice on such research .</a:t>
            </a:r>
          </a:p>
          <a:p>
            <a:r>
              <a:rPr lang="en-GB" sz="1100" b="1" dirty="0"/>
              <a:t>‘Stand on the shoulders of giants’ Newton – we learn from the research of experts that have gone before us in order to inform the future.</a:t>
            </a:r>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Ask</a:t>
            </a:r>
            <a:r>
              <a:rPr lang="en-GB" baseline="0" dirty="0"/>
              <a:t> students to investigate current research, what seems to be of particular interest at the moment</a:t>
            </a:r>
          </a:p>
          <a:p>
            <a:r>
              <a:rPr lang="en-GB" baseline="0" dirty="0"/>
              <a:t>Consider the new curriculum and its thinking</a:t>
            </a:r>
          </a:p>
          <a:p>
            <a:r>
              <a:rPr lang="en-GB" baseline="0" dirty="0"/>
              <a:t>Health and well being </a:t>
            </a:r>
            <a:r>
              <a:rPr lang="en-GB" baseline="0" dirty="0" err="1"/>
              <a:t>etc</a:t>
            </a:r>
            <a:r>
              <a:rPr lang="en-GB" baseline="0" dirty="0"/>
              <a:t> Consider aspects of policy also .</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12</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13</a:t>
            </a:fld>
            <a:endParaRPr lang="en-GB"/>
          </a:p>
        </p:txBody>
      </p:sp>
    </p:spTree>
    <p:extLst>
      <p:ext uri="{BB962C8B-B14F-4D97-AF65-F5344CB8AC3E}">
        <p14:creationId xmlns:p14="http://schemas.microsoft.com/office/powerpoint/2010/main" val="1152505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15</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14/03/2024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14/03/2024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14/03/2024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14/03/2024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14/03/2024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14/03/2024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14/03/2024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14/03/2024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14/03/2024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14/03/2024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14/03/2024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14/03/2024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14/03/2024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14/03/2024</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www.youtube.com/watch?v=VS-huq3NBXs"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for Learning</a:t>
            </a:r>
          </a:p>
          <a:p>
            <a:pPr>
              <a:defRPr/>
            </a:pPr>
            <a:br>
              <a:rPr lang="en-US" altLang="en-US" dirty="0"/>
            </a:br>
            <a:br>
              <a:rPr lang="en-US" altLang="en-US" dirty="0">
                <a:solidFill>
                  <a:schemeClr val="bg1"/>
                </a:solidFill>
              </a:rPr>
            </a:br>
            <a:br>
              <a:rPr lang="en-GB" altLang="en-US" sz="3600" b="1" dirty="0"/>
            </a:br>
            <a:endParaRPr lang="en-US" altLang="en-US" dirty="0">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r>
              <a:rPr lang="en-GB" sz="2400" dirty="0">
                <a:solidFill>
                  <a:srgbClr val="0070C0"/>
                </a:solidFill>
                <a:ea typeface="+mn-lt"/>
                <a:cs typeface="+mn-lt"/>
              </a:rPr>
              <a:t>Analyse various methodologies used in early years research and demonstrate analytic understanding of their strengths, weaknesses and limitations;</a:t>
            </a:r>
          </a:p>
          <a:p>
            <a:pPr algn="just"/>
            <a:r>
              <a:rPr lang="en-GB" sz="2400" dirty="0">
                <a:solidFill>
                  <a:srgbClr val="0070C0"/>
                </a:solidFill>
                <a:ea typeface="+mn-lt"/>
                <a:cs typeface="+mn-lt"/>
              </a:rPr>
              <a:t>Demonstrate a critical awareness of ethical issues related to working and researching with and for young children;</a:t>
            </a:r>
          </a:p>
          <a:p>
            <a:pPr algn="just"/>
            <a:r>
              <a:rPr lang="en-GB" sz="2400" dirty="0">
                <a:solidFill>
                  <a:srgbClr val="0070C0"/>
                </a:solidFill>
                <a:ea typeface="+mn-lt"/>
                <a:cs typeface="+mn-lt"/>
              </a:rPr>
              <a:t>Decide on and justify appropriate research methods for early years research topics;</a:t>
            </a:r>
          </a:p>
          <a:p>
            <a:pPr algn="just"/>
            <a:r>
              <a:rPr lang="en-GB" sz="2400" dirty="0">
                <a:solidFill>
                  <a:srgbClr val="0070C0"/>
                </a:solidFill>
                <a:ea typeface="+mn-lt"/>
                <a:cs typeface="+mn-lt"/>
              </a:rPr>
              <a:t>Organise their knowledge and learning through use of a range of information resources, and present their work at the appropriate level.</a:t>
            </a:r>
          </a:p>
          <a:p>
            <a:pPr algn="just">
              <a:spcBef>
                <a:spcPts val="600"/>
              </a:spcBef>
              <a:buFont typeface="Symbol,Sans-Serif" panose="020B0604020202020204" pitchFamily="34" charset="0"/>
              <a:buChar char=""/>
            </a:pPr>
            <a:endParaRPr lang="en-GB" sz="2400" dirty="0">
              <a:solidFill>
                <a:srgbClr val="0070C0"/>
              </a:solidFill>
              <a:cs typeface="Arial"/>
            </a:endParaRPr>
          </a:p>
        </p:txBody>
      </p:sp>
      <p:sp>
        <p:nvSpPr>
          <p:cNvPr id="5" name="Title 1">
            <a:extLst>
              <a:ext uri="{FF2B5EF4-FFF2-40B4-BE49-F238E27FC236}">
                <a16:creationId xmlns:a16="http://schemas.microsoft.com/office/drawing/2014/main" id="{B1405B83-671A-856D-094F-FA222D22ED6E}"/>
              </a:ext>
            </a:extLst>
          </p:cNvPr>
          <p:cNvSpPr txBox="1">
            <a:spLocks/>
          </p:cNvSpPr>
          <p:nvPr/>
        </p:nvSpPr>
        <p:spPr>
          <a:xfrm>
            <a:off x="491378" y="-194049"/>
            <a:ext cx="114300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cy-GB" sz="4800" dirty="0">
                <a:solidFill>
                  <a:srgbClr val="0070C0"/>
                </a:solidFill>
                <a:ea typeface="+mj-lt"/>
                <a:cs typeface="+mj-lt"/>
              </a:rPr>
              <a:t>Learning Outcomes:</a:t>
            </a:r>
            <a:endParaRPr lang="en-US" dirty="0" err="1">
              <a:solidFill>
                <a:srgbClr val="0070C0"/>
              </a:solidFill>
            </a:endParaRPr>
          </a:p>
        </p:txBody>
      </p:sp>
    </p:spTree>
    <p:extLst>
      <p:ext uri="{BB962C8B-B14F-4D97-AF65-F5344CB8AC3E}">
        <p14:creationId xmlns:p14="http://schemas.microsoft.com/office/powerpoint/2010/main" val="759626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r>
              <a:rPr lang="cy-GB" altLang="en-US" sz="5400" dirty="0">
                <a:solidFill>
                  <a:srgbClr val="0070C0"/>
                </a:solidFill>
                <a:latin typeface="Arial"/>
                <a:cs typeface="Arial"/>
              </a:rPr>
              <a:t>Assessment</a:t>
            </a:r>
            <a:r>
              <a:rPr lang="cy-GB" altLang="en-US" dirty="0">
                <a:solidFill>
                  <a:srgbClr val="0000FF"/>
                </a:solidFill>
                <a:latin typeface="Lucida Sans"/>
              </a:rPr>
              <a:t> </a:t>
            </a: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339436" y="2216524"/>
            <a:ext cx="10454070" cy="3989388"/>
          </a:xfrm>
        </p:spPr>
        <p:txBody>
          <a:bodyPr vert="horz" lIns="91440" tIns="45720" rIns="91440" bIns="45720" rtlCol="0" anchor="t">
            <a:normAutofit/>
          </a:bodyPr>
          <a:lstStyle/>
          <a:p>
            <a:r>
              <a:rPr lang="en-GB" altLang="en-US" dirty="0">
                <a:solidFill>
                  <a:srgbClr val="0070C0"/>
                </a:solidFill>
              </a:rPr>
              <a:t>Portfolio assignment (4,000 words) consisting of 3 sections</a:t>
            </a:r>
          </a:p>
          <a:p>
            <a:endParaRPr lang="en-GB" altLang="en-US" dirty="0"/>
          </a:p>
        </p:txBody>
      </p:sp>
    </p:spTree>
    <p:extLst>
      <p:ext uri="{BB962C8B-B14F-4D97-AF65-F5344CB8AC3E}">
        <p14:creationId xmlns:p14="http://schemas.microsoft.com/office/powerpoint/2010/main" val="3666238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en-GB" sz="4800" i="1" dirty="0">
                <a:solidFill>
                  <a:srgbClr val="0070C0"/>
                </a:solidFill>
              </a:rPr>
              <a:t>What is research?</a:t>
            </a:r>
          </a:p>
        </p:txBody>
      </p:sp>
      <p:sp>
        <p:nvSpPr>
          <p:cNvPr id="4" name="Content Placeholder 3"/>
          <p:cNvSpPr>
            <a:spLocks noGrp="1"/>
          </p:cNvSpPr>
          <p:nvPr>
            <p:ph sz="half" idx="2"/>
          </p:nvPr>
        </p:nvSpPr>
        <p:spPr>
          <a:xfrm>
            <a:off x="902162" y="1825625"/>
            <a:ext cx="5181600" cy="4351338"/>
          </a:xfrm>
        </p:spPr>
        <p:txBody>
          <a:bodyPr vert="horz" lIns="91440" tIns="45720" rIns="91440" bIns="45720" rtlCol="0" anchor="t">
            <a:normAutofit/>
          </a:bodyPr>
          <a:lstStyle/>
          <a:p>
            <a:r>
              <a:rPr lang="en-GB" dirty="0">
                <a:solidFill>
                  <a:srgbClr val="0070C0"/>
                </a:solidFill>
              </a:rPr>
              <a:t>Ideas?</a:t>
            </a:r>
          </a:p>
        </p:txBody>
      </p:sp>
    </p:spTree>
    <p:extLst>
      <p:ext uri="{BB962C8B-B14F-4D97-AF65-F5344CB8AC3E}">
        <p14:creationId xmlns:p14="http://schemas.microsoft.com/office/powerpoint/2010/main" val="3427775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19902"/>
          </a:xfrm>
        </p:spPr>
        <p:txBody>
          <a:bodyPr vert="horz" lIns="91440" tIns="45720" rIns="91440" bIns="45720" rtlCol="0" anchor="ctr">
            <a:noAutofit/>
          </a:bodyPr>
          <a:lstStyle/>
          <a:p>
            <a:r>
              <a:rPr lang="en-GB" sz="4800" i="1" dirty="0">
                <a:solidFill>
                  <a:srgbClr val="0070C0"/>
                </a:solidFill>
              </a:rPr>
              <a:t>How can we learn from research?</a:t>
            </a:r>
            <a:endParaRPr lang="en-GB" sz="4800" dirty="0">
              <a:solidFill>
                <a:srgbClr val="0070C0"/>
              </a:solidFill>
            </a:endParaRPr>
          </a:p>
        </p:txBody>
      </p:sp>
    </p:spTree>
    <p:extLst>
      <p:ext uri="{BB962C8B-B14F-4D97-AF65-F5344CB8AC3E}">
        <p14:creationId xmlns:p14="http://schemas.microsoft.com/office/powerpoint/2010/main" val="17185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91955"/>
            <a:ext cx="12183372" cy="1339940"/>
          </a:xfrm>
        </p:spPr>
        <p:txBody>
          <a:bodyPr>
            <a:noAutofit/>
          </a:bodyPr>
          <a:lstStyle/>
          <a:p>
            <a:r>
              <a:rPr lang="en-GB" sz="4800" i="1" dirty="0">
                <a:solidFill>
                  <a:srgbClr val="0070C0"/>
                </a:solidFill>
              </a:rPr>
              <a:t>How can  others learn from research?</a:t>
            </a:r>
          </a:p>
        </p:txBody>
      </p:sp>
      <p:sp>
        <p:nvSpPr>
          <p:cNvPr id="4" name="Content Placeholder 3"/>
          <p:cNvSpPr>
            <a:spLocks noGrp="1"/>
          </p:cNvSpPr>
          <p:nvPr>
            <p:ph sz="half" idx="2"/>
          </p:nvPr>
        </p:nvSpPr>
        <p:spPr>
          <a:xfrm>
            <a:off x="537472" y="1825625"/>
            <a:ext cx="10816328" cy="4351338"/>
          </a:xfrm>
        </p:spPr>
        <p:txBody>
          <a:bodyPr vert="horz" lIns="91440" tIns="45720" rIns="91440" bIns="45720" rtlCol="0" anchor="t">
            <a:normAutofit/>
          </a:bodyPr>
          <a:lstStyle/>
          <a:p>
            <a:r>
              <a:rPr lang="en-GB" dirty="0">
                <a:solidFill>
                  <a:srgbClr val="0070C0"/>
                </a:solidFill>
              </a:rPr>
              <a:t>Find out new information</a:t>
            </a:r>
            <a:endParaRPr lang="en-GB" dirty="0">
              <a:solidFill>
                <a:srgbClr val="0070C0"/>
              </a:solidFill>
              <a:cs typeface="Arial"/>
            </a:endParaRPr>
          </a:p>
          <a:p>
            <a:r>
              <a:rPr lang="en-GB" dirty="0">
                <a:solidFill>
                  <a:srgbClr val="0070C0"/>
                </a:solidFill>
              </a:rPr>
              <a:t>Justification for gut feelings or anecdotes </a:t>
            </a:r>
            <a:endParaRPr lang="en-GB" dirty="0">
              <a:solidFill>
                <a:srgbClr val="0070C0"/>
              </a:solidFill>
              <a:cs typeface="Arial"/>
            </a:endParaRPr>
          </a:p>
          <a:p>
            <a:r>
              <a:rPr lang="en-GB" dirty="0">
                <a:solidFill>
                  <a:srgbClr val="0070C0"/>
                </a:solidFill>
              </a:rPr>
              <a:t>Try new and innovative ideas</a:t>
            </a:r>
            <a:endParaRPr lang="en-GB" dirty="0">
              <a:solidFill>
                <a:srgbClr val="0070C0"/>
              </a:solidFill>
              <a:cs typeface="Arial"/>
            </a:endParaRPr>
          </a:p>
          <a:p>
            <a:r>
              <a:rPr lang="en-GB" dirty="0">
                <a:solidFill>
                  <a:srgbClr val="0070C0"/>
                </a:solidFill>
              </a:rPr>
              <a:t>Improve practice</a:t>
            </a:r>
            <a:endParaRPr lang="en-GB" dirty="0">
              <a:solidFill>
                <a:srgbClr val="0070C0"/>
              </a:solidFill>
              <a:cs typeface="Arial"/>
            </a:endParaRPr>
          </a:p>
          <a:p>
            <a:r>
              <a:rPr lang="en-GB" dirty="0">
                <a:solidFill>
                  <a:srgbClr val="0070C0"/>
                </a:solidFill>
              </a:rPr>
              <a:t>Evidence to defend our viewpoints or ethos    -Evidence based practice</a:t>
            </a:r>
            <a:endParaRPr lang="en-GB" dirty="0">
              <a:solidFill>
                <a:srgbClr val="0070C0"/>
              </a:solidFill>
              <a:cs typeface="Arial"/>
            </a:endParaRPr>
          </a:p>
          <a:p>
            <a:endParaRPr lang="en-GB" i="1" dirty="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107601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79" y="135087"/>
            <a:ext cx="10515600" cy="1325563"/>
          </a:xfrm>
        </p:spPr>
        <p:txBody>
          <a:bodyPr vert="horz" lIns="91440" tIns="45720" rIns="91440" bIns="45720" rtlCol="0" anchor="ctr">
            <a:noAutofit/>
          </a:bodyPr>
          <a:lstStyle/>
          <a:p>
            <a:r>
              <a:rPr lang="en-GB" sz="4800" dirty="0">
                <a:solidFill>
                  <a:srgbClr val="0070C0"/>
                </a:solidFill>
              </a:rPr>
              <a:t>Types of research</a:t>
            </a:r>
          </a:p>
        </p:txBody>
      </p:sp>
      <p:sp>
        <p:nvSpPr>
          <p:cNvPr id="4" name="Content Placeholder 3"/>
          <p:cNvSpPr>
            <a:spLocks noGrp="1"/>
          </p:cNvSpPr>
          <p:nvPr>
            <p:ph sz="half" idx="2"/>
          </p:nvPr>
        </p:nvSpPr>
        <p:spPr>
          <a:xfrm>
            <a:off x="187036" y="1825625"/>
            <a:ext cx="11166764" cy="4351338"/>
          </a:xfrm>
        </p:spPr>
        <p:txBody>
          <a:bodyPr vert="horz" lIns="91440" tIns="45720" rIns="91440" bIns="45720" rtlCol="0" anchor="t">
            <a:normAutofit/>
          </a:bodyPr>
          <a:lstStyle/>
          <a:p>
            <a:r>
              <a:rPr lang="en-GB" dirty="0">
                <a:solidFill>
                  <a:srgbClr val="0070C0"/>
                </a:solidFill>
              </a:rPr>
              <a:t>Primary Research- a  person </a:t>
            </a:r>
            <a:r>
              <a:rPr lang="en-US" dirty="0">
                <a:solidFill>
                  <a:srgbClr val="0070C0"/>
                </a:solidFill>
              </a:rPr>
              <a:t>collecting data first-hand themselves.</a:t>
            </a:r>
            <a:endParaRPr lang="en-GB" dirty="0">
              <a:solidFill>
                <a:srgbClr val="0070C0"/>
              </a:solidFill>
              <a:cs typeface="Arial"/>
            </a:endParaRPr>
          </a:p>
          <a:p>
            <a:endParaRPr lang="en-GB" dirty="0">
              <a:solidFill>
                <a:srgbClr val="0070C0"/>
              </a:solidFill>
              <a:cs typeface="Arial"/>
            </a:endParaRPr>
          </a:p>
          <a:p>
            <a:r>
              <a:rPr lang="en-GB" dirty="0">
                <a:solidFill>
                  <a:srgbClr val="0070C0"/>
                </a:solidFill>
              </a:rPr>
              <a:t>Secondary Research- collecting data  and information that has already been published by someone else.</a:t>
            </a:r>
            <a:endParaRPr lang="en-GB" dirty="0">
              <a:solidFill>
                <a:srgbClr val="0070C0"/>
              </a:solidFill>
              <a:cs typeface="Arial"/>
            </a:endParaRPr>
          </a:p>
          <a:p>
            <a:pPr marL="0" indent="0">
              <a:buNone/>
            </a:pPr>
            <a:endParaRPr lang="en-GB" i="1" dirty="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833248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728" y="135087"/>
            <a:ext cx="10515600" cy="1325563"/>
          </a:xfrm>
        </p:spPr>
        <p:txBody>
          <a:bodyPr vert="horz" lIns="91440" tIns="45720" rIns="91440" bIns="45720" rtlCol="0" anchor="ctr">
            <a:noAutofit/>
          </a:bodyPr>
          <a:lstStyle/>
          <a:p>
            <a:r>
              <a:rPr lang="en-GB" sz="4800" i="1" dirty="0">
                <a:solidFill>
                  <a:srgbClr val="0070C0"/>
                </a:solidFill>
              </a:rPr>
              <a:t>Primary and Secondary sources</a:t>
            </a:r>
          </a:p>
        </p:txBody>
      </p:sp>
      <p:sp>
        <p:nvSpPr>
          <p:cNvPr id="4" name="Content Placeholder 3"/>
          <p:cNvSpPr>
            <a:spLocks noGrp="1"/>
          </p:cNvSpPr>
          <p:nvPr>
            <p:ph sz="half" idx="2"/>
          </p:nvPr>
        </p:nvSpPr>
        <p:spPr>
          <a:xfrm>
            <a:off x="817418" y="1906970"/>
            <a:ext cx="9784446" cy="4953000"/>
          </a:xfrm>
        </p:spPr>
        <p:txBody>
          <a:bodyPr vert="horz" lIns="91440" tIns="45720" rIns="91440" bIns="45720" rtlCol="0" anchor="t">
            <a:noAutofit/>
          </a:bodyPr>
          <a:lstStyle/>
          <a:p>
            <a:pPr marL="0" indent="0">
              <a:buNone/>
            </a:pPr>
            <a:r>
              <a:rPr lang="en-GB" sz="2400" b="1" dirty="0">
                <a:solidFill>
                  <a:srgbClr val="0070C0"/>
                </a:solidFill>
              </a:rPr>
              <a:t>Primary sources</a:t>
            </a:r>
            <a:endParaRPr lang="en-GB" sz="2400" b="1" dirty="0">
              <a:solidFill>
                <a:srgbClr val="0070C0"/>
              </a:solidFill>
              <a:cs typeface="Arial"/>
            </a:endParaRPr>
          </a:p>
          <a:p>
            <a:r>
              <a:rPr lang="en-GB" sz="2400" dirty="0">
                <a:solidFill>
                  <a:srgbClr val="0070C0"/>
                </a:solidFill>
              </a:rPr>
              <a:t>Presenting the  author(s) own primary research.</a:t>
            </a:r>
            <a:endParaRPr lang="en-GB" sz="2400" dirty="0">
              <a:solidFill>
                <a:srgbClr val="0070C0"/>
              </a:solidFill>
              <a:cs typeface="Arial"/>
            </a:endParaRPr>
          </a:p>
          <a:p>
            <a:r>
              <a:rPr lang="en-GB" sz="2400" dirty="0">
                <a:solidFill>
                  <a:srgbClr val="0070C0"/>
                </a:solidFill>
              </a:rPr>
              <a:t>Research articles in journals presenting primary research.</a:t>
            </a:r>
            <a:endParaRPr lang="en-GB" sz="2400" dirty="0">
              <a:solidFill>
                <a:srgbClr val="0070C0"/>
              </a:solidFill>
              <a:cs typeface="Arial"/>
            </a:endParaRPr>
          </a:p>
          <a:p>
            <a:r>
              <a:rPr lang="en-GB" sz="2400" dirty="0">
                <a:solidFill>
                  <a:srgbClr val="0070C0"/>
                </a:solidFill>
              </a:rPr>
              <a:t>Conference  articles presenting primary research.</a:t>
            </a:r>
            <a:endParaRPr lang="en-GB" sz="2400" dirty="0">
              <a:solidFill>
                <a:srgbClr val="0070C0"/>
              </a:solidFill>
              <a:cs typeface="Arial"/>
            </a:endParaRPr>
          </a:p>
          <a:p>
            <a:endParaRPr lang="en-GB" sz="2000" dirty="0"/>
          </a:p>
          <a:p>
            <a:endParaRPr lang="en-GB" sz="2000" dirty="0"/>
          </a:p>
        </p:txBody>
      </p:sp>
    </p:spTree>
    <p:extLst>
      <p:ext uri="{BB962C8B-B14F-4D97-AF65-F5344CB8AC3E}">
        <p14:creationId xmlns:p14="http://schemas.microsoft.com/office/powerpoint/2010/main" val="1768386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9C5EC245-49BB-4F44-9C3F-2B758BA62887}"/>
              </a:ext>
            </a:extLst>
          </p:cNvPr>
          <p:cNvSpPr>
            <a:spLocks noGrp="1"/>
          </p:cNvSpPr>
          <p:nvPr>
            <p:ph sz="half" idx="2"/>
          </p:nvPr>
        </p:nvSpPr>
        <p:spPr>
          <a:xfrm>
            <a:off x="983674" y="764704"/>
            <a:ext cx="10315736" cy="3989040"/>
          </a:xfrm>
        </p:spPr>
        <p:txBody>
          <a:bodyPr vert="horz" lIns="91440" tIns="45720" rIns="91440" bIns="45720" rtlCol="0" anchor="t">
            <a:noAutofit/>
          </a:bodyPr>
          <a:lstStyle/>
          <a:p>
            <a:pPr marL="0" indent="0">
              <a:buNone/>
            </a:pPr>
            <a:r>
              <a:rPr lang="en-GB" sz="2400" b="1" dirty="0">
                <a:solidFill>
                  <a:srgbClr val="0070C0"/>
                </a:solidFill>
              </a:rPr>
              <a:t>Secondary Sources</a:t>
            </a:r>
            <a:endParaRPr lang="en-GB" sz="2400" b="1" dirty="0">
              <a:solidFill>
                <a:srgbClr val="0070C0"/>
              </a:solidFill>
              <a:cs typeface="Arial"/>
            </a:endParaRPr>
          </a:p>
          <a:p>
            <a:pPr marL="0" indent="0">
              <a:buNone/>
            </a:pPr>
            <a:r>
              <a:rPr lang="en-GB" sz="2400" b="1" dirty="0">
                <a:solidFill>
                  <a:srgbClr val="0070C0"/>
                </a:solidFill>
              </a:rPr>
              <a:t>Usually:</a:t>
            </a:r>
            <a:endParaRPr lang="en-GB" sz="2400" b="1" dirty="0">
              <a:solidFill>
                <a:srgbClr val="0070C0"/>
              </a:solidFill>
              <a:cs typeface="Arial"/>
            </a:endParaRPr>
          </a:p>
          <a:p>
            <a:r>
              <a:rPr lang="en-GB" sz="2400" dirty="0">
                <a:solidFill>
                  <a:srgbClr val="0070C0"/>
                </a:solidFill>
              </a:rPr>
              <a:t>Books bringing together many people’s research and ideas</a:t>
            </a:r>
            <a:endParaRPr lang="en-GB" sz="2400" dirty="0">
              <a:solidFill>
                <a:srgbClr val="0070C0"/>
              </a:solidFill>
              <a:cs typeface="Arial"/>
            </a:endParaRPr>
          </a:p>
          <a:p>
            <a:r>
              <a:rPr lang="en-GB" sz="2400" dirty="0">
                <a:solidFill>
                  <a:srgbClr val="0070C0"/>
                </a:solidFill>
              </a:rPr>
              <a:t>Literature Reviews in journal articles</a:t>
            </a:r>
            <a:endParaRPr lang="en-GB" sz="2400" dirty="0">
              <a:solidFill>
                <a:srgbClr val="0070C0"/>
              </a:solidFill>
              <a:cs typeface="Arial"/>
            </a:endParaRPr>
          </a:p>
          <a:p>
            <a:pPr marL="0" indent="0">
              <a:buNone/>
            </a:pPr>
            <a:endParaRPr lang="en-GB" sz="2400" i="1" dirty="0">
              <a:solidFill>
                <a:srgbClr val="0070C0"/>
              </a:solidFill>
              <a:cs typeface="Arial"/>
            </a:endParaRPr>
          </a:p>
          <a:p>
            <a:r>
              <a:rPr lang="en-GB" sz="2400" dirty="0">
                <a:solidFill>
                  <a:srgbClr val="0070C0"/>
                </a:solidFill>
                <a:hlinkClick r:id="rId2">
                  <a:extLst>
                    <a:ext uri="{A12FA001-AC4F-418D-AE19-62706E023703}">
                      <ahyp:hlinkClr xmlns:ahyp="http://schemas.microsoft.com/office/drawing/2018/hyperlinkcolor" val="tx"/>
                    </a:ext>
                  </a:extLst>
                </a:hlinkClick>
              </a:rPr>
              <a:t>http://www.youtube.com/watch?v=VS-huq3NBXs</a:t>
            </a:r>
            <a:endParaRPr lang="en-GB" sz="2400" dirty="0">
              <a:solidFill>
                <a:srgbClr val="0070C0"/>
              </a:solidFill>
            </a:endParaRPr>
          </a:p>
          <a:p>
            <a:endParaRPr lang="en-GB" dirty="0"/>
          </a:p>
        </p:txBody>
      </p:sp>
    </p:spTree>
    <p:extLst>
      <p:ext uri="{BB962C8B-B14F-4D97-AF65-F5344CB8AC3E}">
        <p14:creationId xmlns:p14="http://schemas.microsoft.com/office/powerpoint/2010/main" val="1594254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502" y="264483"/>
            <a:ext cx="10515600" cy="1325563"/>
          </a:xfrm>
        </p:spPr>
        <p:txBody>
          <a:bodyPr vert="horz" lIns="91440" tIns="45720" rIns="91440" bIns="45720" rtlCol="0" anchor="ctr">
            <a:noAutofit/>
          </a:bodyPr>
          <a:lstStyle/>
          <a:p>
            <a:r>
              <a:rPr lang="en-GB" sz="4800" dirty="0">
                <a:solidFill>
                  <a:srgbClr val="0070C0"/>
                </a:solidFill>
              </a:rPr>
              <a:t>In your everyday life / work:</a:t>
            </a:r>
          </a:p>
        </p:txBody>
      </p:sp>
      <p:sp>
        <p:nvSpPr>
          <p:cNvPr id="4" name="Content Placeholder 3"/>
          <p:cNvSpPr>
            <a:spLocks noGrp="1"/>
          </p:cNvSpPr>
          <p:nvPr>
            <p:ph sz="half" idx="2"/>
          </p:nvPr>
        </p:nvSpPr>
        <p:spPr>
          <a:xfrm>
            <a:off x="392502" y="1825625"/>
            <a:ext cx="10961298" cy="4351338"/>
          </a:xfrm>
        </p:spPr>
        <p:txBody>
          <a:bodyPr vert="horz" lIns="91440" tIns="45720" rIns="91440" bIns="45720" rtlCol="0" anchor="t">
            <a:normAutofit/>
          </a:bodyPr>
          <a:lstStyle/>
          <a:p>
            <a:r>
              <a:rPr lang="en-GB" dirty="0">
                <a:solidFill>
                  <a:srgbClr val="0070C0"/>
                </a:solidFill>
              </a:rPr>
              <a:t>Provide some examples of primary research</a:t>
            </a:r>
            <a:endParaRPr lang="en-GB" dirty="0">
              <a:solidFill>
                <a:srgbClr val="0070C0"/>
              </a:solidFill>
              <a:cs typeface="Arial"/>
            </a:endParaRPr>
          </a:p>
          <a:p>
            <a:endParaRPr lang="en-GB" dirty="0">
              <a:solidFill>
                <a:srgbClr val="0070C0"/>
              </a:solidFill>
              <a:cs typeface="Arial"/>
            </a:endParaRPr>
          </a:p>
          <a:p>
            <a:pPr marL="0" indent="0">
              <a:buNone/>
            </a:pPr>
            <a:endParaRPr lang="en-GB" dirty="0">
              <a:solidFill>
                <a:srgbClr val="0070C0"/>
              </a:solidFill>
              <a:cs typeface="Arial"/>
            </a:endParaRPr>
          </a:p>
          <a:p>
            <a:r>
              <a:rPr lang="en-GB" dirty="0">
                <a:solidFill>
                  <a:srgbClr val="0070C0"/>
                </a:solidFill>
              </a:rPr>
              <a:t>Provide some examples of secondary research</a:t>
            </a:r>
            <a:endParaRPr lang="en-GB" dirty="0">
              <a:solidFill>
                <a:srgbClr val="444D26"/>
              </a:solidFill>
              <a:cs typeface="Arial"/>
            </a:endParaRPr>
          </a:p>
        </p:txBody>
      </p:sp>
    </p:spTree>
    <p:extLst>
      <p:ext uri="{BB962C8B-B14F-4D97-AF65-F5344CB8AC3E}">
        <p14:creationId xmlns:p14="http://schemas.microsoft.com/office/powerpoint/2010/main" val="1985219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412" y="290423"/>
            <a:ext cx="10515599" cy="1143000"/>
          </a:xfrm>
        </p:spPr>
        <p:txBody>
          <a:bodyPr>
            <a:normAutofit fontScale="90000"/>
          </a:bodyPr>
          <a:lstStyle/>
          <a:p>
            <a:r>
              <a:rPr lang="en-GB" sz="4800" dirty="0">
                <a:solidFill>
                  <a:srgbClr val="0070C0"/>
                </a:solidFill>
              </a:rPr>
              <a:t>We live our lives based on research</a:t>
            </a:r>
            <a:br>
              <a:rPr lang="en-GB" dirty="0"/>
            </a:br>
            <a:endParaRPr lang="en-GB" dirty="0"/>
          </a:p>
        </p:txBody>
      </p:sp>
      <p:sp>
        <p:nvSpPr>
          <p:cNvPr id="3" name="Content Placeholder 2"/>
          <p:cNvSpPr>
            <a:spLocks noGrp="1"/>
          </p:cNvSpPr>
          <p:nvPr>
            <p:ph sz="half" idx="1"/>
          </p:nvPr>
        </p:nvSpPr>
        <p:spPr>
          <a:xfrm>
            <a:off x="537473" y="1710606"/>
            <a:ext cx="11405800" cy="4351338"/>
          </a:xfrm>
        </p:spPr>
        <p:txBody>
          <a:bodyPr vert="horz" lIns="91440" tIns="45720" rIns="91440" bIns="45720" rtlCol="0" anchor="t">
            <a:noAutofit/>
          </a:bodyPr>
          <a:lstStyle/>
          <a:p>
            <a:r>
              <a:rPr lang="en-GB" sz="2400" dirty="0">
                <a:solidFill>
                  <a:srgbClr val="0070C0"/>
                </a:solidFill>
              </a:rPr>
              <a:t>‘8 out of 10 cats preferred Whiskers’</a:t>
            </a:r>
            <a:endParaRPr lang="en-GB" sz="2400" dirty="0">
              <a:solidFill>
                <a:srgbClr val="0070C0"/>
              </a:solidFill>
              <a:cs typeface="Arial"/>
            </a:endParaRPr>
          </a:p>
          <a:p>
            <a:r>
              <a:rPr lang="en-GB" sz="2400" dirty="0">
                <a:solidFill>
                  <a:srgbClr val="0070C0"/>
                </a:solidFill>
              </a:rPr>
              <a:t>89 out of 100 preferred this shampoo</a:t>
            </a:r>
            <a:endParaRPr lang="en-GB" sz="2400" dirty="0">
              <a:solidFill>
                <a:srgbClr val="0070C0"/>
              </a:solidFill>
              <a:cs typeface="Arial"/>
            </a:endParaRPr>
          </a:p>
          <a:p>
            <a:pPr marL="0" indent="0">
              <a:buNone/>
            </a:pPr>
            <a:r>
              <a:rPr lang="en-GB" sz="2400" dirty="0">
                <a:solidFill>
                  <a:srgbClr val="0070C0"/>
                </a:solidFill>
                <a:hlinkClick r:id="rId3">
                  <a:extLst>
                    <a:ext uri="{A12FA001-AC4F-418D-AE19-62706E023703}">
                      <ahyp:hlinkClr xmlns:ahyp="http://schemas.microsoft.com/office/drawing/2018/hyperlinkcolor" val="tx"/>
                    </a:ext>
                  </a:extLst>
                </a:hlinkClick>
              </a:rPr>
              <a:t>http://www.youtube.com/watch?v=y3EEIcPkcO4</a:t>
            </a:r>
            <a:endParaRPr lang="en-GB" sz="2400" dirty="0">
              <a:solidFill>
                <a:srgbClr val="0070C0"/>
              </a:solidFill>
              <a:cs typeface="Arial"/>
            </a:endParaRPr>
          </a:p>
          <a:p>
            <a:r>
              <a:rPr lang="en-GB" sz="2400" dirty="0">
                <a:solidFill>
                  <a:srgbClr val="0070C0"/>
                </a:solidFill>
              </a:rPr>
              <a:t>Safety of medicines / treatments- </a:t>
            </a:r>
            <a:endParaRPr lang="en-GB" sz="2400" dirty="0">
              <a:solidFill>
                <a:srgbClr val="0070C0"/>
              </a:solidFill>
              <a:cs typeface="Arial"/>
            </a:endParaRPr>
          </a:p>
          <a:p>
            <a:r>
              <a:rPr lang="en-GB" sz="2400" dirty="0">
                <a:solidFill>
                  <a:srgbClr val="0070C0"/>
                </a:solidFill>
              </a:rPr>
              <a:t>MMR controversy</a:t>
            </a:r>
            <a:endParaRPr lang="en-GB" sz="2400" dirty="0">
              <a:solidFill>
                <a:srgbClr val="0070C0"/>
              </a:solidFill>
              <a:cs typeface="Arial"/>
            </a:endParaRPr>
          </a:p>
          <a:p>
            <a:r>
              <a:rPr lang="en-GB" sz="2400" dirty="0">
                <a:solidFill>
                  <a:srgbClr val="0070C0"/>
                </a:solidFill>
              </a:rPr>
              <a:t>Food standards</a:t>
            </a:r>
            <a:endParaRPr lang="en-GB" sz="2400" dirty="0">
              <a:solidFill>
                <a:srgbClr val="0070C0"/>
              </a:solidFill>
              <a:cs typeface="Arial"/>
            </a:endParaRPr>
          </a:p>
          <a:p>
            <a:r>
              <a:rPr lang="en-GB" sz="2400" dirty="0">
                <a:solidFill>
                  <a:srgbClr val="0070C0"/>
                </a:solidFill>
              </a:rPr>
              <a:t>Health and safety</a:t>
            </a:r>
            <a:endParaRPr lang="en-GB" sz="2400" dirty="0">
              <a:solidFill>
                <a:srgbClr val="0070C0"/>
              </a:solidFill>
              <a:cs typeface="Arial"/>
            </a:endParaRPr>
          </a:p>
          <a:p>
            <a:r>
              <a:rPr lang="en-GB" sz="2400" dirty="0">
                <a:solidFill>
                  <a:srgbClr val="0070C0"/>
                </a:solidFill>
              </a:rPr>
              <a:t>Covid</a:t>
            </a:r>
            <a:endParaRPr lang="en-GB" sz="2400" dirty="0">
              <a:solidFill>
                <a:srgbClr val="0070C0"/>
              </a:solidFill>
              <a:cs typeface="Arial"/>
            </a:endParaRPr>
          </a:p>
          <a:p>
            <a:pPr marL="0" indent="0">
              <a:buNone/>
            </a:pPr>
            <a:endParaRPr lang="en-GB" dirty="0"/>
          </a:p>
        </p:txBody>
      </p:sp>
    </p:spTree>
    <p:extLst>
      <p:ext uri="{BB962C8B-B14F-4D97-AF65-F5344CB8AC3E}">
        <p14:creationId xmlns:p14="http://schemas.microsoft.com/office/powerpoint/2010/main" val="551243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294" y="-152460"/>
            <a:ext cx="10515600" cy="1325563"/>
          </a:xfrm>
        </p:spPr>
        <p:txBody>
          <a:bodyPr vert="horz" lIns="91440" tIns="45720" rIns="91440" bIns="45720" rtlCol="0" anchor="ctr">
            <a:noAutofit/>
          </a:bodyPr>
          <a:lstStyle/>
          <a:p>
            <a:r>
              <a:rPr lang="en-GB" sz="4800" dirty="0"/>
              <a:t>                        </a:t>
            </a:r>
            <a:r>
              <a:rPr lang="en-GB" sz="4800" dirty="0">
                <a:solidFill>
                  <a:srgbClr val="0070C0"/>
                </a:solidFill>
              </a:rPr>
              <a:t>Task</a:t>
            </a:r>
          </a:p>
        </p:txBody>
      </p:sp>
      <p:sp>
        <p:nvSpPr>
          <p:cNvPr id="4" name="Content Placeholder 3"/>
          <p:cNvSpPr>
            <a:spLocks noGrp="1"/>
          </p:cNvSpPr>
          <p:nvPr>
            <p:ph sz="half" idx="2"/>
          </p:nvPr>
        </p:nvSpPr>
        <p:spPr>
          <a:xfrm>
            <a:off x="732916" y="919851"/>
            <a:ext cx="11023450" cy="4351338"/>
          </a:xfrm>
        </p:spPr>
        <p:txBody>
          <a:bodyPr vert="horz" lIns="91440" tIns="45720" rIns="91440" bIns="45720" rtlCol="0" anchor="t">
            <a:noAutofit/>
          </a:bodyPr>
          <a:lstStyle/>
          <a:p>
            <a:pPr marL="0" indent="0">
              <a:buNone/>
            </a:pPr>
            <a:endParaRPr lang="en-GB" sz="2400" dirty="0">
              <a:solidFill>
                <a:srgbClr val="0070C0"/>
              </a:solidFill>
              <a:cs typeface="Arial"/>
            </a:endParaRPr>
          </a:p>
          <a:p>
            <a:pPr marL="0" indent="0">
              <a:buNone/>
            </a:pPr>
            <a:r>
              <a:rPr lang="en-GB" sz="2400" dirty="0">
                <a:solidFill>
                  <a:srgbClr val="0070C0"/>
                </a:solidFill>
              </a:rPr>
              <a:t>In your groups research current pedagogical thinking- </a:t>
            </a:r>
            <a:endParaRPr lang="en-GB" sz="2400" dirty="0">
              <a:solidFill>
                <a:srgbClr val="0070C0"/>
              </a:solidFill>
              <a:cs typeface="Arial"/>
            </a:endParaRPr>
          </a:p>
          <a:p>
            <a:pPr marL="0" indent="0">
              <a:buNone/>
            </a:pPr>
            <a:r>
              <a:rPr lang="en-GB" sz="2400" dirty="0">
                <a:solidFill>
                  <a:srgbClr val="0070C0"/>
                </a:solidFill>
              </a:rPr>
              <a:t>Such as – </a:t>
            </a:r>
            <a:endParaRPr lang="en-GB" sz="2400" dirty="0">
              <a:solidFill>
                <a:srgbClr val="0070C0"/>
              </a:solidFill>
              <a:cs typeface="Arial"/>
            </a:endParaRPr>
          </a:p>
          <a:p>
            <a:pPr marL="0" indent="0">
              <a:buNone/>
            </a:pPr>
            <a:r>
              <a:rPr lang="en-GB" sz="2400" dirty="0">
                <a:solidFill>
                  <a:srgbClr val="0070C0"/>
                </a:solidFill>
              </a:rPr>
              <a:t>Sustained shared thinking</a:t>
            </a:r>
            <a:endParaRPr lang="en-GB" sz="2400" dirty="0">
              <a:solidFill>
                <a:srgbClr val="0070C0"/>
              </a:solidFill>
              <a:cs typeface="Arial"/>
            </a:endParaRPr>
          </a:p>
          <a:p>
            <a:pPr marL="0" indent="0">
              <a:buNone/>
            </a:pPr>
            <a:r>
              <a:rPr lang="en-GB" sz="2400" dirty="0">
                <a:solidFill>
                  <a:srgbClr val="0070C0"/>
                </a:solidFill>
              </a:rPr>
              <a:t>Digital competence</a:t>
            </a:r>
            <a:endParaRPr lang="en-GB" sz="2400" dirty="0">
              <a:solidFill>
                <a:srgbClr val="0070C0"/>
              </a:solidFill>
              <a:cs typeface="Arial"/>
            </a:endParaRPr>
          </a:p>
          <a:p>
            <a:pPr marL="0" indent="0">
              <a:buNone/>
            </a:pPr>
            <a:r>
              <a:rPr lang="en-GB" sz="2400" dirty="0">
                <a:solidFill>
                  <a:srgbClr val="0070C0"/>
                </a:solidFill>
              </a:rPr>
              <a:t>Risk and challenge</a:t>
            </a:r>
            <a:endParaRPr lang="en-GB" sz="2400" dirty="0">
              <a:solidFill>
                <a:srgbClr val="0070C0"/>
              </a:solidFill>
              <a:cs typeface="Arial"/>
            </a:endParaRPr>
          </a:p>
          <a:p>
            <a:pPr marL="0" indent="0">
              <a:buNone/>
            </a:pPr>
            <a:r>
              <a:rPr lang="en-GB" sz="2400" dirty="0">
                <a:solidFill>
                  <a:srgbClr val="0070C0"/>
                </a:solidFill>
              </a:rPr>
              <a:t>High quality care</a:t>
            </a:r>
            <a:endParaRPr lang="en-GB" sz="2400" dirty="0">
              <a:solidFill>
                <a:srgbClr val="0070C0"/>
              </a:solidFill>
              <a:cs typeface="Arial"/>
            </a:endParaRPr>
          </a:p>
          <a:p>
            <a:pPr marL="0" indent="0">
              <a:buNone/>
            </a:pPr>
            <a:r>
              <a:rPr lang="en-GB" sz="2400" dirty="0">
                <a:solidFill>
                  <a:srgbClr val="0070C0"/>
                </a:solidFill>
              </a:rPr>
              <a:t>Early intervention</a:t>
            </a:r>
            <a:endParaRPr lang="en-GB" sz="2400" dirty="0">
              <a:solidFill>
                <a:srgbClr val="0070C0"/>
              </a:solidFill>
              <a:cs typeface="Arial"/>
            </a:endParaRPr>
          </a:p>
          <a:p>
            <a:pPr marL="0" indent="0">
              <a:buNone/>
            </a:pPr>
            <a:r>
              <a:rPr lang="en-GB" sz="2400" dirty="0">
                <a:solidFill>
                  <a:srgbClr val="0070C0"/>
                </a:solidFill>
              </a:rPr>
              <a:t>Do you have areas of interest that you would like to investigate?</a:t>
            </a:r>
            <a:endParaRPr lang="en-GB" sz="2400" dirty="0">
              <a:solidFill>
                <a:srgbClr val="0070C0"/>
              </a:solidFill>
              <a:cs typeface="Aria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2384378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solidFill>
                  <a:srgbClr val="0070C0"/>
                </a:solidFill>
              </a:rPr>
              <a:t>Assignment activity </a:t>
            </a:r>
            <a:endParaRPr lang="en-GB" sz="4800" dirty="0"/>
          </a:p>
        </p:txBody>
      </p:sp>
      <p:sp>
        <p:nvSpPr>
          <p:cNvPr id="3" name="TextBox 2"/>
          <p:cNvSpPr txBox="1"/>
          <p:nvPr/>
        </p:nvSpPr>
        <p:spPr>
          <a:xfrm>
            <a:off x="301781" y="1772817"/>
            <a:ext cx="10150703" cy="3785652"/>
          </a:xfrm>
          <a:prstGeom prst="rect">
            <a:avLst/>
          </a:prstGeom>
          <a:noFill/>
        </p:spPr>
        <p:txBody>
          <a:bodyPr wrap="square" lIns="91440" tIns="45720" rIns="91440" bIns="45720" rtlCol="0" anchor="t">
            <a:spAutoFit/>
          </a:bodyPr>
          <a:lstStyle/>
          <a:p>
            <a:r>
              <a:rPr lang="en-GB" sz="2400" dirty="0">
                <a:solidFill>
                  <a:srgbClr val="0070C0"/>
                </a:solidFill>
              </a:rPr>
              <a:t>Consider the options below and  make your choice</a:t>
            </a:r>
            <a:endParaRPr lang="en-GB" sz="2400" dirty="0">
              <a:solidFill>
                <a:srgbClr val="0070C0"/>
              </a:solidFill>
              <a:cs typeface="Arial"/>
            </a:endParaRPr>
          </a:p>
          <a:p>
            <a:endParaRPr lang="en-GB" sz="2400" dirty="0">
              <a:solidFill>
                <a:srgbClr val="0070C0"/>
              </a:solidFill>
              <a:cs typeface="Arial"/>
            </a:endParaRPr>
          </a:p>
          <a:p>
            <a:r>
              <a:rPr lang="en-GB" sz="2400" dirty="0">
                <a:solidFill>
                  <a:srgbClr val="0070C0"/>
                </a:solidFill>
              </a:rPr>
              <a:t>1. What evidence is there to support the importance of outdoor play for Young children’s Development?</a:t>
            </a:r>
            <a:endParaRPr lang="en-GB" sz="2400" dirty="0">
              <a:solidFill>
                <a:srgbClr val="0070C0"/>
              </a:solidFill>
              <a:cs typeface="Arial"/>
            </a:endParaRPr>
          </a:p>
          <a:p>
            <a:r>
              <a:rPr lang="en-GB" sz="2400" dirty="0">
                <a:solidFill>
                  <a:srgbClr val="0070C0"/>
                </a:solidFill>
              </a:rPr>
              <a:t>2. How to incorporate effective digital technology within young children’s play?</a:t>
            </a:r>
            <a:endParaRPr lang="en-GB" sz="2400" dirty="0">
              <a:solidFill>
                <a:srgbClr val="0070C0"/>
              </a:solidFill>
              <a:cs typeface="Arial"/>
            </a:endParaRPr>
          </a:p>
          <a:p>
            <a:r>
              <a:rPr lang="en-GB" sz="2400" dirty="0">
                <a:solidFill>
                  <a:srgbClr val="0070C0"/>
                </a:solidFill>
              </a:rPr>
              <a:t>3. Why reading with children from a young age is beneficial for language and social and emotional Development?</a:t>
            </a:r>
            <a:endParaRPr lang="en-GB" sz="2400" dirty="0">
              <a:solidFill>
                <a:srgbClr val="0070C0"/>
              </a:solidFill>
              <a:cs typeface="Arial"/>
            </a:endParaRPr>
          </a:p>
          <a:p>
            <a:r>
              <a:rPr lang="en-GB" sz="2400" dirty="0">
                <a:solidFill>
                  <a:srgbClr val="0070C0"/>
                </a:solidFill>
              </a:rPr>
              <a:t>4. Exploring the strategies used to support Young children with ALN within Early years settings: Are they effective?</a:t>
            </a:r>
            <a:endParaRPr lang="en-GB" sz="2400" dirty="0">
              <a:solidFill>
                <a:srgbClr val="0070C0"/>
              </a:solidFill>
              <a:cs typeface="Arial"/>
            </a:endParaRPr>
          </a:p>
        </p:txBody>
      </p:sp>
    </p:spTree>
    <p:extLst>
      <p:ext uri="{BB962C8B-B14F-4D97-AF65-F5344CB8AC3E}">
        <p14:creationId xmlns:p14="http://schemas.microsoft.com/office/powerpoint/2010/main" val="503052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45F29F8-DB7A-420F-8097-381CC44407C3}"/>
              </a:ext>
            </a:extLst>
          </p:cNvPr>
          <p:cNvSpPr>
            <a:spLocks noGrp="1"/>
          </p:cNvSpPr>
          <p:nvPr>
            <p:ph idx="1"/>
          </p:nvPr>
        </p:nvSpPr>
        <p:spPr>
          <a:xfrm>
            <a:off x="529087" y="577919"/>
            <a:ext cx="9652958" cy="3917032"/>
          </a:xfrm>
        </p:spPr>
        <p:txBody>
          <a:bodyPr vert="horz" lIns="91440" tIns="45720" rIns="91440" bIns="45720" rtlCol="0" anchor="t">
            <a:noAutofit/>
          </a:bodyPr>
          <a:lstStyle/>
          <a:p>
            <a:r>
              <a:rPr lang="en-GB" sz="2400" dirty="0">
                <a:solidFill>
                  <a:srgbClr val="0070C0"/>
                </a:solidFill>
              </a:rPr>
              <a:t>Decide upon your research topic</a:t>
            </a:r>
            <a:endParaRPr lang="en-GB" sz="2400" dirty="0">
              <a:solidFill>
                <a:srgbClr val="0070C0"/>
              </a:solidFill>
              <a:cs typeface="Arial"/>
            </a:endParaRPr>
          </a:p>
          <a:p>
            <a:pPr marL="0" indent="0">
              <a:buNone/>
            </a:pPr>
            <a:endParaRPr lang="en-GB" sz="2400" dirty="0">
              <a:solidFill>
                <a:srgbClr val="0070C0"/>
              </a:solidFill>
              <a:cs typeface="Arial"/>
            </a:endParaRPr>
          </a:p>
          <a:p>
            <a:pPr marL="0" indent="0">
              <a:buNone/>
            </a:pPr>
            <a:r>
              <a:rPr lang="en-GB" sz="2400" dirty="0">
                <a:solidFill>
                  <a:srgbClr val="0070C0"/>
                </a:solidFill>
              </a:rPr>
              <a:t>Consider:</a:t>
            </a:r>
            <a:endParaRPr lang="en-GB" sz="2400" dirty="0">
              <a:solidFill>
                <a:srgbClr val="0070C0"/>
              </a:solidFill>
              <a:cs typeface="Arial"/>
            </a:endParaRPr>
          </a:p>
          <a:p>
            <a:endParaRPr lang="en-GB" sz="2400" dirty="0">
              <a:solidFill>
                <a:srgbClr val="0070C0"/>
              </a:solidFill>
              <a:cs typeface="Arial"/>
            </a:endParaRPr>
          </a:p>
          <a:p>
            <a:r>
              <a:rPr lang="en-GB" sz="2400" dirty="0">
                <a:solidFill>
                  <a:srgbClr val="0070C0"/>
                </a:solidFill>
              </a:rPr>
              <a:t>Literature review – what research is already out there, how does this support your reason for exploring this topic.</a:t>
            </a:r>
            <a:endParaRPr lang="en-GB" sz="2400" dirty="0">
              <a:solidFill>
                <a:srgbClr val="0070C0"/>
              </a:solidFill>
              <a:cs typeface="Arial"/>
            </a:endParaRPr>
          </a:p>
          <a:p>
            <a:r>
              <a:rPr lang="en-GB" sz="2400" dirty="0">
                <a:solidFill>
                  <a:srgbClr val="0070C0"/>
                </a:solidFill>
              </a:rPr>
              <a:t>Methodology - what methods would you use to collect your data? Why?</a:t>
            </a:r>
            <a:endParaRPr lang="en-GB" sz="2400" dirty="0">
              <a:solidFill>
                <a:srgbClr val="0070C0"/>
              </a:solidFill>
              <a:cs typeface="Arial"/>
            </a:endParaRPr>
          </a:p>
          <a:p>
            <a:r>
              <a:rPr lang="en-GB" sz="2400" dirty="0">
                <a:solidFill>
                  <a:srgbClr val="0070C0"/>
                </a:solidFill>
              </a:rPr>
              <a:t>Ethics- print off the form start to work through the sections, use reading and research to inform you.</a:t>
            </a:r>
            <a:endParaRPr lang="en-GB" sz="2400" dirty="0">
              <a:solidFill>
                <a:srgbClr val="0070C0"/>
              </a:solidFill>
              <a:cs typeface="Arial"/>
            </a:endParaRPr>
          </a:p>
          <a:p>
            <a:r>
              <a:rPr lang="en-GB" sz="2400" b="1" dirty="0">
                <a:solidFill>
                  <a:srgbClr val="0070C0"/>
                </a:solidFill>
              </a:rPr>
              <a:t>You will all need to read and complete research throughout this module</a:t>
            </a:r>
            <a:r>
              <a:rPr lang="en-GB" sz="2400" dirty="0">
                <a:solidFill>
                  <a:srgbClr val="0070C0"/>
                </a:solidFill>
              </a:rPr>
              <a:t>.</a:t>
            </a:r>
            <a:endParaRPr lang="en-GB" sz="2400" dirty="0">
              <a:solidFill>
                <a:srgbClr val="0070C0"/>
              </a:solidFill>
              <a:cs typeface="Arial"/>
            </a:endParaRPr>
          </a:p>
          <a:p>
            <a:endParaRPr lang="en-GB" dirty="0"/>
          </a:p>
        </p:txBody>
      </p:sp>
    </p:spTree>
    <p:extLst>
      <p:ext uri="{BB962C8B-B14F-4D97-AF65-F5344CB8AC3E}">
        <p14:creationId xmlns:p14="http://schemas.microsoft.com/office/powerpoint/2010/main" val="40021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47445" y="-66196"/>
            <a:ext cx="10515600" cy="1325563"/>
          </a:xfrm>
        </p:spPr>
        <p:txBody>
          <a:bodyPr vert="horz" lIns="91440" tIns="45720" rIns="91440" bIns="45720" rtlCol="0" anchor="ctr">
            <a:noAutofit/>
          </a:bodyPr>
          <a:lstStyle/>
          <a:p>
            <a:r>
              <a:rPr lang="en-GB" sz="4800" dirty="0">
                <a:solidFill>
                  <a:srgbClr val="0070C0"/>
                </a:solidFill>
              </a:rPr>
              <a:t>Further Reading</a:t>
            </a:r>
          </a:p>
        </p:txBody>
      </p:sp>
      <p:sp>
        <p:nvSpPr>
          <p:cNvPr id="3" name="Content Placeholder 2"/>
          <p:cNvSpPr>
            <a:spLocks noGrp="1"/>
          </p:cNvSpPr>
          <p:nvPr>
            <p:ph sz="half" idx="1"/>
          </p:nvPr>
        </p:nvSpPr>
        <p:spPr>
          <a:xfrm>
            <a:off x="40257" y="1327031"/>
            <a:ext cx="12059728" cy="4525963"/>
          </a:xfrm>
        </p:spPr>
        <p:txBody>
          <a:bodyPr>
            <a:normAutofit lnSpcReduction="10000"/>
          </a:bodyPr>
          <a:lstStyle/>
          <a:p>
            <a:pPr>
              <a:lnSpc>
                <a:spcPct val="90000"/>
              </a:lnSpc>
            </a:pPr>
            <a:r>
              <a:rPr lang="en-GB" sz="2400" dirty="0"/>
              <a:t>Bell, J. (2005) </a:t>
            </a:r>
            <a:r>
              <a:rPr lang="en-GB" sz="2400" i="1" dirty="0"/>
              <a:t>Doing Your Research Project: a guide for first time researchers in education and social science</a:t>
            </a:r>
            <a:r>
              <a:rPr lang="en-GB" sz="2400" dirty="0"/>
              <a:t>, (4th </a:t>
            </a:r>
            <a:r>
              <a:rPr lang="en-GB" sz="2400" dirty="0" err="1"/>
              <a:t>ed</a:t>
            </a:r>
            <a:r>
              <a:rPr lang="en-GB" sz="2400" dirty="0"/>
              <a:t>) Buckingham: Open University Press. </a:t>
            </a:r>
          </a:p>
          <a:p>
            <a:pPr>
              <a:lnSpc>
                <a:spcPct val="90000"/>
              </a:lnSpc>
            </a:pPr>
            <a:r>
              <a:rPr lang="en-GB" sz="2400" dirty="0"/>
              <a:t>Coe, R., Waring, M., Hedges, L.V. and Arthur, J. (</a:t>
            </a:r>
            <a:r>
              <a:rPr lang="en-GB" sz="2400" i="1" dirty="0"/>
              <a:t>2017)Research Methods &amp; Methodologies In Education</a:t>
            </a:r>
            <a:r>
              <a:rPr lang="en-GB" sz="2400" dirty="0"/>
              <a:t>. 2</a:t>
            </a:r>
            <a:r>
              <a:rPr lang="en-GB" sz="2400" baseline="30000" dirty="0"/>
              <a:t>nd</a:t>
            </a:r>
            <a:r>
              <a:rPr lang="en-GB" sz="2400" dirty="0"/>
              <a:t> </a:t>
            </a:r>
            <a:r>
              <a:rPr lang="en-GB" sz="2400" dirty="0" err="1"/>
              <a:t>edn</a:t>
            </a:r>
            <a:r>
              <a:rPr lang="en-GB" sz="2400" dirty="0"/>
              <a:t>. London: Sage.</a:t>
            </a:r>
          </a:p>
          <a:p>
            <a:pPr>
              <a:lnSpc>
                <a:spcPct val="90000"/>
              </a:lnSpc>
            </a:pPr>
            <a:r>
              <a:rPr lang="en-GB" sz="2400" noProof="1"/>
              <a:t>Cresswell,</a:t>
            </a:r>
            <a:r>
              <a:rPr lang="en-GB" sz="2400" dirty="0"/>
              <a:t> J. W. (2008) </a:t>
            </a:r>
            <a:r>
              <a:rPr lang="en-GB" sz="2400" i="1" dirty="0"/>
              <a:t>Educational Research: Planning, Conducting, and Evaluating Quantitative and Qualitative Research. </a:t>
            </a:r>
            <a:r>
              <a:rPr lang="en-GB" sz="2400" dirty="0"/>
              <a:t> 3</a:t>
            </a:r>
            <a:r>
              <a:rPr lang="en-GB" sz="2400" baseline="30000" dirty="0"/>
              <a:t>rd</a:t>
            </a:r>
            <a:r>
              <a:rPr lang="en-GB" sz="2400" dirty="0"/>
              <a:t> ed. Pearson Education International.</a:t>
            </a:r>
          </a:p>
          <a:p>
            <a:pPr hangingPunct="0">
              <a:lnSpc>
                <a:spcPct val="90000"/>
              </a:lnSpc>
            </a:pPr>
            <a:r>
              <a:rPr lang="en-GB" sz="2400" noProof="1"/>
              <a:t>MacNaughton, G., Rolfe, S., &amp; Siraj-Blatchford</a:t>
            </a:r>
            <a:r>
              <a:rPr lang="en-GB" sz="2400" dirty="0"/>
              <a:t>, I. (2001) </a:t>
            </a:r>
            <a:r>
              <a:rPr lang="en-GB" sz="2400" i="1" dirty="0"/>
              <a:t>Doing Early Childhood Research.</a:t>
            </a:r>
            <a:r>
              <a:rPr lang="en-GB" sz="2400" dirty="0"/>
              <a:t>  London:  Allen &amp; </a:t>
            </a:r>
            <a:r>
              <a:rPr lang="en-GB" sz="2400" noProof="1"/>
              <a:t>Unwin. </a:t>
            </a:r>
          </a:p>
          <a:p>
            <a:pPr hangingPunct="0">
              <a:lnSpc>
                <a:spcPct val="90000"/>
              </a:lnSpc>
            </a:pPr>
            <a:r>
              <a:rPr lang="en-GB" sz="2400" noProof="1"/>
              <a:t>Mukherji, P. &amp; Albon</a:t>
            </a:r>
            <a:r>
              <a:rPr lang="en-GB" sz="2400" dirty="0"/>
              <a:t>, D. (2018) </a:t>
            </a:r>
            <a:r>
              <a:rPr lang="en-GB" sz="2400" i="1" dirty="0"/>
              <a:t>Research Methods in Early Childhood. </a:t>
            </a:r>
            <a:r>
              <a:rPr lang="en-GB" sz="2400" dirty="0"/>
              <a:t>London: Sage Publications.</a:t>
            </a:r>
          </a:p>
          <a:p>
            <a:pPr hangingPunct="0">
              <a:lnSpc>
                <a:spcPct val="90000"/>
              </a:lnSpc>
            </a:pPr>
            <a:r>
              <a:rPr lang="en-GB" sz="2400" dirty="0"/>
              <a:t>Roberts-Holmes, G. (2018) </a:t>
            </a:r>
            <a:r>
              <a:rPr lang="en-GB" sz="2400" i="1" dirty="0"/>
              <a:t>Doing your Early Years Research Project</a:t>
            </a:r>
            <a:r>
              <a:rPr lang="en-GB" sz="2400" dirty="0"/>
              <a:t>, 2</a:t>
            </a:r>
            <a:r>
              <a:rPr lang="en-GB" sz="2400" baseline="30000" dirty="0"/>
              <a:t>nd</a:t>
            </a:r>
            <a:r>
              <a:rPr lang="en-GB" sz="2400" dirty="0"/>
              <a:t> edition. London: Sage. </a:t>
            </a:r>
          </a:p>
          <a:p>
            <a:pPr>
              <a:lnSpc>
                <a:spcPct val="90000"/>
              </a:lnSpc>
            </a:pPr>
            <a:endParaRPr lang="en-GB" sz="2400" dirty="0"/>
          </a:p>
        </p:txBody>
      </p:sp>
    </p:spTree>
    <p:extLst>
      <p:ext uri="{BB962C8B-B14F-4D97-AF65-F5344CB8AC3E}">
        <p14:creationId xmlns:p14="http://schemas.microsoft.com/office/powerpoint/2010/main" val="33878424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13</TotalTime>
  <Words>1627</Words>
  <Application>Microsoft Office PowerPoint</Application>
  <PresentationFormat>Widescreen</PresentationFormat>
  <Paragraphs>174</Paragraphs>
  <Slides>15</Slides>
  <Notes>13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Arial</vt:lpstr>
      <vt:lpstr>Calibri</vt:lpstr>
      <vt:lpstr>Lucida Sans</vt:lpstr>
      <vt:lpstr>Myriad Pro</vt:lpstr>
      <vt:lpstr>Symbol,Sans-Serif</vt:lpstr>
      <vt:lpstr>Times</vt:lpstr>
      <vt:lpstr>Office Theme</vt:lpstr>
      <vt:lpstr>20140311PresentationUWTSDTemplate</vt:lpstr>
      <vt:lpstr>    ECEY5010: Research for Learning    </vt:lpstr>
      <vt:lpstr>PowerPoint Presentation</vt:lpstr>
      <vt:lpstr> Assessment </vt:lpstr>
      <vt:lpstr>What is research?</vt:lpstr>
      <vt:lpstr>How can we learn from research?</vt:lpstr>
      <vt:lpstr>How can  others learn from research?</vt:lpstr>
      <vt:lpstr>Types of research</vt:lpstr>
      <vt:lpstr>Primary and Secondary sources</vt:lpstr>
      <vt:lpstr>PowerPoint Presentation</vt:lpstr>
      <vt:lpstr>In your everyday life / work:</vt:lpstr>
      <vt:lpstr>We live our lives based on research </vt:lpstr>
      <vt:lpstr>                        Task</vt:lpstr>
      <vt:lpstr>Assignment activity </vt:lpstr>
      <vt:lpstr>PowerPoint Presentation</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Debra Odeh</cp:lastModifiedBy>
  <cp:revision>107</cp:revision>
  <dcterms:created xsi:type="dcterms:W3CDTF">2022-07-11T13:19:46Z</dcterms:created>
  <dcterms:modified xsi:type="dcterms:W3CDTF">2024-03-14T14:24:27Z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