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2740"/>
  </p:normalViewPr>
  <p:slideViewPr>
    <p:cSldViewPr snapToGrid="0">
      <p:cViewPr varScale="1">
        <p:scale>
          <a:sx n="68" d="100"/>
          <a:sy n="68" d="100"/>
        </p:scale>
        <p:origin x="1234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BDB7F6-1A1E-47EA-809B-80943DFFC1EC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EF53D61-B4A3-41FF-B0C9-B6B2745E9832}">
      <dgm:prSet/>
      <dgm:spPr/>
      <dgm:t>
        <a:bodyPr/>
        <a:lstStyle/>
        <a:p>
          <a:pPr algn="ctr"/>
          <a:r>
            <a:rPr lang="en-US" dirty="0"/>
            <a:t>Emotional intelligence (EI) refers to the skill to recognize, handle, as well as affect oneself and others.</a:t>
          </a:r>
        </a:p>
      </dgm:t>
    </dgm:pt>
    <dgm:pt modelId="{7483BA56-B3A0-442C-A2C5-E45E5D005C80}" type="parTrans" cxnId="{67727423-858C-474B-8589-5F0D69729B00}">
      <dgm:prSet/>
      <dgm:spPr/>
      <dgm:t>
        <a:bodyPr/>
        <a:lstStyle/>
        <a:p>
          <a:endParaRPr lang="en-US"/>
        </a:p>
      </dgm:t>
    </dgm:pt>
    <dgm:pt modelId="{849414D7-4BA3-4125-BF76-5171F01DE90D}" type="sibTrans" cxnId="{67727423-858C-474B-8589-5F0D69729B00}">
      <dgm:prSet/>
      <dgm:spPr/>
      <dgm:t>
        <a:bodyPr/>
        <a:lstStyle/>
        <a:p>
          <a:endParaRPr lang="en-US"/>
        </a:p>
      </dgm:t>
    </dgm:pt>
    <dgm:pt modelId="{9E0E6B94-0065-4FAA-832D-E252BA5DF351}">
      <dgm:prSet/>
      <dgm:spPr/>
      <dgm:t>
        <a:bodyPr/>
        <a:lstStyle/>
        <a:p>
          <a:r>
            <a:rPr lang="en-US" dirty="0"/>
            <a:t>High EI assists the leaders in building trust, conflict resolution and motivation of teams.</a:t>
          </a:r>
        </a:p>
      </dgm:t>
    </dgm:pt>
    <dgm:pt modelId="{125D4EFF-B7FC-48DF-8ABD-9FBE7D7D0DF7}" type="parTrans" cxnId="{A5E51069-7CFB-42FF-983F-6B9EE4D0C579}">
      <dgm:prSet/>
      <dgm:spPr/>
      <dgm:t>
        <a:bodyPr/>
        <a:lstStyle/>
        <a:p>
          <a:endParaRPr lang="en-US"/>
        </a:p>
      </dgm:t>
    </dgm:pt>
    <dgm:pt modelId="{AB3A0C57-C972-4BB1-B71C-96390688C8F2}" type="sibTrans" cxnId="{A5E51069-7CFB-42FF-983F-6B9EE4D0C579}">
      <dgm:prSet/>
      <dgm:spPr/>
      <dgm:t>
        <a:bodyPr/>
        <a:lstStyle/>
        <a:p>
          <a:endParaRPr lang="en-US"/>
        </a:p>
      </dgm:t>
    </dgm:pt>
    <dgm:pt modelId="{F979385F-9307-44EE-9BE5-3511E8D70003}">
      <dgm:prSet/>
      <dgm:spPr/>
      <dgm:t>
        <a:bodyPr/>
        <a:lstStyle/>
        <a:p>
          <a:r>
            <a:rPr lang="en-US" dirty="0"/>
            <a:t>It is also vital in high-pressure situations that are fast and employ emotional control.</a:t>
          </a:r>
        </a:p>
      </dgm:t>
    </dgm:pt>
    <dgm:pt modelId="{0B04B30D-0060-4380-8368-903EB775A655}" type="parTrans" cxnId="{F82292DC-9DC0-4672-9F46-C72C5868A26C}">
      <dgm:prSet/>
      <dgm:spPr/>
      <dgm:t>
        <a:bodyPr/>
        <a:lstStyle/>
        <a:p>
          <a:endParaRPr lang="en-US"/>
        </a:p>
      </dgm:t>
    </dgm:pt>
    <dgm:pt modelId="{73A81A2C-6B6B-4D57-9C6D-934DF5D1C52C}" type="sibTrans" cxnId="{F82292DC-9DC0-4672-9F46-C72C5868A26C}">
      <dgm:prSet/>
      <dgm:spPr/>
      <dgm:t>
        <a:bodyPr/>
        <a:lstStyle/>
        <a:p>
          <a:endParaRPr lang="en-US"/>
        </a:p>
      </dgm:t>
    </dgm:pt>
    <dgm:pt modelId="{B7E794B9-4C5A-4394-9139-BF0B36C989AA}">
      <dgm:prSet/>
      <dgm:spPr/>
      <dgm:t>
        <a:bodyPr/>
        <a:lstStyle/>
        <a:p>
          <a:r>
            <a:rPr lang="en-US" dirty="0"/>
            <a:t>EI helps to establish effective interpersonal relationships, empathy and effective communication.</a:t>
          </a:r>
        </a:p>
      </dgm:t>
    </dgm:pt>
    <dgm:pt modelId="{AD498EF0-F00F-4D91-A3E6-8118AB6A6450}" type="parTrans" cxnId="{22E93971-C24B-455C-BED7-CA6EF65DD09F}">
      <dgm:prSet/>
      <dgm:spPr/>
      <dgm:t>
        <a:bodyPr/>
        <a:lstStyle/>
        <a:p>
          <a:endParaRPr lang="en-US"/>
        </a:p>
      </dgm:t>
    </dgm:pt>
    <dgm:pt modelId="{F2E5F056-E0BF-4430-986F-96C6F3839027}" type="sibTrans" cxnId="{22E93971-C24B-455C-BED7-CA6EF65DD09F}">
      <dgm:prSet/>
      <dgm:spPr/>
      <dgm:t>
        <a:bodyPr/>
        <a:lstStyle/>
        <a:p>
          <a:endParaRPr lang="en-US"/>
        </a:p>
      </dgm:t>
    </dgm:pt>
    <dgm:pt modelId="{80DCCD8D-2243-403B-B996-34E926BF9BE2}">
      <dgm:prSet/>
      <dgm:spPr/>
      <dgm:t>
        <a:bodyPr/>
        <a:lstStyle/>
        <a:p>
          <a:r>
            <a:rPr lang="en-US" dirty="0"/>
            <a:t>EI was described by Goleman (1995) as a fundamental force of leadership.</a:t>
          </a:r>
        </a:p>
      </dgm:t>
    </dgm:pt>
    <dgm:pt modelId="{B1B25D83-2197-4C30-9BAA-B51356741BB8}" type="parTrans" cxnId="{EB97E1C5-F477-452C-B04D-CB02F1292B7D}">
      <dgm:prSet/>
      <dgm:spPr/>
      <dgm:t>
        <a:bodyPr/>
        <a:lstStyle/>
        <a:p>
          <a:endParaRPr lang="en-US"/>
        </a:p>
      </dgm:t>
    </dgm:pt>
    <dgm:pt modelId="{02AFEB96-681A-46E5-8198-64565A459F8B}" type="sibTrans" cxnId="{EB97E1C5-F477-452C-B04D-CB02F1292B7D}">
      <dgm:prSet/>
      <dgm:spPr/>
      <dgm:t>
        <a:bodyPr/>
        <a:lstStyle/>
        <a:p>
          <a:endParaRPr lang="en-US"/>
        </a:p>
      </dgm:t>
    </dgm:pt>
    <dgm:pt modelId="{DCB76B57-033C-2B43-8426-74731CDBFE8C}" type="pres">
      <dgm:prSet presAssocID="{93BDB7F6-1A1E-47EA-809B-80943DFFC1EC}" presName="diagram" presStyleCnt="0">
        <dgm:presLayoutVars>
          <dgm:dir/>
          <dgm:resizeHandles val="exact"/>
        </dgm:presLayoutVars>
      </dgm:prSet>
      <dgm:spPr/>
    </dgm:pt>
    <dgm:pt modelId="{132DB831-B519-AF4C-9046-9843DA3001C9}" type="pres">
      <dgm:prSet presAssocID="{3EF53D61-B4A3-41FF-B0C9-B6B2745E9832}" presName="node" presStyleLbl="node1" presStyleIdx="0" presStyleCnt="5">
        <dgm:presLayoutVars>
          <dgm:bulletEnabled val="1"/>
        </dgm:presLayoutVars>
      </dgm:prSet>
      <dgm:spPr/>
    </dgm:pt>
    <dgm:pt modelId="{B6251561-61E1-3D4F-BFFB-05CAD3B1E67E}" type="pres">
      <dgm:prSet presAssocID="{849414D7-4BA3-4125-BF76-5171F01DE90D}" presName="sibTrans" presStyleCnt="0"/>
      <dgm:spPr/>
    </dgm:pt>
    <dgm:pt modelId="{D1449A98-DB3A-AF44-98BD-E91D8A617857}" type="pres">
      <dgm:prSet presAssocID="{9E0E6B94-0065-4FAA-832D-E252BA5DF351}" presName="node" presStyleLbl="node1" presStyleIdx="1" presStyleCnt="5">
        <dgm:presLayoutVars>
          <dgm:bulletEnabled val="1"/>
        </dgm:presLayoutVars>
      </dgm:prSet>
      <dgm:spPr/>
    </dgm:pt>
    <dgm:pt modelId="{8D91AD0E-86D5-A54C-9675-DDB271C02AF6}" type="pres">
      <dgm:prSet presAssocID="{AB3A0C57-C972-4BB1-B71C-96390688C8F2}" presName="sibTrans" presStyleCnt="0"/>
      <dgm:spPr/>
    </dgm:pt>
    <dgm:pt modelId="{CD83EF9A-6AAE-CB44-8F96-59F26C4B39F4}" type="pres">
      <dgm:prSet presAssocID="{F979385F-9307-44EE-9BE5-3511E8D70003}" presName="node" presStyleLbl="node1" presStyleIdx="2" presStyleCnt="5">
        <dgm:presLayoutVars>
          <dgm:bulletEnabled val="1"/>
        </dgm:presLayoutVars>
      </dgm:prSet>
      <dgm:spPr/>
    </dgm:pt>
    <dgm:pt modelId="{94C88C1A-3F5F-6448-8C4C-8BC980DC58C9}" type="pres">
      <dgm:prSet presAssocID="{73A81A2C-6B6B-4D57-9C6D-934DF5D1C52C}" presName="sibTrans" presStyleCnt="0"/>
      <dgm:spPr/>
    </dgm:pt>
    <dgm:pt modelId="{C05B848E-E0FC-604E-BC44-E5DE1F9A393B}" type="pres">
      <dgm:prSet presAssocID="{B7E794B9-4C5A-4394-9139-BF0B36C989AA}" presName="node" presStyleLbl="node1" presStyleIdx="3" presStyleCnt="5">
        <dgm:presLayoutVars>
          <dgm:bulletEnabled val="1"/>
        </dgm:presLayoutVars>
      </dgm:prSet>
      <dgm:spPr/>
    </dgm:pt>
    <dgm:pt modelId="{1182FEAA-5686-DF4D-8A09-1CF6C0F18C76}" type="pres">
      <dgm:prSet presAssocID="{F2E5F056-E0BF-4430-986F-96C6F3839027}" presName="sibTrans" presStyleCnt="0"/>
      <dgm:spPr/>
    </dgm:pt>
    <dgm:pt modelId="{CADE0288-24BC-C44B-ABB5-8AF20C3B155B}" type="pres">
      <dgm:prSet presAssocID="{80DCCD8D-2243-403B-B996-34E926BF9BE2}" presName="node" presStyleLbl="node1" presStyleIdx="4" presStyleCnt="5">
        <dgm:presLayoutVars>
          <dgm:bulletEnabled val="1"/>
        </dgm:presLayoutVars>
      </dgm:prSet>
      <dgm:spPr/>
    </dgm:pt>
  </dgm:ptLst>
  <dgm:cxnLst>
    <dgm:cxn modelId="{67727423-858C-474B-8589-5F0D69729B00}" srcId="{93BDB7F6-1A1E-47EA-809B-80943DFFC1EC}" destId="{3EF53D61-B4A3-41FF-B0C9-B6B2745E9832}" srcOrd="0" destOrd="0" parTransId="{7483BA56-B3A0-442C-A2C5-E45E5D005C80}" sibTransId="{849414D7-4BA3-4125-BF76-5171F01DE90D}"/>
    <dgm:cxn modelId="{B109645E-D4A9-B44B-AE3A-D692E5EB617A}" type="presOf" srcId="{B7E794B9-4C5A-4394-9139-BF0B36C989AA}" destId="{C05B848E-E0FC-604E-BC44-E5DE1F9A393B}" srcOrd="0" destOrd="0" presId="urn:microsoft.com/office/officeart/2005/8/layout/default"/>
    <dgm:cxn modelId="{A5E51069-7CFB-42FF-983F-6B9EE4D0C579}" srcId="{93BDB7F6-1A1E-47EA-809B-80943DFFC1EC}" destId="{9E0E6B94-0065-4FAA-832D-E252BA5DF351}" srcOrd="1" destOrd="0" parTransId="{125D4EFF-B7FC-48DF-8ABD-9FBE7D7D0DF7}" sibTransId="{AB3A0C57-C972-4BB1-B71C-96390688C8F2}"/>
    <dgm:cxn modelId="{22E93971-C24B-455C-BED7-CA6EF65DD09F}" srcId="{93BDB7F6-1A1E-47EA-809B-80943DFFC1EC}" destId="{B7E794B9-4C5A-4394-9139-BF0B36C989AA}" srcOrd="3" destOrd="0" parTransId="{AD498EF0-F00F-4D91-A3E6-8118AB6A6450}" sibTransId="{F2E5F056-E0BF-4430-986F-96C6F3839027}"/>
    <dgm:cxn modelId="{84F26896-91A3-E547-B7BE-89D0234101F4}" type="presOf" srcId="{F979385F-9307-44EE-9BE5-3511E8D70003}" destId="{CD83EF9A-6AAE-CB44-8F96-59F26C4B39F4}" srcOrd="0" destOrd="0" presId="urn:microsoft.com/office/officeart/2005/8/layout/default"/>
    <dgm:cxn modelId="{0BDA79C5-E2EF-284A-A814-D2AA28E87C66}" type="presOf" srcId="{9E0E6B94-0065-4FAA-832D-E252BA5DF351}" destId="{D1449A98-DB3A-AF44-98BD-E91D8A617857}" srcOrd="0" destOrd="0" presId="urn:microsoft.com/office/officeart/2005/8/layout/default"/>
    <dgm:cxn modelId="{EB97E1C5-F477-452C-B04D-CB02F1292B7D}" srcId="{93BDB7F6-1A1E-47EA-809B-80943DFFC1EC}" destId="{80DCCD8D-2243-403B-B996-34E926BF9BE2}" srcOrd="4" destOrd="0" parTransId="{B1B25D83-2197-4C30-9BAA-B51356741BB8}" sibTransId="{02AFEB96-681A-46E5-8198-64565A459F8B}"/>
    <dgm:cxn modelId="{F82292DC-9DC0-4672-9F46-C72C5868A26C}" srcId="{93BDB7F6-1A1E-47EA-809B-80943DFFC1EC}" destId="{F979385F-9307-44EE-9BE5-3511E8D70003}" srcOrd="2" destOrd="0" parTransId="{0B04B30D-0060-4380-8368-903EB775A655}" sibTransId="{73A81A2C-6B6B-4D57-9C6D-934DF5D1C52C}"/>
    <dgm:cxn modelId="{B51D06DE-0AFF-D649-B8D8-AB6CF5373C6F}" type="presOf" srcId="{80DCCD8D-2243-403B-B996-34E926BF9BE2}" destId="{CADE0288-24BC-C44B-ABB5-8AF20C3B155B}" srcOrd="0" destOrd="0" presId="urn:microsoft.com/office/officeart/2005/8/layout/default"/>
    <dgm:cxn modelId="{2D6799E3-A751-7F4C-AD6B-DE3648B32DFD}" type="presOf" srcId="{3EF53D61-B4A3-41FF-B0C9-B6B2745E9832}" destId="{132DB831-B519-AF4C-9046-9843DA3001C9}" srcOrd="0" destOrd="0" presId="urn:microsoft.com/office/officeart/2005/8/layout/default"/>
    <dgm:cxn modelId="{13E6E3F6-9699-1748-AC18-52A5ED714DAD}" type="presOf" srcId="{93BDB7F6-1A1E-47EA-809B-80943DFFC1EC}" destId="{DCB76B57-033C-2B43-8426-74731CDBFE8C}" srcOrd="0" destOrd="0" presId="urn:microsoft.com/office/officeart/2005/8/layout/default"/>
    <dgm:cxn modelId="{F788C729-1588-B046-B9A8-32FFA2BD72F7}" type="presParOf" srcId="{DCB76B57-033C-2B43-8426-74731CDBFE8C}" destId="{132DB831-B519-AF4C-9046-9843DA3001C9}" srcOrd="0" destOrd="0" presId="urn:microsoft.com/office/officeart/2005/8/layout/default"/>
    <dgm:cxn modelId="{17583C8A-F687-724B-B79F-D8933E65565F}" type="presParOf" srcId="{DCB76B57-033C-2B43-8426-74731CDBFE8C}" destId="{B6251561-61E1-3D4F-BFFB-05CAD3B1E67E}" srcOrd="1" destOrd="0" presId="urn:microsoft.com/office/officeart/2005/8/layout/default"/>
    <dgm:cxn modelId="{ABB9D65B-430F-3C42-8BC5-1258278A3B9A}" type="presParOf" srcId="{DCB76B57-033C-2B43-8426-74731CDBFE8C}" destId="{D1449A98-DB3A-AF44-98BD-E91D8A617857}" srcOrd="2" destOrd="0" presId="urn:microsoft.com/office/officeart/2005/8/layout/default"/>
    <dgm:cxn modelId="{3421B159-730C-B447-A487-8323FEC5B7B2}" type="presParOf" srcId="{DCB76B57-033C-2B43-8426-74731CDBFE8C}" destId="{8D91AD0E-86D5-A54C-9675-DDB271C02AF6}" srcOrd="3" destOrd="0" presId="urn:microsoft.com/office/officeart/2005/8/layout/default"/>
    <dgm:cxn modelId="{1A394545-6A9F-6043-9C77-E6DDC1593498}" type="presParOf" srcId="{DCB76B57-033C-2B43-8426-74731CDBFE8C}" destId="{CD83EF9A-6AAE-CB44-8F96-59F26C4B39F4}" srcOrd="4" destOrd="0" presId="urn:microsoft.com/office/officeart/2005/8/layout/default"/>
    <dgm:cxn modelId="{3732E2C5-00E9-8F40-B665-F15E1ED736BD}" type="presParOf" srcId="{DCB76B57-033C-2B43-8426-74731CDBFE8C}" destId="{94C88C1A-3F5F-6448-8C4C-8BC980DC58C9}" srcOrd="5" destOrd="0" presId="urn:microsoft.com/office/officeart/2005/8/layout/default"/>
    <dgm:cxn modelId="{837E690F-43AB-AF49-8B8E-0927B45A7490}" type="presParOf" srcId="{DCB76B57-033C-2B43-8426-74731CDBFE8C}" destId="{C05B848E-E0FC-604E-BC44-E5DE1F9A393B}" srcOrd="6" destOrd="0" presId="urn:microsoft.com/office/officeart/2005/8/layout/default"/>
    <dgm:cxn modelId="{3EB47C80-F167-FA48-A979-C3B7EDE74614}" type="presParOf" srcId="{DCB76B57-033C-2B43-8426-74731CDBFE8C}" destId="{1182FEAA-5686-DF4D-8A09-1CF6C0F18C76}" srcOrd="7" destOrd="0" presId="urn:microsoft.com/office/officeart/2005/8/layout/default"/>
    <dgm:cxn modelId="{6BF63AAD-4B0F-E642-BD5C-FCDFFFAF161D}" type="presParOf" srcId="{DCB76B57-033C-2B43-8426-74731CDBFE8C}" destId="{CADE0288-24BC-C44B-ABB5-8AF20C3B155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2DB831-B519-AF4C-9046-9843DA3001C9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Emotional intelligence (EI) refers to the skill to recognize, handle, as well as affect oneself and others.</a:t>
          </a:r>
        </a:p>
      </dsp:txBody>
      <dsp:txXfrm>
        <a:off x="0" y="39687"/>
        <a:ext cx="3286125" cy="1971675"/>
      </dsp:txXfrm>
    </dsp:sp>
    <dsp:sp modelId="{D1449A98-DB3A-AF44-98BD-E91D8A617857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High EI assists the leaders in building trust, conflict resolution and motivation of teams.</a:t>
          </a:r>
        </a:p>
      </dsp:txBody>
      <dsp:txXfrm>
        <a:off x="3614737" y="39687"/>
        <a:ext cx="3286125" cy="1971675"/>
      </dsp:txXfrm>
    </dsp:sp>
    <dsp:sp modelId="{CD83EF9A-6AAE-CB44-8F96-59F26C4B39F4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It is also vital in high-pressure situations that are fast and employ emotional control.</a:t>
          </a:r>
        </a:p>
      </dsp:txBody>
      <dsp:txXfrm>
        <a:off x="7229475" y="39687"/>
        <a:ext cx="3286125" cy="1971675"/>
      </dsp:txXfrm>
    </dsp:sp>
    <dsp:sp modelId="{C05B848E-E0FC-604E-BC44-E5DE1F9A393B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EI helps to establish effective interpersonal relationships, empathy and effective communication.</a:t>
          </a:r>
        </a:p>
      </dsp:txBody>
      <dsp:txXfrm>
        <a:off x="1807368" y="2339975"/>
        <a:ext cx="3286125" cy="1971675"/>
      </dsp:txXfrm>
    </dsp:sp>
    <dsp:sp modelId="{CADE0288-24BC-C44B-ABB5-8AF20C3B155B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EI was described by Goleman (1995) as a fundamental force of leadership.</a:t>
          </a:r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4A21680-05DB-D406-EC58-CC5DB7BBB6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D84819-589F-1685-8E47-2F6C160DA6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DA6F29-3200-43FC-90D5-6A95B9ADEE93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A881B7-D627-9136-DF8C-8E348C1768F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Mihaela Ruxandra Iancu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1F120-FD39-0DCC-0240-1D59B999174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75697D-8D72-4CA7-BEEF-B20585C2C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55736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A684AC-5854-7C45-995A-565AEAA0490B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Mihaela Ruxandra Iancu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DBF929-A005-FF47-B95C-3973B2825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61526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661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367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9973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34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8285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3570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7169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0483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041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3046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085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8877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3025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7492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6830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BF929-A005-FF47-B95C-3973B2825E4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778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E1D5F-2DFC-68BD-AE83-D5C9B559F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DA855B-D27B-52C2-0F2E-FAD0A40EFE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12EB5-EB09-125E-057A-F7FA4D419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55087-EDEC-34D4-2BAF-4383B4651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A6B75-9D1D-3E8A-59D0-F19239038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166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7EBE-73DD-CCE9-4819-0459DFEEE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C2F7E-DFB2-51F6-001F-E9C89952E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12580-38CB-C8A8-6315-BC77FF5FC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42422-743B-2E8C-B72B-6021A8E46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1872B-3E36-5C9C-64F6-1D0FB5B57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454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08EE5-D320-4C2E-1235-81BAA7217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36824-F9DA-828E-5238-6D9E0FD69C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B54E2-487F-1C7B-A970-8EFE0C1E0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54F3F-8D17-5C64-F671-190152F6F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6931-4894-00C0-A1B5-0F39C937D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18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3AD71-920F-7F6C-E81D-A1B50A899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40F49-17A0-2B36-4BFE-4B3B8C35C2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13A0AF-DE62-7514-8E8F-10AE5FA012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FAB15E-C451-E7AA-E007-D21FCBC51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2EDC59-2DAD-A638-91C8-2F3BADB4A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44B463-FAC2-7388-1A61-4FC3C1985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299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F1339-5B9F-F70A-AC14-806272408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8BE947-47BA-6C63-6446-CDAE6DC806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A334E8-FFA8-AA36-98B8-16F4C0D7A8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9C1724-0E04-E43D-8BA7-A775A3F124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82C82B-15EB-7DB6-7EF1-6F38A05629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DCF8FD-4F63-9CAA-CBFB-9DDB95C81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5A8942-61BA-24D7-84E0-A420F043A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F44DE1-E125-34C7-09AF-F24300728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906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B398E-BCE3-D537-76BB-8519A4F74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03DC03-71C2-84DA-2CF1-13CD41A94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F7E49D-FBFF-0CBA-7514-E848A5617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5B6617-ADD5-8CE7-B0B0-51EFED4D9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05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62FF15-7538-CADB-AC7A-40EC647CC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1EF79F-052A-CA0F-4039-D7C68919A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2BBF90-F3EC-7890-BB63-9A3E4AEE0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550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9C30D-3B9E-CF4B-9794-1E3156D66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F74BC-EC87-1473-A4B2-D5FE1A99B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8A6949-81E8-CB29-1164-3CB998FDBA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9AC44A-3BED-1F49-F55A-6C1D7E81B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15F684-CBD8-DC4C-9124-F22683CE3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42DB1C-771B-FC82-DEF1-6115F88AF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423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0A8DA-8A6A-A05A-A03C-FC744D4C7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75067D-FD89-D2BC-8296-491829B241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337E2-4AC3-38B3-5DB9-610B4F75A0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EC3BC-A052-A79A-C4AB-CCA9E1DB3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25C294-9C3C-CC7C-CCB8-55BB756A6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284C2D-3589-623F-397E-C9E4E096F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774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C0D66-55B6-2ADD-65C2-92FFDCBA3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384228-A3FE-88B2-3636-36DE1C8824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61CDA-506A-F6BA-A250-48647089C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43C3C7-2E52-5BEC-92D1-CB35409B0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F48AD-C3E8-6A49-3D4E-3E33075D4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712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B6BA47-B7CC-38E8-2C2C-8D45B568D3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C58E4E-FF87-0ADB-FCA3-AE67137755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01CD8-114B-5B73-A5E8-49DD29852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D43D38-EB34-668A-5BF8-4E9C8C6A1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2A647F-035D-8100-366D-83A82A88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639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27311C-74EC-95C6-4326-ED1984E78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C19388-6190-3602-E659-424D5F922B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EEED3-524D-2328-A761-26531C2AA4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042801-7D1E-024D-80EF-7366704C979A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B953D-A955-82B9-E565-9ED896508D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0F52D-BA77-6755-8733-7E33EC14B9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2D8DEC-F24F-FC42-BEBE-4001F7592B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974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world/2020/oct/15/jacinda-ardern-and-the-politics-of-kindness" TargetMode="External"/><Relationship Id="rId3" Type="http://schemas.openxmlformats.org/officeDocument/2006/relationships/hyperlink" Target="https://www.bbc.com/news/business-43899736" TargetMode="External"/><Relationship Id="rId7" Type="http://schemas.openxmlformats.org/officeDocument/2006/relationships/hyperlink" Target="https://online.hbs.edu/blog/post/emotional-intelligence-in-leadership?utm_source=chatgpt.com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hbr.org/2018/03/satya-nadella-rewrites-the-code" TargetMode="External"/><Relationship Id="rId5" Type="http://schemas.openxmlformats.org/officeDocument/2006/relationships/hyperlink" Target="https://hbr.org/2018/09/indra-nooyi-leadership-lessons" TargetMode="External"/><Relationship Id="rId4" Type="http://schemas.openxmlformats.org/officeDocument/2006/relationships/hyperlink" Target="https://www.bbc.com/news/world-asia-476497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6E5FBD1C-ACFB-A6AA-A584-E0D136F663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734" b="172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11015-7B2F-54DC-5E6D-A41E9ABFE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0528" y="2299176"/>
            <a:ext cx="4131368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3100" dirty="0"/>
              <a:t>The Role of Emotional and Cultural Intelligence in Effective Leadership</a:t>
            </a:r>
            <a:endParaRPr lang="en-US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5EC009-09C2-C72C-27DB-270C8E711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8132" y="3951111"/>
            <a:ext cx="4661081" cy="1219200"/>
          </a:xfrm>
        </p:spPr>
        <p:txBody>
          <a:bodyPr anchor="ctr">
            <a:normAutofit/>
          </a:bodyPr>
          <a:lstStyle/>
          <a:p>
            <a:pPr algn="l"/>
            <a:r>
              <a:rPr lang="en-GB" sz="1800" dirty="0"/>
              <a:t>LCBB6003 – Leadership and Management Theory and Practice</a:t>
            </a:r>
          </a:p>
          <a:p>
            <a:pPr algn="l"/>
            <a:r>
              <a:rPr lang="en-US" sz="1800" dirty="0"/>
              <a:t>Lecturer: Dr </a:t>
            </a:r>
            <a:r>
              <a:rPr lang="en-US" sz="1800" dirty="0" err="1"/>
              <a:t>Piyumika</a:t>
            </a:r>
            <a:r>
              <a:rPr lang="en-US" sz="1800" dirty="0"/>
              <a:t> K. Gamage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974CADA0-653D-8BC3-ABA0-257A0E0A60E2}"/>
              </a:ext>
            </a:extLst>
          </p:cNvPr>
          <p:cNvSpPr/>
          <p:nvPr/>
        </p:nvSpPr>
        <p:spPr>
          <a:xfrm>
            <a:off x="8116710" y="5159022"/>
            <a:ext cx="3680178" cy="13208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dirty="0">
                <a:solidFill>
                  <a:schemeClr val="tx1"/>
                </a:solidFill>
              </a:rPr>
              <a:t>Gabriela </a:t>
            </a:r>
            <a:r>
              <a:rPr lang="en-US" dirty="0" err="1">
                <a:solidFill>
                  <a:schemeClr val="tx1"/>
                </a:solidFill>
              </a:rPr>
              <a:t>Coteneanu</a:t>
            </a:r>
            <a:r>
              <a:rPr lang="en-US" dirty="0">
                <a:solidFill>
                  <a:schemeClr val="tx1"/>
                </a:solidFill>
              </a:rPr>
              <a:t> – 2243467</a:t>
            </a:r>
          </a:p>
          <a:p>
            <a:pPr algn="just"/>
            <a:r>
              <a:rPr lang="en-US" dirty="0">
                <a:solidFill>
                  <a:schemeClr val="tx1"/>
                </a:solidFill>
              </a:rPr>
              <a:t>Mihaela Ruxandra Iancu – 2133740</a:t>
            </a:r>
          </a:p>
          <a:p>
            <a:pPr algn="just"/>
            <a:r>
              <a:rPr lang="en-US" dirty="0">
                <a:solidFill>
                  <a:schemeClr val="tx1"/>
                </a:solidFill>
              </a:rPr>
              <a:t>Dumitru Ciprian Iancu – 2133738</a:t>
            </a:r>
          </a:p>
          <a:p>
            <a:pPr algn="just"/>
            <a:r>
              <a:rPr lang="en-US" dirty="0">
                <a:solidFill>
                  <a:schemeClr val="tx1"/>
                </a:solidFill>
              </a:rPr>
              <a:t>Paul Silvian Vornicescu – 2246785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220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FA3A2-DDDD-0D86-195D-26DE17F56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280926-E5EB-9160-A705-15F93C88412E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1" i="0" u="none" strike="noStrike" dirty="0">
              <a:effectLst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This presentation explains how emotional and cultural intelligence influence leadership effectiveness.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We will apply Goleman’s Emotional Intelligence model and Earley &amp; Ang’s Cultural Intelligence framework.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A critical evaluation will highlight the strengths and limitations of both concepts.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Four real-world business examples will demonstrate practical application.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We will explore how these intelligences support leadership in multicultural and collaborative environments.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DD9AF9-A658-CB07-4EDF-3A3AD7D2F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Mihaela Ruxandra Iancu</a:t>
            </a:r>
          </a:p>
        </p:txBody>
      </p:sp>
    </p:spTree>
    <p:extLst>
      <p:ext uri="{BB962C8B-B14F-4D97-AF65-F5344CB8AC3E}">
        <p14:creationId xmlns:p14="http://schemas.microsoft.com/office/powerpoint/2010/main" val="1694592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772374C-B47A-F438-DA32-F25D81E38C1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932" b="879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E12F3-E67D-8B32-D7E7-3100349DE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Emotional Intelligence – Definition &amp; Importance</a:t>
            </a:r>
            <a:endParaRPr lang="en-US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1CF983E6-C30C-D4CA-7C2F-526E5AD45B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29086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D2FB5D-A64B-9E23-0E21-288AC971C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Mihaela Ruxandra Iancu</a:t>
            </a:r>
          </a:p>
        </p:txBody>
      </p:sp>
    </p:spTree>
    <p:extLst>
      <p:ext uri="{BB962C8B-B14F-4D97-AF65-F5344CB8AC3E}">
        <p14:creationId xmlns:p14="http://schemas.microsoft.com/office/powerpoint/2010/main" val="1287562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F2A00-4160-B2A8-BFF9-C0A9878D3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Goleman’s Emotional Intelligence Model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B0C0AE-E9CA-EECE-D757-54DD6AFF7CA3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Goleman (2017) identifies five key EI domains essential to leadership: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Self-awareness</a:t>
            </a:r>
            <a:r>
              <a:rPr lang="en-US" sz="2200" dirty="0"/>
              <a:t> – recognizing your emotional patterns and their impact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Self-regulation</a:t>
            </a:r>
            <a:r>
              <a:rPr lang="en-US" sz="2200" dirty="0"/>
              <a:t> – managing emotional responses appropriately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Motivation</a:t>
            </a:r>
            <a:r>
              <a:rPr lang="en-US" sz="2200" dirty="0"/>
              <a:t> – internal drive toward achieving goals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Empathy</a:t>
            </a:r>
            <a:r>
              <a:rPr lang="en-US" sz="2200" dirty="0"/>
              <a:t> – understanding the emotions of others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Social skills</a:t>
            </a:r>
            <a:r>
              <a:rPr lang="en-US" sz="2200" dirty="0"/>
              <a:t> – influencing and managing relationships effectively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These domains contribute to emotionally intelligent leadership that supports performance, trust, and collaboration.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0AF500-57AB-8D33-081D-3AB2A17C8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Mihaela Ruxandra Iancu</a:t>
            </a:r>
          </a:p>
        </p:txBody>
      </p:sp>
    </p:spTree>
    <p:extLst>
      <p:ext uri="{BB962C8B-B14F-4D97-AF65-F5344CB8AC3E}">
        <p14:creationId xmlns:p14="http://schemas.microsoft.com/office/powerpoint/2010/main" val="3136989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391FF-8E0A-BD5A-EE07-DC82781CA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Cultural Intelligence – Definition &amp; Relevance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514DBD-0BCC-AA77-DCDB-52C30CA2FD23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Cultural intelligence (CQ) refers to the ability to perform in various cultures in different nations, ethnicities, and </a:t>
            </a:r>
            <a:r>
              <a:rPr lang="en-US" sz="2200" dirty="0" err="1"/>
              <a:t>organisations</a:t>
            </a:r>
            <a:r>
              <a:rPr lang="en-US" sz="2200" dirty="0"/>
              <a:t> (Earley and Ang, 2003).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CQ assists leaders in global teams to make their way through the communication, values, and expectations diversity (</a:t>
            </a:r>
            <a:r>
              <a:rPr lang="en-US" sz="2200" dirty="0" err="1"/>
              <a:t>Alifuddin</a:t>
            </a:r>
            <a:r>
              <a:rPr lang="en-US" sz="2200" dirty="0"/>
              <a:t> et al., 2022).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High CQ diminishes the misinterpretations and enhances cross-cultural cooperation and decision-making (</a:t>
            </a:r>
            <a:r>
              <a:rPr lang="en-US" sz="2200" dirty="0" err="1"/>
              <a:t>Rockstuhl</a:t>
            </a:r>
            <a:r>
              <a:rPr lang="en-US" sz="2200" dirty="0"/>
              <a:t> et al., 2021).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High CQ leaders are more sociable and open to different work settings (</a:t>
            </a:r>
            <a:r>
              <a:rPr lang="en-US" sz="2200" dirty="0" err="1"/>
              <a:t>Paiuc</a:t>
            </a:r>
            <a:r>
              <a:rPr lang="en-US" sz="2200" dirty="0"/>
              <a:t>, 2022).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1BF753-6BFB-6F35-ED9D-30153E12D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Gabriela Coteneanu</a:t>
            </a:r>
          </a:p>
        </p:txBody>
      </p:sp>
    </p:spTree>
    <p:extLst>
      <p:ext uri="{BB962C8B-B14F-4D97-AF65-F5344CB8AC3E}">
        <p14:creationId xmlns:p14="http://schemas.microsoft.com/office/powerpoint/2010/main" val="654196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C6777-84EF-7D69-CCAD-D78B67B5A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Cultural Intelligence Model (Earley &amp; Ang)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34FD0D-45F8-5EEF-B047-B71461A43C21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The CQ framework includes four dimensions (Earley and Ang, 2003):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CQ Drive</a:t>
            </a:r>
            <a:r>
              <a:rPr lang="en-US" sz="2200" dirty="0"/>
              <a:t> – motivation to learn and adapt across cultures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CQ Knowledge</a:t>
            </a:r>
            <a:r>
              <a:rPr lang="en-US" sz="2200" dirty="0"/>
              <a:t> – understanding cultural norms, values, and systems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CQ Strategy</a:t>
            </a:r>
            <a:r>
              <a:rPr lang="en-US" sz="2200" dirty="0"/>
              <a:t> – planning and interpreting cultural interactions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CQ Action</a:t>
            </a:r>
            <a:r>
              <a:rPr lang="en-US" sz="2200" dirty="0"/>
              <a:t> – adjusting verbal and non-verbal </a:t>
            </a:r>
            <a:r>
              <a:rPr lang="en-US" sz="2200" dirty="0" err="1"/>
              <a:t>behaviour</a:t>
            </a:r>
            <a:r>
              <a:rPr lang="en-US" sz="2200" dirty="0"/>
              <a:t> to fit the context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Together, these dimensions enable leaders to lead effectively in culturally diverse settings (Ang et al., 2018).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71472C-3971-7670-3E09-4DFEBF607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Gabriela Coteneanu</a:t>
            </a:r>
          </a:p>
        </p:txBody>
      </p:sp>
    </p:spTree>
    <p:extLst>
      <p:ext uri="{BB962C8B-B14F-4D97-AF65-F5344CB8AC3E}">
        <p14:creationId xmlns:p14="http://schemas.microsoft.com/office/powerpoint/2010/main" val="1132363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BE6759-4F2A-C747-F6A9-627507F99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EI vs. CQ – Comparative Evaluation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E481EF-E064-C882-20F1-DAB70366EE8B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Both EI and CQ involve self-awareness, empathy, and the flexibility of </a:t>
            </a:r>
            <a:r>
              <a:rPr lang="en-US" sz="2200" dirty="0" err="1"/>
              <a:t>behaviours</a:t>
            </a:r>
            <a:r>
              <a:rPr lang="en-US" sz="2200" dirty="0"/>
              <a:t> (Mayer et al.,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EI is more of emotional regulation and interpersonal relationships whereas CQ is more of intercultural adaptation (</a:t>
            </a:r>
            <a:r>
              <a:rPr lang="en-US" sz="2200" dirty="0" err="1"/>
              <a:t>Alifuddin</a:t>
            </a:r>
            <a:r>
              <a:rPr lang="en-US" sz="2200" dirty="0"/>
              <a:t> et al., 2022).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Leaders with high EI and CQ are more likely to deal with diversities and global issues (Ng, Van Dyne and Ang, 2019).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EI will assist in the cohesion of the team and collision management; CQ will increase cultural sensitivity and international leadership skills (</a:t>
            </a:r>
            <a:r>
              <a:rPr lang="en-US" sz="2200" dirty="0" err="1"/>
              <a:t>Paiuc</a:t>
            </a:r>
            <a:r>
              <a:rPr lang="en-US" sz="2200" dirty="0"/>
              <a:t>, 2022).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C05E9B-732E-F015-B39E-15A01C330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Gabriela Coteneanu</a:t>
            </a:r>
          </a:p>
        </p:txBody>
      </p:sp>
    </p:spTree>
    <p:extLst>
      <p:ext uri="{BB962C8B-B14F-4D97-AF65-F5344CB8AC3E}">
        <p14:creationId xmlns:p14="http://schemas.microsoft.com/office/powerpoint/2010/main" val="2038447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E517A-FE32-9AC6-1D51-08491D0D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Business Case Study 1 – Satya Nadella (Microsoft)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6F2006-F5B5-C645-321A-CCF566E0F720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The issue of empathy and emotional awareness was encouraged by Satya Nadella who subsequently changed the culture of Microsoft (McGregor,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His leadership approach transformed the company to internal competition to cooperation and trust (Ibarra, Rattan and Johnston, 2018).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Nadella promoted listening, learning, and development as an employee, which is a sign of high emotional intelligence (Goleman, 2017).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During his tenure, the market </a:t>
            </a:r>
            <a:r>
              <a:rPr lang="en-US" sz="2200" dirty="0" err="1"/>
              <a:t>capitalisation</a:t>
            </a:r>
            <a:r>
              <a:rPr lang="en-US" sz="2200" dirty="0"/>
              <a:t> and employee engagement of Microsoft have significantly grown (Forbes, 2021).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D63DDA-7CCC-406F-40A7-58719BF259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95" r="2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63844D-5F3C-0A98-6FC9-C08F1A012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Dumitru Ciprian Iancu</a:t>
            </a:r>
          </a:p>
        </p:txBody>
      </p:sp>
    </p:spTree>
    <p:extLst>
      <p:ext uri="{BB962C8B-B14F-4D97-AF65-F5344CB8AC3E}">
        <p14:creationId xmlns:p14="http://schemas.microsoft.com/office/powerpoint/2010/main" val="2745445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429B5-9457-E341-21EC-E07239631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Business Case Study 2 – Jacinda Ardern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7757C2-AA12-8790-D62E-E58F0A4EE000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Jacinda Ardern showed an outstanding emotional intelligence in the Christchurch terror attack in 2019 (Wilson,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In national speeches, she was empathetic, relaxed, and compassionate, which earned her a lot of confidence (BBC, 2019).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Her emotional skills helped her to form social cohesion in times of crisis (Forbes,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Her leadership has been noted and appreciated worldwide as emotionally intelligent and people-</a:t>
            </a:r>
            <a:r>
              <a:rPr lang="en-US" sz="2200" dirty="0" err="1"/>
              <a:t>centred</a:t>
            </a:r>
            <a:r>
              <a:rPr lang="en-US" sz="2200" dirty="0"/>
              <a:t> (Landry, 2019).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117A9C-300D-86C1-9F9B-5F4A00ED45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11" r="-1" b="15949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478920-9183-4189-8A4F-73A2D29AC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Dumitru Ciprian Iancu</a:t>
            </a:r>
          </a:p>
        </p:txBody>
      </p:sp>
    </p:spTree>
    <p:extLst>
      <p:ext uri="{BB962C8B-B14F-4D97-AF65-F5344CB8AC3E}">
        <p14:creationId xmlns:p14="http://schemas.microsoft.com/office/powerpoint/2010/main" val="591918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7E4E0-4E10-8583-79FB-E0E255E67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Case Study 3 – Indra Nooyi (PepsiCo)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657466-6B86-8AC1-73DF-C1F495FA8CDC}"/>
              </a:ext>
            </a:extLst>
          </p:cNvPr>
          <p:cNvSpPr txBox="1"/>
          <p:nvPr/>
        </p:nvSpPr>
        <p:spPr>
          <a:xfrm>
            <a:off x="598311" y="2381956"/>
            <a:ext cx="6220178" cy="38378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Indra Nooyi as the CEO of PepsiCo always used cultural intelligence to operate globally (Ng and Earley,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She made her communication and leadership approaches conform to the local culture expectations (Harvard Business Review, 2018).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strategy of Performance with Purpose proposed by Nooyi was highly consistent with various cultural values (</a:t>
            </a:r>
            <a:r>
              <a:rPr lang="en-US" sz="2000" dirty="0" err="1"/>
              <a:t>Paiuc</a:t>
            </a:r>
            <a:r>
              <a:rPr lang="en-US" sz="2000" dirty="0"/>
              <a:t>, 2022).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Her leadership has contributed to the loyalty of the employees and the establishment of brand recognition of PepsiCo across the world (Forbes, 2019).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CF1ABA-4CA3-FFEC-32DE-77894AB0C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608B5E-EF24-A070-E8B0-21240BA52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Dumitru Ciprian Iancu</a:t>
            </a:r>
          </a:p>
        </p:txBody>
      </p:sp>
    </p:spTree>
    <p:extLst>
      <p:ext uri="{BB962C8B-B14F-4D97-AF65-F5344CB8AC3E}">
        <p14:creationId xmlns:p14="http://schemas.microsoft.com/office/powerpoint/2010/main" val="3372758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3795E-7B4E-55C8-C5C3-BC7E1E06B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4234393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Business Case Study 4 – Howard Schultz (Starbucks)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4FEF9D-9454-3E23-7AB9-C4C6264DC47E}"/>
              </a:ext>
            </a:extLst>
          </p:cNvPr>
          <p:cNvSpPr txBox="1"/>
          <p:nvPr/>
        </p:nvSpPr>
        <p:spPr>
          <a:xfrm>
            <a:off x="598312" y="2373837"/>
            <a:ext cx="4989688" cy="39662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Howard Schultz reacted to a racial prejudice episode by requiring the whole company to train on bias in the company in 8,000 stores (BBC, 2018).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This step was a sign of emotional intelligence as well as cultural sensitivity (Goleman, 2017).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Schultz was publicly self-aware and accountable in his </a:t>
            </a:r>
            <a:r>
              <a:rPr lang="en-US" sz="2000" dirty="0" err="1"/>
              <a:t>organisational</a:t>
            </a:r>
            <a:r>
              <a:rPr lang="en-US" sz="2000" dirty="0"/>
              <a:t> responsibility (Ng et al., 2019).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His leadership brought back confidence and re-packaged Starbucks as a responsible company (Fortune, 2019).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F6EA41-1629-2B8D-2320-64FAD09A94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272" r="10924" b="1"/>
          <a:stretch>
            <a:fillRect/>
          </a:stretch>
        </p:blipFill>
        <p:spPr>
          <a:xfrm>
            <a:off x="5854890" y="877414"/>
            <a:ext cx="5453545" cy="4984683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8839C1-223D-0388-7F9B-E74CF28D9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Dumitru Ciprian Iancu</a:t>
            </a:r>
          </a:p>
        </p:txBody>
      </p:sp>
    </p:spTree>
    <p:extLst>
      <p:ext uri="{BB962C8B-B14F-4D97-AF65-F5344CB8AC3E}">
        <p14:creationId xmlns:p14="http://schemas.microsoft.com/office/powerpoint/2010/main" val="14782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FDFC6-2536-04DD-D788-B54C91AB6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Importance in Multicultural Teams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6399ED-990A-B69F-6063-DD00313B9BA7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The miscommunication and incompatible value are some of the challenges experienced in multicultural teams (</a:t>
            </a:r>
            <a:r>
              <a:rPr lang="en-US" sz="2200" dirty="0" err="1"/>
              <a:t>Rockstuhl</a:t>
            </a:r>
            <a:r>
              <a:rPr lang="en-US" sz="2200" dirty="0"/>
              <a:t> et al., 2021).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EI also enables leaders to resolve interpersonal conflict and develop trust in their teams (Cherniss,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Cultural intelligence enables the leaders to avoid cultural norms and create an inclusive environment (Ng and Earley,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The integration of EI with CQ can increase collaboration, particularly in a remote or </a:t>
            </a:r>
            <a:r>
              <a:rPr lang="en-US" sz="2200" dirty="0" err="1"/>
              <a:t>globalised</a:t>
            </a:r>
            <a:r>
              <a:rPr lang="en-US" sz="2200" dirty="0"/>
              <a:t> working environment (</a:t>
            </a:r>
            <a:r>
              <a:rPr lang="en-US" sz="2200" dirty="0" err="1"/>
              <a:t>Alifuddin</a:t>
            </a:r>
            <a:r>
              <a:rPr lang="en-US" sz="2200" dirty="0"/>
              <a:t> et al., 2022).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C516A3-D7CE-C527-631B-7FEEED313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Paul Silvian Vornicescu</a:t>
            </a:r>
          </a:p>
        </p:txBody>
      </p:sp>
    </p:spTree>
    <p:extLst>
      <p:ext uri="{BB962C8B-B14F-4D97-AF65-F5344CB8AC3E}">
        <p14:creationId xmlns:p14="http://schemas.microsoft.com/office/powerpoint/2010/main" val="729378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3090A-45B4-1AC3-8828-A8712706C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EI and CQ in Leadership Practice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388D79-1513-87EC-EA85-7960C93791BA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1" i="0" u="none" strike="noStrike" dirty="0">
              <a:effectLst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Leaders can develop EI through tools like 360-degree feedback and mindfulness practices (Goleman, 2017).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CQ can be improved through cultural immersion, cross-cultural training, and mentoring (Ang et al., 2018).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>
                <a:effectLst/>
              </a:rPr>
              <a:t>Developing both intelligences supports adaptability, decision-making, and ethical leadership (Ng et al., 2019).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u="none" strike="noStrike" dirty="0" err="1">
                <a:effectLst/>
              </a:rPr>
              <a:t>Organisations</a:t>
            </a:r>
            <a:r>
              <a:rPr lang="en-US" sz="2200" b="0" i="0" u="none" strike="noStrike" dirty="0">
                <a:effectLst/>
              </a:rPr>
              <a:t> should embed EI and CQ training into leadership development </a:t>
            </a:r>
            <a:r>
              <a:rPr lang="en-US" sz="2200" b="0" i="0" u="none" strike="noStrike" dirty="0" err="1">
                <a:effectLst/>
              </a:rPr>
              <a:t>programmes</a:t>
            </a:r>
            <a:r>
              <a:rPr lang="en-US" sz="2200" b="0" i="0" u="none" strike="noStrike" dirty="0">
                <a:effectLst/>
              </a:rPr>
              <a:t> (Cherniss, 2020).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D894A1-F9EE-9811-0AB7-90905AE7A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Paul Silvian Vornicescu</a:t>
            </a:r>
          </a:p>
        </p:txBody>
      </p:sp>
    </p:spTree>
    <p:extLst>
      <p:ext uri="{BB962C8B-B14F-4D97-AF65-F5344CB8AC3E}">
        <p14:creationId xmlns:p14="http://schemas.microsoft.com/office/powerpoint/2010/main" val="36826746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70564-1614-76D1-C744-383627193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Leadership Development Strategies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A6A846-8219-CB08-1B30-AE68B1DEE2A9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There are emotional intelligence development methods based on self-reflection, journaling, and emotional regulation (Cherniss,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One way leaders can develop EI is through self-awareness and empathy, which can be achieved by 360-degree feedback and coaching (Goleman, 2017).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CQ is enhanced by the international experience, cultural education, and mentoring of different colleagues (Ang et al., 2018).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Inclusive leadership training </a:t>
            </a:r>
            <a:r>
              <a:rPr lang="en-US" sz="2200" dirty="0" err="1"/>
              <a:t>programmes</a:t>
            </a:r>
            <a:r>
              <a:rPr lang="en-US" sz="2200" dirty="0"/>
              <a:t> can be used to develop EI and CQ at the same time (Ng, Van Dyne and Ang, 2019).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The inclusion of EI and CQ into the leadership development strategies enhances the flexibility and sustainability in international </a:t>
            </a:r>
            <a:r>
              <a:rPr lang="en-US" sz="2200" dirty="0" err="1"/>
              <a:t>organisations</a:t>
            </a:r>
            <a:r>
              <a:rPr lang="en-US" sz="2200" dirty="0"/>
              <a:t> (</a:t>
            </a:r>
            <a:r>
              <a:rPr lang="en-US" sz="2200" dirty="0" err="1"/>
              <a:t>Rockstuhl</a:t>
            </a:r>
            <a:r>
              <a:rPr lang="en-US" sz="2200" dirty="0"/>
              <a:t> et al., 2021).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E99A3E-D583-22B2-2508-83192F01B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Paul Silvian Vornicescu</a:t>
            </a:r>
          </a:p>
        </p:txBody>
      </p:sp>
    </p:spTree>
    <p:extLst>
      <p:ext uri="{BB962C8B-B14F-4D97-AF65-F5344CB8AC3E}">
        <p14:creationId xmlns:p14="http://schemas.microsoft.com/office/powerpoint/2010/main" val="23266023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56AF2-113A-0D9F-F1F7-6B4A5FC14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38483B-5BF6-0E5C-96E6-168CE4B48FCE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Emotional and cultural intelligence are critical for effective and ethical leadership in modern </a:t>
            </a:r>
            <a:r>
              <a:rPr lang="en-US" sz="2200" dirty="0" err="1"/>
              <a:t>organisations</a:t>
            </a:r>
            <a:endParaRPr lang="en-US" sz="2200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Goleman’s EI model and Earley &amp; Ang’s CQ framework provide practical tools for leadership development 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Real-world case studies show that leaders who apply both intelligences build more inclusive and high-performing teams (Ng and Earley, 2020).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In today’s diverse, global work environment, EI and CQ are no longer optional — they are essential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2A1951-5FC2-61B5-34E2-6024DD501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Paul Silvian Vornicescu</a:t>
            </a:r>
          </a:p>
        </p:txBody>
      </p:sp>
    </p:spTree>
    <p:extLst>
      <p:ext uri="{BB962C8B-B14F-4D97-AF65-F5344CB8AC3E}">
        <p14:creationId xmlns:p14="http://schemas.microsoft.com/office/powerpoint/2010/main" val="36361676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1D67F-6574-3272-5275-B66620B67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897109-626A-91C6-FE21-876399BB1E3F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 err="1">
                <a:effectLst/>
              </a:rPr>
              <a:t>Alifuddin</a:t>
            </a:r>
            <a:r>
              <a:rPr lang="en-US" sz="700" b="0" i="0" u="none" strike="noStrike" dirty="0">
                <a:effectLst/>
              </a:rPr>
              <a:t>, M., </a:t>
            </a:r>
            <a:r>
              <a:rPr lang="en-US" sz="700" b="0" i="0" u="none" strike="noStrike" dirty="0" err="1">
                <a:effectLst/>
              </a:rPr>
              <a:t>Herawan</a:t>
            </a:r>
            <a:r>
              <a:rPr lang="en-US" sz="700" b="0" i="0" u="none" strike="noStrike" dirty="0">
                <a:effectLst/>
              </a:rPr>
              <a:t>, T., </a:t>
            </a:r>
            <a:r>
              <a:rPr lang="en-US" sz="700" b="0" i="0" u="none" strike="noStrike" dirty="0" err="1">
                <a:effectLst/>
              </a:rPr>
              <a:t>Satriawan</a:t>
            </a:r>
            <a:r>
              <a:rPr lang="en-US" sz="700" b="0" i="0" u="none" strike="noStrike" dirty="0">
                <a:effectLst/>
              </a:rPr>
              <a:t>, R. and Nugroho, L., 2022. </a:t>
            </a:r>
            <a:r>
              <a:rPr lang="en-US" sz="700" b="0" i="1" u="none" strike="noStrike" dirty="0">
                <a:effectLst/>
              </a:rPr>
              <a:t>Cultural intelligence in leadership: A review of literature</a:t>
            </a:r>
            <a:r>
              <a:rPr lang="en-US" sz="700" b="0" i="0" u="none" strike="noStrike" dirty="0">
                <a:effectLst/>
              </a:rPr>
              <a:t>. International Journal of Multicultural Education, 24(2), pp.23–34.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Ang, S., Van Dyne, L. and </a:t>
            </a:r>
            <a:r>
              <a:rPr lang="en-US" sz="700" b="0" i="0" u="none" strike="noStrike" dirty="0" err="1">
                <a:effectLst/>
              </a:rPr>
              <a:t>Rockstuhl</a:t>
            </a:r>
            <a:r>
              <a:rPr lang="en-US" sz="700" b="0" i="0" u="none" strike="noStrike" dirty="0">
                <a:effectLst/>
              </a:rPr>
              <a:t>, T., 2018. Cultural intelligence: Origins, conceptualization, evolution, and methodological diversity. </a:t>
            </a:r>
            <a:r>
              <a:rPr lang="en-US" sz="700" b="0" i="1" u="none" strike="noStrike" dirty="0">
                <a:effectLst/>
              </a:rPr>
              <a:t>In: V.U. Chhokar, F.C. Brodbeck and R.J. House, eds. Culture and Leadership Across the World: The GLOBE Book of In-Depth Studies</a:t>
            </a:r>
            <a:r>
              <a:rPr lang="en-US" sz="700" b="0" i="0" u="none" strike="noStrike" dirty="0">
                <a:effectLst/>
              </a:rPr>
              <a:t>. London: Routledge, pp.273–294.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BBC, 2018. </a:t>
            </a:r>
            <a:r>
              <a:rPr lang="en-US" sz="700" b="0" i="1" u="none" strike="noStrike" dirty="0">
                <a:effectLst/>
              </a:rPr>
              <a:t>Starbucks to close 8,000 US stores for racial-bias training</a:t>
            </a:r>
            <a:r>
              <a:rPr lang="en-US" sz="700" b="0" i="0" u="none" strike="noStrike" dirty="0">
                <a:effectLst/>
              </a:rPr>
              <a:t>. [online] Available at: </a:t>
            </a:r>
            <a:r>
              <a:rPr lang="en-US" sz="700" b="0" i="0" u="none" strike="noStrike" dirty="0">
                <a:effectLst/>
                <a:hlinkClick r:id="rId3"/>
              </a:rPr>
              <a:t>https://www.bbc.com/news/business-43899736</a:t>
            </a:r>
            <a:r>
              <a:rPr lang="en-US" sz="700" b="0" i="0" u="none" strike="noStrike" dirty="0">
                <a:effectLst/>
              </a:rPr>
              <a:t> [Accessed 5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BBC, 2019. </a:t>
            </a:r>
            <a:r>
              <a:rPr lang="en-US" sz="700" b="0" i="1" u="none" strike="noStrike" dirty="0">
                <a:effectLst/>
              </a:rPr>
              <a:t>Jacinda Ardern: A masterclass in crisis leadership</a:t>
            </a:r>
            <a:r>
              <a:rPr lang="en-US" sz="700" b="0" i="0" u="none" strike="noStrike" dirty="0">
                <a:effectLst/>
              </a:rPr>
              <a:t>. [online] Available at: </a:t>
            </a:r>
            <a:r>
              <a:rPr lang="en-US" sz="700" b="0" i="0" u="none" strike="noStrike" dirty="0">
                <a:effectLst/>
                <a:hlinkClick r:id="rId4"/>
              </a:rPr>
              <a:t>https://www.bbc.com/news/world-asia-47649787</a:t>
            </a:r>
            <a:r>
              <a:rPr lang="en-US" sz="700" b="0" i="0" u="none" strike="noStrike" dirty="0">
                <a:effectLst/>
              </a:rPr>
              <a:t> [Accessed 9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Cherniss, C., 2020. </a:t>
            </a:r>
            <a:r>
              <a:rPr lang="en-US" sz="700" b="0" i="1" u="none" strike="noStrike" dirty="0">
                <a:effectLst/>
              </a:rPr>
              <a:t>Emotional intelligence and leadership effectiveness: A review of recent research</a:t>
            </a:r>
            <a:r>
              <a:rPr lang="en-US" sz="700" b="0" i="0" u="none" strike="noStrike" dirty="0">
                <a:effectLst/>
              </a:rPr>
              <a:t>. Journal of Organizational Psychology, 20(1), pp.9–16.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Earley, P.C. and Ang, S., 2003. </a:t>
            </a:r>
            <a:r>
              <a:rPr lang="en-US" sz="700" b="0" i="1" u="none" strike="noStrike" dirty="0">
                <a:effectLst/>
              </a:rPr>
              <a:t>Cultural Intelligence: Individual Interactions Across Cultures</a:t>
            </a:r>
            <a:r>
              <a:rPr lang="en-US" sz="700" b="0" i="0" u="none" strike="noStrike" dirty="0">
                <a:effectLst/>
              </a:rPr>
              <a:t>. Stanford, CA: Stanford University Press.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Forbes, 2019. </a:t>
            </a:r>
            <a:r>
              <a:rPr lang="en-US" sz="700" b="0" i="1" u="none" strike="noStrike" dirty="0">
                <a:effectLst/>
              </a:rPr>
              <a:t>Indra Nooyi's global success rooted in inclusive leadership</a:t>
            </a:r>
            <a:r>
              <a:rPr lang="en-US" sz="700" b="0" i="0" u="none" strike="noStrike" dirty="0">
                <a:effectLst/>
              </a:rPr>
              <a:t>. [online] Available at: https://</a:t>
            </a:r>
            <a:r>
              <a:rPr lang="en-US" sz="700" b="0" i="0" u="none" strike="noStrike" dirty="0" err="1">
                <a:effectLst/>
              </a:rPr>
              <a:t>www.forbes.com</a:t>
            </a:r>
            <a:r>
              <a:rPr lang="en-US" sz="700" b="0" i="0" u="none" strike="noStrike" dirty="0">
                <a:effectLst/>
              </a:rPr>
              <a:t>/sites/</a:t>
            </a:r>
            <a:r>
              <a:rPr lang="en-US" sz="700" b="0" i="0" u="none" strike="noStrike" dirty="0" err="1">
                <a:effectLst/>
              </a:rPr>
              <a:t>forbescoachescouncil</a:t>
            </a:r>
            <a:r>
              <a:rPr lang="en-US" sz="700" b="0" i="0" u="none" strike="noStrike" dirty="0">
                <a:effectLst/>
              </a:rPr>
              <a:t>/2019/05/02/</a:t>
            </a:r>
            <a:r>
              <a:rPr lang="en-US" sz="700" b="0" i="0" u="none" strike="noStrike" dirty="0" err="1">
                <a:effectLst/>
              </a:rPr>
              <a:t>indra</a:t>
            </a:r>
            <a:r>
              <a:rPr lang="en-US" sz="700" b="0" i="0" u="none" strike="noStrike" dirty="0">
                <a:effectLst/>
              </a:rPr>
              <a:t>-</a:t>
            </a:r>
            <a:r>
              <a:rPr lang="en-US" sz="700" b="0" i="0" u="none" strike="noStrike" dirty="0" err="1">
                <a:effectLst/>
              </a:rPr>
              <a:t>nooyis</a:t>
            </a:r>
            <a:r>
              <a:rPr lang="en-US" sz="700" b="0" i="0" u="none" strike="noStrike" dirty="0">
                <a:effectLst/>
              </a:rPr>
              <a:t>-success-through-inclusive-leadership[Accessed 11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Forbes, 2021. </a:t>
            </a:r>
            <a:r>
              <a:rPr lang="en-US" sz="700" b="0" i="1" u="none" strike="noStrike" dirty="0">
                <a:effectLst/>
              </a:rPr>
              <a:t>How Satya Nadella changed Microsoft’s culture</a:t>
            </a:r>
            <a:r>
              <a:rPr lang="en-US" sz="700" b="0" i="0" u="none" strike="noStrike" dirty="0">
                <a:effectLst/>
              </a:rPr>
              <a:t>. [online] Available at: https://</a:t>
            </a:r>
            <a:r>
              <a:rPr lang="en-US" sz="700" b="0" i="0" u="none" strike="noStrike" dirty="0" err="1">
                <a:effectLst/>
              </a:rPr>
              <a:t>www.forbes.com</a:t>
            </a:r>
            <a:r>
              <a:rPr lang="en-US" sz="700" b="0" i="0" u="none" strike="noStrike" dirty="0">
                <a:effectLst/>
              </a:rPr>
              <a:t>/sites/</a:t>
            </a:r>
            <a:r>
              <a:rPr lang="en-US" sz="700" b="0" i="0" u="none" strike="noStrike" dirty="0" err="1">
                <a:effectLst/>
              </a:rPr>
              <a:t>kevinomeara</a:t>
            </a:r>
            <a:r>
              <a:rPr lang="en-US" sz="700" b="0" i="0" u="none" strike="noStrike" dirty="0">
                <a:effectLst/>
              </a:rPr>
              <a:t>/2021/04/07/how-</a:t>
            </a:r>
            <a:r>
              <a:rPr lang="en-US" sz="700" b="0" i="0" u="none" strike="noStrike" dirty="0" err="1">
                <a:effectLst/>
              </a:rPr>
              <a:t>satya</a:t>
            </a:r>
            <a:r>
              <a:rPr lang="en-US" sz="700" b="0" i="0" u="none" strike="noStrike" dirty="0">
                <a:effectLst/>
              </a:rPr>
              <a:t>-</a:t>
            </a:r>
            <a:r>
              <a:rPr lang="en-US" sz="700" b="0" i="0" u="none" strike="noStrike" dirty="0" err="1">
                <a:effectLst/>
              </a:rPr>
              <a:t>nadella</a:t>
            </a:r>
            <a:r>
              <a:rPr lang="en-US" sz="700" b="0" i="0" u="none" strike="noStrike" dirty="0">
                <a:effectLst/>
              </a:rPr>
              <a:t>-changed-</a:t>
            </a:r>
            <a:r>
              <a:rPr lang="en-US" sz="700" b="0" i="0" u="none" strike="noStrike" dirty="0" err="1">
                <a:effectLst/>
              </a:rPr>
              <a:t>microsofts</a:t>
            </a:r>
            <a:r>
              <a:rPr lang="en-US" sz="700" b="0" i="0" u="none" strike="noStrike" dirty="0">
                <a:effectLst/>
              </a:rPr>
              <a:t>-culture [Accessed 6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Fortune, 2019. </a:t>
            </a:r>
            <a:r>
              <a:rPr lang="en-US" sz="700" b="0" i="1" u="none" strike="noStrike" dirty="0">
                <a:effectLst/>
              </a:rPr>
              <a:t>Howard Schultz’s response to crisis: What leaders should learn</a:t>
            </a:r>
            <a:r>
              <a:rPr lang="en-US" sz="700" b="0" i="0" u="none" strike="noStrike" dirty="0">
                <a:effectLst/>
              </a:rPr>
              <a:t>. [online] Available at: https://</a:t>
            </a:r>
            <a:r>
              <a:rPr lang="en-US" sz="700" b="0" i="0" u="none" strike="noStrike" dirty="0" err="1">
                <a:effectLst/>
              </a:rPr>
              <a:t>fortune.com</a:t>
            </a:r>
            <a:r>
              <a:rPr lang="en-US" sz="700" b="0" i="0" u="none" strike="noStrike" dirty="0">
                <a:effectLst/>
              </a:rPr>
              <a:t>/2019/04/20/</a:t>
            </a:r>
            <a:r>
              <a:rPr lang="en-US" sz="700" b="0" i="0" u="none" strike="noStrike" dirty="0" err="1">
                <a:effectLst/>
              </a:rPr>
              <a:t>howard</a:t>
            </a:r>
            <a:r>
              <a:rPr lang="en-US" sz="700" b="0" i="0" u="none" strike="noStrike" dirty="0">
                <a:effectLst/>
              </a:rPr>
              <a:t>-</a:t>
            </a:r>
            <a:r>
              <a:rPr lang="en-US" sz="700" b="0" i="0" u="none" strike="noStrike" dirty="0" err="1">
                <a:effectLst/>
              </a:rPr>
              <a:t>schultz</a:t>
            </a:r>
            <a:r>
              <a:rPr lang="en-US" sz="700" b="0" i="0" u="none" strike="noStrike" dirty="0">
                <a:effectLst/>
              </a:rPr>
              <a:t>-</a:t>
            </a:r>
            <a:r>
              <a:rPr lang="en-US" sz="700" b="0" i="0" u="none" strike="noStrike" dirty="0" err="1">
                <a:effectLst/>
              </a:rPr>
              <a:t>starbucks</a:t>
            </a:r>
            <a:r>
              <a:rPr lang="en-US" sz="700" b="0" i="0" u="none" strike="noStrike" dirty="0">
                <a:effectLst/>
              </a:rPr>
              <a:t>-leadership-crisis-response/ [Accessed 12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Goleman, D., 2017. </a:t>
            </a:r>
            <a:r>
              <a:rPr lang="en-US" sz="700" b="0" i="1" u="none" strike="noStrike" dirty="0">
                <a:effectLst/>
              </a:rPr>
              <a:t>Emotional Intelligence: Why It Can Matter More Than IQ</a:t>
            </a:r>
            <a:r>
              <a:rPr lang="en-US" sz="700" b="0" i="0" u="none" strike="noStrike" dirty="0">
                <a:effectLst/>
              </a:rPr>
              <a:t>. 10th ed. London: Bloomsbury Publishing. [Originally published 1995]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Harvard Business Review, 2018. </a:t>
            </a:r>
            <a:r>
              <a:rPr lang="en-US" sz="700" b="0" i="1" u="none" strike="noStrike" dirty="0">
                <a:effectLst/>
              </a:rPr>
              <a:t>Leadership lessons from Indra Nooyi</a:t>
            </a:r>
            <a:r>
              <a:rPr lang="en-US" sz="700" b="0" i="0" u="none" strike="noStrike" dirty="0">
                <a:effectLst/>
              </a:rPr>
              <a:t>. [online] Available at: </a:t>
            </a:r>
            <a:r>
              <a:rPr lang="en-US" sz="700" b="0" i="0" u="none" strike="noStrike" dirty="0">
                <a:effectLst/>
                <a:hlinkClick r:id="rId5"/>
              </a:rPr>
              <a:t>https://hbr.org/2018/09/indra-nooyi-leadership-lessons</a:t>
            </a:r>
            <a:r>
              <a:rPr lang="en-US" sz="700" b="0" i="0" u="none" strike="noStrike" dirty="0">
                <a:effectLst/>
              </a:rPr>
              <a:t> [Accessed 4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Ibarra, H., Rattan, A. and Johnston, A., 2018. </a:t>
            </a:r>
            <a:r>
              <a:rPr lang="en-US" sz="700" b="0" i="1" u="none" strike="noStrike" dirty="0">
                <a:effectLst/>
              </a:rPr>
              <a:t>Satya Nadella’s transformation of Microsoft</a:t>
            </a:r>
            <a:r>
              <a:rPr lang="en-US" sz="700" b="0" i="0" u="none" strike="noStrike" dirty="0">
                <a:effectLst/>
              </a:rPr>
              <a:t>. Harvard Business Review, [online] Available at: </a:t>
            </a:r>
            <a:r>
              <a:rPr lang="en-US" sz="700" b="0" i="0" u="none" strike="noStrike" dirty="0">
                <a:effectLst/>
                <a:hlinkClick r:id="rId6"/>
              </a:rPr>
              <a:t>https://hbr.org/2018/03/satya-nadella-rewrites-the-code</a:t>
            </a:r>
            <a:r>
              <a:rPr lang="en-US" sz="700" b="0" i="0" u="none" strike="noStrike" dirty="0">
                <a:effectLst/>
              </a:rPr>
              <a:t> [Accessed 10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Landry, L., 2019. </a:t>
            </a:r>
            <a:r>
              <a:rPr lang="en-US" sz="700" b="0" i="1" u="none" strike="noStrike" dirty="0">
                <a:effectLst/>
              </a:rPr>
              <a:t>Why emotional intelligence is important in leadership</a:t>
            </a:r>
            <a:r>
              <a:rPr lang="en-US" sz="700" b="0" i="0" u="none" strike="noStrike" dirty="0">
                <a:effectLst/>
              </a:rPr>
              <a:t>. Harvard Business School Online. [online] Available at: </a:t>
            </a:r>
            <a:r>
              <a:rPr lang="en-US" sz="700" b="0" i="0" u="none" strike="noStrike" dirty="0">
                <a:effectLst/>
                <a:hlinkClick r:id="rId7"/>
              </a:rPr>
              <a:t>https://online.hbs.edu/blog/post/emotional-intelligence-in-leadership</a:t>
            </a:r>
            <a:r>
              <a:rPr lang="en-US" sz="700" b="0" i="0" u="none" strike="noStrike" dirty="0">
                <a:effectLst/>
              </a:rPr>
              <a:t> [Accessed 13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Mayer, J.D., Salovey, P., Caruso, D.R. and </a:t>
            </a:r>
            <a:r>
              <a:rPr lang="en-US" sz="700" b="0" i="0" u="none" strike="noStrike" dirty="0" err="1">
                <a:effectLst/>
              </a:rPr>
              <a:t>Sitarenios</a:t>
            </a:r>
            <a:r>
              <a:rPr lang="en-US" sz="700" b="0" i="0" u="none" strike="noStrike" dirty="0">
                <a:effectLst/>
              </a:rPr>
              <a:t>, G., 2020. </a:t>
            </a:r>
            <a:r>
              <a:rPr lang="en-US" sz="700" b="0" i="1" u="none" strike="noStrike" dirty="0">
                <a:effectLst/>
              </a:rPr>
              <a:t>Emotional intelligence as a standard intelligence</a:t>
            </a:r>
            <a:r>
              <a:rPr lang="en-US" sz="700" b="0" i="0" u="none" strike="noStrike" dirty="0">
                <a:effectLst/>
              </a:rPr>
              <a:t>. Emotion, 20(1), pp.28–31.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McGregor, J., 2020. </a:t>
            </a:r>
            <a:r>
              <a:rPr lang="en-US" sz="700" b="0" i="1" u="none" strike="noStrike" dirty="0">
                <a:effectLst/>
              </a:rPr>
              <a:t>How Satya Nadella transformed Microsoft with empathy</a:t>
            </a:r>
            <a:r>
              <a:rPr lang="en-US" sz="700" b="0" i="0" u="none" strike="noStrike" dirty="0">
                <a:effectLst/>
              </a:rPr>
              <a:t>. Washington Post, [online] Available at: https://</a:t>
            </a:r>
            <a:r>
              <a:rPr lang="en-US" sz="700" b="0" i="0" u="none" strike="noStrike" dirty="0" err="1">
                <a:effectLst/>
              </a:rPr>
              <a:t>www.washingtonpost.com</a:t>
            </a:r>
            <a:r>
              <a:rPr lang="en-US" sz="700" b="0" i="0" u="none" strike="noStrike" dirty="0">
                <a:effectLst/>
              </a:rPr>
              <a:t>/business/2020/02/18/</a:t>
            </a:r>
            <a:r>
              <a:rPr lang="en-US" sz="700" b="0" i="0" u="none" strike="noStrike" dirty="0" err="1">
                <a:effectLst/>
              </a:rPr>
              <a:t>satya</a:t>
            </a:r>
            <a:r>
              <a:rPr lang="en-US" sz="700" b="0" i="0" u="none" strike="noStrike" dirty="0">
                <a:effectLst/>
              </a:rPr>
              <a:t>-</a:t>
            </a:r>
            <a:r>
              <a:rPr lang="en-US" sz="700" b="0" i="0" u="none" strike="noStrike" dirty="0" err="1">
                <a:effectLst/>
              </a:rPr>
              <a:t>nadella</a:t>
            </a:r>
            <a:r>
              <a:rPr lang="en-US" sz="700" b="0" i="0" u="none" strike="noStrike" dirty="0">
                <a:effectLst/>
              </a:rPr>
              <a:t>-leadership-</a:t>
            </a:r>
            <a:r>
              <a:rPr lang="en-US" sz="700" b="0" i="0" u="none" strike="noStrike" dirty="0" err="1">
                <a:effectLst/>
              </a:rPr>
              <a:t>microsoft</a:t>
            </a:r>
            <a:r>
              <a:rPr lang="en-US" sz="700" b="0" i="0" u="none" strike="noStrike" dirty="0">
                <a:effectLst/>
              </a:rPr>
              <a:t>/ [Accessed 8 Nov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Miao, C., Humphrey, R.H. and Qian, S., 2018. </a:t>
            </a:r>
            <a:r>
              <a:rPr lang="en-US" sz="700" b="0" i="1" u="none" strike="noStrike" dirty="0">
                <a:effectLst/>
              </a:rPr>
              <a:t>Emotional intelligence and leadership: A meta-analysis</a:t>
            </a:r>
            <a:r>
              <a:rPr lang="en-US" sz="700" b="0" i="0" u="none" strike="noStrike" dirty="0">
                <a:effectLst/>
              </a:rPr>
              <a:t>. The Leadership Quarterly, 29(4), pp.517–533.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Ng, K.Y. and Earley, P.C., 2020. </a:t>
            </a:r>
            <a:r>
              <a:rPr lang="en-US" sz="700" b="0" i="1" u="none" strike="noStrike" dirty="0">
                <a:effectLst/>
              </a:rPr>
              <a:t>Cultural intelligence: Advancing cultural awareness in global leadership</a:t>
            </a:r>
            <a:r>
              <a:rPr lang="en-US" sz="700" b="0" i="0" u="none" strike="noStrike" dirty="0">
                <a:effectLst/>
              </a:rPr>
              <a:t>. Journal of International Business Studies, 51(6), pp.881–894.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Ng, K.Y., Van Dyne, L. and Ang, S., 2019. </a:t>
            </a:r>
            <a:r>
              <a:rPr lang="en-US" sz="700" b="0" i="1" u="none" strike="noStrike" dirty="0">
                <a:effectLst/>
              </a:rPr>
              <a:t>Developing global leaders: The role of cultural intelligence</a:t>
            </a:r>
            <a:r>
              <a:rPr lang="en-US" sz="700" b="0" i="0" u="none" strike="noStrike" dirty="0">
                <a:effectLst/>
              </a:rPr>
              <a:t>. Organizational Dynamics, 48(1), pp.1–9.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 err="1">
                <a:effectLst/>
              </a:rPr>
              <a:t>Paiuc</a:t>
            </a:r>
            <a:r>
              <a:rPr lang="en-US" sz="700" b="0" i="0" u="none" strike="noStrike" dirty="0">
                <a:effectLst/>
              </a:rPr>
              <a:t>, D., 2022. </a:t>
            </a:r>
            <a:r>
              <a:rPr lang="en-US" sz="700" b="0" i="1" u="none" strike="noStrike" dirty="0">
                <a:effectLst/>
              </a:rPr>
              <a:t>Cultural intelligence as a leadership advantage in multicultural teams</a:t>
            </a:r>
            <a:r>
              <a:rPr lang="en-US" sz="700" b="0" i="0" u="none" strike="noStrike" dirty="0">
                <a:effectLst/>
              </a:rPr>
              <a:t>. </a:t>
            </a:r>
            <a:r>
              <a:rPr lang="en-US" sz="700" b="0" i="0" u="none" strike="noStrike" dirty="0" err="1">
                <a:effectLst/>
              </a:rPr>
              <a:t>Strategica</a:t>
            </a:r>
            <a:r>
              <a:rPr lang="en-US" sz="700" b="0" i="0" u="none" strike="noStrike" dirty="0">
                <a:effectLst/>
              </a:rPr>
              <a:t> Conference Proceedings, 10(1), pp.214–221.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 err="1">
                <a:effectLst/>
              </a:rPr>
              <a:t>Rockstuhl</a:t>
            </a:r>
            <a:r>
              <a:rPr lang="en-US" sz="700" b="0" i="0" u="none" strike="noStrike" dirty="0">
                <a:effectLst/>
              </a:rPr>
              <a:t>, T., Seiler, S., Ang, S., Van Dyne, L. and Annen, H., 2021. </a:t>
            </a:r>
            <a:r>
              <a:rPr lang="en-US" sz="700" b="0" i="1" u="none" strike="noStrike" dirty="0">
                <a:effectLst/>
              </a:rPr>
              <a:t>Beyond general intelligence: The role of emotional and cultural intelligence in global leadership</a:t>
            </a:r>
            <a:r>
              <a:rPr lang="en-US" sz="700" b="0" i="0" u="none" strike="noStrike" dirty="0">
                <a:effectLst/>
              </a:rPr>
              <a:t>. Journal of Applied Psychology, 106(1), pp.40–52.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00" b="0" i="0" u="none" strike="noStrike" dirty="0">
                <a:effectLst/>
              </a:rPr>
              <a:t>Wilson, M., 2020. </a:t>
            </a:r>
            <a:r>
              <a:rPr lang="en-US" sz="700" b="0" i="1" u="none" strike="noStrike" dirty="0">
                <a:effectLst/>
              </a:rPr>
              <a:t>Jacinda Ardern and the politics of kindness</a:t>
            </a:r>
            <a:r>
              <a:rPr lang="en-US" sz="700" b="0" i="0" u="none" strike="noStrike" dirty="0">
                <a:effectLst/>
              </a:rPr>
              <a:t>. The Guardian, [online] Available at: </a:t>
            </a:r>
            <a:r>
              <a:rPr lang="en-US" sz="700" b="0" i="0" u="none" strike="noStrike" dirty="0">
                <a:effectLst/>
                <a:hlinkClick r:id="rId8"/>
              </a:rPr>
              <a:t>https://www.theguardian.com/world/2020/oct/15/jacinda-ardern-and-the-politics-of-kindness</a:t>
            </a:r>
            <a:r>
              <a:rPr lang="en-US" sz="700" b="0" i="0" u="none" strike="noStrike" dirty="0">
                <a:effectLst/>
              </a:rPr>
              <a:t> [Accessed 15 Nov 2025].</a:t>
            </a:r>
          </a:p>
        </p:txBody>
      </p:sp>
    </p:spTree>
    <p:extLst>
      <p:ext uri="{BB962C8B-B14F-4D97-AF65-F5344CB8AC3E}">
        <p14:creationId xmlns:p14="http://schemas.microsoft.com/office/powerpoint/2010/main" val="3381351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2168</Words>
  <Application>Microsoft Office PowerPoint</Application>
  <PresentationFormat>Widescreen</PresentationFormat>
  <Paragraphs>143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The Role of Emotional and Cultural Intelligence in Effective Leadership</vt:lpstr>
      <vt:lpstr>Introduction</vt:lpstr>
      <vt:lpstr>Emotional Intelligence – Definition &amp; Importance</vt:lpstr>
      <vt:lpstr>Goleman’s Emotional Intelligence Model</vt:lpstr>
      <vt:lpstr>Cultural Intelligence – Definition &amp; Relevance</vt:lpstr>
      <vt:lpstr>Cultural Intelligence Model (Earley &amp; Ang)</vt:lpstr>
      <vt:lpstr>EI vs. CQ – Comparative Evaluation</vt:lpstr>
      <vt:lpstr>Business Case Study 1 – Satya Nadella (Microsoft)</vt:lpstr>
      <vt:lpstr>Business Case Study 2 – Jacinda Ardern</vt:lpstr>
      <vt:lpstr>Business Case Study 3 – Indra Nooyi (PepsiCo)</vt:lpstr>
      <vt:lpstr>Business Case Study 4 – Howard Schultz (Starbucks)</vt:lpstr>
      <vt:lpstr>Importance in Multicultural Teams</vt:lpstr>
      <vt:lpstr>Applying EI and CQ in Leadership Practice</vt:lpstr>
      <vt:lpstr>Leadership Development Strategies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Emotional and Cultural Intelligence in Effective Leadership</dc:title>
  <dc:creator>Paul Vornicescu</dc:creator>
  <cp:lastModifiedBy>Paul Vornicescu</cp:lastModifiedBy>
  <cp:revision>11</cp:revision>
  <cp:lastPrinted>2025-11-12T08:41:07Z</cp:lastPrinted>
  <dcterms:created xsi:type="dcterms:W3CDTF">2025-11-11T10:14:10Z</dcterms:created>
  <dcterms:modified xsi:type="dcterms:W3CDTF">2025-12-08T11:13:17Z</dcterms:modified>
</cp:coreProperties>
</file>