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handoutMasterIdLst>
    <p:handoutMasterId r:id="rId62"/>
  </p:handoutMasterIdLst>
  <p:sldIdLst>
    <p:sldId id="256" r:id="rId5"/>
    <p:sldId id="422" r:id="rId6"/>
    <p:sldId id="286" r:id="rId7"/>
    <p:sldId id="285" r:id="rId8"/>
    <p:sldId id="287" r:id="rId9"/>
    <p:sldId id="288" r:id="rId10"/>
    <p:sldId id="412" r:id="rId11"/>
    <p:sldId id="411" r:id="rId12"/>
    <p:sldId id="363" r:id="rId13"/>
    <p:sldId id="289" r:id="rId14"/>
    <p:sldId id="258" r:id="rId15"/>
    <p:sldId id="291" r:id="rId16"/>
    <p:sldId id="367" r:id="rId17"/>
    <p:sldId id="359" r:id="rId18"/>
    <p:sldId id="358" r:id="rId19"/>
    <p:sldId id="366" r:id="rId20"/>
    <p:sldId id="437" r:id="rId21"/>
    <p:sldId id="378" r:id="rId22"/>
    <p:sldId id="379" r:id="rId23"/>
    <p:sldId id="425" r:id="rId24"/>
    <p:sldId id="426" r:id="rId25"/>
    <p:sldId id="380" r:id="rId26"/>
    <p:sldId id="427" r:id="rId27"/>
    <p:sldId id="429" r:id="rId28"/>
    <p:sldId id="428" r:id="rId29"/>
    <p:sldId id="384" r:id="rId30"/>
    <p:sldId id="385" r:id="rId31"/>
    <p:sldId id="421" r:id="rId32"/>
    <p:sldId id="430" r:id="rId33"/>
    <p:sldId id="365" r:id="rId34"/>
    <p:sldId id="302" r:id="rId35"/>
    <p:sldId id="304" r:id="rId36"/>
    <p:sldId id="305" r:id="rId37"/>
    <p:sldId id="306" r:id="rId38"/>
    <p:sldId id="324" r:id="rId39"/>
    <p:sldId id="423" r:id="rId40"/>
    <p:sldId id="377" r:id="rId41"/>
    <p:sldId id="431" r:id="rId42"/>
    <p:sldId id="432" r:id="rId43"/>
    <p:sldId id="433" r:id="rId44"/>
    <p:sldId id="268" r:id="rId45"/>
    <p:sldId id="266" r:id="rId46"/>
    <p:sldId id="277" r:id="rId47"/>
    <p:sldId id="293" r:id="rId48"/>
    <p:sldId id="294" r:id="rId49"/>
    <p:sldId id="295" r:id="rId50"/>
    <p:sldId id="434" r:id="rId51"/>
    <p:sldId id="296" r:id="rId52"/>
    <p:sldId id="435" r:id="rId53"/>
    <p:sldId id="343" r:id="rId54"/>
    <p:sldId id="344" r:id="rId55"/>
    <p:sldId id="341" r:id="rId56"/>
    <p:sldId id="345" r:id="rId57"/>
    <p:sldId id="346" r:id="rId58"/>
    <p:sldId id="347" r:id="rId59"/>
    <p:sldId id="436" r:id="rId6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51" autoAdjust="0"/>
  </p:normalViewPr>
  <p:slideViewPr>
    <p:cSldViewPr>
      <p:cViewPr varScale="1">
        <p:scale>
          <a:sx n="62" d="100"/>
          <a:sy n="62" d="100"/>
        </p:scale>
        <p:origin x="900" y="60"/>
      </p:cViewPr>
      <p:guideLst>
        <p:guide orient="horz" pos="2160"/>
        <p:guide pos="2880"/>
      </p:guideLst>
    </p:cSldViewPr>
  </p:slideViewPr>
  <p:notesTextViewPr>
    <p:cViewPr>
      <p:scale>
        <a:sx n="1" d="1"/>
        <a:sy n="1" d="1"/>
      </p:scale>
      <p:origin x="0" y="0"/>
    </p:cViewPr>
  </p:notesTextViewPr>
  <p:sorterViewPr>
    <p:cViewPr>
      <p:scale>
        <a:sx n="100" d="100"/>
        <a:sy n="100" d="100"/>
      </p:scale>
      <p:origin x="0" y="-4194"/>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1311D5-AA6F-4453-967E-AA61E32070B9}" type="doc">
      <dgm:prSet loTypeId="urn:microsoft.com/office/officeart/2005/8/layout/hProcess9" loCatId="process" qsTypeId="urn:microsoft.com/office/officeart/2005/8/quickstyle/simple1" qsCatId="simple" csTypeId="urn:microsoft.com/office/officeart/2005/8/colors/accent1_2" csCatId="accent1" phldr="1"/>
      <dgm:spPr/>
    </dgm:pt>
    <dgm:pt modelId="{FB228D7F-F0D6-4985-BCD7-89B222069467}">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PERSONNEL MANAGEMENT</a:t>
          </a:r>
        </a:p>
      </dgm:t>
    </dgm:pt>
    <dgm:pt modelId="{9A45F6D9-FAC6-4696-A8E5-AF6E7DDF2977}" type="parTrans" cxnId="{291666D4-603E-4354-9CAF-117516C18751}">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C5FC30F3-BDEC-496B-89DF-E86B8DA4A4F6}" type="sibTrans" cxnId="{291666D4-603E-4354-9CAF-117516C18751}">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D5281EA6-36FF-4A02-9C5E-FF3A22E9C049}">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HUMAN RESOURCE MANAGEMENT</a:t>
          </a:r>
        </a:p>
      </dgm:t>
    </dgm:pt>
    <dgm:pt modelId="{11047CB5-D6DB-41F0-8A0A-F2DB99C951CE}" type="parTrans" cxnId="{4433BA3E-6D6B-4DFB-8C8C-81EA95149953}">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8CF88C12-3599-49E7-AF55-B5324B9ACC0F}" type="sibTrans" cxnId="{4433BA3E-6D6B-4DFB-8C8C-81EA95149953}">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158AE324-8DA7-4B61-B1C6-F5CB782AFBAF}">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STRATEGIC HUMAN RESOURCE MANAGEMENT</a:t>
          </a:r>
        </a:p>
      </dgm:t>
    </dgm:pt>
    <dgm:pt modelId="{56B05F2D-9245-46BF-83A0-E4EACBF52399}" type="parTrans" cxnId="{145C5DFF-1964-436C-9734-F8BB4E6AA8FF}">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C5012DD9-0A0F-4EA7-BAB2-A444F6C5E86C}" type="sibTrans" cxnId="{145C5DFF-1964-436C-9734-F8BB4E6AA8FF}">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642C5028-9C93-46BC-B835-675E0F62B0DA}" type="pres">
      <dgm:prSet presAssocID="{541311D5-AA6F-4453-967E-AA61E32070B9}" presName="CompostProcess" presStyleCnt="0">
        <dgm:presLayoutVars>
          <dgm:dir/>
          <dgm:resizeHandles val="exact"/>
        </dgm:presLayoutVars>
      </dgm:prSet>
      <dgm:spPr/>
    </dgm:pt>
    <dgm:pt modelId="{455CD112-9EDF-4D2E-9C96-5405D42CBD26}" type="pres">
      <dgm:prSet presAssocID="{541311D5-AA6F-4453-967E-AA61E32070B9}" presName="arrow" presStyleLbl="bgShp" presStyleIdx="0" presStyleCnt="1"/>
      <dgm:spPr>
        <a:solidFill>
          <a:srgbClr val="DBD3E5"/>
        </a:solidFill>
      </dgm:spPr>
    </dgm:pt>
    <dgm:pt modelId="{FE689093-17B3-4542-865F-1D075FB6F018}" type="pres">
      <dgm:prSet presAssocID="{541311D5-AA6F-4453-967E-AA61E32070B9}" presName="linearProcess" presStyleCnt="0"/>
      <dgm:spPr/>
    </dgm:pt>
    <dgm:pt modelId="{9603D5DB-19EF-4A32-8639-AC859EB0C3F5}" type="pres">
      <dgm:prSet presAssocID="{FB228D7F-F0D6-4985-BCD7-89B222069467}" presName="textNode" presStyleLbl="node1" presStyleIdx="0" presStyleCnt="3" custScaleX="92869" custScaleY="97584">
        <dgm:presLayoutVars>
          <dgm:bulletEnabled val="1"/>
        </dgm:presLayoutVars>
      </dgm:prSet>
      <dgm:spPr>
        <a:prstGeom prst="rect">
          <a:avLst/>
        </a:prstGeom>
      </dgm:spPr>
    </dgm:pt>
    <dgm:pt modelId="{86D93B35-4E17-4FE4-AEFD-97F4E006827F}" type="pres">
      <dgm:prSet presAssocID="{C5FC30F3-BDEC-496B-89DF-E86B8DA4A4F6}" presName="sibTrans" presStyleCnt="0"/>
      <dgm:spPr/>
    </dgm:pt>
    <dgm:pt modelId="{6F51FA90-925C-4B68-A5E3-5399485DC602}" type="pres">
      <dgm:prSet presAssocID="{D5281EA6-36FF-4A02-9C5E-FF3A22E9C049}" presName="textNode" presStyleLbl="node1" presStyleIdx="1" presStyleCnt="3" custScaleX="92869" custScaleY="97584">
        <dgm:presLayoutVars>
          <dgm:bulletEnabled val="1"/>
        </dgm:presLayoutVars>
      </dgm:prSet>
      <dgm:spPr>
        <a:prstGeom prst="rect">
          <a:avLst/>
        </a:prstGeom>
      </dgm:spPr>
    </dgm:pt>
    <dgm:pt modelId="{10E11C80-44CE-4644-9339-9E21062901C7}" type="pres">
      <dgm:prSet presAssocID="{8CF88C12-3599-49E7-AF55-B5324B9ACC0F}" presName="sibTrans" presStyleCnt="0"/>
      <dgm:spPr/>
    </dgm:pt>
    <dgm:pt modelId="{AB866A5A-9749-47E7-ACE0-68CE0479B51F}" type="pres">
      <dgm:prSet presAssocID="{158AE324-8DA7-4B61-B1C6-F5CB782AFBAF}" presName="textNode" presStyleLbl="node1" presStyleIdx="2" presStyleCnt="3" custScaleX="92869" custScaleY="97584">
        <dgm:presLayoutVars>
          <dgm:bulletEnabled val="1"/>
        </dgm:presLayoutVars>
      </dgm:prSet>
      <dgm:spPr>
        <a:prstGeom prst="rect">
          <a:avLst/>
        </a:prstGeom>
      </dgm:spPr>
    </dgm:pt>
  </dgm:ptLst>
  <dgm:cxnLst>
    <dgm:cxn modelId="{FC346812-1574-4DCC-995A-E98C0EA70E16}" type="presOf" srcId="{D5281EA6-36FF-4A02-9C5E-FF3A22E9C049}" destId="{6F51FA90-925C-4B68-A5E3-5399485DC602}" srcOrd="0" destOrd="0" presId="urn:microsoft.com/office/officeart/2005/8/layout/hProcess9"/>
    <dgm:cxn modelId="{94CBB824-AC65-45AD-8145-E02354A2164C}" type="presOf" srcId="{FB228D7F-F0D6-4985-BCD7-89B222069467}" destId="{9603D5DB-19EF-4A32-8639-AC859EB0C3F5}" srcOrd="0" destOrd="0" presId="urn:microsoft.com/office/officeart/2005/8/layout/hProcess9"/>
    <dgm:cxn modelId="{4433BA3E-6D6B-4DFB-8C8C-81EA95149953}" srcId="{541311D5-AA6F-4453-967E-AA61E32070B9}" destId="{D5281EA6-36FF-4A02-9C5E-FF3A22E9C049}" srcOrd="1" destOrd="0" parTransId="{11047CB5-D6DB-41F0-8A0A-F2DB99C951CE}" sibTransId="{8CF88C12-3599-49E7-AF55-B5324B9ACC0F}"/>
    <dgm:cxn modelId="{2A16FB8C-520D-4A93-B0DD-269A4A4A3328}" type="presOf" srcId="{158AE324-8DA7-4B61-B1C6-F5CB782AFBAF}" destId="{AB866A5A-9749-47E7-ACE0-68CE0479B51F}" srcOrd="0" destOrd="0" presId="urn:microsoft.com/office/officeart/2005/8/layout/hProcess9"/>
    <dgm:cxn modelId="{F7ED3AAA-A9E4-4801-9228-395297B040C2}" type="presOf" srcId="{541311D5-AA6F-4453-967E-AA61E32070B9}" destId="{642C5028-9C93-46BC-B835-675E0F62B0DA}" srcOrd="0" destOrd="0" presId="urn:microsoft.com/office/officeart/2005/8/layout/hProcess9"/>
    <dgm:cxn modelId="{291666D4-603E-4354-9CAF-117516C18751}" srcId="{541311D5-AA6F-4453-967E-AA61E32070B9}" destId="{FB228D7F-F0D6-4985-BCD7-89B222069467}" srcOrd="0" destOrd="0" parTransId="{9A45F6D9-FAC6-4696-A8E5-AF6E7DDF2977}" sibTransId="{C5FC30F3-BDEC-496B-89DF-E86B8DA4A4F6}"/>
    <dgm:cxn modelId="{145C5DFF-1964-436C-9734-F8BB4E6AA8FF}" srcId="{541311D5-AA6F-4453-967E-AA61E32070B9}" destId="{158AE324-8DA7-4B61-B1C6-F5CB782AFBAF}" srcOrd="2" destOrd="0" parTransId="{56B05F2D-9245-46BF-83A0-E4EACBF52399}" sibTransId="{C5012DD9-0A0F-4EA7-BAB2-A444F6C5E86C}"/>
    <dgm:cxn modelId="{B6497EE0-C8C1-4EA0-A303-7A8EE290F774}" type="presParOf" srcId="{642C5028-9C93-46BC-B835-675E0F62B0DA}" destId="{455CD112-9EDF-4D2E-9C96-5405D42CBD26}" srcOrd="0" destOrd="0" presId="urn:microsoft.com/office/officeart/2005/8/layout/hProcess9"/>
    <dgm:cxn modelId="{E54E69A1-F5DB-4396-9CCB-15636987D2B7}" type="presParOf" srcId="{642C5028-9C93-46BC-B835-675E0F62B0DA}" destId="{FE689093-17B3-4542-865F-1D075FB6F018}" srcOrd="1" destOrd="0" presId="urn:microsoft.com/office/officeart/2005/8/layout/hProcess9"/>
    <dgm:cxn modelId="{C4E8D448-A738-485D-A133-AB143207FFC9}" type="presParOf" srcId="{FE689093-17B3-4542-865F-1D075FB6F018}" destId="{9603D5DB-19EF-4A32-8639-AC859EB0C3F5}" srcOrd="0" destOrd="0" presId="urn:microsoft.com/office/officeart/2005/8/layout/hProcess9"/>
    <dgm:cxn modelId="{903F2AE1-7781-4466-B3B6-B03095E84DBE}" type="presParOf" srcId="{FE689093-17B3-4542-865F-1D075FB6F018}" destId="{86D93B35-4E17-4FE4-AEFD-97F4E006827F}" srcOrd="1" destOrd="0" presId="urn:microsoft.com/office/officeart/2005/8/layout/hProcess9"/>
    <dgm:cxn modelId="{EA78377A-5A98-430B-9D3C-B4A033E6517B}" type="presParOf" srcId="{FE689093-17B3-4542-865F-1D075FB6F018}" destId="{6F51FA90-925C-4B68-A5E3-5399485DC602}" srcOrd="2" destOrd="0" presId="urn:microsoft.com/office/officeart/2005/8/layout/hProcess9"/>
    <dgm:cxn modelId="{A3C0F31D-EE93-4D38-90B7-277DCA235D4B}" type="presParOf" srcId="{FE689093-17B3-4542-865F-1D075FB6F018}" destId="{10E11C80-44CE-4644-9339-9E21062901C7}" srcOrd="3" destOrd="0" presId="urn:microsoft.com/office/officeart/2005/8/layout/hProcess9"/>
    <dgm:cxn modelId="{7CD7B702-FC82-4C62-B350-106C4A5B16C0}" type="presParOf" srcId="{FE689093-17B3-4542-865F-1D075FB6F018}" destId="{AB866A5A-9749-47E7-ACE0-68CE0479B51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CD112-9EDF-4D2E-9C96-5405D42CBD26}">
      <dsp:nvSpPr>
        <dsp:cNvPr id="0" name=""/>
        <dsp:cNvSpPr/>
      </dsp:nvSpPr>
      <dsp:spPr>
        <a:xfrm>
          <a:off x="591502" y="0"/>
          <a:ext cx="6703695" cy="4808637"/>
        </a:xfrm>
        <a:prstGeom prst="rightArrow">
          <a:avLst/>
        </a:prstGeom>
        <a:solidFill>
          <a:srgbClr val="DBD3E5"/>
        </a:solidFill>
        <a:ln>
          <a:noFill/>
        </a:ln>
        <a:effectLst/>
      </dsp:spPr>
      <dsp:style>
        <a:lnRef idx="0">
          <a:scrgbClr r="0" g="0" b="0"/>
        </a:lnRef>
        <a:fillRef idx="1">
          <a:scrgbClr r="0" g="0" b="0"/>
        </a:fillRef>
        <a:effectRef idx="0">
          <a:scrgbClr r="0" g="0" b="0"/>
        </a:effectRef>
        <a:fontRef idx="minor"/>
      </dsp:style>
    </dsp:sp>
    <dsp:sp modelId="{9603D5DB-19EF-4A32-8639-AC859EB0C3F5}">
      <dsp:nvSpPr>
        <dsp:cNvPr id="0" name=""/>
        <dsp:cNvSpPr/>
      </dsp:nvSpPr>
      <dsp:spPr>
        <a:xfrm>
          <a:off x="3371"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cs typeface="Arial" panose="020B0604020202020204" pitchFamily="34" charset="0"/>
            </a:rPr>
            <a:t>PERSONNEL MANAGEMENT</a:t>
          </a:r>
        </a:p>
      </dsp:txBody>
      <dsp:txXfrm>
        <a:off x="3371" y="1465826"/>
        <a:ext cx="2390029" cy="1876984"/>
      </dsp:txXfrm>
    </dsp:sp>
    <dsp:sp modelId="{6F51FA90-925C-4B68-A5E3-5399485DC602}">
      <dsp:nvSpPr>
        <dsp:cNvPr id="0" name=""/>
        <dsp:cNvSpPr/>
      </dsp:nvSpPr>
      <dsp:spPr>
        <a:xfrm>
          <a:off x="2748335"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cs typeface="Arial" panose="020B0604020202020204" pitchFamily="34" charset="0"/>
            </a:rPr>
            <a:t>HUMAN RESOURCE MANAGEMENT</a:t>
          </a:r>
        </a:p>
      </dsp:txBody>
      <dsp:txXfrm>
        <a:off x="2748335" y="1465826"/>
        <a:ext cx="2390029" cy="1876984"/>
      </dsp:txXfrm>
    </dsp:sp>
    <dsp:sp modelId="{AB866A5A-9749-47E7-ACE0-68CE0479B51F}">
      <dsp:nvSpPr>
        <dsp:cNvPr id="0" name=""/>
        <dsp:cNvSpPr/>
      </dsp:nvSpPr>
      <dsp:spPr>
        <a:xfrm>
          <a:off x="5493299"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cs typeface="Arial" panose="020B0604020202020204" pitchFamily="34" charset="0"/>
            </a:rPr>
            <a:t>STRATEGIC HUMAN RESOURCE MANAGEMENT</a:t>
          </a:r>
        </a:p>
      </dsp:txBody>
      <dsp:txXfrm>
        <a:off x="5493299" y="1465826"/>
        <a:ext cx="2390029" cy="187698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03/12/2019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0171BA5-E2B9-40D8-A207-4DE0746DC05D}" type="datetimeFigureOut">
              <a:rPr lang="en-GB" smtClean="0"/>
              <a:t>03/12/2019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153B431-3B6E-4840-86C0-9079EB9077A1}" type="slidenum">
              <a:rPr lang="en-GB" smtClean="0"/>
              <a:t>‹#›</a:t>
            </a:fld>
            <a:endParaRPr lang="en-GB"/>
          </a:p>
        </p:txBody>
      </p:sp>
    </p:spTree>
    <p:extLst>
      <p:ext uri="{BB962C8B-B14F-4D97-AF65-F5344CB8AC3E}">
        <p14:creationId xmlns:p14="http://schemas.microsoft.com/office/powerpoint/2010/main" val="365368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ipd.co.uk/news-views/future-professi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CIPD Profession map - https://www.cipd.co.uk/news-views/future-profession</a:t>
            </a:r>
            <a:endParaRPr lang="en-GB" dirty="0"/>
          </a:p>
          <a:p>
            <a:endParaRPr lang="en-GB" dirty="0"/>
          </a:p>
        </p:txBody>
      </p:sp>
      <p:sp>
        <p:nvSpPr>
          <p:cNvPr id="4" name="Slide Number Placeholder 3"/>
          <p:cNvSpPr>
            <a:spLocks noGrp="1"/>
          </p:cNvSpPr>
          <p:nvPr>
            <p:ph type="sldNum" sz="quarter" idx="5"/>
          </p:nvPr>
        </p:nvSpPr>
        <p:spPr/>
        <p:txBody>
          <a:bodyPr/>
          <a:lstStyle/>
          <a:p>
            <a:fld id="{E153B431-3B6E-4840-86C0-9079EB9077A1}" type="slidenum">
              <a:rPr lang="en-GB" smtClean="0"/>
              <a:t>7</a:t>
            </a:fld>
            <a:endParaRPr lang="en-GB"/>
          </a:p>
        </p:txBody>
      </p:sp>
    </p:spTree>
    <p:extLst>
      <p:ext uri="{BB962C8B-B14F-4D97-AF65-F5344CB8AC3E}">
        <p14:creationId xmlns:p14="http://schemas.microsoft.com/office/powerpoint/2010/main" val="2666743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9</a:t>
            </a:fld>
            <a:endParaRPr lang="en-GB"/>
          </a:p>
        </p:txBody>
      </p:sp>
    </p:spTree>
    <p:extLst>
      <p:ext uri="{BB962C8B-B14F-4D97-AF65-F5344CB8AC3E}">
        <p14:creationId xmlns:p14="http://schemas.microsoft.com/office/powerpoint/2010/main" val="1308935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a:t>
            </a:r>
          </a:p>
          <a:p>
            <a:r>
              <a:rPr lang="en-GB" dirty="0"/>
              <a:t>1. Business Strategy  - high performing &amp; cost effective objective – How might HR’s Health &amp; Well-being Strategy align with its objectives?</a:t>
            </a:r>
          </a:p>
          <a:p>
            <a:r>
              <a:rPr lang="en-GB" dirty="0"/>
              <a:t>2. HR’s health &amp; Well-being Strategy – How might HR Procedures and Practices for Stress Management align?</a:t>
            </a:r>
          </a:p>
          <a:p>
            <a:r>
              <a:rPr lang="en-GB" dirty="0"/>
              <a:t>3. Stress Management Strategy – How might Performance management Procedures align?</a:t>
            </a:r>
          </a:p>
        </p:txBody>
      </p:sp>
      <p:sp>
        <p:nvSpPr>
          <p:cNvPr id="4" name="Slide Number Placeholder 3"/>
          <p:cNvSpPr>
            <a:spLocks noGrp="1"/>
          </p:cNvSpPr>
          <p:nvPr>
            <p:ph type="sldNum" sz="quarter" idx="10"/>
          </p:nvPr>
        </p:nvSpPr>
        <p:spPr/>
        <p:txBody>
          <a:bodyPr/>
          <a:lstStyle/>
          <a:p>
            <a:fld id="{E153B431-3B6E-4840-86C0-9079EB9077A1}" type="slidenum">
              <a:rPr lang="en-GB" smtClean="0"/>
              <a:t>11</a:t>
            </a:fld>
            <a:endParaRPr lang="en-GB" dirty="0"/>
          </a:p>
        </p:txBody>
      </p:sp>
    </p:spTree>
    <p:extLst>
      <p:ext uri="{BB962C8B-B14F-4D97-AF65-F5344CB8AC3E}">
        <p14:creationId xmlns:p14="http://schemas.microsoft.com/office/powerpoint/2010/main" val="2189865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2007 the CIPD carried out a survey of around 800 HR professionals asking them what they considered to be the main objectives of their function. Response 1. Recruit &amp; retain key staff 70% 2. Develop employee competencies 62% 3. Improve the management of people performance 61% 4. Maximise employee involvement and engagement 59%</a:t>
            </a:r>
          </a:p>
        </p:txBody>
      </p:sp>
      <p:sp>
        <p:nvSpPr>
          <p:cNvPr id="4" name="Slide Number Placeholder 3"/>
          <p:cNvSpPr>
            <a:spLocks noGrp="1"/>
          </p:cNvSpPr>
          <p:nvPr>
            <p:ph type="sldNum" sz="quarter" idx="5"/>
          </p:nvPr>
        </p:nvSpPr>
        <p:spPr/>
        <p:txBody>
          <a:bodyPr/>
          <a:lstStyle/>
          <a:p>
            <a:fld id="{E153B431-3B6E-4840-86C0-9079EB9077A1}" type="slidenum">
              <a:rPr lang="en-GB" smtClean="0"/>
              <a:t>12</a:t>
            </a:fld>
            <a:endParaRPr lang="en-GB"/>
          </a:p>
        </p:txBody>
      </p:sp>
    </p:spTree>
    <p:extLst>
      <p:ext uri="{BB962C8B-B14F-4D97-AF65-F5344CB8AC3E}">
        <p14:creationId xmlns:p14="http://schemas.microsoft.com/office/powerpoint/2010/main" val="1465676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Personnel looked after wages &amp; welfare of workers including recruitment, personnel records, training, dealing with Trade unions etc</a:t>
            </a:r>
          </a:p>
          <a:p>
            <a:r>
              <a:rPr lang="en-GB" dirty="0"/>
              <a:t>HRM – Motivation and other non-monetary factors (total reward package) was central to workers being seen as a valuable resource</a:t>
            </a:r>
          </a:p>
          <a:p>
            <a:r>
              <a:rPr lang="en-GB" dirty="0"/>
              <a:t>SHRM – Workers seen as integral to company’s success ( staff are your biggest asset etc). Alignment of organisational and individual goals and even shaping the </a:t>
            </a:r>
            <a:r>
              <a:rPr lang="en-GB" dirty="0" err="1"/>
              <a:t>organiztion</a:t>
            </a:r>
            <a:r>
              <a:rPr lang="en-GB" dirty="0"/>
              <a:t> (</a:t>
            </a:r>
            <a:r>
              <a:rPr lang="en-GB" dirty="0" err="1"/>
              <a:t>inl</a:t>
            </a:r>
            <a:r>
              <a:rPr lang="en-GB" dirty="0"/>
              <a:t> its culture)</a:t>
            </a:r>
          </a:p>
        </p:txBody>
      </p:sp>
      <p:sp>
        <p:nvSpPr>
          <p:cNvPr id="4" name="Slide Number Placeholder 3"/>
          <p:cNvSpPr>
            <a:spLocks noGrp="1"/>
          </p:cNvSpPr>
          <p:nvPr>
            <p:ph type="sldNum" sz="quarter" idx="5"/>
          </p:nvPr>
        </p:nvSpPr>
        <p:spPr/>
        <p:txBody>
          <a:bodyPr/>
          <a:lstStyle/>
          <a:p>
            <a:fld id="{E153B431-3B6E-4840-86C0-9079EB9077A1}" type="slidenum">
              <a:rPr lang="en-GB" smtClean="0"/>
              <a:t>13</a:t>
            </a:fld>
            <a:endParaRPr lang="en-GB"/>
          </a:p>
        </p:txBody>
      </p:sp>
    </p:spTree>
    <p:extLst>
      <p:ext uri="{BB962C8B-B14F-4D97-AF65-F5344CB8AC3E}">
        <p14:creationId xmlns:p14="http://schemas.microsoft.com/office/powerpoint/2010/main" val="471449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list on next slide</a:t>
            </a:r>
          </a:p>
        </p:txBody>
      </p:sp>
      <p:sp>
        <p:nvSpPr>
          <p:cNvPr id="4" name="Slide Number Placeholder 3"/>
          <p:cNvSpPr>
            <a:spLocks noGrp="1"/>
          </p:cNvSpPr>
          <p:nvPr>
            <p:ph type="sldNum" sz="quarter" idx="10"/>
          </p:nvPr>
        </p:nvSpPr>
        <p:spPr/>
        <p:txBody>
          <a:bodyPr/>
          <a:lstStyle/>
          <a:p>
            <a:fld id="{4394529F-49CB-4A20-A0BC-CE5B1A3A230C}" type="slidenum">
              <a:rPr lang="en-GB" smtClean="0"/>
              <a:t>14</a:t>
            </a:fld>
            <a:endParaRPr lang="en-GB"/>
          </a:p>
        </p:txBody>
      </p:sp>
    </p:spTree>
    <p:extLst>
      <p:ext uri="{BB962C8B-B14F-4D97-AF65-F5344CB8AC3E}">
        <p14:creationId xmlns:p14="http://schemas.microsoft.com/office/powerpoint/2010/main" val="2078817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15</a:t>
            </a:fld>
            <a:endParaRPr lang="en-GB"/>
          </a:p>
        </p:txBody>
      </p:sp>
    </p:spTree>
    <p:extLst>
      <p:ext uri="{BB962C8B-B14F-4D97-AF65-F5344CB8AC3E}">
        <p14:creationId xmlns:p14="http://schemas.microsoft.com/office/powerpoint/2010/main" val="2750289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HR professionals what do we think about the future of HR roles with the automation of much of the Transactional work?</a:t>
            </a:r>
          </a:p>
        </p:txBody>
      </p:sp>
      <p:sp>
        <p:nvSpPr>
          <p:cNvPr id="4" name="Slide Number Placeholder 3"/>
          <p:cNvSpPr>
            <a:spLocks noGrp="1"/>
          </p:cNvSpPr>
          <p:nvPr>
            <p:ph type="sldNum" sz="quarter" idx="5"/>
          </p:nvPr>
        </p:nvSpPr>
        <p:spPr/>
        <p:txBody>
          <a:bodyPr/>
          <a:lstStyle/>
          <a:p>
            <a:fld id="{E153B431-3B6E-4840-86C0-9079EB9077A1}" type="slidenum">
              <a:rPr lang="en-GB" smtClean="0"/>
              <a:t>16</a:t>
            </a:fld>
            <a:endParaRPr lang="en-GB"/>
          </a:p>
        </p:txBody>
      </p:sp>
    </p:spTree>
    <p:extLst>
      <p:ext uri="{BB962C8B-B14F-4D97-AF65-F5344CB8AC3E}">
        <p14:creationId xmlns:p14="http://schemas.microsoft.com/office/powerpoint/2010/main" val="2408816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HR’s Contribution to Change Programmes  - (the Controllable)</a:t>
            </a:r>
          </a:p>
          <a:p>
            <a:r>
              <a:rPr lang="en-GB" sz="1200" dirty="0"/>
              <a:t>Involvement at the initial stage in the project team</a:t>
            </a:r>
          </a:p>
          <a:p>
            <a:r>
              <a:rPr lang="en-GB" sz="1200" dirty="0"/>
              <a:t>Advising project leaders in skills available – identifying skills gaps, training needs, new posts, new working practices</a:t>
            </a:r>
          </a:p>
          <a:p>
            <a:r>
              <a:rPr lang="en-GB" sz="1200" dirty="0"/>
              <a:t>Balancing out short term goals with strategic needs</a:t>
            </a:r>
          </a:p>
          <a:p>
            <a:r>
              <a:rPr lang="en-GB" sz="1200" dirty="0"/>
              <a:t>Assessing impact on other parts of organisation</a:t>
            </a:r>
          </a:p>
          <a:p>
            <a:r>
              <a:rPr lang="en-GB" sz="1200" dirty="0"/>
              <a:t>Balancing interests of stakeholder groups</a:t>
            </a:r>
          </a:p>
          <a:p>
            <a:r>
              <a:rPr lang="en-GB" sz="1200" dirty="0"/>
              <a:t>Understanding stakeholder concerns to anticipate problems</a:t>
            </a:r>
          </a:p>
          <a:p>
            <a:r>
              <a:rPr lang="en-GB" sz="1200" dirty="0"/>
              <a:t>Understanding appropriate medium of communication to reach each group</a:t>
            </a:r>
          </a:p>
          <a:p>
            <a:r>
              <a:rPr lang="en-GB" sz="1200" dirty="0"/>
              <a:t>Evaluating and reporting on impact of change initiatives on HR – absence levels, turnover, grievances, satisfaction scores</a:t>
            </a:r>
          </a:p>
          <a:p>
            <a:endParaRPr lang="en-GB" sz="1200" dirty="0"/>
          </a:p>
          <a:p>
            <a:r>
              <a:rPr lang="en-GB" sz="1200" dirty="0"/>
              <a:t>HR’s Contribution to the Uncontrollable</a:t>
            </a:r>
          </a:p>
          <a:p>
            <a:r>
              <a:rPr lang="en-GB" sz="1200" dirty="0"/>
              <a:t>Awareness of how change can affect people – the change cycle</a:t>
            </a:r>
          </a:p>
          <a:p>
            <a:r>
              <a:rPr lang="en-GB" sz="1200" dirty="0"/>
              <a:t>Awareness of need to carefully plan change that affects job security, prospects or careers; changes to reward, pay or appraisal; changes to information, communication, involvement and relationships; changes to policies affecting how, when and where work is done. </a:t>
            </a:r>
          </a:p>
          <a:p>
            <a:r>
              <a:rPr lang="en-GB" sz="1200" dirty="0"/>
              <a:t>Encourage likelihood of buy-in – promoting an organisational culture that embraces change, appropriate communication, ensuring employee participation, HRD interventions, management of expectations and conflict. </a:t>
            </a:r>
          </a:p>
          <a:p>
            <a:endParaRPr lang="en-GB" sz="1200" dirty="0"/>
          </a:p>
          <a:p>
            <a:endParaRPr lang="en-GB" dirty="0"/>
          </a:p>
        </p:txBody>
      </p:sp>
      <p:sp>
        <p:nvSpPr>
          <p:cNvPr id="4" name="Slide Number Placeholder 3"/>
          <p:cNvSpPr>
            <a:spLocks noGrp="1"/>
          </p:cNvSpPr>
          <p:nvPr>
            <p:ph type="sldNum" sz="quarter" idx="5"/>
          </p:nvPr>
        </p:nvSpPr>
        <p:spPr/>
        <p:txBody>
          <a:bodyPr/>
          <a:lstStyle/>
          <a:p>
            <a:fld id="{E153B431-3B6E-4840-86C0-9079EB9077A1}" type="slidenum">
              <a:rPr lang="en-GB" smtClean="0"/>
              <a:t>18</a:t>
            </a:fld>
            <a:endParaRPr lang="en-GB"/>
          </a:p>
        </p:txBody>
      </p:sp>
    </p:spTree>
    <p:extLst>
      <p:ext uri="{BB962C8B-B14F-4D97-AF65-F5344CB8AC3E}">
        <p14:creationId xmlns:p14="http://schemas.microsoft.com/office/powerpoint/2010/main" val="1109683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Force-field analysis – analysing restraining and driving forces within the organisation which oppose or support the proposed change, and then taking steps to encourage the driving forces and decrease the restraining forces. </a:t>
            </a:r>
          </a:p>
        </p:txBody>
      </p:sp>
      <p:sp>
        <p:nvSpPr>
          <p:cNvPr id="4" name="Slide Number Placeholder 3"/>
          <p:cNvSpPr>
            <a:spLocks noGrp="1"/>
          </p:cNvSpPr>
          <p:nvPr>
            <p:ph type="sldNum" sz="quarter" idx="10"/>
          </p:nvPr>
        </p:nvSpPr>
        <p:spPr/>
        <p:txBody>
          <a:bodyPr/>
          <a:lstStyle/>
          <a:p>
            <a:fld id="{31A24480-EA56-4F09-995E-1BB250F2401B}" type="slidenum">
              <a:rPr lang="en-GB" smtClean="0"/>
              <a:t>19</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HR’s intervention at every stage of Beers Model of Change</a:t>
            </a:r>
          </a:p>
        </p:txBody>
      </p:sp>
      <p:sp>
        <p:nvSpPr>
          <p:cNvPr id="4" name="Slide Number Placeholder 3"/>
          <p:cNvSpPr>
            <a:spLocks noGrp="1"/>
          </p:cNvSpPr>
          <p:nvPr>
            <p:ph type="sldNum" sz="quarter" idx="5"/>
          </p:nvPr>
        </p:nvSpPr>
        <p:spPr/>
        <p:txBody>
          <a:bodyPr/>
          <a:lstStyle/>
          <a:p>
            <a:fld id="{E153B431-3B6E-4840-86C0-9079EB9077A1}" type="slidenum">
              <a:rPr lang="en-GB" smtClean="0"/>
              <a:t>21</a:t>
            </a:fld>
            <a:endParaRPr lang="en-GB"/>
          </a:p>
        </p:txBody>
      </p:sp>
    </p:spTree>
    <p:extLst>
      <p:ext uri="{BB962C8B-B14F-4D97-AF65-F5344CB8AC3E}">
        <p14:creationId xmlns:p14="http://schemas.microsoft.com/office/powerpoint/2010/main" val="2594005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individuals cope with change – know as the coping/change cycle.</a:t>
            </a:r>
          </a:p>
          <a:p>
            <a:endParaRPr lang="en-GB" dirty="0"/>
          </a:p>
        </p:txBody>
      </p:sp>
      <p:sp>
        <p:nvSpPr>
          <p:cNvPr id="4" name="Slide Number Placeholder 3"/>
          <p:cNvSpPr>
            <a:spLocks noGrp="1"/>
          </p:cNvSpPr>
          <p:nvPr>
            <p:ph type="sldNum" sz="quarter" idx="5"/>
          </p:nvPr>
        </p:nvSpPr>
        <p:spPr/>
        <p:txBody>
          <a:bodyPr/>
          <a:lstStyle/>
          <a:p>
            <a:fld id="{E153B431-3B6E-4840-86C0-9079EB9077A1}" type="slidenum">
              <a:rPr lang="en-GB" smtClean="0"/>
              <a:t>22</a:t>
            </a:fld>
            <a:endParaRPr lang="en-GB"/>
          </a:p>
        </p:txBody>
      </p:sp>
    </p:spTree>
    <p:extLst>
      <p:ext uri="{BB962C8B-B14F-4D97-AF65-F5344CB8AC3E}">
        <p14:creationId xmlns:p14="http://schemas.microsoft.com/office/powerpoint/2010/main" val="1602623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takes time for individuals to work through the cycle</a:t>
            </a:r>
          </a:p>
          <a:p>
            <a:endParaRPr lang="en-GB" dirty="0"/>
          </a:p>
        </p:txBody>
      </p:sp>
      <p:sp>
        <p:nvSpPr>
          <p:cNvPr id="4" name="Slide Number Placeholder 3"/>
          <p:cNvSpPr>
            <a:spLocks noGrp="1"/>
          </p:cNvSpPr>
          <p:nvPr>
            <p:ph type="sldNum" sz="quarter" idx="5"/>
          </p:nvPr>
        </p:nvSpPr>
        <p:spPr/>
        <p:txBody>
          <a:bodyPr/>
          <a:lstStyle/>
          <a:p>
            <a:fld id="{E153B431-3B6E-4840-86C0-9079EB9077A1}" type="slidenum">
              <a:rPr lang="en-GB" smtClean="0"/>
              <a:t>24</a:t>
            </a:fld>
            <a:endParaRPr lang="en-GB"/>
          </a:p>
        </p:txBody>
      </p:sp>
    </p:spTree>
    <p:extLst>
      <p:ext uri="{BB962C8B-B14F-4D97-AF65-F5344CB8AC3E}">
        <p14:creationId xmlns:p14="http://schemas.microsoft.com/office/powerpoint/2010/main" val="3541687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30</a:t>
            </a:fld>
            <a:endParaRPr lang="en-GB"/>
          </a:p>
        </p:txBody>
      </p:sp>
    </p:spTree>
    <p:extLst>
      <p:ext uri="{BB962C8B-B14F-4D97-AF65-F5344CB8AC3E}">
        <p14:creationId xmlns:p14="http://schemas.microsoft.com/office/powerpoint/2010/main" val="1299365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sectors – Private, Public, Third-sector – HRM in Different Sectors CH 3 Studying Human Resources Management text book</a:t>
            </a:r>
          </a:p>
        </p:txBody>
      </p:sp>
      <p:sp>
        <p:nvSpPr>
          <p:cNvPr id="4" name="Slide Number Placeholder 3"/>
          <p:cNvSpPr>
            <a:spLocks noGrp="1"/>
          </p:cNvSpPr>
          <p:nvPr>
            <p:ph type="sldNum" sz="quarter" idx="10"/>
          </p:nvPr>
        </p:nvSpPr>
        <p:spPr/>
        <p:txBody>
          <a:bodyPr/>
          <a:lstStyle/>
          <a:p>
            <a:fld id="{4394529F-49CB-4A20-A0BC-CE5B1A3A230C}" type="slidenum">
              <a:rPr lang="en-GB" smtClean="0"/>
              <a:t>31</a:t>
            </a:fld>
            <a:endParaRPr lang="en-GB"/>
          </a:p>
        </p:txBody>
      </p:sp>
    </p:spTree>
    <p:extLst>
      <p:ext uri="{BB962C8B-B14F-4D97-AF65-F5344CB8AC3E}">
        <p14:creationId xmlns:p14="http://schemas.microsoft.com/office/powerpoint/2010/main" val="2208429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 6 – Human Resource Management at Work text book - Millward et al (2000) found that by the late 1990’s 64% of workplaces in private sector there was specialist presence on the Board ( especially in organisations which dealt with trade unions)</a:t>
            </a:r>
          </a:p>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32</a:t>
            </a:fld>
            <a:endParaRPr lang="en-GB"/>
          </a:p>
        </p:txBody>
      </p:sp>
    </p:spTree>
    <p:extLst>
      <p:ext uri="{BB962C8B-B14F-4D97-AF65-F5344CB8AC3E}">
        <p14:creationId xmlns:p14="http://schemas.microsoft.com/office/powerpoint/2010/main" val="33303074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 6 Human Resource Management at Work text book – Hope-Hailey et al (1997) and Torrington (1998) do not believe an HR presence on the Board guarantees that HRM is taken seriously or that the function has greater influence. CEO needs to be convinced of HRM value.</a:t>
            </a:r>
          </a:p>
        </p:txBody>
      </p:sp>
      <p:sp>
        <p:nvSpPr>
          <p:cNvPr id="4" name="Slide Number Placeholder 3"/>
          <p:cNvSpPr>
            <a:spLocks noGrp="1"/>
          </p:cNvSpPr>
          <p:nvPr>
            <p:ph type="sldNum" sz="quarter" idx="10"/>
          </p:nvPr>
        </p:nvSpPr>
        <p:spPr/>
        <p:txBody>
          <a:bodyPr/>
          <a:lstStyle/>
          <a:p>
            <a:fld id="{4394529F-49CB-4A20-A0BC-CE5B1A3A230C}" type="slidenum">
              <a:rPr lang="en-GB" smtClean="0"/>
              <a:t>33</a:t>
            </a:fld>
            <a:endParaRPr lang="en-GB"/>
          </a:p>
        </p:txBody>
      </p:sp>
    </p:spTree>
    <p:extLst>
      <p:ext uri="{BB962C8B-B14F-4D97-AF65-F5344CB8AC3E}">
        <p14:creationId xmlns:p14="http://schemas.microsoft.com/office/powerpoint/2010/main" val="33779057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34</a:t>
            </a:fld>
            <a:endParaRPr lang="en-GB"/>
          </a:p>
        </p:txBody>
      </p:sp>
    </p:spTree>
    <p:extLst>
      <p:ext uri="{BB962C8B-B14F-4D97-AF65-F5344CB8AC3E}">
        <p14:creationId xmlns:p14="http://schemas.microsoft.com/office/powerpoint/2010/main" val="40938729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CH 6 The Role of the HR Function in Changing Times in Human Resource Management at Work textbook Table 14 – Models of the HR function</a:t>
            </a:r>
          </a:p>
          <a:p>
            <a:r>
              <a:rPr lang="en-GB" dirty="0" err="1"/>
              <a:t>Legge</a:t>
            </a:r>
            <a:r>
              <a:rPr lang="en-GB" dirty="0"/>
              <a:t> – Power, innovation &amp; Problem-Solving in Personnel Management</a:t>
            </a:r>
          </a:p>
          <a:p>
            <a:endParaRPr lang="en-GB" dirty="0"/>
          </a:p>
          <a:p>
            <a:r>
              <a:rPr lang="en-GB" dirty="0"/>
              <a:t>Ulrich is a good starting point but not one model that fits all organisations - see</a:t>
            </a:r>
          </a:p>
          <a:p>
            <a:r>
              <a:rPr lang="en-GB" dirty="0"/>
              <a:t>https://www.cipd.co.uk/Images/changing-operating-models_tcm18-10976.pdf</a:t>
            </a:r>
          </a:p>
        </p:txBody>
      </p:sp>
      <p:sp>
        <p:nvSpPr>
          <p:cNvPr id="4" name="Slide Number Placeholder 3"/>
          <p:cNvSpPr>
            <a:spLocks noGrp="1"/>
          </p:cNvSpPr>
          <p:nvPr>
            <p:ph type="sldNum" sz="quarter" idx="5"/>
          </p:nvPr>
        </p:nvSpPr>
        <p:spPr/>
        <p:txBody>
          <a:bodyPr/>
          <a:lstStyle/>
          <a:p>
            <a:fld id="{E153B431-3B6E-4840-86C0-9079EB9077A1}" type="slidenum">
              <a:rPr lang="en-GB" smtClean="0"/>
              <a:t>35</a:t>
            </a:fld>
            <a:endParaRPr lang="en-GB"/>
          </a:p>
        </p:txBody>
      </p:sp>
    </p:spTree>
    <p:extLst>
      <p:ext uri="{BB962C8B-B14F-4D97-AF65-F5344CB8AC3E}">
        <p14:creationId xmlns:p14="http://schemas.microsoft.com/office/powerpoint/2010/main" val="17731856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Three different types of HR professional – 1. HR business partners working closely with business leaders &amp;/or line manager (HRBP) 2. Centres of excellence  consisting of small teams of HR specialists developing and delivering (</a:t>
            </a:r>
            <a:r>
              <a:rPr lang="en-GB" dirty="0" err="1"/>
              <a:t>CoE</a:t>
            </a:r>
            <a:r>
              <a:rPr lang="en-GB" dirty="0"/>
              <a:t>). 3. Shared service centre handling the routine ‘transactional’ services across the business – can be shared with other support functions e. Finance &amp; IT &amp;/or partner organisations e.g. NHS Trusts with local councils (HRSS)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HR Transformation Study – How HR Needs to Change -  300 companies studied worldwide in 26 industries, found 35% organisations employ a delivery model, widely know as the Ulrich Model</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37</a:t>
            </a:fld>
            <a:endParaRPr lang="en-GB"/>
          </a:p>
        </p:txBody>
      </p:sp>
    </p:spTree>
    <p:extLst>
      <p:ext uri="{BB962C8B-B14F-4D97-AF65-F5344CB8AC3E}">
        <p14:creationId xmlns:p14="http://schemas.microsoft.com/office/powerpoint/2010/main" val="42827409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Definition with 3 core elements, according to Kew &amp; </a:t>
            </a:r>
            <a:r>
              <a:rPr lang="en-GB" dirty="0" err="1"/>
              <a:t>Stredwick</a:t>
            </a:r>
            <a:r>
              <a:rPr lang="en-GB" dirty="0"/>
              <a:t> (2010) who also suggest that ethical practice can improve overall business performance</a:t>
            </a:r>
          </a:p>
        </p:txBody>
      </p:sp>
      <p:sp>
        <p:nvSpPr>
          <p:cNvPr id="4" name="Slide Number Placeholder 3"/>
          <p:cNvSpPr>
            <a:spLocks noGrp="1"/>
          </p:cNvSpPr>
          <p:nvPr>
            <p:ph type="sldNum" sz="quarter" idx="5"/>
          </p:nvPr>
        </p:nvSpPr>
        <p:spPr/>
        <p:txBody>
          <a:bodyPr/>
          <a:lstStyle/>
          <a:p>
            <a:fld id="{E153B431-3B6E-4840-86C0-9079EB9077A1}" type="slidenum">
              <a:rPr lang="en-GB" smtClean="0"/>
              <a:t>39</a:t>
            </a:fld>
            <a:endParaRPr lang="en-GB"/>
          </a:p>
        </p:txBody>
      </p:sp>
    </p:spTree>
    <p:extLst>
      <p:ext uri="{BB962C8B-B14F-4D97-AF65-F5344CB8AC3E}">
        <p14:creationId xmlns:p14="http://schemas.microsoft.com/office/powerpoint/2010/main" val="26667659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pairs discuss examples of organisations that, in your view, have a non-ethical reputation and would you work for them?!</a:t>
            </a:r>
          </a:p>
        </p:txBody>
      </p:sp>
      <p:sp>
        <p:nvSpPr>
          <p:cNvPr id="4" name="Slide Number Placeholder 3"/>
          <p:cNvSpPr>
            <a:spLocks noGrp="1"/>
          </p:cNvSpPr>
          <p:nvPr>
            <p:ph type="sldNum" sz="quarter" idx="5"/>
          </p:nvPr>
        </p:nvSpPr>
        <p:spPr/>
        <p:txBody>
          <a:bodyPr/>
          <a:lstStyle/>
          <a:p>
            <a:fld id="{E153B431-3B6E-4840-86C0-9079EB9077A1}" type="slidenum">
              <a:rPr lang="en-GB" smtClean="0"/>
              <a:t>40</a:t>
            </a:fld>
            <a:endParaRPr lang="en-GB"/>
          </a:p>
        </p:txBody>
      </p:sp>
    </p:spTree>
    <p:extLst>
      <p:ext uri="{BB962C8B-B14F-4D97-AF65-F5344CB8AC3E}">
        <p14:creationId xmlns:p14="http://schemas.microsoft.com/office/powerpoint/2010/main" val="22493695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Oxymoran</a:t>
            </a:r>
            <a:r>
              <a:rPr lang="en-GB" dirty="0"/>
              <a:t> figure of speech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E153B431-3B6E-4840-86C0-9079EB9077A1}" type="slidenum">
              <a:rPr lang="en-GB" smtClean="0"/>
              <a:t>41</a:t>
            </a:fld>
            <a:endParaRPr lang="en-GB"/>
          </a:p>
        </p:txBody>
      </p:sp>
    </p:spTree>
    <p:extLst>
      <p:ext uri="{BB962C8B-B14F-4D97-AF65-F5344CB8AC3E}">
        <p14:creationId xmlns:p14="http://schemas.microsoft.com/office/powerpoint/2010/main" val="32048128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Code of Professional Conduct - https://www.cipd.co.uk/about/what-we-do/professional-standards/code</a:t>
            </a:r>
          </a:p>
        </p:txBody>
      </p:sp>
      <p:sp>
        <p:nvSpPr>
          <p:cNvPr id="4" name="Slide Number Placeholder 3"/>
          <p:cNvSpPr>
            <a:spLocks noGrp="1"/>
          </p:cNvSpPr>
          <p:nvPr>
            <p:ph type="sldNum" sz="quarter" idx="5"/>
          </p:nvPr>
        </p:nvSpPr>
        <p:spPr/>
        <p:txBody>
          <a:bodyPr/>
          <a:lstStyle/>
          <a:p>
            <a:fld id="{E153B431-3B6E-4840-86C0-9079EB9077A1}" type="slidenum">
              <a:rPr lang="en-GB" smtClean="0"/>
              <a:t>42</a:t>
            </a:fld>
            <a:endParaRPr lang="en-GB"/>
          </a:p>
        </p:txBody>
      </p:sp>
    </p:spTree>
    <p:extLst>
      <p:ext uri="{BB962C8B-B14F-4D97-AF65-F5344CB8AC3E}">
        <p14:creationId xmlns:p14="http://schemas.microsoft.com/office/powerpoint/2010/main" val="29890366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 – everyone able to agree to it</a:t>
            </a:r>
          </a:p>
          <a:p>
            <a:r>
              <a:rPr lang="en-GB" dirty="0"/>
              <a:t>Merit – jobs and rewards should track talent and hard work</a:t>
            </a:r>
          </a:p>
          <a:p>
            <a:r>
              <a:rPr lang="en-GB" dirty="0"/>
              <a:t>Markets – jobs and rewards should follow from voluntary market exchanges</a:t>
            </a:r>
          </a:p>
          <a:p>
            <a:r>
              <a:rPr lang="en-GB" dirty="0"/>
              <a:t>Democracy – no one should be subject to a regime in which they have no say</a:t>
            </a:r>
          </a:p>
          <a:p>
            <a:r>
              <a:rPr lang="en-GB" dirty="0"/>
              <a:t>Well-being – work should be good for us</a:t>
            </a:r>
          </a:p>
          <a:p>
            <a:r>
              <a:rPr lang="en-GB" dirty="0"/>
              <a:t>Rights and Duties – everyone has rights to do some things and to be free of some things, and everyone has duties not to violate others’ rights</a:t>
            </a:r>
          </a:p>
          <a:p>
            <a:r>
              <a:rPr lang="en-GB" dirty="0"/>
              <a:t>Character – each of us should work to develop the best ethical character for our roles</a:t>
            </a:r>
          </a:p>
          <a:p>
            <a:r>
              <a:rPr lang="en-GB" dirty="0"/>
              <a:t>Handing down – responsible for conserving and maintaining what we have stewardship over, pass it on undamaged to our descendants</a:t>
            </a:r>
          </a:p>
          <a:p>
            <a:endParaRPr lang="en-GB" dirty="0"/>
          </a:p>
          <a:p>
            <a:r>
              <a:rPr lang="en-GB" dirty="0"/>
              <a:t>CIPD Research report 2015 - https://www.cipd.co.uk/Images/Ethical_decision-making_2015-eight_perspectives_on_workplace_dilemmas_tcm18-9564.pdf</a:t>
            </a:r>
          </a:p>
        </p:txBody>
      </p:sp>
      <p:sp>
        <p:nvSpPr>
          <p:cNvPr id="4" name="Slide Number Placeholder 3"/>
          <p:cNvSpPr>
            <a:spLocks noGrp="1"/>
          </p:cNvSpPr>
          <p:nvPr>
            <p:ph type="sldNum" sz="quarter" idx="10"/>
          </p:nvPr>
        </p:nvSpPr>
        <p:spPr/>
        <p:txBody>
          <a:bodyPr/>
          <a:lstStyle/>
          <a:p>
            <a:fld id="{E153B431-3B6E-4840-86C0-9079EB9077A1}" type="slidenum">
              <a:rPr lang="en-GB" smtClean="0"/>
              <a:t>43</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CSR at Tesco - https://www.ukessays.com/essays/management/csr-in-tesco-supermarket.php</a:t>
            </a:r>
          </a:p>
        </p:txBody>
      </p:sp>
      <p:sp>
        <p:nvSpPr>
          <p:cNvPr id="4" name="Slide Number Placeholder 3"/>
          <p:cNvSpPr>
            <a:spLocks noGrp="1"/>
          </p:cNvSpPr>
          <p:nvPr>
            <p:ph type="sldNum" sz="quarter" idx="5"/>
          </p:nvPr>
        </p:nvSpPr>
        <p:spPr/>
        <p:txBody>
          <a:bodyPr/>
          <a:lstStyle/>
          <a:p>
            <a:fld id="{E153B431-3B6E-4840-86C0-9079EB9077A1}" type="slidenum">
              <a:rPr lang="en-GB" smtClean="0"/>
              <a:t>47</a:t>
            </a:fld>
            <a:endParaRPr lang="en-GB"/>
          </a:p>
        </p:txBody>
      </p:sp>
    </p:spTree>
    <p:extLst>
      <p:ext uri="{BB962C8B-B14F-4D97-AF65-F5344CB8AC3E}">
        <p14:creationId xmlns:p14="http://schemas.microsoft.com/office/powerpoint/2010/main" val="29481203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r>
              <a:rPr lang="en-GB" b="1" dirty="0">
                <a:effectLst/>
              </a:rPr>
              <a:t>Supporting a broad CR strategy</a:t>
            </a:r>
            <a:r>
              <a:rPr lang="en-GB" dirty="0">
                <a:effectLst/>
              </a:rPr>
              <a:t>. HR has a role in communicating with and training employees at all levels on their social and environmental responsibilities. As well as threading sustainability concerns through people management policies and practices, HR can play a central role in ensuring alignment between the organisation’s values, culture and business activity. Equally, learning and development functions play an important role in developing management capability and promoting organisational learning in corporate responsibility.</a:t>
            </a:r>
          </a:p>
          <a:p>
            <a:r>
              <a:rPr lang="en-GB" b="1" dirty="0">
                <a:effectLst/>
              </a:rPr>
              <a:t>Employment and people management practices</a:t>
            </a:r>
            <a:r>
              <a:rPr lang="en-GB" dirty="0">
                <a:effectLst/>
              </a:rPr>
              <a:t>. To be a serious actor in CR strategy, the HR function needs to first look at its own domain, embedding CR into core HR practices. It must ensure that, as a minimum, statutory obligations are met in all aspects of employment and people management, and that the organisation aims to go beyond this where possible. This applies to the whole range of HR practices, including recruitment, terms and conditions, health and safety, communications, diversity and fair treatment, learning and development, performance management and reward and benefits. One area of HR practice that has received particular attention is the fair treatment of </a:t>
            </a:r>
            <a:r>
              <a:rPr lang="en-GB" dirty="0" err="1">
                <a:effectLst/>
              </a:rPr>
              <a:t>whistleblowers</a:t>
            </a:r>
            <a:r>
              <a:rPr lang="en-GB" dirty="0"/>
              <a:t>.</a:t>
            </a:r>
            <a:endParaRPr lang="en-GB" dirty="0">
              <a:effectLst/>
            </a:endParaRPr>
          </a:p>
          <a:p>
            <a:r>
              <a:rPr lang="en-GB" b="1" dirty="0">
                <a:effectLst/>
              </a:rPr>
              <a:t>Volunteering schemes</a:t>
            </a:r>
            <a:r>
              <a:rPr lang="en-GB" dirty="0">
                <a:effectLst/>
              </a:rPr>
              <a:t>. HR often leads community-based schemes such as employer supported volunteering programmes. Various CIPD research has argued that these can make important contributions to learning and development as well as employee benefits and engagement. </a:t>
            </a:r>
            <a:r>
              <a:rPr lang="en-GB" dirty="0"/>
              <a:t>(Source - CIPD).</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D242ED08-B70A-4EE9-BEFD-CC016481FB63}" type="slidenum">
              <a:rPr lang="en-GB" smtClean="0"/>
              <a:t>48</a:t>
            </a:fld>
            <a:endParaRPr lang="en-GB"/>
          </a:p>
        </p:txBody>
      </p:sp>
    </p:spTree>
    <p:extLst>
      <p:ext uri="{BB962C8B-B14F-4D97-AF65-F5344CB8AC3E}">
        <p14:creationId xmlns:p14="http://schemas.microsoft.com/office/powerpoint/2010/main" val="17528492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Human Resource Management at Work (2012) 1. Board Membership/Influence on Strategy p159 2. Views of Key Stakeholders p60 3. Benchmarking against External Comparisons p 161 4. SLA’s p163</a:t>
            </a:r>
          </a:p>
        </p:txBody>
      </p:sp>
      <p:sp>
        <p:nvSpPr>
          <p:cNvPr id="4" name="Slide Number Placeholder 3"/>
          <p:cNvSpPr>
            <a:spLocks noGrp="1"/>
          </p:cNvSpPr>
          <p:nvPr>
            <p:ph type="sldNum" sz="quarter" idx="5"/>
          </p:nvPr>
        </p:nvSpPr>
        <p:spPr/>
        <p:txBody>
          <a:bodyPr/>
          <a:lstStyle/>
          <a:p>
            <a:fld id="{E153B431-3B6E-4840-86C0-9079EB9077A1}" type="slidenum">
              <a:rPr lang="en-GB" smtClean="0"/>
              <a:t>50</a:t>
            </a:fld>
            <a:endParaRPr lang="en-GB"/>
          </a:p>
        </p:txBody>
      </p:sp>
    </p:spTree>
    <p:extLst>
      <p:ext uri="{BB962C8B-B14F-4D97-AF65-F5344CB8AC3E}">
        <p14:creationId xmlns:p14="http://schemas.microsoft.com/office/powerpoint/2010/main" val="34909377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Kaplan &amp; Norton – Balanced scorecard</a:t>
            </a:r>
          </a:p>
        </p:txBody>
      </p:sp>
      <p:sp>
        <p:nvSpPr>
          <p:cNvPr id="4" name="Slide Number Placeholder 3"/>
          <p:cNvSpPr>
            <a:spLocks noGrp="1"/>
          </p:cNvSpPr>
          <p:nvPr>
            <p:ph type="sldNum" sz="quarter" idx="5"/>
          </p:nvPr>
        </p:nvSpPr>
        <p:spPr/>
        <p:txBody>
          <a:bodyPr/>
          <a:lstStyle/>
          <a:p>
            <a:fld id="{E153B431-3B6E-4840-86C0-9079EB9077A1}" type="slidenum">
              <a:rPr lang="en-GB" smtClean="0"/>
              <a:t>51</a:t>
            </a:fld>
            <a:endParaRPr lang="en-GB"/>
          </a:p>
        </p:txBody>
      </p:sp>
    </p:spTree>
    <p:extLst>
      <p:ext uri="{BB962C8B-B14F-4D97-AF65-F5344CB8AC3E}">
        <p14:creationId xmlns:p14="http://schemas.microsoft.com/office/powerpoint/2010/main" val="42810522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HR meeting the needs of its customers? </a:t>
            </a:r>
            <a:r>
              <a:rPr lang="en-GB" b="1" dirty="0"/>
              <a:t>Stakeholder analysis </a:t>
            </a:r>
            <a:r>
              <a:rPr lang="en-GB" dirty="0"/>
              <a:t>– consider all of the parties that require some sort of service from HR and the requirements of each. </a:t>
            </a:r>
          </a:p>
          <a:p>
            <a:r>
              <a:rPr lang="en-GB" dirty="0"/>
              <a:t>Service level agreements – e.g. preparing offer letter in a day</a:t>
            </a:r>
          </a:p>
          <a:p>
            <a:endParaRPr lang="en-GB" dirty="0"/>
          </a:p>
          <a:p>
            <a:r>
              <a:rPr lang="en-GB" dirty="0"/>
              <a:t>Responsiveness – </a:t>
            </a:r>
            <a:r>
              <a:rPr lang="en-GB" dirty="0" err="1"/>
              <a:t>eg</a:t>
            </a:r>
            <a:r>
              <a:rPr lang="en-GB" dirty="0"/>
              <a:t> speed and effectiveness of response to grievances.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Self evaluation – to what extent are you insight-driven – contextual, organisational and business savvy? </a:t>
            </a:r>
          </a:p>
          <a:p>
            <a:r>
              <a:rPr lang="en-GB" dirty="0"/>
              <a:t>Contextual – being alert to external factors and macro trends that affect the organisation now and in the future.</a:t>
            </a:r>
          </a:p>
          <a:p>
            <a:r>
              <a:rPr lang="en-GB" dirty="0"/>
              <a:t>Organisational – having a sophisticated understanding of the people and cultural aspects of the organisation – how to get things done with these unique individuals in our very particular context.</a:t>
            </a:r>
          </a:p>
          <a:p>
            <a:r>
              <a:rPr lang="en-GB" dirty="0"/>
              <a:t>Business – having a true understanding of how an organisation makes money and what matters when looking at its current and future commercial health. </a:t>
            </a:r>
          </a:p>
        </p:txBody>
      </p:sp>
      <p:sp>
        <p:nvSpPr>
          <p:cNvPr id="4" name="Slide Number Placeholder 3"/>
          <p:cNvSpPr>
            <a:spLocks noGrp="1"/>
          </p:cNvSpPr>
          <p:nvPr>
            <p:ph type="sldNum" sz="quarter" idx="10"/>
          </p:nvPr>
        </p:nvSpPr>
        <p:spPr/>
        <p:txBody>
          <a:bodyPr/>
          <a:lstStyle/>
          <a:p>
            <a:fld id="{4394529F-49CB-4A20-A0BC-CE5B1A3A230C}" type="slidenum">
              <a:rPr lang="en-GB" smtClean="0"/>
              <a:t>55</a:t>
            </a:fld>
            <a:endParaRPr lang="en-GB"/>
          </a:p>
        </p:txBody>
      </p:sp>
    </p:spTree>
    <p:extLst>
      <p:ext uri="{BB962C8B-B14F-4D97-AF65-F5344CB8AC3E}">
        <p14:creationId xmlns:p14="http://schemas.microsoft.com/office/powerpoint/2010/main" val="1948097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C37F3C2D-B267-443E-8C7F-A2B097378AAE}" type="datetime1">
              <a:rPr lang="en-GB" smtClean="0"/>
              <a:t>03/12/2019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7C562C-6F55-4F10-807D-9170AE8D4500}" type="datetime1">
              <a:rPr lang="en-GB" smtClean="0"/>
              <a:t>03/12/2019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E5DB09-0354-435B-A42E-D8D46FE82277}" type="datetime1">
              <a:rPr lang="en-GB" smtClean="0"/>
              <a:t>03/12/2019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01AC11A-6D3A-4AF4-976E-2DC4B119DBE4}" type="datetime1">
              <a:rPr lang="en-GB" smtClean="0"/>
              <a:t>03/12/2019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E4E516-9394-475C-844D-2949215C298D}" type="datetime1">
              <a:rPr lang="en-GB" smtClean="0"/>
              <a:t>03/12/2019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99EF58-F314-4FDF-89E6-FDCFE883A7DF}" type="datetime1">
              <a:rPr lang="en-GB" smtClean="0"/>
              <a:t>03/12/2019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D5B03E-176C-4366-8B33-FFD8772C2768}" type="datetime1">
              <a:rPr lang="en-GB" smtClean="0"/>
              <a:t>03/12/2019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12F95C-B8AE-48BF-9597-6230A8383B9F}" type="datetime1">
              <a:rPr lang="en-GB" smtClean="0"/>
              <a:t>03/12/2019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0A4BD-2EC6-4054-BA09-8CFC098F1FFA}" type="datetime1">
              <a:rPr lang="en-GB" smtClean="0"/>
              <a:t>03/12/2019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20CF9C-5B9B-4F02-AB3D-1385859501D1}" type="datetime1">
              <a:rPr lang="en-GB" smtClean="0"/>
              <a:t>03/12/2019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A536C-AD19-406A-AA11-F7EB6BF80EA6}" type="datetime1">
              <a:rPr lang="en-GB" smtClean="0"/>
              <a:t>03/12/2019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C22F6EB-3D4E-4FA0-8FB2-212218017BDB}" type="datetime1">
              <a:rPr lang="en-GB" smtClean="0"/>
              <a:t>03/12/2019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youtu.be/fKe0-o7tqcI"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hyperlink" Target="https://hbr.org/2007/07/using-the-balanced-scorecard-as-a-strategic-management-syste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Understanding the Contemporary HR Function</a:t>
            </a:r>
            <a:br>
              <a:rPr lang="en-GB" i="1" dirty="0">
                <a:solidFill>
                  <a:schemeClr val="bg1"/>
                </a:solidFill>
              </a:rPr>
            </a:br>
            <a:r>
              <a:rPr lang="en-GB" i="1" dirty="0">
                <a:solidFill>
                  <a:schemeClr val="bg1"/>
                </a:solidFill>
              </a:rPr>
              <a:t>Deb Barrow</a:t>
            </a:r>
            <a:br>
              <a:rPr lang="en-GB" i="1" dirty="0">
                <a:solidFill>
                  <a:schemeClr val="bg1"/>
                </a:solidFill>
              </a:rPr>
            </a:br>
            <a:r>
              <a:rPr lang="en-GB" i="1" dirty="0">
                <a:solidFill>
                  <a:schemeClr val="bg1"/>
                </a:solidFill>
              </a:rPr>
              <a:t>4</a:t>
            </a:r>
            <a:r>
              <a:rPr lang="en-GB" i="1" baseline="30000" dirty="0">
                <a:solidFill>
                  <a:schemeClr val="bg1"/>
                </a:solidFill>
              </a:rPr>
              <a:t>th</a:t>
            </a:r>
            <a:r>
              <a:rPr lang="en-GB" i="1" dirty="0">
                <a:solidFill>
                  <a:schemeClr val="bg1"/>
                </a:solidFill>
              </a:rPr>
              <a:t> December 2019</a:t>
            </a:r>
            <a:endParaRPr lang="en-GB" dirty="0">
              <a:solidFill>
                <a:schemeClr val="bg1"/>
              </a:solidFill>
            </a:endParaRPr>
          </a:p>
        </p:txBody>
      </p:sp>
      <p:sp>
        <p:nvSpPr>
          <p:cNvPr id="3" name="Slide Number Placeholder 2"/>
          <p:cNvSpPr>
            <a:spLocks noGrp="1"/>
          </p:cNvSpPr>
          <p:nvPr>
            <p:ph type="sldNum" sz="quarter" idx="12"/>
          </p:nvPr>
        </p:nvSpPr>
        <p:spPr/>
        <p:txBody>
          <a:bodyPr/>
          <a:lstStyle/>
          <a:p>
            <a:fld id="{AC82685A-BD3A-4230-8D85-804689F67293}" type="slidenum">
              <a:rPr lang="en-GB" smtClean="0"/>
              <a:t>1</a:t>
            </a:fld>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005AC-6F81-4B92-A444-9517A9914BA0}"/>
              </a:ext>
            </a:extLst>
          </p:cNvPr>
          <p:cNvSpPr>
            <a:spLocks noGrp="1"/>
          </p:cNvSpPr>
          <p:nvPr>
            <p:ph type="title"/>
          </p:nvPr>
        </p:nvSpPr>
        <p:spPr>
          <a:xfrm>
            <a:off x="457200" y="174388"/>
            <a:ext cx="8229600" cy="562074"/>
          </a:xfrm>
        </p:spPr>
        <p:txBody>
          <a:bodyPr>
            <a:normAutofit fontScale="90000"/>
          </a:bodyPr>
          <a:lstStyle/>
          <a:p>
            <a:r>
              <a:rPr lang="en-GB" b="1" dirty="0">
                <a:latin typeface="Century Gothic" panose="020B0502020202020204" pitchFamily="34" charset="0"/>
              </a:rPr>
              <a:t>Schedule for Today</a:t>
            </a:r>
          </a:p>
        </p:txBody>
      </p:sp>
      <p:sp>
        <p:nvSpPr>
          <p:cNvPr id="3" name="Content Placeholder 2">
            <a:extLst>
              <a:ext uri="{FF2B5EF4-FFF2-40B4-BE49-F238E27FC236}">
                <a16:creationId xmlns:a16="http://schemas.microsoft.com/office/drawing/2014/main" id="{8699E5AC-2262-41E8-B9FC-A7E4964BA02D}"/>
              </a:ext>
            </a:extLst>
          </p:cNvPr>
          <p:cNvSpPr>
            <a:spLocks noGrp="1"/>
          </p:cNvSpPr>
          <p:nvPr>
            <p:ph idx="1"/>
          </p:nvPr>
        </p:nvSpPr>
        <p:spPr>
          <a:xfrm>
            <a:off x="457200" y="980728"/>
            <a:ext cx="8507288" cy="4680520"/>
          </a:xfrm>
        </p:spPr>
        <p:txBody>
          <a:bodyPr>
            <a:normAutofit fontScale="55000" lnSpcReduction="20000"/>
          </a:bodyPr>
          <a:lstStyle/>
          <a:p>
            <a:r>
              <a:rPr lang="en-GB" dirty="0">
                <a:latin typeface="Century Gothic" panose="020B0502020202020204" pitchFamily="34" charset="0"/>
              </a:rPr>
              <a:t> 9:30 – Introductions to workshop session and each other </a:t>
            </a:r>
          </a:p>
          <a:p>
            <a:r>
              <a:rPr lang="en-GB" dirty="0">
                <a:latin typeface="Century Gothic" panose="020B0502020202020204" pitchFamily="34" charset="0"/>
              </a:rPr>
              <a:t>10:00 – Assessment Activity – ‘</a:t>
            </a:r>
            <a:r>
              <a:rPr lang="en-GB" sz="2900" dirty="0">
                <a:latin typeface="Century Gothic" panose="020B0502020202020204" pitchFamily="34" charset="0"/>
              </a:rPr>
              <a:t>Understanding the Contemporary HR Function’</a:t>
            </a:r>
          </a:p>
          <a:p>
            <a:r>
              <a:rPr lang="en-GB" dirty="0">
                <a:latin typeface="Century Gothic" panose="020B0502020202020204" pitchFamily="34" charset="0"/>
              </a:rPr>
              <a:t>10.30 – Activity: Objectives of HR Function</a:t>
            </a:r>
          </a:p>
          <a:p>
            <a:pPr marL="0" indent="0">
              <a:buNone/>
            </a:pPr>
            <a:r>
              <a:rPr lang="en-GB" i="1" dirty="0">
                <a:latin typeface="Century Gothic" panose="020B0502020202020204" pitchFamily="34" charset="0"/>
              </a:rPr>
              <a:t>11:00 – Break</a:t>
            </a:r>
          </a:p>
          <a:p>
            <a:r>
              <a:rPr lang="en-GB" dirty="0">
                <a:latin typeface="Century Gothic" panose="020B0502020202020204" pitchFamily="34" charset="0"/>
              </a:rPr>
              <a:t>11:15 – Purpose and Function of HR Today</a:t>
            </a:r>
          </a:p>
          <a:p>
            <a:pPr marL="0" indent="0">
              <a:buNone/>
            </a:pPr>
            <a:r>
              <a:rPr lang="en-GB" dirty="0">
                <a:latin typeface="Century Gothic" panose="020B0502020202020204" pitchFamily="34" charset="0"/>
              </a:rPr>
              <a:t>                 Activity: SHRM in your organisation</a:t>
            </a:r>
          </a:p>
          <a:p>
            <a:r>
              <a:rPr lang="en-GB" dirty="0">
                <a:latin typeface="Century Gothic" panose="020B0502020202020204" pitchFamily="34" charset="0"/>
              </a:rPr>
              <a:t>12.15 – Change Management</a:t>
            </a:r>
          </a:p>
          <a:p>
            <a:pPr marL="0" indent="0">
              <a:buNone/>
            </a:pPr>
            <a:r>
              <a:rPr lang="en-GB" dirty="0">
                <a:latin typeface="Century Gothic" panose="020B0502020202020204" pitchFamily="34" charset="0"/>
              </a:rPr>
              <a:t>                 Activity: </a:t>
            </a:r>
            <a:r>
              <a:rPr lang="en-GB" dirty="0" err="1">
                <a:latin typeface="Century Gothic" panose="020B0502020202020204" pitchFamily="34" charset="0"/>
              </a:rPr>
              <a:t>Autoglass</a:t>
            </a:r>
            <a:endParaRPr lang="en-GB" dirty="0">
              <a:latin typeface="Century Gothic" panose="020B0502020202020204" pitchFamily="34" charset="0"/>
            </a:endParaRPr>
          </a:p>
          <a:p>
            <a:pPr marL="0" indent="0">
              <a:buNone/>
            </a:pPr>
            <a:r>
              <a:rPr lang="en-GB" i="1" dirty="0">
                <a:latin typeface="Century Gothic" panose="020B0502020202020204" pitchFamily="34" charset="0"/>
              </a:rPr>
              <a:t>1:00 – Lunch</a:t>
            </a:r>
          </a:p>
          <a:p>
            <a:r>
              <a:rPr lang="en-GB" dirty="0">
                <a:latin typeface="Century Gothic" panose="020B0502020202020204" pitchFamily="34" charset="0"/>
              </a:rPr>
              <a:t>13:30 – HR Service Delivery</a:t>
            </a:r>
          </a:p>
          <a:p>
            <a:r>
              <a:rPr lang="en-GB" dirty="0">
                <a:latin typeface="Century Gothic" panose="020B0502020202020204" pitchFamily="34" charset="0"/>
              </a:rPr>
              <a:t>14:00 – Business Ethics and Corporate Responsibility</a:t>
            </a:r>
          </a:p>
          <a:p>
            <a:pPr marL="0" indent="0">
              <a:buNone/>
            </a:pPr>
            <a:r>
              <a:rPr lang="en-GB" i="1" dirty="0">
                <a:latin typeface="Century Gothic" panose="020B0502020202020204" pitchFamily="34" charset="0"/>
              </a:rPr>
              <a:t>14:30 – Break</a:t>
            </a:r>
          </a:p>
          <a:p>
            <a:r>
              <a:rPr lang="en-GB" dirty="0">
                <a:latin typeface="Century Gothic" panose="020B0502020202020204" pitchFamily="34" charset="0"/>
              </a:rPr>
              <a:t>14:45 – Evaluation of the HR Function</a:t>
            </a:r>
          </a:p>
          <a:p>
            <a:r>
              <a:rPr lang="en-GB" dirty="0">
                <a:latin typeface="Century Gothic" panose="020B0502020202020204" pitchFamily="34" charset="0"/>
              </a:rPr>
              <a:t>15.30 – Summing up </a:t>
            </a:r>
          </a:p>
          <a:p>
            <a:r>
              <a:rPr lang="en-GB" dirty="0">
                <a:latin typeface="Century Gothic" panose="020B0502020202020204" pitchFamily="34" charset="0"/>
              </a:rPr>
              <a:t>15:45 - Close</a:t>
            </a:r>
          </a:p>
        </p:txBody>
      </p:sp>
      <p:sp>
        <p:nvSpPr>
          <p:cNvPr id="4" name="Slide Number Placeholder 3">
            <a:extLst>
              <a:ext uri="{FF2B5EF4-FFF2-40B4-BE49-F238E27FC236}">
                <a16:creationId xmlns:a16="http://schemas.microsoft.com/office/drawing/2014/main" id="{7AF641A5-F2E9-42BF-AF2A-7C57388BF080}"/>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508702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GB" dirty="0">
                <a:latin typeface="Century Gothic" panose="020B0502020202020204" pitchFamily="34" charset="0"/>
              </a:rPr>
              <a:t>Purpose of Unit - Overview</a:t>
            </a:r>
          </a:p>
        </p:txBody>
      </p:sp>
      <p:sp>
        <p:nvSpPr>
          <p:cNvPr id="3" name="Content Placeholder 2"/>
          <p:cNvSpPr>
            <a:spLocks noGrp="1"/>
          </p:cNvSpPr>
          <p:nvPr>
            <p:ph idx="1"/>
          </p:nvPr>
        </p:nvSpPr>
        <p:spPr>
          <a:xfrm>
            <a:off x="457200" y="980728"/>
            <a:ext cx="8229600" cy="4896544"/>
          </a:xfrm>
        </p:spPr>
        <p:txBody>
          <a:bodyPr>
            <a:noAutofit/>
          </a:bodyPr>
          <a:lstStyle/>
          <a:p>
            <a:pPr marL="0" indent="0">
              <a:buNone/>
            </a:pPr>
            <a:r>
              <a:rPr lang="en-GB" sz="2300" dirty="0">
                <a:latin typeface="Century Gothic" panose="020B0502020202020204" pitchFamily="34" charset="0"/>
              </a:rPr>
              <a:t>The purpose of this unit is to introduce learners to main human resources (HR) activity and to the role of the HR function in contemporary organisations. It focuses on the aims and objectives of HR and how HR objectives are evolving as organisations themselves evolve. In doing so, the unit considers both the transactional and transformational aspects of HR. </a:t>
            </a:r>
          </a:p>
          <a:p>
            <a:pPr marL="0" indent="0">
              <a:buNone/>
            </a:pPr>
            <a:r>
              <a:rPr lang="en-GB" sz="2300" dirty="0">
                <a:latin typeface="Century Gothic" panose="020B0502020202020204" pitchFamily="34" charset="0"/>
              </a:rPr>
              <a:t>The unit goes on to explore different ways of delivering HR objectives in organisations and the case for an ethical approach. Finally, the unit considers how the contribution of HR to the organisation can be evaluated and reviews some published research linking HR activity with positive organisational outcomes. </a:t>
            </a:r>
          </a:p>
        </p:txBody>
      </p:sp>
      <p:sp>
        <p:nvSpPr>
          <p:cNvPr id="4" name="Slide Number Placeholder 3"/>
          <p:cNvSpPr>
            <a:spLocks noGrp="1"/>
          </p:cNvSpPr>
          <p:nvPr>
            <p:ph type="sldNum" sz="quarter" idx="12"/>
          </p:nvPr>
        </p:nvSpPr>
        <p:spPr/>
        <p:txBody>
          <a:bodyPr/>
          <a:lstStyle/>
          <a:p>
            <a:fld id="{AC82685A-BD3A-4230-8D85-804689F67293}" type="slidenum">
              <a:rPr lang="en-GB" smtClean="0"/>
              <a:t>3</a:t>
            </a:fld>
            <a:endParaRPr lang="en-GB" dirty="0"/>
          </a:p>
        </p:txBody>
      </p:sp>
    </p:spTree>
    <p:extLst>
      <p:ext uri="{BB962C8B-B14F-4D97-AF65-F5344CB8AC3E}">
        <p14:creationId xmlns:p14="http://schemas.microsoft.com/office/powerpoint/2010/main" val="2720283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entury Gothic" panose="020B0502020202020204" pitchFamily="34" charset="0"/>
              </a:rPr>
              <a:t>Learning Outcomes</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latin typeface="Century Gothic" panose="020B0502020202020204" pitchFamily="34" charset="0"/>
              </a:rPr>
              <a:t>On completion of this unit, learners will:</a:t>
            </a:r>
          </a:p>
          <a:p>
            <a:pPr marL="0" indent="0">
              <a:buNone/>
            </a:pPr>
            <a:r>
              <a:rPr lang="en-GB" dirty="0">
                <a:latin typeface="Century Gothic" panose="020B0502020202020204" pitchFamily="34" charset="0"/>
              </a:rPr>
              <a:t>1     Understand the purpose and key objectives of the HR function in contemporary organisations. </a:t>
            </a:r>
          </a:p>
          <a:p>
            <a:pPr marL="0" indent="0">
              <a:buNone/>
            </a:pPr>
            <a:r>
              <a:rPr lang="en-GB" dirty="0">
                <a:latin typeface="Century Gothic" panose="020B0502020202020204" pitchFamily="34" charset="0"/>
              </a:rPr>
              <a:t>2     Understand different models of delivering HR services.</a:t>
            </a:r>
          </a:p>
          <a:p>
            <a:pPr marL="0" indent="0">
              <a:buNone/>
            </a:pPr>
            <a:r>
              <a:rPr lang="en-GB" dirty="0">
                <a:latin typeface="Century Gothic" panose="020B0502020202020204" pitchFamily="34" charset="0"/>
              </a:rPr>
              <a:t>3     Understand the role of ethics in HR management and development.</a:t>
            </a:r>
          </a:p>
          <a:p>
            <a:pPr marL="0" indent="0">
              <a:buNone/>
            </a:pPr>
            <a:r>
              <a:rPr lang="en-GB" dirty="0">
                <a:latin typeface="Century Gothic" panose="020B0502020202020204" pitchFamily="34" charset="0"/>
              </a:rPr>
              <a:t>4     Understand how HR’s contribution to the organisation can be evaluated. </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dirty="0"/>
          </a:p>
        </p:txBody>
      </p:sp>
    </p:spTree>
    <p:extLst>
      <p:ext uri="{BB962C8B-B14F-4D97-AF65-F5344CB8AC3E}">
        <p14:creationId xmlns:p14="http://schemas.microsoft.com/office/powerpoint/2010/main" val="3314120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Your Learning for this Unit</a:t>
            </a:r>
          </a:p>
        </p:txBody>
      </p:sp>
      <p:sp>
        <p:nvSpPr>
          <p:cNvPr id="3" name="Content Placeholder 2"/>
          <p:cNvSpPr>
            <a:spLocks noGrp="1"/>
          </p:cNvSpPr>
          <p:nvPr>
            <p:ph idx="1"/>
          </p:nvPr>
        </p:nvSpPr>
        <p:spPr/>
        <p:txBody>
          <a:bodyPr>
            <a:normAutofit lnSpcReduction="10000"/>
          </a:bodyPr>
          <a:lstStyle/>
          <a:p>
            <a:r>
              <a:rPr lang="en-GB" dirty="0">
                <a:latin typeface="Century Gothic" panose="020B0502020202020204" pitchFamily="34" charset="0"/>
              </a:rPr>
              <a:t>Today’s workshop will introduce the major elements of the unit plus the assignment</a:t>
            </a:r>
          </a:p>
          <a:p>
            <a:r>
              <a:rPr lang="en-GB" dirty="0">
                <a:latin typeface="Century Gothic" panose="020B0502020202020204" pitchFamily="34" charset="0"/>
              </a:rPr>
              <a:t>You need to follow the learning plan to complete the learning for this unit</a:t>
            </a:r>
          </a:p>
          <a:p>
            <a:r>
              <a:rPr lang="en-GB" dirty="0">
                <a:latin typeface="Century Gothic" panose="020B0502020202020204" pitchFamily="34" charset="0"/>
              </a:rPr>
              <a:t>You will need to carry out independent research in order to complete the assignment</a:t>
            </a:r>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dirty="0"/>
          </a:p>
        </p:txBody>
      </p:sp>
    </p:spTree>
    <p:extLst>
      <p:ext uri="{BB962C8B-B14F-4D97-AF65-F5344CB8AC3E}">
        <p14:creationId xmlns:p14="http://schemas.microsoft.com/office/powerpoint/2010/main" val="1631519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Century Gothic" panose="020B0502020202020204" pitchFamily="34" charset="0"/>
              </a:rPr>
              <a:t>Activity (20 minutes) – Prepare and then present back to the class</a:t>
            </a:r>
          </a:p>
        </p:txBody>
      </p:sp>
      <p:sp>
        <p:nvSpPr>
          <p:cNvPr id="3" name="Content Placeholder 2"/>
          <p:cNvSpPr>
            <a:spLocks noGrp="1"/>
          </p:cNvSpPr>
          <p:nvPr>
            <p:ph idx="1"/>
          </p:nvPr>
        </p:nvSpPr>
        <p:spPr/>
        <p:txBody>
          <a:bodyPr/>
          <a:lstStyle/>
          <a:p>
            <a:pPr marL="0" indent="0">
              <a:buNone/>
            </a:pPr>
            <a:r>
              <a:rPr lang="en-GB" dirty="0">
                <a:latin typeface="Century Gothic" panose="020B0502020202020204" pitchFamily="34" charset="0"/>
              </a:rPr>
              <a:t>In your groups summarise the purpose and key objectives of the HR function:</a:t>
            </a:r>
          </a:p>
          <a:p>
            <a:r>
              <a:rPr lang="en-GB" dirty="0">
                <a:latin typeface="Century Gothic" panose="020B0502020202020204" pitchFamily="34" charset="0"/>
              </a:rPr>
              <a:t>Why do we exist?</a:t>
            </a:r>
          </a:p>
          <a:p>
            <a:r>
              <a:rPr lang="en-GB" dirty="0">
                <a:latin typeface="Century Gothic" panose="020B0502020202020204" pitchFamily="34" charset="0"/>
              </a:rPr>
              <a:t>How can we make ourselves indispensable to the business?</a:t>
            </a:r>
          </a:p>
          <a:p>
            <a:r>
              <a:rPr lang="en-GB" dirty="0">
                <a:latin typeface="Century Gothic" panose="020B0502020202020204" pitchFamily="34" charset="0"/>
              </a:rPr>
              <a:t>What value do we add to the business and how do we evidence it?</a:t>
            </a:r>
          </a:p>
        </p:txBody>
      </p:sp>
      <p:sp>
        <p:nvSpPr>
          <p:cNvPr id="4" name="Slide Number Placeholder 3"/>
          <p:cNvSpPr>
            <a:spLocks noGrp="1"/>
          </p:cNvSpPr>
          <p:nvPr>
            <p:ph type="sldNum" sz="quarter" idx="12"/>
          </p:nvPr>
        </p:nvSpPr>
        <p:spPr/>
        <p:txBody>
          <a:bodyPr/>
          <a:lstStyle/>
          <a:p>
            <a:fld id="{AC82685A-BD3A-4230-8D85-804689F67293}" type="slidenum">
              <a:rPr lang="en-GB" smtClean="0"/>
              <a:t>6</a:t>
            </a:fld>
            <a:endParaRPr lang="en-GB" dirty="0"/>
          </a:p>
        </p:txBody>
      </p:sp>
    </p:spTree>
    <p:extLst>
      <p:ext uri="{BB962C8B-B14F-4D97-AF65-F5344CB8AC3E}">
        <p14:creationId xmlns:p14="http://schemas.microsoft.com/office/powerpoint/2010/main" val="1173698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entury Gothic" panose="020B0502020202020204" pitchFamily="34" charset="0"/>
              </a:rPr>
              <a:t>CIPD New Profession Map (2018)</a:t>
            </a:r>
          </a:p>
        </p:txBody>
      </p:sp>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t="5551" b="12959"/>
          <a:stretch/>
        </p:blipFill>
        <p:spPr>
          <a:xfrm>
            <a:off x="490000" y="1179000"/>
            <a:ext cx="8221821" cy="4500000"/>
          </a:xfrm>
        </p:spPr>
      </p:pic>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182952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New Profession Map (2018)</a:t>
            </a:r>
          </a:p>
        </p:txBody>
      </p:sp>
      <p:sp>
        <p:nvSpPr>
          <p:cNvPr id="3" name="Content Placeholder 2"/>
          <p:cNvSpPr>
            <a:spLocks noGrp="1"/>
          </p:cNvSpPr>
          <p:nvPr>
            <p:ph idx="1"/>
          </p:nvPr>
        </p:nvSpPr>
        <p:spPr>
          <a:xfrm>
            <a:off x="457200" y="1196752"/>
            <a:ext cx="8229600" cy="4320481"/>
          </a:xfrm>
        </p:spPr>
        <p:txBody>
          <a:bodyPr>
            <a:normAutofit fontScale="85000" lnSpcReduction="10000"/>
          </a:bodyPr>
          <a:lstStyle/>
          <a:p>
            <a:pPr marL="0" indent="0" algn="ctr">
              <a:buNone/>
            </a:pPr>
            <a:r>
              <a:rPr lang="en-GB" dirty="0">
                <a:latin typeface="Century Gothic" panose="020B0502020202020204" pitchFamily="34" charset="0"/>
              </a:rPr>
              <a:t>The </a:t>
            </a:r>
            <a:r>
              <a:rPr lang="en-GB" b="1" dirty="0">
                <a:latin typeface="Century Gothic" panose="020B0502020202020204" pitchFamily="34" charset="0"/>
              </a:rPr>
              <a:t>fundamental purpose </a:t>
            </a:r>
            <a:r>
              <a:rPr lang="en-GB" dirty="0">
                <a:latin typeface="Century Gothic" panose="020B0502020202020204" pitchFamily="34" charset="0"/>
              </a:rPr>
              <a:t>of our </a:t>
            </a:r>
          </a:p>
          <a:p>
            <a:pPr marL="0" indent="0" algn="ctr">
              <a:buNone/>
            </a:pPr>
            <a:r>
              <a:rPr lang="en-GB" dirty="0">
                <a:latin typeface="Century Gothic" panose="020B0502020202020204" pitchFamily="34" charset="0"/>
              </a:rPr>
              <a:t>people profession is to </a:t>
            </a:r>
          </a:p>
          <a:p>
            <a:pPr marL="0" indent="0" algn="ctr">
              <a:buNone/>
            </a:pPr>
            <a:endParaRPr lang="en-GB" dirty="0">
              <a:latin typeface="Century Gothic" panose="020B0502020202020204" pitchFamily="34" charset="0"/>
            </a:endParaRPr>
          </a:p>
          <a:p>
            <a:r>
              <a:rPr lang="en-GB" dirty="0">
                <a:latin typeface="Century Gothic" panose="020B0502020202020204" pitchFamily="34" charset="0"/>
              </a:rPr>
              <a:t>Champion better work and working lives</a:t>
            </a:r>
          </a:p>
          <a:p>
            <a:r>
              <a:rPr lang="en-GB" dirty="0">
                <a:latin typeface="Century Gothic" panose="020B0502020202020204" pitchFamily="34" charset="0"/>
              </a:rPr>
              <a:t>Create roles, opportunities, organisations and working environments that help get the best out of people</a:t>
            </a:r>
          </a:p>
          <a:p>
            <a:r>
              <a:rPr lang="en-GB" dirty="0">
                <a:latin typeface="Century Gothic" panose="020B0502020202020204" pitchFamily="34" charset="0"/>
              </a:rPr>
              <a:t>Deliver great organisational outcomes, in turn driving our economies, and making good, fair and inclusive work a societal outcome</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634839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entury Gothic" panose="020B0502020202020204" pitchFamily="34" charset="0"/>
              </a:rPr>
              <a:t>Profession for the Future</a:t>
            </a:r>
          </a:p>
        </p:txBody>
      </p:sp>
      <p:sp>
        <p:nvSpPr>
          <p:cNvPr id="3" name="Content Placeholder 2"/>
          <p:cNvSpPr>
            <a:spLocks noGrp="1"/>
          </p:cNvSpPr>
          <p:nvPr>
            <p:ph idx="1"/>
          </p:nvPr>
        </p:nvSpPr>
        <p:spPr>
          <a:xfrm>
            <a:off x="457200" y="1196752"/>
            <a:ext cx="8229600" cy="4464496"/>
          </a:xfrm>
        </p:spPr>
        <p:txBody>
          <a:bodyPr/>
          <a:lstStyle/>
          <a:p>
            <a:pPr marL="0" indent="0" algn="ctr">
              <a:buNone/>
            </a:pPr>
            <a:r>
              <a:rPr lang="en-GB" dirty="0">
                <a:latin typeface="Century Gothic" panose="020B0502020202020204" pitchFamily="34" charset="0"/>
              </a:rPr>
              <a:t>CIPD Video – Profession Map</a:t>
            </a:r>
          </a:p>
          <a:p>
            <a:pPr marL="0" indent="0">
              <a:buNone/>
            </a:pPr>
            <a:r>
              <a:rPr lang="en-GB" dirty="0">
                <a:hlinkClick r:id="rId3"/>
              </a:rPr>
              <a:t>https://peopleprofession.cipd.org/profession-map/core-purpose</a:t>
            </a:r>
            <a:endParaRPr lang="en-GB" dirty="0"/>
          </a:p>
          <a:p>
            <a:pPr marL="0" indent="0">
              <a:buNone/>
            </a:pPr>
            <a:endParaRPr lang="en-GB" dirty="0"/>
          </a:p>
          <a:p>
            <a:pPr marL="0" indent="0">
              <a:buNone/>
            </a:pPr>
            <a:endParaRPr lang="en-GB" dirty="0"/>
          </a:p>
          <a:p>
            <a:endParaRPr lang="en-GB" dirty="0"/>
          </a:p>
        </p:txBody>
      </p:sp>
      <p:pic>
        <p:nvPicPr>
          <p:cNvPr id="5" name="Picture 4" descr="A picture containing room, clock&#10;&#10;Description automatically generated">
            <a:extLst>
              <a:ext uri="{FF2B5EF4-FFF2-40B4-BE49-F238E27FC236}">
                <a16:creationId xmlns:a16="http://schemas.microsoft.com/office/drawing/2014/main" id="{8E18AE8D-5C51-4354-94C6-5AFB170EA358}"/>
              </a:ext>
            </a:extLst>
          </p:cNvPr>
          <p:cNvPicPr>
            <a:picLocks noChangeAspect="1"/>
          </p:cNvPicPr>
          <p:nvPr/>
        </p:nvPicPr>
        <p:blipFill rotWithShape="1">
          <a:blip r:embed="rId4">
            <a:extLst>
              <a:ext uri="{28A0092B-C50C-407E-A947-70E740481C1C}">
                <a14:useLocalDpi xmlns:a14="http://schemas.microsoft.com/office/drawing/2010/main" val="0"/>
              </a:ext>
            </a:extLst>
          </a:blip>
          <a:srcRect b="8225"/>
          <a:stretch/>
        </p:blipFill>
        <p:spPr>
          <a:xfrm>
            <a:off x="1848193" y="2852936"/>
            <a:ext cx="5447613" cy="2808312"/>
          </a:xfrm>
          <a:prstGeom prst="rect">
            <a:avLst/>
          </a:prstGeom>
        </p:spPr>
      </p:pic>
    </p:spTree>
    <p:extLst>
      <p:ext uri="{BB962C8B-B14F-4D97-AF65-F5344CB8AC3E}">
        <p14:creationId xmlns:p14="http://schemas.microsoft.com/office/powerpoint/2010/main" val="2779444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entury Gothic" panose="020B0502020202020204" pitchFamily="34" charset="0"/>
              </a:rPr>
              <a:t>Purpose</a:t>
            </a:r>
          </a:p>
        </p:txBody>
      </p:sp>
      <p:sp>
        <p:nvSpPr>
          <p:cNvPr id="3" name="Content Placeholder 2"/>
          <p:cNvSpPr>
            <a:spLocks noGrp="1"/>
          </p:cNvSpPr>
          <p:nvPr>
            <p:ph idx="1"/>
          </p:nvPr>
        </p:nvSpPr>
        <p:spPr>
          <a:xfrm>
            <a:off x="457200" y="1196752"/>
            <a:ext cx="8229600" cy="4320481"/>
          </a:xfrm>
        </p:spPr>
        <p:txBody>
          <a:bodyPr>
            <a:noAutofit/>
          </a:bodyPr>
          <a:lstStyle/>
          <a:p>
            <a:pPr marL="0" indent="0">
              <a:buNone/>
            </a:pPr>
            <a:r>
              <a:rPr lang="en-GB" sz="3000" dirty="0">
                <a:latin typeface="Century Gothic" panose="020B0502020202020204" pitchFamily="34" charset="0"/>
              </a:rPr>
              <a:t>The purpose of the HR Function is to support the delivery of the organisation’s strategy and objectives through the effective management of people and performance.</a:t>
            </a:r>
          </a:p>
          <a:p>
            <a:pPr marL="0" indent="0">
              <a:buNone/>
            </a:pPr>
            <a:endParaRPr lang="en-GB" sz="3000" dirty="0">
              <a:latin typeface="Century Gothic" panose="020B0502020202020204" pitchFamily="34" charset="0"/>
            </a:endParaRPr>
          </a:p>
          <a:p>
            <a:pPr marL="0" indent="0">
              <a:buNone/>
            </a:pPr>
            <a:r>
              <a:rPr lang="en-GB" sz="3000" dirty="0">
                <a:latin typeface="Century Gothic" panose="020B0502020202020204" pitchFamily="34" charset="0"/>
              </a:rPr>
              <a:t>As such an organisation’s HR strategy and all activities should be clearly aligned with the strategy and objectives of the business (Wilkinson and Taylor, 2016). </a:t>
            </a:r>
          </a:p>
        </p:txBody>
      </p:sp>
      <p:sp>
        <p:nvSpPr>
          <p:cNvPr id="4" name="Slide Number Placeholder 3"/>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540175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latin typeface="Century Gothic" panose="020B0502020202020204" pitchFamily="34" charset="0"/>
              </a:rPr>
              <a:t>Horizontal and Vertical Integration of strategies across the organisation</a:t>
            </a:r>
          </a:p>
        </p:txBody>
      </p:sp>
      <p:sp>
        <p:nvSpPr>
          <p:cNvPr id="3" name="Content Placeholder 2"/>
          <p:cNvSpPr>
            <a:spLocks noGrp="1"/>
          </p:cNvSpPr>
          <p:nvPr>
            <p:ph idx="1"/>
          </p:nvPr>
        </p:nvSpPr>
        <p:spPr>
          <a:xfrm>
            <a:off x="457200" y="1600200"/>
            <a:ext cx="8229600" cy="3989039"/>
          </a:xfrm>
        </p:spPr>
        <p:txBody>
          <a:bodyPr>
            <a:normAutofit fontScale="77500" lnSpcReduction="20000"/>
          </a:bodyPr>
          <a:lstStyle/>
          <a:p>
            <a:r>
              <a:rPr lang="en-GB" dirty="0">
                <a:latin typeface="Century Gothic" panose="020B0502020202020204" pitchFamily="34" charset="0"/>
              </a:rPr>
              <a:t>Main characteristic of HR strategy is its need to be aligned with the organisation’s Business Strategy and be vertically integrated with it</a:t>
            </a:r>
          </a:p>
          <a:p>
            <a:pPr marL="0" indent="0">
              <a:buNone/>
            </a:pPr>
            <a:endParaRPr lang="en-GB" dirty="0">
              <a:latin typeface="Century Gothic" panose="020B0502020202020204" pitchFamily="34" charset="0"/>
            </a:endParaRPr>
          </a:p>
          <a:p>
            <a:r>
              <a:rPr lang="en-GB" dirty="0">
                <a:latin typeface="Century Gothic" panose="020B0502020202020204" pitchFamily="34" charset="0"/>
              </a:rPr>
              <a:t>There needs to be horizontal integration with all aspects of HR strategy (internal fit). HR practices must support each other</a:t>
            </a:r>
          </a:p>
          <a:p>
            <a:endParaRPr lang="en-GB" dirty="0">
              <a:latin typeface="Century Gothic" panose="020B0502020202020204" pitchFamily="34" charset="0"/>
            </a:endParaRPr>
          </a:p>
          <a:p>
            <a:r>
              <a:rPr lang="en-GB" dirty="0">
                <a:latin typeface="Century Gothic" panose="020B0502020202020204" pitchFamily="34" charset="0"/>
              </a:rPr>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dirty="0"/>
          </a:p>
        </p:txBody>
      </p:sp>
    </p:spTree>
    <p:extLst>
      <p:ext uri="{BB962C8B-B14F-4D97-AF65-F5344CB8AC3E}">
        <p14:creationId xmlns:p14="http://schemas.microsoft.com/office/powerpoint/2010/main" val="4228389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011"/>
            <a:ext cx="7886700" cy="1231200"/>
          </a:xfrm>
        </p:spPr>
        <p:txBody>
          <a:bodyPr>
            <a:normAutofit/>
          </a:bodyPr>
          <a:lstStyle/>
          <a:p>
            <a:r>
              <a:rPr lang="en-GB" sz="4000" b="1" dirty="0">
                <a:latin typeface="Century Gothic" panose="020B0502020202020204" pitchFamily="34" charset="0"/>
              </a:rPr>
              <a:t>Objectives of the HR function</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latin typeface="Century Gothic" panose="020B0502020202020204" pitchFamily="34" charset="0"/>
              </a:rPr>
              <a:t>The core purpose and activities of the HR function evolve in response to developments in the business environment but do not change radically from one decade to another.</a:t>
            </a:r>
          </a:p>
          <a:p>
            <a:pPr marL="0" indent="0">
              <a:buNone/>
            </a:pPr>
            <a:endParaRPr lang="en-GB" dirty="0">
              <a:latin typeface="Century Gothic" panose="020B0502020202020204" pitchFamily="34" charset="0"/>
            </a:endParaRPr>
          </a:p>
          <a:p>
            <a:pPr marL="0" indent="0">
              <a:buNone/>
            </a:pPr>
            <a:r>
              <a:rPr lang="en-GB" dirty="0">
                <a:latin typeface="Century Gothic" panose="020B0502020202020204" pitchFamily="34" charset="0"/>
              </a:rPr>
              <a:t>At its heart, HRM is about attracting and retaining people with the required skills and experience and then seeking to develop them, maximise their performance, involve and engage them in the work of the organisation. </a:t>
            </a:r>
          </a:p>
        </p:txBody>
      </p:sp>
    </p:spTree>
    <p:extLst>
      <p:ext uri="{BB962C8B-B14F-4D97-AF65-F5344CB8AC3E}">
        <p14:creationId xmlns:p14="http://schemas.microsoft.com/office/powerpoint/2010/main" val="3574992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4221282127"/>
              </p:ext>
            </p:extLst>
          </p:nvPr>
        </p:nvGraphicFramePr>
        <p:xfrm>
          <a:off x="539552" y="548680"/>
          <a:ext cx="7886700" cy="4808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268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9EAF3-8A00-4D96-93FF-B4E93F4CC30D}"/>
              </a:ext>
            </a:extLst>
          </p:cNvPr>
          <p:cNvSpPr>
            <a:spLocks noGrp="1"/>
          </p:cNvSpPr>
          <p:nvPr>
            <p:ph type="title"/>
          </p:nvPr>
        </p:nvSpPr>
        <p:spPr/>
        <p:txBody>
          <a:bodyPr/>
          <a:lstStyle/>
          <a:p>
            <a:r>
              <a:rPr lang="en-GB" b="1" dirty="0">
                <a:latin typeface="Century Gothic" panose="020B0502020202020204" pitchFamily="34" charset="0"/>
              </a:rPr>
              <a:t>Activity</a:t>
            </a:r>
          </a:p>
        </p:txBody>
      </p:sp>
      <p:sp>
        <p:nvSpPr>
          <p:cNvPr id="3" name="Content Placeholder 2">
            <a:extLst>
              <a:ext uri="{FF2B5EF4-FFF2-40B4-BE49-F238E27FC236}">
                <a16:creationId xmlns:a16="http://schemas.microsoft.com/office/drawing/2014/main" id="{AEA9D0E6-4ED2-4BB6-96D8-93ABD36E79BB}"/>
              </a:ext>
            </a:extLst>
          </p:cNvPr>
          <p:cNvSpPr>
            <a:spLocks noGrp="1"/>
          </p:cNvSpPr>
          <p:nvPr>
            <p:ph idx="1"/>
          </p:nvPr>
        </p:nvSpPr>
        <p:spPr>
          <a:xfrm>
            <a:off x="179512" y="1600201"/>
            <a:ext cx="8712968" cy="3917032"/>
          </a:xfrm>
        </p:spPr>
        <p:txBody>
          <a:bodyPr>
            <a:normAutofit/>
          </a:bodyPr>
          <a:lstStyle/>
          <a:p>
            <a:pPr marL="0" indent="0">
              <a:buNone/>
            </a:pPr>
            <a:r>
              <a:rPr lang="en-GB" sz="3600" dirty="0">
                <a:latin typeface="Century Gothic" panose="020B0502020202020204" pitchFamily="34" charset="0"/>
              </a:rPr>
              <a:t>Discuss in pairs </a:t>
            </a:r>
          </a:p>
          <a:p>
            <a:pPr marL="0" indent="0">
              <a:buNone/>
            </a:pPr>
            <a:endParaRPr lang="en-GB" sz="3600" dirty="0">
              <a:latin typeface="Century Gothic" panose="020B0502020202020204" pitchFamily="34" charset="0"/>
            </a:endParaRPr>
          </a:p>
          <a:p>
            <a:pPr marL="0" indent="0" algn="ctr">
              <a:buNone/>
            </a:pPr>
            <a:r>
              <a:rPr lang="en-GB" sz="3600" dirty="0">
                <a:latin typeface="Century Gothic" panose="020B0502020202020204" pitchFamily="34" charset="0"/>
              </a:rPr>
              <a:t>Which features of SHRM does your HR department/senior management team have?</a:t>
            </a:r>
          </a:p>
        </p:txBody>
      </p:sp>
    </p:spTree>
    <p:extLst>
      <p:ext uri="{BB962C8B-B14F-4D97-AF65-F5344CB8AC3E}">
        <p14:creationId xmlns:p14="http://schemas.microsoft.com/office/powerpoint/2010/main" val="27215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Activities of the SHRM Department</a:t>
            </a:r>
          </a:p>
        </p:txBody>
      </p:sp>
      <p:sp>
        <p:nvSpPr>
          <p:cNvPr id="3" name="Content Placeholder 2"/>
          <p:cNvSpPr>
            <a:spLocks noGrp="1"/>
          </p:cNvSpPr>
          <p:nvPr>
            <p:ph idx="1"/>
          </p:nvPr>
        </p:nvSpPr>
        <p:spPr>
          <a:xfrm>
            <a:off x="457200" y="1124744"/>
            <a:ext cx="8229600" cy="4536504"/>
          </a:xfrm>
        </p:spPr>
        <p:txBody>
          <a:bodyPr>
            <a:noAutofit/>
          </a:bodyPr>
          <a:lstStyle/>
          <a:p>
            <a:r>
              <a:rPr lang="en-GB" sz="2000" dirty="0">
                <a:latin typeface="Century Gothic" panose="020B0502020202020204" pitchFamily="34" charset="0"/>
              </a:rPr>
              <a:t>Linking HR practices to organisation strategy</a:t>
            </a:r>
          </a:p>
          <a:p>
            <a:r>
              <a:rPr lang="en-GB" sz="2000" dirty="0">
                <a:latin typeface="Century Gothic" panose="020B0502020202020204" pitchFamily="34" charset="0"/>
              </a:rPr>
              <a:t>Fostering a healthy psychological contract in a context of short term employment rather than job security</a:t>
            </a:r>
          </a:p>
          <a:p>
            <a:r>
              <a:rPr lang="en-GB" sz="2000" dirty="0">
                <a:latin typeface="Century Gothic" panose="020B0502020202020204" pitchFamily="34" charset="0"/>
              </a:rPr>
              <a:t>Linking of compensation to contribution</a:t>
            </a:r>
          </a:p>
          <a:p>
            <a:r>
              <a:rPr lang="en-GB" sz="2000" dirty="0">
                <a:latin typeface="Century Gothic" panose="020B0502020202020204" pitchFamily="34" charset="0"/>
              </a:rPr>
              <a:t>Training and development linked to encouraging innovation</a:t>
            </a:r>
          </a:p>
          <a:p>
            <a:r>
              <a:rPr lang="en-GB" sz="2000" dirty="0">
                <a:latin typeface="Century Gothic" panose="020B0502020202020204" pitchFamily="34" charset="0"/>
              </a:rPr>
              <a:t>Knowledge management and talent development planning</a:t>
            </a:r>
          </a:p>
          <a:p>
            <a:r>
              <a:rPr lang="en-GB" sz="2000" dirty="0">
                <a:latin typeface="Century Gothic" panose="020B0502020202020204" pitchFamily="34" charset="0"/>
              </a:rPr>
              <a:t>Employee participation</a:t>
            </a:r>
          </a:p>
          <a:p>
            <a:r>
              <a:rPr lang="en-GB" sz="2000" dirty="0">
                <a:latin typeface="Century Gothic" panose="020B0502020202020204" pitchFamily="34" charset="0"/>
              </a:rPr>
              <a:t>Motivation through enriching the work experience</a:t>
            </a:r>
          </a:p>
          <a:p>
            <a:r>
              <a:rPr lang="en-GB" sz="2000" dirty="0">
                <a:latin typeface="Century Gothic" panose="020B0502020202020204" pitchFamily="34" charset="0"/>
              </a:rPr>
              <a:t>Performance and talent management as opposed to appraisal</a:t>
            </a:r>
          </a:p>
          <a:p>
            <a:r>
              <a:rPr lang="en-GB" sz="2000" dirty="0">
                <a:latin typeface="Century Gothic" panose="020B0502020202020204" pitchFamily="34" charset="0"/>
              </a:rPr>
              <a:t>Cross-cultural issues</a:t>
            </a:r>
          </a:p>
          <a:p>
            <a:r>
              <a:rPr lang="en-GB" sz="2000" dirty="0">
                <a:latin typeface="Century Gothic" panose="020B0502020202020204" pitchFamily="34" charset="0"/>
              </a:rPr>
              <a:t>Measuring the value added by HR activities</a:t>
            </a:r>
          </a:p>
        </p:txBody>
      </p:sp>
    </p:spTree>
    <p:extLst>
      <p:ext uri="{BB962C8B-B14F-4D97-AF65-F5344CB8AC3E}">
        <p14:creationId xmlns:p14="http://schemas.microsoft.com/office/powerpoint/2010/main" val="1502981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Century Gothic" panose="020B0502020202020204" pitchFamily="34" charset="0"/>
              </a:rPr>
              <a:t>Difference between Transactional &amp; Transformational HR work</a:t>
            </a:r>
          </a:p>
        </p:txBody>
      </p:sp>
      <p:sp>
        <p:nvSpPr>
          <p:cNvPr id="3" name="Content Placeholder 2"/>
          <p:cNvSpPr>
            <a:spLocks noGrp="1"/>
          </p:cNvSpPr>
          <p:nvPr>
            <p:ph idx="1"/>
          </p:nvPr>
        </p:nvSpPr>
        <p:spPr>
          <a:xfrm>
            <a:off x="457200" y="1446534"/>
            <a:ext cx="8229600" cy="4248473"/>
          </a:xfrm>
        </p:spPr>
        <p:txBody>
          <a:bodyPr>
            <a:normAutofit fontScale="92500"/>
          </a:bodyPr>
          <a:lstStyle/>
          <a:p>
            <a:r>
              <a:rPr lang="en-GB" dirty="0">
                <a:latin typeface="Century Gothic" panose="020B0502020202020204" pitchFamily="34" charset="0"/>
              </a:rPr>
              <a:t>Transactional = administration (in some organisations this is outsourced)</a:t>
            </a:r>
          </a:p>
          <a:p>
            <a:r>
              <a:rPr lang="en-GB" dirty="0">
                <a:latin typeface="Century Gothic" panose="020B0502020202020204" pitchFamily="34" charset="0"/>
              </a:rPr>
              <a:t>Transformational  = change management/continuous improvement</a:t>
            </a:r>
          </a:p>
          <a:p>
            <a:endParaRPr lang="en-GB" dirty="0">
              <a:latin typeface="Century Gothic" panose="020B0502020202020204" pitchFamily="34" charset="0"/>
            </a:endParaRPr>
          </a:p>
          <a:p>
            <a:pPr marL="0" indent="0">
              <a:buNone/>
            </a:pPr>
            <a:r>
              <a:rPr lang="en-GB" dirty="0">
                <a:latin typeface="Century Gothic" panose="020B0502020202020204" pitchFamily="34" charset="0"/>
              </a:rPr>
              <a:t>Future – automation will reduce the need for HR staff to undertake the transactional work</a:t>
            </a:r>
          </a:p>
        </p:txBody>
      </p:sp>
      <p:sp>
        <p:nvSpPr>
          <p:cNvPr id="4" name="Slide Number Placeholder 3"/>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877932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8A4BDEB-6B30-4F39-A53C-AEDB0A268F88}"/>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765536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Change Management</a:t>
            </a:r>
          </a:p>
        </p:txBody>
      </p:sp>
      <p:sp>
        <p:nvSpPr>
          <p:cNvPr id="3" name="Content Placeholder 2"/>
          <p:cNvSpPr>
            <a:spLocks noGrp="1"/>
          </p:cNvSpPr>
          <p:nvPr>
            <p:ph idx="1"/>
          </p:nvPr>
        </p:nvSpPr>
        <p:spPr>
          <a:xfrm>
            <a:off x="179512" y="1417638"/>
            <a:ext cx="8856984" cy="4027586"/>
          </a:xfrm>
        </p:spPr>
        <p:txBody>
          <a:bodyPr>
            <a:normAutofit fontScale="92500" lnSpcReduction="10000"/>
          </a:bodyPr>
          <a:lstStyle/>
          <a:p>
            <a:r>
              <a:rPr lang="en-GB" dirty="0">
                <a:latin typeface="Century Gothic" panose="020B0502020202020204" pitchFamily="34" charset="0"/>
              </a:rPr>
              <a:t>Organisations undergo major change every three years and minor change almost continually</a:t>
            </a:r>
          </a:p>
          <a:p>
            <a:r>
              <a:rPr lang="en-GB" dirty="0">
                <a:latin typeface="Century Gothic" panose="020B0502020202020204" pitchFamily="34" charset="0"/>
              </a:rPr>
              <a:t>HR has a vital role to play as effective change management concerns more than just the controllable business processes</a:t>
            </a:r>
          </a:p>
          <a:p>
            <a:r>
              <a:rPr lang="en-GB" dirty="0">
                <a:latin typeface="Century Gothic" panose="020B0502020202020204" pitchFamily="34" charset="0"/>
              </a:rPr>
              <a:t> It also concerns the uncontrollable involving people and the meanings people attach to such processes.</a:t>
            </a:r>
          </a:p>
        </p:txBody>
      </p:sp>
    </p:spTree>
    <p:extLst>
      <p:ext uri="{BB962C8B-B14F-4D97-AF65-F5344CB8AC3E}">
        <p14:creationId xmlns:p14="http://schemas.microsoft.com/office/powerpoint/2010/main" val="1297153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Century Gothic" panose="020B0502020202020204" pitchFamily="34" charset="0"/>
              </a:rPr>
              <a:t>Models of Change</a:t>
            </a:r>
          </a:p>
        </p:txBody>
      </p:sp>
      <p:sp>
        <p:nvSpPr>
          <p:cNvPr id="3" name="Content Placeholder 2"/>
          <p:cNvSpPr>
            <a:spLocks noGrp="1"/>
          </p:cNvSpPr>
          <p:nvPr>
            <p:ph idx="1"/>
          </p:nvPr>
        </p:nvSpPr>
        <p:spPr>
          <a:xfrm>
            <a:off x="457200" y="1417638"/>
            <a:ext cx="8229600" cy="3917032"/>
          </a:xfrm>
        </p:spPr>
        <p:txBody>
          <a:bodyPr>
            <a:normAutofit/>
          </a:bodyPr>
          <a:lstStyle/>
          <a:p>
            <a:pPr marL="0" indent="0">
              <a:buNone/>
            </a:pPr>
            <a:r>
              <a:rPr lang="en-GB" sz="4000" dirty="0">
                <a:latin typeface="Century Gothic" panose="020B0502020202020204" pitchFamily="34" charset="0"/>
              </a:rPr>
              <a:t>Lewin (1950s)</a:t>
            </a:r>
          </a:p>
          <a:p>
            <a:r>
              <a:rPr lang="en-GB" sz="4000" dirty="0">
                <a:latin typeface="Century Gothic" panose="020B0502020202020204" pitchFamily="34" charset="0"/>
              </a:rPr>
              <a:t>Three stages in change management - Unfreezing, movement, refreezing</a:t>
            </a:r>
          </a:p>
          <a:p>
            <a:r>
              <a:rPr lang="en-GB" sz="4000" dirty="0">
                <a:latin typeface="Century Gothic" panose="020B0502020202020204" pitchFamily="34" charset="0"/>
              </a:rPr>
              <a:t>Force-field analysis</a:t>
            </a:r>
          </a:p>
          <a:p>
            <a:endParaRPr lang="en-GB" dirty="0"/>
          </a:p>
        </p:txBody>
      </p:sp>
    </p:spTree>
    <p:extLst>
      <p:ext uri="{BB962C8B-B14F-4D97-AF65-F5344CB8AC3E}">
        <p14:creationId xmlns:p14="http://schemas.microsoft.com/office/powerpoint/2010/main" val="1920543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8120B2D-EDE3-4C6B-B3AD-2CC6A8CEBFE6}"/>
              </a:ext>
            </a:extLst>
          </p:cNvPr>
          <p:cNvSpPr>
            <a:spLocks noGrp="1"/>
          </p:cNvSpPr>
          <p:nvPr>
            <p:ph type="sldNum" sz="quarter" idx="12"/>
          </p:nvPr>
        </p:nvSpPr>
        <p:spPr/>
        <p:txBody>
          <a:bodyPr/>
          <a:lstStyle/>
          <a:p>
            <a:fld id="{AC82685A-BD3A-4230-8D85-804689F67293}" type="slidenum">
              <a:rPr lang="en-GB" smtClean="0"/>
              <a:t>20</a:t>
            </a:fld>
            <a:endParaRPr lang="en-GB"/>
          </a:p>
        </p:txBody>
      </p:sp>
      <p:pic>
        <p:nvPicPr>
          <p:cNvPr id="3" name="Picture 2" descr="See the source image">
            <a:extLst>
              <a:ext uri="{FF2B5EF4-FFF2-40B4-BE49-F238E27FC236}">
                <a16:creationId xmlns:a16="http://schemas.microsoft.com/office/drawing/2014/main" id="{D276AC04-5BE9-41B0-A7DD-FFFA810B6E74}"/>
              </a:ext>
            </a:extLst>
          </p:cNvPr>
          <p:cNvPicPr/>
          <p:nvPr/>
        </p:nvPicPr>
        <p:blipFill rotWithShape="1">
          <a:blip r:embed="rId2">
            <a:extLst>
              <a:ext uri="{28A0092B-C50C-407E-A947-70E740481C1C}">
                <a14:useLocalDpi xmlns:a14="http://schemas.microsoft.com/office/drawing/2010/main" val="0"/>
              </a:ext>
            </a:extLst>
          </a:blip>
          <a:srcRect b="24365"/>
          <a:stretch/>
        </p:blipFill>
        <p:spPr bwMode="auto">
          <a:xfrm>
            <a:off x="217233" y="620688"/>
            <a:ext cx="8709533" cy="457200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99053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726A36-526A-4154-BCE0-975CC879B358}"/>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3" name="Picture 2" descr="See the source image">
            <a:extLst>
              <a:ext uri="{FF2B5EF4-FFF2-40B4-BE49-F238E27FC236}">
                <a16:creationId xmlns:a16="http://schemas.microsoft.com/office/drawing/2014/main" id="{E213A117-72D1-42E3-BB9A-4B6FABED418F}"/>
              </a:ext>
            </a:extLst>
          </p:cNvPr>
          <p:cNvPicPr/>
          <p:nvPr/>
        </p:nvPicPr>
        <p:blipFill rotWithShape="1">
          <a:blip r:embed="rId3">
            <a:extLst>
              <a:ext uri="{28A0092B-C50C-407E-A947-70E740481C1C}">
                <a14:useLocalDpi xmlns:a14="http://schemas.microsoft.com/office/drawing/2010/main" val="0"/>
              </a:ext>
            </a:extLst>
          </a:blip>
          <a:srcRect l="3160" r="25" b="18851"/>
          <a:stretch/>
        </p:blipFill>
        <p:spPr bwMode="auto">
          <a:xfrm>
            <a:off x="107504" y="136525"/>
            <a:ext cx="8825115" cy="5544000"/>
          </a:xfrm>
          <a:prstGeom prst="rect">
            <a:avLst/>
          </a:prstGeom>
          <a:noFill/>
          <a:ln>
            <a:noFill/>
          </a:ln>
        </p:spPr>
      </p:pic>
    </p:spTree>
    <p:extLst>
      <p:ext uri="{BB962C8B-B14F-4D97-AF65-F5344CB8AC3E}">
        <p14:creationId xmlns:p14="http://schemas.microsoft.com/office/powerpoint/2010/main" val="3030819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a:t>
            </a:r>
            <a:r>
              <a:rPr lang="en-GB" b="1" dirty="0">
                <a:latin typeface="Tahoma" panose="020B0604030504040204" pitchFamily="34" charset="0"/>
                <a:ea typeface="Tahoma" panose="020B0604030504040204" pitchFamily="34" charset="0"/>
                <a:cs typeface="Tahoma" panose="020B0604030504040204" pitchFamily="34" charset="0"/>
              </a:rPr>
              <a:t>ü</a:t>
            </a:r>
            <a:r>
              <a:rPr lang="en-GB" b="1" dirty="0"/>
              <a:t>bler-Ross Model of Change</a:t>
            </a:r>
          </a:p>
        </p:txBody>
      </p:sp>
      <p:sp>
        <p:nvSpPr>
          <p:cNvPr id="3" name="Content Placeholder 2"/>
          <p:cNvSpPr>
            <a:spLocks noGrp="1"/>
          </p:cNvSpPr>
          <p:nvPr>
            <p:ph idx="1"/>
          </p:nvPr>
        </p:nvSpPr>
        <p:spPr/>
        <p:txBody>
          <a:bodyPr>
            <a:normAutofit/>
          </a:bodyPr>
          <a:lstStyle/>
          <a:p>
            <a:r>
              <a:rPr lang="en-GB" sz="4000" dirty="0">
                <a:latin typeface="Century Gothic" panose="020B0502020202020204" pitchFamily="34" charset="0"/>
              </a:rPr>
              <a:t>Denial</a:t>
            </a:r>
          </a:p>
          <a:p>
            <a:r>
              <a:rPr lang="en-GB" sz="4000" dirty="0">
                <a:latin typeface="Century Gothic" panose="020B0502020202020204" pitchFamily="34" charset="0"/>
              </a:rPr>
              <a:t>Anger</a:t>
            </a:r>
          </a:p>
          <a:p>
            <a:r>
              <a:rPr lang="en-GB" sz="4000" dirty="0">
                <a:latin typeface="Century Gothic" panose="020B0502020202020204" pitchFamily="34" charset="0"/>
              </a:rPr>
              <a:t>Bargaining</a:t>
            </a:r>
          </a:p>
          <a:p>
            <a:r>
              <a:rPr lang="en-GB" sz="4000" dirty="0">
                <a:latin typeface="Century Gothic" panose="020B0502020202020204" pitchFamily="34" charset="0"/>
              </a:rPr>
              <a:t>Depression</a:t>
            </a:r>
          </a:p>
          <a:p>
            <a:r>
              <a:rPr lang="en-GB" sz="4000" dirty="0">
                <a:latin typeface="Century Gothic" panose="020B0502020202020204" pitchFamily="34" charset="0"/>
              </a:rPr>
              <a:t>Acceptance </a:t>
            </a:r>
          </a:p>
        </p:txBody>
      </p:sp>
    </p:spTree>
    <p:extLst>
      <p:ext uri="{BB962C8B-B14F-4D97-AF65-F5344CB8AC3E}">
        <p14:creationId xmlns:p14="http://schemas.microsoft.com/office/powerpoint/2010/main" val="3966377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FF3FE4-2863-42CA-A16D-5799A7461EF0}"/>
              </a:ext>
            </a:extLst>
          </p:cNvPr>
          <p:cNvSpPr>
            <a:spLocks noGrp="1"/>
          </p:cNvSpPr>
          <p:nvPr>
            <p:ph type="sldNum" sz="quarter" idx="12"/>
          </p:nvPr>
        </p:nvSpPr>
        <p:spPr/>
        <p:txBody>
          <a:bodyPr/>
          <a:lstStyle/>
          <a:p>
            <a:fld id="{AC82685A-BD3A-4230-8D85-804689F67293}" type="slidenum">
              <a:rPr lang="en-GB" smtClean="0"/>
              <a:t>23</a:t>
            </a:fld>
            <a:endParaRPr lang="en-GB"/>
          </a:p>
        </p:txBody>
      </p:sp>
      <p:pic>
        <p:nvPicPr>
          <p:cNvPr id="3" name="Picture 2" descr="Understanding the Kubler-Ross change curve - Kübler-Ross Model">
            <a:extLst>
              <a:ext uri="{FF2B5EF4-FFF2-40B4-BE49-F238E27FC236}">
                <a16:creationId xmlns:a16="http://schemas.microsoft.com/office/drawing/2014/main" id="{A3965F48-61FB-418C-B7E0-D1A9CB691CC9}"/>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80195" cy="5760000"/>
          </a:xfrm>
          <a:prstGeom prst="rect">
            <a:avLst/>
          </a:prstGeom>
          <a:noFill/>
          <a:ln>
            <a:noFill/>
          </a:ln>
        </p:spPr>
      </p:pic>
    </p:spTree>
    <p:extLst>
      <p:ext uri="{BB962C8B-B14F-4D97-AF65-F5344CB8AC3E}">
        <p14:creationId xmlns:p14="http://schemas.microsoft.com/office/powerpoint/2010/main" val="356639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0C76-A849-4680-B051-D24C49B52532}"/>
              </a:ext>
            </a:extLst>
          </p:cNvPr>
          <p:cNvSpPr>
            <a:spLocks noGrp="1"/>
          </p:cNvSpPr>
          <p:nvPr>
            <p:ph type="title"/>
          </p:nvPr>
        </p:nvSpPr>
        <p:spPr/>
        <p:txBody>
          <a:bodyPr>
            <a:normAutofit fontScale="90000"/>
          </a:bodyPr>
          <a:lstStyle/>
          <a:p>
            <a:r>
              <a:rPr lang="en-GB" b="1" dirty="0">
                <a:latin typeface="Century Gothic" panose="020B0502020202020204" pitchFamily="34" charset="0"/>
              </a:rPr>
              <a:t>DREC simplified</a:t>
            </a:r>
            <a:br>
              <a:rPr lang="en-GB" b="1" dirty="0">
                <a:latin typeface="Century Gothic" panose="020B0502020202020204" pitchFamily="34" charset="0"/>
              </a:rPr>
            </a:br>
            <a:r>
              <a:rPr lang="en-GB" b="1" dirty="0">
                <a:latin typeface="Century Gothic" panose="020B0502020202020204" pitchFamily="34" charset="0"/>
              </a:rPr>
              <a:t> Model of Change</a:t>
            </a:r>
          </a:p>
        </p:txBody>
      </p:sp>
      <p:sp>
        <p:nvSpPr>
          <p:cNvPr id="3" name="Content Placeholder 2">
            <a:extLst>
              <a:ext uri="{FF2B5EF4-FFF2-40B4-BE49-F238E27FC236}">
                <a16:creationId xmlns:a16="http://schemas.microsoft.com/office/drawing/2014/main" id="{4FB56732-99EB-42DF-8ECA-029682A1D5E8}"/>
              </a:ext>
            </a:extLst>
          </p:cNvPr>
          <p:cNvSpPr>
            <a:spLocks noGrp="1"/>
          </p:cNvSpPr>
          <p:nvPr>
            <p:ph idx="1"/>
          </p:nvPr>
        </p:nvSpPr>
        <p:spPr>
          <a:xfrm>
            <a:off x="457200" y="1600201"/>
            <a:ext cx="8507288" cy="3917032"/>
          </a:xfrm>
        </p:spPr>
        <p:txBody>
          <a:bodyPr>
            <a:normAutofit/>
          </a:bodyPr>
          <a:lstStyle/>
          <a:p>
            <a:r>
              <a:rPr lang="en-GB" sz="3400" dirty="0">
                <a:latin typeface="Century Gothic" panose="020B0502020202020204" pitchFamily="34" charset="0"/>
              </a:rPr>
              <a:t>Denial</a:t>
            </a:r>
          </a:p>
          <a:p>
            <a:r>
              <a:rPr lang="en-GB" sz="3400" dirty="0">
                <a:latin typeface="Century Gothic" panose="020B0502020202020204" pitchFamily="34" charset="0"/>
              </a:rPr>
              <a:t>Resistance</a:t>
            </a:r>
          </a:p>
          <a:p>
            <a:r>
              <a:rPr lang="en-GB" sz="3400" dirty="0">
                <a:latin typeface="Century Gothic" panose="020B0502020202020204" pitchFamily="34" charset="0"/>
              </a:rPr>
              <a:t>Exploration</a:t>
            </a:r>
          </a:p>
          <a:p>
            <a:r>
              <a:rPr lang="en-GB" sz="3400" dirty="0">
                <a:latin typeface="Century Gothic" panose="020B0502020202020204" pitchFamily="34" charset="0"/>
              </a:rPr>
              <a:t>Commitment</a:t>
            </a:r>
          </a:p>
          <a:p>
            <a:pPr marL="0" indent="0">
              <a:buNone/>
            </a:pPr>
            <a:endParaRPr lang="en-GB" dirty="0">
              <a:latin typeface="Century Gothic" panose="020B0502020202020204" pitchFamily="34" charset="0"/>
            </a:endParaRPr>
          </a:p>
          <a:p>
            <a:pPr marL="0" indent="0">
              <a:buNone/>
            </a:pPr>
            <a:r>
              <a:rPr lang="en-GB" sz="2400" dirty="0">
                <a:latin typeface="Century Gothic" panose="020B0502020202020204" pitchFamily="34" charset="0"/>
              </a:rPr>
              <a:t>(Kew and </a:t>
            </a:r>
            <a:r>
              <a:rPr lang="en-GB" sz="2400" dirty="0" err="1">
                <a:latin typeface="Century Gothic" panose="020B0502020202020204" pitchFamily="34" charset="0"/>
              </a:rPr>
              <a:t>Stredwick</a:t>
            </a:r>
            <a:r>
              <a:rPr lang="en-GB" sz="2400" dirty="0">
                <a:latin typeface="Century Gothic" panose="020B0502020202020204" pitchFamily="34" charset="0"/>
              </a:rPr>
              <a:t>, ‘Human Resource Management in a Business Context’, 2016 p 81)</a:t>
            </a:r>
          </a:p>
          <a:p>
            <a:endParaRPr lang="en-GB" dirty="0"/>
          </a:p>
        </p:txBody>
      </p:sp>
      <p:sp>
        <p:nvSpPr>
          <p:cNvPr id="4" name="Slide Number Placeholder 3">
            <a:extLst>
              <a:ext uri="{FF2B5EF4-FFF2-40B4-BE49-F238E27FC236}">
                <a16:creationId xmlns:a16="http://schemas.microsoft.com/office/drawing/2014/main" id="{70B90A47-3D78-49AF-B5F6-60CA3AF0A547}"/>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3073000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C47EB-1D04-4E44-AF79-B188B30ABF66}"/>
              </a:ext>
            </a:extLst>
          </p:cNvPr>
          <p:cNvSpPr>
            <a:spLocks noGrp="1"/>
          </p:cNvSpPr>
          <p:nvPr>
            <p:ph type="title"/>
          </p:nvPr>
        </p:nvSpPr>
        <p:spPr/>
        <p:txBody>
          <a:bodyPr/>
          <a:lstStyle/>
          <a:p>
            <a:r>
              <a:rPr lang="en-GB" b="1" dirty="0">
                <a:latin typeface="Century Gothic" panose="020B0502020202020204" pitchFamily="34" charset="0"/>
              </a:rPr>
              <a:t>DREC</a:t>
            </a:r>
          </a:p>
        </p:txBody>
      </p:sp>
      <p:sp>
        <p:nvSpPr>
          <p:cNvPr id="3" name="Slide Number Placeholder 2">
            <a:extLst>
              <a:ext uri="{FF2B5EF4-FFF2-40B4-BE49-F238E27FC236}">
                <a16:creationId xmlns:a16="http://schemas.microsoft.com/office/drawing/2014/main" id="{A4A6F7C9-2EE1-44C0-BC97-DF2F675BDC0D}"/>
              </a:ext>
            </a:extLst>
          </p:cNvPr>
          <p:cNvSpPr>
            <a:spLocks noGrp="1"/>
          </p:cNvSpPr>
          <p:nvPr>
            <p:ph type="sldNum" sz="quarter" idx="12"/>
          </p:nvPr>
        </p:nvSpPr>
        <p:spPr/>
        <p:txBody>
          <a:bodyPr/>
          <a:lstStyle/>
          <a:p>
            <a:fld id="{AC82685A-BD3A-4230-8D85-804689F67293}" type="slidenum">
              <a:rPr lang="en-GB" smtClean="0"/>
              <a:t>25</a:t>
            </a:fld>
            <a:endParaRPr lang="en-GB"/>
          </a:p>
        </p:txBody>
      </p:sp>
      <p:pic>
        <p:nvPicPr>
          <p:cNvPr id="4" name="Picture 3" descr="See the source image">
            <a:extLst>
              <a:ext uri="{FF2B5EF4-FFF2-40B4-BE49-F238E27FC236}">
                <a16:creationId xmlns:a16="http://schemas.microsoft.com/office/drawing/2014/main" id="{3E622C79-57F7-4736-916F-0FDC062A7C3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399809"/>
            <a:ext cx="6372225" cy="4212000"/>
          </a:xfrm>
          <a:prstGeom prst="rect">
            <a:avLst/>
          </a:prstGeom>
          <a:noFill/>
          <a:ln>
            <a:noFill/>
          </a:ln>
        </p:spPr>
      </p:pic>
    </p:spTree>
    <p:extLst>
      <p:ext uri="{BB962C8B-B14F-4D97-AF65-F5344CB8AC3E}">
        <p14:creationId xmlns:p14="http://schemas.microsoft.com/office/powerpoint/2010/main" val="3778209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latin typeface="Century Gothic" panose="020B0502020202020204" pitchFamily="34" charset="0"/>
              </a:rPr>
              <a:t>Encouraging a Change Ready Culture</a:t>
            </a:r>
          </a:p>
        </p:txBody>
      </p:sp>
      <p:sp>
        <p:nvSpPr>
          <p:cNvPr id="3" name="Content Placeholder 2"/>
          <p:cNvSpPr>
            <a:spLocks noGrp="1"/>
          </p:cNvSpPr>
          <p:nvPr>
            <p:ph idx="1"/>
          </p:nvPr>
        </p:nvSpPr>
        <p:spPr>
          <a:xfrm>
            <a:off x="467058" y="1196752"/>
            <a:ext cx="8229600" cy="4392488"/>
          </a:xfrm>
        </p:spPr>
        <p:txBody>
          <a:bodyPr>
            <a:noAutofit/>
          </a:bodyPr>
          <a:lstStyle/>
          <a:p>
            <a:r>
              <a:rPr lang="en-GB" sz="2600" dirty="0">
                <a:latin typeface="Century Gothic" panose="020B0502020202020204" pitchFamily="34" charset="0"/>
              </a:rPr>
              <a:t>Thoroughly plan for change</a:t>
            </a:r>
          </a:p>
          <a:p>
            <a:r>
              <a:rPr lang="en-GB" sz="2600" dirty="0">
                <a:latin typeface="Century Gothic" panose="020B0502020202020204" pitchFamily="34" charset="0"/>
              </a:rPr>
              <a:t>Involve people in planning and implementation</a:t>
            </a:r>
          </a:p>
          <a:p>
            <a:r>
              <a:rPr lang="en-GB" sz="2600" dirty="0">
                <a:latin typeface="Century Gothic" panose="020B0502020202020204" pitchFamily="34" charset="0"/>
              </a:rPr>
              <a:t>Clearly communicate goals, purposes and potential benefits</a:t>
            </a:r>
          </a:p>
          <a:p>
            <a:r>
              <a:rPr lang="en-GB" sz="2600" dirty="0">
                <a:latin typeface="Century Gothic" panose="020B0502020202020204" pitchFamily="34" charset="0"/>
              </a:rPr>
              <a:t>Open dialogue to discuss potential issues and actual issues</a:t>
            </a:r>
          </a:p>
          <a:p>
            <a:r>
              <a:rPr lang="en-GB" sz="2600" dirty="0">
                <a:latin typeface="Century Gothic" panose="020B0502020202020204" pitchFamily="34" charset="0"/>
              </a:rPr>
              <a:t>Quick response to issues raised</a:t>
            </a:r>
          </a:p>
          <a:p>
            <a:r>
              <a:rPr lang="en-GB" sz="2600" dirty="0">
                <a:latin typeface="Century Gothic" panose="020B0502020202020204" pitchFamily="34" charset="0"/>
              </a:rPr>
              <a:t>Learn from previous change initiatives</a:t>
            </a:r>
          </a:p>
          <a:p>
            <a:r>
              <a:rPr lang="en-GB" sz="2600" dirty="0">
                <a:latin typeface="Century Gothic" panose="020B0502020202020204" pitchFamily="34" charset="0"/>
              </a:rPr>
              <a:t>Celebrate successful change efforts</a:t>
            </a:r>
          </a:p>
        </p:txBody>
      </p:sp>
    </p:spTree>
    <p:extLst>
      <p:ext uri="{BB962C8B-B14F-4D97-AF65-F5344CB8AC3E}">
        <p14:creationId xmlns:p14="http://schemas.microsoft.com/office/powerpoint/2010/main" val="5518907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Communication is Key</a:t>
            </a:r>
          </a:p>
        </p:txBody>
      </p:sp>
      <p:sp>
        <p:nvSpPr>
          <p:cNvPr id="3" name="Content Placeholder 2"/>
          <p:cNvSpPr>
            <a:spLocks noGrp="1"/>
          </p:cNvSpPr>
          <p:nvPr>
            <p:ph idx="1"/>
          </p:nvPr>
        </p:nvSpPr>
        <p:spPr/>
        <p:txBody>
          <a:bodyPr>
            <a:normAutofit fontScale="85000" lnSpcReduction="20000"/>
          </a:bodyPr>
          <a:lstStyle/>
          <a:p>
            <a:r>
              <a:rPr lang="en-GB" dirty="0">
                <a:latin typeface="Century Gothic" panose="020B0502020202020204" pitchFamily="34" charset="0"/>
              </a:rPr>
              <a:t>Top-down channels – senior managers talking to employees, bulletins, intranet, via line managers in team meetings</a:t>
            </a:r>
          </a:p>
          <a:p>
            <a:pPr marL="0" indent="0">
              <a:buNone/>
            </a:pPr>
            <a:endParaRPr lang="en-GB" dirty="0">
              <a:latin typeface="Century Gothic" panose="020B0502020202020204" pitchFamily="34" charset="0"/>
            </a:endParaRPr>
          </a:p>
          <a:p>
            <a:r>
              <a:rPr lang="en-GB" dirty="0">
                <a:latin typeface="Century Gothic" panose="020B0502020202020204" pitchFamily="34" charset="0"/>
              </a:rPr>
              <a:t>Bottom-up channels – employee participation and idea generation. Collective consultation, workshops</a:t>
            </a:r>
          </a:p>
          <a:p>
            <a:pPr marL="0" indent="0">
              <a:buNone/>
            </a:pPr>
            <a:endParaRPr lang="en-GB" dirty="0">
              <a:latin typeface="Century Gothic" panose="020B0502020202020204" pitchFamily="34" charset="0"/>
            </a:endParaRPr>
          </a:p>
          <a:p>
            <a:r>
              <a:rPr lang="en-GB" dirty="0">
                <a:latin typeface="Century Gothic" panose="020B0502020202020204" pitchFamily="34" charset="0"/>
              </a:rPr>
              <a:t>Two-way discussion – </a:t>
            </a:r>
            <a:r>
              <a:rPr lang="en-GB" dirty="0" err="1">
                <a:latin typeface="Century Gothic" panose="020B0502020202020204" pitchFamily="34" charset="0"/>
              </a:rPr>
              <a:t>one:one</a:t>
            </a:r>
            <a:r>
              <a:rPr lang="en-GB" dirty="0">
                <a:latin typeface="Century Gothic" panose="020B0502020202020204" pitchFamily="34" charset="0"/>
              </a:rPr>
              <a:t> meetings with line managers and/or HR</a:t>
            </a:r>
          </a:p>
        </p:txBody>
      </p:sp>
    </p:spTree>
    <p:extLst>
      <p:ext uri="{BB962C8B-B14F-4D97-AF65-F5344CB8AC3E}">
        <p14:creationId xmlns:p14="http://schemas.microsoft.com/office/powerpoint/2010/main" val="2411037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Activity (20 minutes)</a:t>
            </a:r>
          </a:p>
        </p:txBody>
      </p:sp>
      <p:sp>
        <p:nvSpPr>
          <p:cNvPr id="3" name="Content Placeholder 2"/>
          <p:cNvSpPr>
            <a:spLocks noGrp="1"/>
          </p:cNvSpPr>
          <p:nvPr>
            <p:ph idx="1"/>
          </p:nvPr>
        </p:nvSpPr>
        <p:spPr>
          <a:xfrm>
            <a:off x="179512" y="1600201"/>
            <a:ext cx="8784976" cy="3917032"/>
          </a:xfrm>
        </p:spPr>
        <p:txBody>
          <a:bodyPr>
            <a:normAutofit fontScale="92500"/>
          </a:bodyPr>
          <a:lstStyle/>
          <a:p>
            <a:pPr marL="0" indent="0">
              <a:buNone/>
            </a:pPr>
            <a:r>
              <a:rPr lang="en-GB" dirty="0" err="1">
                <a:latin typeface="Century Gothic" panose="020B0502020202020204" pitchFamily="34" charset="0"/>
              </a:rPr>
              <a:t>Autoglass</a:t>
            </a:r>
            <a:r>
              <a:rPr lang="en-GB" dirty="0">
                <a:latin typeface="Century Gothic" panose="020B0502020202020204" pitchFamily="34" charset="0"/>
              </a:rPr>
              <a:t> have recently brought in technology that has allowed the company to close many of its local branches. Technicians now receive instructions from their devise, rather than the branch and so many manager and administration roles have disappeared. </a:t>
            </a:r>
          </a:p>
          <a:p>
            <a:pPr marL="0" indent="0">
              <a:buNone/>
            </a:pPr>
            <a:r>
              <a:rPr lang="en-GB" dirty="0">
                <a:latin typeface="Century Gothic" panose="020B0502020202020204" pitchFamily="34" charset="0"/>
              </a:rPr>
              <a:t>In your groups decide what the role of HR was in implementing this change. </a:t>
            </a:r>
          </a:p>
        </p:txBody>
      </p:sp>
      <p:sp>
        <p:nvSpPr>
          <p:cNvPr id="4" name="Slide Number Placeholder 3"/>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451668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481460-FBD4-4F4B-9D74-DA4B6A069BBF}"/>
              </a:ext>
            </a:extLst>
          </p:cNvPr>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42208897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Century Gothic" panose="020B0502020202020204" pitchFamily="34" charset="0"/>
              </a:rPr>
              <a:t>How HR Objectives are Delivered</a:t>
            </a:r>
          </a:p>
        </p:txBody>
      </p:sp>
      <p:sp>
        <p:nvSpPr>
          <p:cNvPr id="3" name="Content Placeholder 2"/>
          <p:cNvSpPr>
            <a:spLocks noGrp="1"/>
          </p:cNvSpPr>
          <p:nvPr>
            <p:ph idx="1"/>
          </p:nvPr>
        </p:nvSpPr>
        <p:spPr>
          <a:xfrm>
            <a:off x="457200" y="1628800"/>
            <a:ext cx="8229600" cy="4176464"/>
          </a:xfrm>
        </p:spPr>
        <p:txBody>
          <a:bodyPr>
            <a:normAutofit fontScale="70000" lnSpcReduction="20000"/>
          </a:bodyPr>
          <a:lstStyle/>
          <a:p>
            <a:r>
              <a:rPr lang="en-GB" dirty="0">
                <a:latin typeface="Century Gothic" panose="020B0502020202020204" pitchFamily="34" charset="0"/>
              </a:rPr>
              <a:t>HR Generalists – sole practitioners or whole departments </a:t>
            </a:r>
          </a:p>
          <a:p>
            <a:r>
              <a:rPr lang="en-GB" dirty="0">
                <a:latin typeface="Century Gothic" panose="020B0502020202020204" pitchFamily="34" charset="0"/>
              </a:rPr>
              <a:t>HR Specialists – recruitment, resourcing and talent planning specialists, learning and talent development specialists, organisational development specialists, employee engagement specialists, performance and reward specialists</a:t>
            </a:r>
          </a:p>
          <a:p>
            <a:r>
              <a:rPr lang="en-GB" dirty="0">
                <a:latin typeface="Century Gothic" panose="020B0502020202020204" pitchFamily="34" charset="0"/>
              </a:rPr>
              <a:t>Centralised vs Decentralised</a:t>
            </a:r>
          </a:p>
          <a:p>
            <a:r>
              <a:rPr lang="en-GB" dirty="0">
                <a:latin typeface="Century Gothic" panose="020B0502020202020204" pitchFamily="34" charset="0"/>
              </a:rPr>
              <a:t>Line managers – allocate work and monitor performance. Work with HR to manage people issues effectively and consistently. </a:t>
            </a:r>
          </a:p>
          <a:p>
            <a:r>
              <a:rPr lang="en-GB" dirty="0">
                <a:latin typeface="Century Gothic" panose="020B0502020202020204" pitchFamily="34" charset="0"/>
              </a:rPr>
              <a:t>Shared Services, outsourcing, vendor management and consultancy, E-HRM.</a:t>
            </a:r>
          </a:p>
          <a:p>
            <a:pPr marL="0" indent="0">
              <a:buNone/>
            </a:pPr>
            <a:endParaRPr lang="en-GB" dirty="0">
              <a:latin typeface="Century Gothic" panose="020B0502020202020204" pitchFamily="34" charset="0"/>
            </a:endParaRPr>
          </a:p>
        </p:txBody>
      </p:sp>
    </p:spTree>
    <p:extLst>
      <p:ext uri="{BB962C8B-B14F-4D97-AF65-F5344CB8AC3E}">
        <p14:creationId xmlns:p14="http://schemas.microsoft.com/office/powerpoint/2010/main" val="2950624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Century Gothic" panose="020B0502020202020204" pitchFamily="34" charset="0"/>
              </a:rPr>
              <a:t>HR services delivered</a:t>
            </a:r>
            <a:br>
              <a:rPr lang="en-GB" b="1" dirty="0">
                <a:latin typeface="Century Gothic" panose="020B0502020202020204" pitchFamily="34" charset="0"/>
              </a:rPr>
            </a:br>
            <a:r>
              <a:rPr lang="en-GB" b="1" dirty="0">
                <a:latin typeface="Century Gothic" panose="020B0502020202020204" pitchFamily="34" charset="0"/>
              </a:rPr>
              <a:t>CIPD Viewpoint</a:t>
            </a:r>
          </a:p>
        </p:txBody>
      </p:sp>
      <p:sp>
        <p:nvSpPr>
          <p:cNvPr id="3" name="Content Placeholder 2"/>
          <p:cNvSpPr>
            <a:spLocks noGrp="1"/>
          </p:cNvSpPr>
          <p:nvPr>
            <p:ph idx="1"/>
          </p:nvPr>
        </p:nvSpPr>
        <p:spPr>
          <a:xfrm>
            <a:off x="107504" y="1417638"/>
            <a:ext cx="8928992" cy="4315618"/>
          </a:xfrm>
        </p:spPr>
        <p:txBody>
          <a:bodyPr>
            <a:noAutofit/>
          </a:bodyPr>
          <a:lstStyle/>
          <a:p>
            <a:pPr marL="0" indent="0">
              <a:buNone/>
            </a:pPr>
            <a:r>
              <a:rPr lang="en-GB" sz="2600" dirty="0">
                <a:effectLst/>
                <a:latin typeface="Century Gothic" panose="020B0502020202020204" pitchFamily="34" charset="0"/>
              </a:rPr>
              <a:t>“</a:t>
            </a:r>
            <a:r>
              <a:rPr lang="en-GB" sz="2600" dirty="0">
                <a:latin typeface="Century Gothic" panose="020B0502020202020204" pitchFamily="34" charset="0"/>
              </a:rPr>
              <a:t>We support the view that there is not one model for delivering HR that is suited to all organisations, that different organisations have different needs.</a:t>
            </a:r>
          </a:p>
          <a:p>
            <a:pPr marL="0" indent="0">
              <a:buNone/>
            </a:pPr>
            <a:endParaRPr lang="en-GB" sz="2600" dirty="0">
              <a:latin typeface="Century Gothic" panose="020B0502020202020204" pitchFamily="34" charset="0"/>
            </a:endParaRPr>
          </a:p>
          <a:p>
            <a:pPr marL="0" indent="0">
              <a:buNone/>
            </a:pPr>
            <a:r>
              <a:rPr lang="en-GB" sz="2600" dirty="0">
                <a:latin typeface="Century Gothic" panose="020B0502020202020204" pitchFamily="34" charset="0"/>
              </a:rPr>
              <a:t>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p>
        </p:txBody>
      </p:sp>
    </p:spTree>
    <p:extLst>
      <p:ext uri="{BB962C8B-B14F-4D97-AF65-F5344CB8AC3E}">
        <p14:creationId xmlns:p14="http://schemas.microsoft.com/office/powerpoint/2010/main" val="32913256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Century Gothic" panose="020B0502020202020204" pitchFamily="34" charset="0"/>
              </a:rPr>
              <a:t>HR within Private Organisations</a:t>
            </a:r>
          </a:p>
        </p:txBody>
      </p:sp>
      <p:sp>
        <p:nvSpPr>
          <p:cNvPr id="3" name="Content Placeholder 2"/>
          <p:cNvSpPr>
            <a:spLocks noGrp="1"/>
          </p:cNvSpPr>
          <p:nvPr>
            <p:ph idx="1"/>
          </p:nvPr>
        </p:nvSpPr>
        <p:spPr>
          <a:xfrm>
            <a:off x="107504" y="1196752"/>
            <a:ext cx="8928992" cy="4680520"/>
          </a:xfrm>
        </p:spPr>
        <p:txBody>
          <a:bodyPr>
            <a:noAutofit/>
          </a:bodyPr>
          <a:lstStyle/>
          <a:p>
            <a:r>
              <a:rPr lang="en-GB" sz="2300" dirty="0">
                <a:latin typeface="Century Gothic" panose="020B0502020202020204" pitchFamily="34" charset="0"/>
              </a:rPr>
              <a:t>SME’s employ 1 or 2 people to carry out basic HR tasks. HR managers tend to be generalists. Often pay for specialist advice, buy in training and outsource payroll. HR tends to be more informal so fewer policies and procedures</a:t>
            </a:r>
          </a:p>
          <a:p>
            <a:pPr marL="0" indent="0">
              <a:buNone/>
            </a:pPr>
            <a:endParaRPr lang="en-GB" sz="2300" dirty="0">
              <a:latin typeface="Century Gothic" panose="020B0502020202020204" pitchFamily="34" charset="0"/>
            </a:endParaRPr>
          </a:p>
          <a:p>
            <a:r>
              <a:rPr lang="en-GB" sz="2300" dirty="0">
                <a:latin typeface="Century Gothic" panose="020B0502020202020204" pitchFamily="34" charset="0"/>
              </a:rPr>
              <a:t>Larger firms especially PLC’s tend to have large HR teams – strategic, generalists and specialists. HR Administration delegated to line managers or out-sourced/in a shared service e.g. managing absenteeism</a:t>
            </a:r>
          </a:p>
          <a:p>
            <a:pPr marL="0" indent="0">
              <a:buNone/>
            </a:pPr>
            <a:endParaRPr lang="en-GB" sz="2300" dirty="0">
              <a:latin typeface="Century Gothic" panose="020B0502020202020204" pitchFamily="34" charset="0"/>
            </a:endParaRPr>
          </a:p>
          <a:p>
            <a:r>
              <a:rPr lang="en-GB" sz="2300" dirty="0">
                <a:latin typeface="Century Gothic" panose="020B0502020202020204" pitchFamily="34" charset="0"/>
              </a:rPr>
              <a:t>Partnerships – as above but HR report to partners which may limit their strategic influence</a:t>
            </a:r>
          </a:p>
        </p:txBody>
      </p:sp>
    </p:spTree>
    <p:extLst>
      <p:ext uri="{BB962C8B-B14F-4D97-AF65-F5344CB8AC3E}">
        <p14:creationId xmlns:p14="http://schemas.microsoft.com/office/powerpoint/2010/main" val="6992197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HR within Public Sector</a:t>
            </a:r>
          </a:p>
        </p:txBody>
      </p:sp>
      <p:sp>
        <p:nvSpPr>
          <p:cNvPr id="3" name="Content Placeholder 2"/>
          <p:cNvSpPr>
            <a:spLocks noGrp="1"/>
          </p:cNvSpPr>
          <p:nvPr>
            <p:ph idx="1"/>
          </p:nvPr>
        </p:nvSpPr>
        <p:spPr>
          <a:xfrm>
            <a:off x="228600" y="1417638"/>
            <a:ext cx="8686800" cy="4277071"/>
          </a:xfrm>
        </p:spPr>
        <p:txBody>
          <a:bodyPr>
            <a:normAutofit fontScale="32500" lnSpcReduction="20000"/>
          </a:bodyPr>
          <a:lstStyle/>
          <a:p>
            <a:r>
              <a:rPr lang="en-GB" sz="6200" dirty="0">
                <a:latin typeface="Century Gothic" panose="020B0502020202020204" pitchFamily="34" charset="0"/>
              </a:rPr>
              <a:t>Large HR departments with HR Director on Board so able to influence business strategy </a:t>
            </a:r>
          </a:p>
          <a:p>
            <a:pPr marL="0" indent="0">
              <a:buNone/>
            </a:pPr>
            <a:endParaRPr lang="en-GB" sz="6200" dirty="0">
              <a:latin typeface="Century Gothic" panose="020B0502020202020204" pitchFamily="34" charset="0"/>
            </a:endParaRPr>
          </a:p>
          <a:p>
            <a:r>
              <a:rPr lang="en-GB" sz="6200" dirty="0">
                <a:latin typeface="Century Gothic" panose="020B0502020202020204" pitchFamily="34" charset="0"/>
              </a:rPr>
              <a:t>Publicly funded and open to scrutiny so tend to treat all employees fairly and with respect and have detailed policies that are strictly adhered to e.g. DVLA – ‘open and fair competition in recruitment’</a:t>
            </a:r>
          </a:p>
          <a:p>
            <a:r>
              <a:rPr lang="en-GB" sz="6200" dirty="0">
                <a:latin typeface="Century Gothic" panose="020B0502020202020204" pitchFamily="34" charset="0"/>
              </a:rPr>
              <a:t>Trade union presence so national pay grade scales. HR need to consult with them to make changes.</a:t>
            </a:r>
          </a:p>
          <a:p>
            <a:r>
              <a:rPr lang="en-GB" sz="6200" dirty="0">
                <a:latin typeface="Century Gothic" panose="020B0502020202020204" pitchFamily="34" charset="0"/>
              </a:rPr>
              <a:t>Moves recently to be more strategic and business focussed. Need to support reduction of public spending to reduce deficit. HR departments slimmed down as not delivering front line services and more outsourcing arrangements</a:t>
            </a:r>
          </a:p>
          <a:p>
            <a:r>
              <a:rPr lang="en-GB" sz="6200" dirty="0">
                <a:latin typeface="Century Gothic" panose="020B0502020202020204" pitchFamily="34" charset="0"/>
              </a:rPr>
              <a:t>DVLA – ‘pure’ business partners. Innovative practice – pay bonuses, new agile ways of working, multi-skilling </a:t>
            </a:r>
          </a:p>
          <a:p>
            <a:endParaRPr lang="en-GB" dirty="0"/>
          </a:p>
          <a:p>
            <a:endParaRPr lang="en-GB" dirty="0"/>
          </a:p>
        </p:txBody>
      </p:sp>
    </p:spTree>
    <p:extLst>
      <p:ext uri="{BB962C8B-B14F-4D97-AF65-F5344CB8AC3E}">
        <p14:creationId xmlns:p14="http://schemas.microsoft.com/office/powerpoint/2010/main" val="2803418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Century Gothic" panose="020B0502020202020204" pitchFamily="34" charset="0"/>
              </a:rPr>
              <a:t>HR in the Voluntary/Third Sector</a:t>
            </a:r>
          </a:p>
        </p:txBody>
      </p:sp>
      <p:sp>
        <p:nvSpPr>
          <p:cNvPr id="3" name="Content Placeholder 2"/>
          <p:cNvSpPr>
            <a:spLocks noGrp="1"/>
          </p:cNvSpPr>
          <p:nvPr>
            <p:ph idx="1"/>
          </p:nvPr>
        </p:nvSpPr>
        <p:spPr/>
        <p:txBody>
          <a:bodyPr>
            <a:normAutofit/>
          </a:bodyPr>
          <a:lstStyle/>
          <a:p>
            <a:r>
              <a:rPr lang="en-GB" dirty="0">
                <a:latin typeface="Century Gothic" panose="020B0502020202020204" pitchFamily="34" charset="0"/>
              </a:rPr>
              <a:t>Resources are tight so HR generalists cover large areas</a:t>
            </a:r>
          </a:p>
          <a:p>
            <a:r>
              <a:rPr lang="en-GB" dirty="0">
                <a:latin typeface="Century Gothic" panose="020B0502020202020204" pitchFamily="34" charset="0"/>
              </a:rPr>
              <a:t>Often just a peripheral role with just basic HR administrative tasks</a:t>
            </a:r>
          </a:p>
          <a:p>
            <a:r>
              <a:rPr lang="en-GB" dirty="0">
                <a:latin typeface="Century Gothic" panose="020B0502020202020204" pitchFamily="34" charset="0"/>
              </a:rPr>
              <a:t>Practices can lack sophistication although some imitate public sector as they are contracted by them</a:t>
            </a:r>
          </a:p>
          <a:p>
            <a:pPr marL="0" indent="0">
              <a:buNone/>
            </a:pPr>
            <a:endParaRPr lang="en-GB" dirty="0">
              <a:latin typeface="Century Gothic" panose="020B0502020202020204" pitchFamily="34" charset="0"/>
            </a:endParaRPr>
          </a:p>
        </p:txBody>
      </p:sp>
    </p:spTree>
    <p:extLst>
      <p:ext uri="{BB962C8B-B14F-4D97-AF65-F5344CB8AC3E}">
        <p14:creationId xmlns:p14="http://schemas.microsoft.com/office/powerpoint/2010/main" val="24681902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entury Gothic" panose="020B0502020202020204" pitchFamily="34" charset="0"/>
              </a:rPr>
              <a:t>Models of the HR Function</a:t>
            </a:r>
          </a:p>
        </p:txBody>
      </p:sp>
      <p:sp>
        <p:nvSpPr>
          <p:cNvPr id="3" name="Content Placeholder 2"/>
          <p:cNvSpPr>
            <a:spLocks noGrp="1"/>
          </p:cNvSpPr>
          <p:nvPr>
            <p:ph idx="1"/>
          </p:nvPr>
        </p:nvSpPr>
        <p:spPr/>
        <p:txBody>
          <a:bodyPr>
            <a:normAutofit/>
          </a:bodyPr>
          <a:lstStyle/>
          <a:p>
            <a:r>
              <a:rPr lang="en-GB" sz="3600" dirty="0" err="1">
                <a:latin typeface="Century Gothic" panose="020B0502020202020204" pitchFamily="34" charset="0"/>
              </a:rPr>
              <a:t>Legge</a:t>
            </a:r>
            <a:r>
              <a:rPr lang="en-GB" sz="3600" dirty="0">
                <a:latin typeface="Century Gothic" panose="020B0502020202020204" pitchFamily="34" charset="0"/>
              </a:rPr>
              <a:t> (1978)</a:t>
            </a:r>
          </a:p>
          <a:p>
            <a:r>
              <a:rPr lang="en-GB" sz="3600" dirty="0">
                <a:latin typeface="Century Gothic" panose="020B0502020202020204" pitchFamily="34" charset="0"/>
              </a:rPr>
              <a:t>Storey (1992)</a:t>
            </a:r>
          </a:p>
          <a:p>
            <a:r>
              <a:rPr lang="en-GB" sz="3600" dirty="0">
                <a:latin typeface="Century Gothic" panose="020B0502020202020204" pitchFamily="34" charset="0"/>
              </a:rPr>
              <a:t>Ulrich (1998)</a:t>
            </a:r>
          </a:p>
          <a:p>
            <a:r>
              <a:rPr lang="en-GB" sz="3600" dirty="0">
                <a:latin typeface="Century Gothic" panose="020B0502020202020204" pitchFamily="34" charset="0"/>
              </a:rPr>
              <a:t>Purcell and </a:t>
            </a:r>
            <a:r>
              <a:rPr lang="en-GB" sz="3600" dirty="0" err="1">
                <a:latin typeface="Century Gothic" panose="020B0502020202020204" pitchFamily="34" charset="0"/>
              </a:rPr>
              <a:t>Ahlstrand</a:t>
            </a:r>
            <a:r>
              <a:rPr lang="en-GB" sz="3600" dirty="0">
                <a:latin typeface="Century Gothic" panose="020B0502020202020204" pitchFamily="34" charset="0"/>
              </a:rPr>
              <a:t> (1994)</a:t>
            </a:r>
          </a:p>
          <a:p>
            <a:r>
              <a:rPr lang="en-GB" sz="3600" dirty="0" err="1">
                <a:latin typeface="Century Gothic" panose="020B0502020202020204" pitchFamily="34" charset="0"/>
              </a:rPr>
              <a:t>Rucci</a:t>
            </a:r>
            <a:r>
              <a:rPr lang="en-GB" sz="3600" dirty="0">
                <a:latin typeface="Century Gothic" panose="020B0502020202020204" pitchFamily="34" charset="0"/>
              </a:rPr>
              <a:t> (1997)</a:t>
            </a:r>
          </a:p>
        </p:txBody>
      </p:sp>
    </p:spTree>
    <p:extLst>
      <p:ext uri="{BB962C8B-B14F-4D97-AF65-F5344CB8AC3E}">
        <p14:creationId xmlns:p14="http://schemas.microsoft.com/office/powerpoint/2010/main" val="5660637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2F6E2-5AE2-47B9-948E-CE36B381A9B4}"/>
              </a:ext>
            </a:extLst>
          </p:cNvPr>
          <p:cNvSpPr>
            <a:spLocks noGrp="1"/>
          </p:cNvSpPr>
          <p:nvPr>
            <p:ph type="title"/>
          </p:nvPr>
        </p:nvSpPr>
        <p:spPr/>
        <p:txBody>
          <a:bodyPr/>
          <a:lstStyle/>
          <a:p>
            <a:r>
              <a:rPr lang="en-GB" dirty="0"/>
              <a:t>Ulrich’s View</a:t>
            </a:r>
          </a:p>
        </p:txBody>
      </p:sp>
      <p:sp>
        <p:nvSpPr>
          <p:cNvPr id="4" name="Slide Number Placeholder 3">
            <a:extLst>
              <a:ext uri="{FF2B5EF4-FFF2-40B4-BE49-F238E27FC236}">
                <a16:creationId xmlns:a16="http://schemas.microsoft.com/office/drawing/2014/main" id="{8683C5CB-ED7C-451A-8997-0BA90745073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7" name="Content Placeholder 6">
            <a:extLst>
              <a:ext uri="{FF2B5EF4-FFF2-40B4-BE49-F238E27FC236}">
                <a16:creationId xmlns:a16="http://schemas.microsoft.com/office/drawing/2014/main" id="{4E3F4482-C3E1-4EB4-A560-CC63E3C04542}"/>
              </a:ext>
            </a:extLst>
          </p:cNvPr>
          <p:cNvSpPr>
            <a:spLocks noGrp="1"/>
          </p:cNvSpPr>
          <p:nvPr>
            <p:ph idx="1"/>
          </p:nvPr>
        </p:nvSpPr>
        <p:spPr/>
        <p:txBody>
          <a:bodyPr/>
          <a:lstStyle/>
          <a:p>
            <a:pPr marL="0" indent="0">
              <a:buNone/>
            </a:pPr>
            <a:r>
              <a:rPr lang="en-GB" dirty="0">
                <a:hlinkClick r:id="rId2"/>
              </a:rPr>
              <a:t>https://youtu.be/fKe0-o7tqcI</a:t>
            </a:r>
            <a:endParaRPr lang="en-GB" dirty="0"/>
          </a:p>
          <a:p>
            <a:endParaRPr lang="en-GB" dirty="0"/>
          </a:p>
        </p:txBody>
      </p:sp>
    </p:spTree>
    <p:extLst>
      <p:ext uri="{BB962C8B-B14F-4D97-AF65-F5344CB8AC3E}">
        <p14:creationId xmlns:p14="http://schemas.microsoft.com/office/powerpoint/2010/main" val="34252186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Ulrich’s 3 Legged Stool Model </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56485" y="1600200"/>
            <a:ext cx="5831029" cy="3916363"/>
          </a:xfrm>
        </p:spPr>
      </p:pic>
      <p:sp>
        <p:nvSpPr>
          <p:cNvPr id="4" name="Slide Number Placeholder 3"/>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27960192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F06905-21CF-4E78-99EB-F1DCCF819D0B}"/>
              </a:ext>
            </a:extLst>
          </p:cNvPr>
          <p:cNvSpPr>
            <a:spLocks noGrp="1"/>
          </p:cNvSpPr>
          <p:nvPr>
            <p:ph type="sldNum" sz="quarter" idx="12"/>
          </p:nvPr>
        </p:nvSpPr>
        <p:spPr/>
        <p:txBody>
          <a:bodyPr/>
          <a:lstStyle/>
          <a:p>
            <a:fld id="{AC82685A-BD3A-4230-8D85-804689F67293}" type="slidenum">
              <a:rPr lang="en-GB" smtClean="0"/>
              <a:t>38</a:t>
            </a:fld>
            <a:endParaRPr lang="en-GB"/>
          </a:p>
        </p:txBody>
      </p:sp>
    </p:spTree>
    <p:extLst>
      <p:ext uri="{BB962C8B-B14F-4D97-AF65-F5344CB8AC3E}">
        <p14:creationId xmlns:p14="http://schemas.microsoft.com/office/powerpoint/2010/main" val="7999841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1656F-1E12-48BE-BFF2-EE9B1D9F1381}"/>
              </a:ext>
            </a:extLst>
          </p:cNvPr>
          <p:cNvSpPr>
            <a:spLocks noGrp="1"/>
          </p:cNvSpPr>
          <p:nvPr>
            <p:ph type="title"/>
          </p:nvPr>
        </p:nvSpPr>
        <p:spPr/>
        <p:txBody>
          <a:bodyPr/>
          <a:lstStyle/>
          <a:p>
            <a:r>
              <a:rPr lang="en-GB" b="1" dirty="0">
                <a:latin typeface="Century Gothic" panose="020B0502020202020204" pitchFamily="34" charset="0"/>
              </a:rPr>
              <a:t>Business Ethics in HR</a:t>
            </a:r>
          </a:p>
        </p:txBody>
      </p:sp>
      <p:sp>
        <p:nvSpPr>
          <p:cNvPr id="3" name="Content Placeholder 2">
            <a:extLst>
              <a:ext uri="{FF2B5EF4-FFF2-40B4-BE49-F238E27FC236}">
                <a16:creationId xmlns:a16="http://schemas.microsoft.com/office/drawing/2014/main" id="{1340135E-3EB4-4C26-BC01-2A744EA721D3}"/>
              </a:ext>
            </a:extLst>
          </p:cNvPr>
          <p:cNvSpPr>
            <a:spLocks noGrp="1"/>
          </p:cNvSpPr>
          <p:nvPr>
            <p:ph idx="1"/>
          </p:nvPr>
        </p:nvSpPr>
        <p:spPr>
          <a:xfrm>
            <a:off x="179512" y="1196752"/>
            <a:ext cx="8784976" cy="4320481"/>
          </a:xfrm>
        </p:spPr>
        <p:txBody>
          <a:bodyPr>
            <a:normAutofit fontScale="85000" lnSpcReduction="20000"/>
          </a:bodyPr>
          <a:lstStyle/>
          <a:p>
            <a:pPr marL="0" indent="0" algn="ctr">
              <a:buNone/>
            </a:pPr>
            <a:r>
              <a:rPr lang="en-GB" sz="3300" dirty="0">
                <a:latin typeface="Century Gothic" panose="020B0502020202020204" pitchFamily="34" charset="0"/>
              </a:rPr>
              <a:t>Defined as rules of conduct recognised as morally appropriate to a particular profession or </a:t>
            </a:r>
          </a:p>
          <a:p>
            <a:pPr marL="0" indent="0" algn="ctr">
              <a:buNone/>
            </a:pPr>
            <a:r>
              <a:rPr lang="en-GB" sz="3300" dirty="0">
                <a:latin typeface="Century Gothic" panose="020B0502020202020204" pitchFamily="34" charset="0"/>
              </a:rPr>
              <a:t>area of life.</a:t>
            </a:r>
          </a:p>
          <a:p>
            <a:pPr marL="0" indent="0">
              <a:buNone/>
            </a:pPr>
            <a:endParaRPr lang="en-GB" sz="3300" dirty="0">
              <a:latin typeface="Century Gothic" panose="020B0502020202020204" pitchFamily="34" charset="0"/>
            </a:endParaRPr>
          </a:p>
          <a:p>
            <a:pPr marL="0" indent="0">
              <a:buNone/>
            </a:pPr>
            <a:r>
              <a:rPr lang="en-GB" sz="3300" dirty="0">
                <a:latin typeface="Century Gothic" panose="020B0502020202020204" pitchFamily="34" charset="0"/>
              </a:rPr>
              <a:t>A definition that has 3 core elements</a:t>
            </a:r>
          </a:p>
          <a:p>
            <a:pPr marL="0" indent="0">
              <a:buNone/>
            </a:pPr>
            <a:endParaRPr lang="en-GB" sz="3300" dirty="0">
              <a:latin typeface="Century Gothic" panose="020B0502020202020204" pitchFamily="34" charset="0"/>
            </a:endParaRPr>
          </a:p>
          <a:p>
            <a:r>
              <a:rPr lang="en-GB" sz="3300" dirty="0">
                <a:latin typeface="Century Gothic" panose="020B0502020202020204" pitchFamily="34" charset="0"/>
              </a:rPr>
              <a:t>Fairness</a:t>
            </a:r>
          </a:p>
          <a:p>
            <a:r>
              <a:rPr lang="en-GB" sz="3300" dirty="0">
                <a:latin typeface="Century Gothic" panose="020B0502020202020204" pitchFamily="34" charset="0"/>
              </a:rPr>
              <a:t>Deciding what is right and wrong</a:t>
            </a:r>
          </a:p>
          <a:p>
            <a:r>
              <a:rPr lang="en-GB" sz="3300" dirty="0">
                <a:latin typeface="Century Gothic" panose="020B0502020202020204" pitchFamily="34" charset="0"/>
              </a:rPr>
              <a:t>Practices and rules which underpin conduct between individuals &amp; groups</a:t>
            </a:r>
          </a:p>
          <a:p>
            <a:endParaRPr lang="en-GB" dirty="0"/>
          </a:p>
        </p:txBody>
      </p:sp>
      <p:sp>
        <p:nvSpPr>
          <p:cNvPr id="4" name="Slide Number Placeholder 3">
            <a:extLst>
              <a:ext uri="{FF2B5EF4-FFF2-40B4-BE49-F238E27FC236}">
                <a16:creationId xmlns:a16="http://schemas.microsoft.com/office/drawing/2014/main" id="{D5D97FDC-D410-4A5F-9012-53BCCD5D46B5}"/>
              </a:ext>
            </a:extLst>
          </p:cNvPr>
          <p:cNvSpPr>
            <a:spLocks noGrp="1"/>
          </p:cNvSpPr>
          <p:nvPr>
            <p:ph type="sldNum" sz="quarter" idx="12"/>
          </p:nvPr>
        </p:nvSpPr>
        <p:spPr/>
        <p:txBody>
          <a:bodyPr/>
          <a:lstStyle/>
          <a:p>
            <a:fld id="{AC82685A-BD3A-4230-8D85-804689F67293}" type="slidenum">
              <a:rPr lang="en-GB" smtClean="0"/>
              <a:t>39</a:t>
            </a:fld>
            <a:endParaRPr lang="en-GB"/>
          </a:p>
        </p:txBody>
      </p:sp>
      <p:pic>
        <p:nvPicPr>
          <p:cNvPr id="6" name="Picture 5" descr="A close up of a sign&#10;&#10;Description automatically generated">
            <a:extLst>
              <a:ext uri="{FF2B5EF4-FFF2-40B4-BE49-F238E27FC236}">
                <a16:creationId xmlns:a16="http://schemas.microsoft.com/office/drawing/2014/main" id="{38A0ECB4-0725-4FBB-B61A-0138AE34C2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38858" y="3140968"/>
            <a:ext cx="1835036" cy="1271242"/>
          </a:xfrm>
          <a:prstGeom prst="rect">
            <a:avLst/>
          </a:prstGeom>
        </p:spPr>
      </p:pic>
    </p:spTree>
    <p:extLst>
      <p:ext uri="{BB962C8B-B14F-4D97-AF65-F5344CB8AC3E}">
        <p14:creationId xmlns:p14="http://schemas.microsoft.com/office/powerpoint/2010/main" val="21811755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43BDD-8943-4354-9857-BBC220DBAB2C}"/>
              </a:ext>
            </a:extLst>
          </p:cNvPr>
          <p:cNvSpPr>
            <a:spLocks noGrp="1"/>
          </p:cNvSpPr>
          <p:nvPr>
            <p:ph type="title"/>
          </p:nvPr>
        </p:nvSpPr>
        <p:spPr/>
        <p:txBody>
          <a:bodyPr/>
          <a:lstStyle/>
          <a:p>
            <a:r>
              <a:rPr lang="en-GB" b="1" dirty="0">
                <a:latin typeface="Century Gothic" panose="020B0502020202020204" pitchFamily="34" charset="0"/>
              </a:rPr>
              <a:t>Business Ethics in HR</a:t>
            </a:r>
          </a:p>
        </p:txBody>
      </p:sp>
      <p:sp>
        <p:nvSpPr>
          <p:cNvPr id="3" name="Content Placeholder 2">
            <a:extLst>
              <a:ext uri="{FF2B5EF4-FFF2-40B4-BE49-F238E27FC236}">
                <a16:creationId xmlns:a16="http://schemas.microsoft.com/office/drawing/2014/main" id="{5A4A2AF6-877A-4DE0-AF17-2AEF61B07500}"/>
              </a:ext>
            </a:extLst>
          </p:cNvPr>
          <p:cNvSpPr>
            <a:spLocks noGrp="1"/>
          </p:cNvSpPr>
          <p:nvPr>
            <p:ph idx="1"/>
          </p:nvPr>
        </p:nvSpPr>
        <p:spPr>
          <a:xfrm>
            <a:off x="179512" y="1268760"/>
            <a:ext cx="8712968" cy="4248473"/>
          </a:xfrm>
        </p:spPr>
        <p:txBody>
          <a:bodyPr>
            <a:noAutofit/>
          </a:bodyPr>
          <a:lstStyle/>
          <a:p>
            <a:r>
              <a:rPr lang="en-GB" sz="3100" dirty="0">
                <a:latin typeface="Century Gothic" panose="020B0502020202020204" pitchFamily="34" charset="0"/>
              </a:rPr>
              <a:t>Absolutely vital that the HR function takes an ethical approach to all its actions</a:t>
            </a:r>
          </a:p>
          <a:p>
            <a:r>
              <a:rPr lang="en-GB" sz="3100" dirty="0">
                <a:latin typeface="Century Gothic" panose="020B0502020202020204" pitchFamily="34" charset="0"/>
              </a:rPr>
              <a:t>Essential for positive work relationships especially in building trust with HR</a:t>
            </a:r>
          </a:p>
          <a:p>
            <a:r>
              <a:rPr lang="en-GB" sz="3100" dirty="0">
                <a:latin typeface="Century Gothic" panose="020B0502020202020204" pitchFamily="34" charset="0"/>
              </a:rPr>
              <a:t>Driver for employer’s reputation and brand</a:t>
            </a:r>
          </a:p>
          <a:p>
            <a:r>
              <a:rPr lang="en-GB" sz="3100" dirty="0">
                <a:latin typeface="Century Gothic" panose="020B0502020202020204" pitchFamily="34" charset="0"/>
              </a:rPr>
              <a:t>HR needs to champion ethical behaviour</a:t>
            </a:r>
          </a:p>
        </p:txBody>
      </p:sp>
      <p:sp>
        <p:nvSpPr>
          <p:cNvPr id="4" name="Slide Number Placeholder 3">
            <a:extLst>
              <a:ext uri="{FF2B5EF4-FFF2-40B4-BE49-F238E27FC236}">
                <a16:creationId xmlns:a16="http://schemas.microsoft.com/office/drawing/2014/main" id="{1EC4DE91-052D-4F12-9AD6-714394E10BEC}"/>
              </a:ext>
            </a:extLst>
          </p:cNvPr>
          <p:cNvSpPr>
            <a:spLocks noGrp="1"/>
          </p:cNvSpPr>
          <p:nvPr>
            <p:ph type="sldNum" sz="quarter" idx="12"/>
          </p:nvPr>
        </p:nvSpPr>
        <p:spPr/>
        <p:txBody>
          <a:bodyPr/>
          <a:lstStyle/>
          <a:p>
            <a:fld id="{AC82685A-BD3A-4230-8D85-804689F67293}" type="slidenum">
              <a:rPr lang="en-GB" smtClean="0"/>
              <a:t>40</a:t>
            </a:fld>
            <a:endParaRPr lang="en-GB"/>
          </a:p>
        </p:txBody>
      </p:sp>
      <p:pic>
        <p:nvPicPr>
          <p:cNvPr id="8" name="Picture 7" descr="A close up of a logo&#10;&#10;Description automatically generated">
            <a:extLst>
              <a:ext uri="{FF2B5EF4-FFF2-40B4-BE49-F238E27FC236}">
                <a16:creationId xmlns:a16="http://schemas.microsoft.com/office/drawing/2014/main" id="{14CD64F5-4FBC-4DB8-8335-264132A2CDC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2237" y="4507281"/>
            <a:ext cx="2379763" cy="1224000"/>
          </a:xfrm>
          <a:prstGeom prst="rect">
            <a:avLst/>
          </a:prstGeom>
        </p:spPr>
      </p:pic>
      <p:pic>
        <p:nvPicPr>
          <p:cNvPr id="9" name="Picture 8" descr="A close up of a logo&#10;&#10;Description automatically generated">
            <a:extLst>
              <a:ext uri="{FF2B5EF4-FFF2-40B4-BE49-F238E27FC236}">
                <a16:creationId xmlns:a16="http://schemas.microsoft.com/office/drawing/2014/main" id="{CB959D7B-ECBE-44B3-A4F6-160C6FAE46B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0" y="4507281"/>
            <a:ext cx="2379763" cy="1224000"/>
          </a:xfrm>
          <a:prstGeom prst="rect">
            <a:avLst/>
          </a:prstGeom>
        </p:spPr>
      </p:pic>
    </p:spTree>
    <p:extLst>
      <p:ext uri="{BB962C8B-B14F-4D97-AF65-F5344CB8AC3E}">
        <p14:creationId xmlns:p14="http://schemas.microsoft.com/office/powerpoint/2010/main" val="15696575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GB" b="1" dirty="0">
                <a:latin typeface="Century Gothic" panose="020B0502020202020204" pitchFamily="34" charset="0"/>
              </a:rPr>
              <a:t>Ethical dimension of HRM</a:t>
            </a:r>
          </a:p>
        </p:txBody>
      </p:sp>
      <p:sp>
        <p:nvSpPr>
          <p:cNvPr id="3" name="Content Placeholder 2"/>
          <p:cNvSpPr>
            <a:spLocks noGrp="1"/>
          </p:cNvSpPr>
          <p:nvPr>
            <p:ph idx="1"/>
          </p:nvPr>
        </p:nvSpPr>
        <p:spPr>
          <a:xfrm>
            <a:off x="457200" y="980728"/>
            <a:ext cx="8229600" cy="4353942"/>
          </a:xfrm>
        </p:spPr>
        <p:txBody>
          <a:bodyPr>
            <a:normAutofit/>
          </a:bodyPr>
          <a:lstStyle/>
          <a:p>
            <a:pPr marL="0" indent="0">
              <a:buNone/>
            </a:pPr>
            <a:r>
              <a:rPr lang="en-GB" dirty="0">
                <a:latin typeface="Century Gothic" panose="020B0502020202020204" pitchFamily="34" charset="0"/>
              </a:rPr>
              <a:t>Winstanley et al (1996) identified frameworks to analyse HRM and also wrote a paper </a:t>
            </a:r>
          </a:p>
          <a:p>
            <a:pPr marL="0" indent="0" algn="ctr">
              <a:buNone/>
            </a:pPr>
            <a:r>
              <a:rPr lang="en-GB" dirty="0">
                <a:latin typeface="Century Gothic" panose="020B0502020202020204" pitchFamily="34" charset="0"/>
              </a:rPr>
              <a:t>‘</a:t>
            </a:r>
            <a:r>
              <a:rPr lang="en-GB" sz="3400" dirty="0">
                <a:latin typeface="Century Gothic" panose="020B0502020202020204" pitchFamily="34" charset="0"/>
              </a:rPr>
              <a:t>The Ethical Dimension of HRM!’</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41</a:t>
            </a:fld>
            <a:endParaRPr lang="en-GB"/>
          </a:p>
        </p:txBody>
      </p:sp>
      <p:pic>
        <p:nvPicPr>
          <p:cNvPr id="6" name="Picture 5" descr="A yellow sign with black text&#10;&#10;Description automatically generated">
            <a:extLst>
              <a:ext uri="{FF2B5EF4-FFF2-40B4-BE49-F238E27FC236}">
                <a16:creationId xmlns:a16="http://schemas.microsoft.com/office/drawing/2014/main" id="{2B703E03-0021-47DB-8E01-180F1485DBE7}"/>
              </a:ext>
            </a:extLst>
          </p:cNvPr>
          <p:cNvPicPr>
            <a:picLocks noChangeAspect="1"/>
          </p:cNvPicPr>
          <p:nvPr/>
        </p:nvPicPr>
        <p:blipFill rotWithShape="1">
          <a:blip r:embed="rId3">
            <a:extLst>
              <a:ext uri="{28A0092B-C50C-407E-A947-70E740481C1C}">
                <a14:useLocalDpi xmlns:a14="http://schemas.microsoft.com/office/drawing/2010/main" val="0"/>
              </a:ext>
            </a:extLst>
          </a:blip>
          <a:srcRect b="10373"/>
          <a:stretch/>
        </p:blipFill>
        <p:spPr>
          <a:xfrm>
            <a:off x="4572000" y="3365972"/>
            <a:ext cx="2880360" cy="1854913"/>
          </a:xfrm>
          <a:prstGeom prst="rect">
            <a:avLst/>
          </a:prstGeom>
        </p:spPr>
      </p:pic>
      <p:pic>
        <p:nvPicPr>
          <p:cNvPr id="8" name="Picture 7" descr="A coffee mug&#10;&#10;Description automatically generated">
            <a:extLst>
              <a:ext uri="{FF2B5EF4-FFF2-40B4-BE49-F238E27FC236}">
                <a16:creationId xmlns:a16="http://schemas.microsoft.com/office/drawing/2014/main" id="{2E21491E-DC50-4D86-B315-720FD96F6F0A}"/>
              </a:ext>
            </a:extLst>
          </p:cNvPr>
          <p:cNvPicPr>
            <a:picLocks noChangeAspect="1"/>
          </p:cNvPicPr>
          <p:nvPr/>
        </p:nvPicPr>
        <p:blipFill rotWithShape="1">
          <a:blip r:embed="rId4">
            <a:extLst>
              <a:ext uri="{28A0092B-C50C-407E-A947-70E740481C1C}">
                <a14:useLocalDpi xmlns:a14="http://schemas.microsoft.com/office/drawing/2010/main" val="0"/>
              </a:ext>
            </a:extLst>
          </a:blip>
          <a:srcRect t="8028" b="5255"/>
          <a:stretch/>
        </p:blipFill>
        <p:spPr>
          <a:xfrm>
            <a:off x="1376562" y="3157699"/>
            <a:ext cx="2619375" cy="2271460"/>
          </a:xfrm>
          <a:prstGeom prst="rect">
            <a:avLst/>
          </a:prstGeom>
        </p:spPr>
      </p:pic>
    </p:spTree>
    <p:extLst>
      <p:ext uri="{BB962C8B-B14F-4D97-AF65-F5344CB8AC3E}">
        <p14:creationId xmlns:p14="http://schemas.microsoft.com/office/powerpoint/2010/main" val="31008988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Code of Conduct</a:t>
            </a:r>
          </a:p>
        </p:txBody>
      </p:sp>
      <p:sp>
        <p:nvSpPr>
          <p:cNvPr id="3" name="Content Placeholder 2"/>
          <p:cNvSpPr>
            <a:spLocks noGrp="1"/>
          </p:cNvSpPr>
          <p:nvPr>
            <p:ph idx="1"/>
          </p:nvPr>
        </p:nvSpPr>
        <p:spPr>
          <a:xfrm>
            <a:off x="251520" y="1196752"/>
            <a:ext cx="8892480" cy="4320481"/>
          </a:xfrm>
        </p:spPr>
        <p:txBody>
          <a:bodyPr>
            <a:normAutofit fontScale="92500" lnSpcReduction="10000"/>
          </a:bodyPr>
          <a:lstStyle/>
          <a:p>
            <a:pPr marL="0" indent="0">
              <a:buNone/>
            </a:pPr>
            <a:r>
              <a:rPr lang="en-GB" dirty="0">
                <a:latin typeface="Century Gothic" panose="020B0502020202020204" pitchFamily="34" charset="0"/>
              </a:rPr>
              <a:t>“All CIPD Members must commit to upholding and maintaining the standards and behaviours set out in our Code of Professional Conduct document. The standards apply equally to all CIPD Members regardless of their level of membership” </a:t>
            </a:r>
          </a:p>
          <a:p>
            <a:pPr marL="0" indent="0">
              <a:buNone/>
            </a:pPr>
            <a:endParaRPr lang="en-GB" dirty="0">
              <a:latin typeface="Century Gothic" panose="020B0502020202020204" pitchFamily="34" charset="0"/>
            </a:endParaRPr>
          </a:p>
          <a:p>
            <a:pPr marL="0" indent="0" algn="ctr">
              <a:buNone/>
            </a:pPr>
            <a:r>
              <a:rPr lang="en-GB" dirty="0">
                <a:latin typeface="Century Gothic" panose="020B0502020202020204" pitchFamily="34" charset="0"/>
              </a:rPr>
              <a:t>Ethics and the need to observe high standards of conduct are part of being a professional</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42</a:t>
            </a:fld>
            <a:endParaRPr lang="en-GB"/>
          </a:p>
        </p:txBody>
      </p:sp>
      <p:pic>
        <p:nvPicPr>
          <p:cNvPr id="5" name="Graphic 4">
            <a:extLst>
              <a:ext uri="{FF2B5EF4-FFF2-40B4-BE49-F238E27FC236}">
                <a16:creationId xmlns:a16="http://schemas.microsoft.com/office/drawing/2014/main" id="{CBCAC495-B598-4B57-8C04-B169E9A09EC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1560" y="363092"/>
            <a:ext cx="2381250" cy="809625"/>
          </a:xfrm>
          <a:prstGeom prst="rect">
            <a:avLst/>
          </a:prstGeom>
        </p:spPr>
      </p:pic>
    </p:spTree>
    <p:extLst>
      <p:ext uri="{BB962C8B-B14F-4D97-AF65-F5344CB8AC3E}">
        <p14:creationId xmlns:p14="http://schemas.microsoft.com/office/powerpoint/2010/main" val="5611069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                Eight Ethical Lenses</a:t>
            </a:r>
          </a:p>
        </p:txBody>
      </p:sp>
      <p:sp>
        <p:nvSpPr>
          <p:cNvPr id="3" name="Content Placeholder 2"/>
          <p:cNvSpPr>
            <a:spLocks noGrp="1"/>
          </p:cNvSpPr>
          <p:nvPr>
            <p:ph idx="1"/>
          </p:nvPr>
        </p:nvSpPr>
        <p:spPr>
          <a:xfrm>
            <a:off x="457200" y="1417638"/>
            <a:ext cx="8229600" cy="4099595"/>
          </a:xfrm>
        </p:spPr>
        <p:txBody>
          <a:bodyPr>
            <a:normAutofit fontScale="70000" lnSpcReduction="20000"/>
          </a:bodyPr>
          <a:lstStyle/>
          <a:p>
            <a:pPr marL="0" indent="0">
              <a:buNone/>
            </a:pPr>
            <a:r>
              <a:rPr lang="en-GB" dirty="0">
                <a:latin typeface="Century Gothic" panose="020B0502020202020204" pitchFamily="34" charset="0"/>
              </a:rPr>
              <a:t>Eight ethical perspectives for navigating workplace dilemmas. Specific workplace situations will require decision makers to decide which choice is right for them. </a:t>
            </a:r>
          </a:p>
          <a:p>
            <a:pPr marL="0" indent="0">
              <a:buNone/>
            </a:pPr>
            <a:endParaRPr lang="en-GB" dirty="0">
              <a:latin typeface="Century Gothic" panose="020B0502020202020204" pitchFamily="34" charset="0"/>
            </a:endParaRPr>
          </a:p>
          <a:p>
            <a:r>
              <a:rPr lang="en-GB" dirty="0">
                <a:latin typeface="Century Gothic" panose="020B0502020202020204" pitchFamily="34" charset="0"/>
              </a:rPr>
              <a:t>Fairness</a:t>
            </a:r>
          </a:p>
          <a:p>
            <a:r>
              <a:rPr lang="en-GB" dirty="0">
                <a:latin typeface="Century Gothic" panose="020B0502020202020204" pitchFamily="34" charset="0"/>
              </a:rPr>
              <a:t>Merit </a:t>
            </a:r>
          </a:p>
          <a:p>
            <a:r>
              <a:rPr lang="en-GB" dirty="0">
                <a:latin typeface="Century Gothic" panose="020B0502020202020204" pitchFamily="34" charset="0"/>
              </a:rPr>
              <a:t>Markets</a:t>
            </a:r>
          </a:p>
          <a:p>
            <a:r>
              <a:rPr lang="en-GB" dirty="0">
                <a:latin typeface="Century Gothic" panose="020B0502020202020204" pitchFamily="34" charset="0"/>
              </a:rPr>
              <a:t>Democracy </a:t>
            </a:r>
          </a:p>
          <a:p>
            <a:r>
              <a:rPr lang="en-GB" dirty="0">
                <a:latin typeface="Century Gothic" panose="020B0502020202020204" pitchFamily="34" charset="0"/>
              </a:rPr>
              <a:t>Well-being  </a:t>
            </a:r>
          </a:p>
          <a:p>
            <a:r>
              <a:rPr lang="en-GB" dirty="0">
                <a:latin typeface="Century Gothic" panose="020B0502020202020204" pitchFamily="34" charset="0"/>
              </a:rPr>
              <a:t>Rights and Duties</a:t>
            </a:r>
          </a:p>
          <a:p>
            <a:r>
              <a:rPr lang="en-GB" dirty="0">
                <a:latin typeface="Century Gothic" panose="020B0502020202020204" pitchFamily="34" charset="0"/>
              </a:rPr>
              <a:t>Character </a:t>
            </a:r>
          </a:p>
          <a:p>
            <a:r>
              <a:rPr lang="en-GB" dirty="0">
                <a:latin typeface="Century Gothic" panose="020B0502020202020204" pitchFamily="34" charset="0"/>
              </a:rPr>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43</a:t>
            </a:fld>
            <a:endParaRPr lang="en-GB"/>
          </a:p>
        </p:txBody>
      </p:sp>
      <p:pic>
        <p:nvPicPr>
          <p:cNvPr id="5" name="Graphic 4">
            <a:extLst>
              <a:ext uri="{FF2B5EF4-FFF2-40B4-BE49-F238E27FC236}">
                <a16:creationId xmlns:a16="http://schemas.microsoft.com/office/drawing/2014/main" id="{4BEEB9AB-3CC0-4769-901B-C911DADAC2B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1560" y="441325"/>
            <a:ext cx="2381250" cy="809625"/>
          </a:xfrm>
          <a:prstGeom prst="rect">
            <a:avLst/>
          </a:prstGeom>
        </p:spPr>
      </p:pic>
    </p:spTree>
    <p:extLst>
      <p:ext uri="{BB962C8B-B14F-4D97-AF65-F5344CB8AC3E}">
        <p14:creationId xmlns:p14="http://schemas.microsoft.com/office/powerpoint/2010/main" val="15143898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Corporate Responsibility</a:t>
            </a:r>
          </a:p>
        </p:txBody>
      </p:sp>
      <p:sp>
        <p:nvSpPr>
          <p:cNvPr id="3" name="Content Placeholder 2"/>
          <p:cNvSpPr>
            <a:spLocks noGrp="1"/>
          </p:cNvSpPr>
          <p:nvPr>
            <p:ph idx="1"/>
          </p:nvPr>
        </p:nvSpPr>
        <p:spPr>
          <a:xfrm>
            <a:off x="179512" y="1268760"/>
            <a:ext cx="8507288" cy="4248473"/>
          </a:xfrm>
        </p:spPr>
        <p:txBody>
          <a:bodyPr>
            <a:normAutofit fontScale="85000" lnSpcReduction="10000"/>
          </a:bodyPr>
          <a:lstStyle/>
          <a:p>
            <a:pPr marL="0" indent="0" algn="ctr">
              <a:buNone/>
            </a:pPr>
            <a:r>
              <a:rPr lang="en-GB" dirty="0">
                <a:latin typeface="Century Gothic" panose="020B0502020202020204" pitchFamily="34" charset="0"/>
              </a:rPr>
              <a:t>Corporate responsibility is concerned with the sustainability of an organisation’s </a:t>
            </a:r>
            <a:r>
              <a:rPr lang="en-GB" b="1" dirty="0">
                <a:latin typeface="Century Gothic" panose="020B0502020202020204" pitchFamily="34" charset="0"/>
              </a:rPr>
              <a:t>ethics</a:t>
            </a:r>
            <a:r>
              <a:rPr lang="en-GB" dirty="0">
                <a:latin typeface="Century Gothic" panose="020B0502020202020204" pitchFamily="34" charset="0"/>
              </a:rPr>
              <a:t> over the long term. At its core, corporate responsibility seeks to add value to an organisation's activities by ensuring they have a positive impact on society, the environment and the economy. </a:t>
            </a:r>
          </a:p>
          <a:p>
            <a:pPr marL="0" indent="0" algn="ctr">
              <a:buNone/>
            </a:pPr>
            <a:endParaRPr lang="en-GB" dirty="0">
              <a:latin typeface="Century Gothic" panose="020B0502020202020204" pitchFamily="34" charset="0"/>
            </a:endParaRPr>
          </a:p>
          <a:p>
            <a:pPr marL="0" indent="0" algn="ctr">
              <a:buNone/>
            </a:pPr>
            <a:r>
              <a:rPr lang="en-GB" dirty="0">
                <a:latin typeface="Century Gothic" panose="020B0502020202020204" pitchFamily="34" charset="0"/>
              </a:rPr>
              <a:t>The CIPD describes corporate responsibility as including financial as well as social and environmental responsibility.</a:t>
            </a:r>
          </a:p>
        </p:txBody>
      </p:sp>
    </p:spTree>
    <p:extLst>
      <p:ext uri="{BB962C8B-B14F-4D97-AF65-F5344CB8AC3E}">
        <p14:creationId xmlns:p14="http://schemas.microsoft.com/office/powerpoint/2010/main" val="13061593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Why it Matters</a:t>
            </a:r>
          </a:p>
        </p:txBody>
      </p:sp>
      <p:sp>
        <p:nvSpPr>
          <p:cNvPr id="3" name="Content Placeholder 2"/>
          <p:cNvSpPr>
            <a:spLocks noGrp="1"/>
          </p:cNvSpPr>
          <p:nvPr>
            <p:ph idx="1"/>
          </p:nvPr>
        </p:nvSpPr>
        <p:spPr/>
        <p:txBody>
          <a:bodyPr>
            <a:normAutofit fontScale="70000" lnSpcReduction="20000"/>
          </a:bodyPr>
          <a:lstStyle/>
          <a:p>
            <a:pPr marL="0" indent="0">
              <a:buNone/>
            </a:pPr>
            <a:r>
              <a:rPr lang="en-GB" sz="3400" dirty="0">
                <a:effectLst/>
                <a:latin typeface="Century Gothic" panose="020B0502020202020204" pitchFamily="34" charset="0"/>
              </a:rPr>
              <a:t>While the core rationale for CR is to reduce the risk of corporate disaster and ensure sustainable business practice, there are other benefits of a CR focus:</a:t>
            </a:r>
          </a:p>
          <a:p>
            <a:pPr marL="0" indent="0">
              <a:buNone/>
            </a:pPr>
            <a:endParaRPr lang="en-GB" sz="3400" dirty="0">
              <a:effectLst/>
              <a:latin typeface="Century Gothic" panose="020B0502020202020204" pitchFamily="34" charset="0"/>
            </a:endParaRPr>
          </a:p>
          <a:p>
            <a:r>
              <a:rPr lang="en-GB" sz="3400" dirty="0">
                <a:effectLst/>
                <a:latin typeface="Century Gothic" panose="020B0502020202020204" pitchFamily="34" charset="0"/>
              </a:rPr>
              <a:t>increased efficiency and reduced waste, for example, cutting fuel costs through environmental initiatives</a:t>
            </a:r>
          </a:p>
          <a:p>
            <a:r>
              <a:rPr lang="en-GB" sz="3400" dirty="0">
                <a:effectLst/>
                <a:latin typeface="Century Gothic" panose="020B0502020202020204" pitchFamily="34" charset="0"/>
              </a:rPr>
              <a:t>building trust and enhancing brand in the marketplace</a:t>
            </a:r>
          </a:p>
          <a:p>
            <a:r>
              <a:rPr lang="en-GB" sz="3400" dirty="0">
                <a:effectLst/>
                <a:latin typeface="Century Gothic" panose="020B0502020202020204" pitchFamily="34" charset="0"/>
              </a:rPr>
              <a:t>supporting employee engagement, retention and employer brand.</a:t>
            </a:r>
          </a:p>
          <a:p>
            <a:endParaRPr lang="en-GB" dirty="0"/>
          </a:p>
        </p:txBody>
      </p:sp>
    </p:spTree>
    <p:extLst>
      <p:ext uri="{BB962C8B-B14F-4D97-AF65-F5344CB8AC3E}">
        <p14:creationId xmlns:p14="http://schemas.microsoft.com/office/powerpoint/2010/main" val="18131435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latin typeface="Century Gothic" panose="020B0502020202020204" pitchFamily="34" charset="0"/>
              </a:rPr>
              <a:t>Areas of corporate responsibility</a:t>
            </a:r>
            <a:br>
              <a:rPr lang="en-GB" b="1" dirty="0">
                <a:effectLst/>
              </a:rPr>
            </a:br>
            <a:endParaRPr lang="en-GB" dirty="0"/>
          </a:p>
        </p:txBody>
      </p:sp>
      <p:sp>
        <p:nvSpPr>
          <p:cNvPr id="3" name="Content Placeholder 2"/>
          <p:cNvSpPr>
            <a:spLocks noGrp="1"/>
          </p:cNvSpPr>
          <p:nvPr>
            <p:ph idx="1"/>
          </p:nvPr>
        </p:nvSpPr>
        <p:spPr>
          <a:xfrm>
            <a:off x="628650" y="1340768"/>
            <a:ext cx="7886700" cy="4149204"/>
          </a:xfrm>
        </p:spPr>
        <p:txBody>
          <a:bodyPr>
            <a:normAutofit fontScale="85000" lnSpcReduction="20000"/>
          </a:bodyPr>
          <a:lstStyle/>
          <a:p>
            <a:pPr marL="0" indent="0">
              <a:buNone/>
            </a:pPr>
            <a:r>
              <a:rPr lang="en-GB" sz="3100" dirty="0">
                <a:effectLst/>
                <a:latin typeface="Century Gothic" panose="020B0502020202020204" pitchFamily="34" charset="0"/>
              </a:rPr>
              <a:t>CR initiatives fall into four main groups:</a:t>
            </a:r>
          </a:p>
          <a:p>
            <a:r>
              <a:rPr lang="en-GB" sz="3100" b="1" dirty="0">
                <a:effectLst/>
                <a:latin typeface="Century Gothic" panose="020B0502020202020204" pitchFamily="34" charset="0"/>
              </a:rPr>
              <a:t>community</a:t>
            </a:r>
            <a:r>
              <a:rPr lang="en-GB" sz="3100" dirty="0">
                <a:effectLst/>
                <a:latin typeface="Century Gothic" panose="020B0502020202020204" pitchFamily="34" charset="0"/>
              </a:rPr>
              <a:t> – focusing on how the organisation’s activities positively or negatively affect the general public</a:t>
            </a:r>
          </a:p>
          <a:p>
            <a:r>
              <a:rPr lang="en-GB" sz="3100" b="1" dirty="0">
                <a:effectLst/>
                <a:latin typeface="Century Gothic" panose="020B0502020202020204" pitchFamily="34" charset="0"/>
              </a:rPr>
              <a:t>employees or labour</a:t>
            </a:r>
            <a:r>
              <a:rPr lang="en-GB" sz="3100" dirty="0">
                <a:effectLst/>
                <a:latin typeface="Century Gothic" panose="020B0502020202020204" pitchFamily="34" charset="0"/>
              </a:rPr>
              <a:t> – focusing on the rights and well-being of employees and other workers in the value chain</a:t>
            </a:r>
          </a:p>
          <a:p>
            <a:r>
              <a:rPr lang="en-GB" sz="3100" b="1" dirty="0">
                <a:effectLst/>
                <a:latin typeface="Century Gothic" panose="020B0502020202020204" pitchFamily="34" charset="0"/>
              </a:rPr>
              <a:t>environment</a:t>
            </a:r>
            <a:r>
              <a:rPr lang="en-GB" sz="3100" dirty="0">
                <a:effectLst/>
                <a:latin typeface="Century Gothic" panose="020B0502020202020204" pitchFamily="34" charset="0"/>
              </a:rPr>
              <a:t> – from recycling materials to the whole carbon footprint of the organisation</a:t>
            </a:r>
          </a:p>
          <a:p>
            <a:r>
              <a:rPr lang="en-GB" sz="3100" b="1" dirty="0">
                <a:effectLst/>
                <a:latin typeface="Century Gothic" panose="020B0502020202020204" pitchFamily="34" charset="0"/>
              </a:rPr>
              <a:t>market place</a:t>
            </a:r>
            <a:r>
              <a:rPr lang="en-GB" sz="3100" dirty="0">
                <a:effectLst/>
                <a:latin typeface="Century Gothic" panose="020B0502020202020204" pitchFamily="34" charset="0"/>
              </a:rPr>
              <a:t> – including issues such as fair trading, corporate taxes and anti-bribery.</a:t>
            </a:r>
          </a:p>
          <a:p>
            <a:endParaRPr lang="en-GB" dirty="0"/>
          </a:p>
        </p:txBody>
      </p:sp>
    </p:spTree>
    <p:extLst>
      <p:ext uri="{BB962C8B-B14F-4D97-AF65-F5344CB8AC3E}">
        <p14:creationId xmlns:p14="http://schemas.microsoft.com/office/powerpoint/2010/main" val="4701814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27348F-3869-4232-9559-B5AEFDF91640}"/>
              </a:ext>
            </a:extLst>
          </p:cNvPr>
          <p:cNvSpPr>
            <a:spLocks noGrp="1"/>
          </p:cNvSpPr>
          <p:nvPr>
            <p:ph type="sldNum" sz="quarter" idx="12"/>
          </p:nvPr>
        </p:nvSpPr>
        <p:spPr/>
        <p:txBody>
          <a:bodyPr/>
          <a:lstStyle/>
          <a:p>
            <a:fld id="{AC82685A-BD3A-4230-8D85-804689F67293}" type="slidenum">
              <a:rPr lang="en-GB" smtClean="0"/>
              <a:t>47</a:t>
            </a:fld>
            <a:endParaRPr lang="en-GB"/>
          </a:p>
        </p:txBody>
      </p:sp>
      <p:pic>
        <p:nvPicPr>
          <p:cNvPr id="4" name="Picture 3" descr="A drawing of a face&#10;&#10;Description automatically generated">
            <a:extLst>
              <a:ext uri="{FF2B5EF4-FFF2-40B4-BE49-F238E27FC236}">
                <a16:creationId xmlns:a16="http://schemas.microsoft.com/office/drawing/2014/main" id="{1D9386AA-756B-4DA8-BBCE-40FA6E7BEE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14575" y="2400300"/>
            <a:ext cx="4514850" cy="2057400"/>
          </a:xfrm>
          <a:prstGeom prst="rect">
            <a:avLst/>
          </a:prstGeom>
        </p:spPr>
      </p:pic>
    </p:spTree>
    <p:extLst>
      <p:ext uri="{BB962C8B-B14F-4D97-AF65-F5344CB8AC3E}">
        <p14:creationId xmlns:p14="http://schemas.microsoft.com/office/powerpoint/2010/main" val="30575738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372" y="764704"/>
            <a:ext cx="8219256" cy="1296144"/>
          </a:xfrm>
        </p:spPr>
        <p:txBody>
          <a:bodyPr>
            <a:normAutofit fontScale="90000"/>
          </a:bodyPr>
          <a:lstStyle/>
          <a:p>
            <a:r>
              <a:rPr lang="en-GB" sz="4000" b="1" dirty="0">
                <a:effectLst/>
                <a:latin typeface="Century Gothic" panose="020B0502020202020204" pitchFamily="34" charset="0"/>
              </a:rPr>
              <a:t>HR’s role in Corporate Responsibility takes various forms, including</a:t>
            </a:r>
            <a:br>
              <a:rPr lang="en-GB" dirty="0">
                <a:effectLst/>
              </a:rPr>
            </a:br>
            <a:endParaRPr lang="en-GB" dirty="0"/>
          </a:p>
        </p:txBody>
      </p:sp>
      <p:sp>
        <p:nvSpPr>
          <p:cNvPr id="3" name="Content Placeholder 2"/>
          <p:cNvSpPr>
            <a:spLocks noGrp="1"/>
          </p:cNvSpPr>
          <p:nvPr>
            <p:ph idx="1"/>
          </p:nvPr>
        </p:nvSpPr>
        <p:spPr>
          <a:xfrm>
            <a:off x="449731" y="2060848"/>
            <a:ext cx="7886700" cy="4104456"/>
          </a:xfrm>
        </p:spPr>
        <p:txBody>
          <a:bodyPr>
            <a:normAutofit/>
          </a:bodyPr>
          <a:lstStyle/>
          <a:p>
            <a:r>
              <a:rPr lang="en-GB" sz="3600" dirty="0">
                <a:effectLst/>
                <a:latin typeface="Century Gothic" panose="020B0502020202020204" pitchFamily="34" charset="0"/>
              </a:rPr>
              <a:t>Supporting a broad CR strategy. </a:t>
            </a:r>
          </a:p>
          <a:p>
            <a:r>
              <a:rPr lang="en-GB" sz="3600" dirty="0">
                <a:effectLst/>
                <a:latin typeface="Century Gothic" panose="020B0502020202020204" pitchFamily="34" charset="0"/>
              </a:rPr>
              <a:t>Employment and people management practices. </a:t>
            </a:r>
          </a:p>
          <a:p>
            <a:r>
              <a:rPr lang="en-GB" sz="3600" dirty="0">
                <a:effectLst/>
                <a:latin typeface="Century Gothic" panose="020B0502020202020204" pitchFamily="34" charset="0"/>
              </a:rPr>
              <a:t>Volunteering schemes. </a:t>
            </a:r>
          </a:p>
          <a:p>
            <a:pPr marL="0" indent="0">
              <a:buNone/>
            </a:pPr>
            <a:endParaRPr lang="en-GB" dirty="0"/>
          </a:p>
        </p:txBody>
      </p:sp>
    </p:spTree>
    <p:extLst>
      <p:ext uri="{BB962C8B-B14F-4D97-AF65-F5344CB8AC3E}">
        <p14:creationId xmlns:p14="http://schemas.microsoft.com/office/powerpoint/2010/main" val="29055577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665B239-F606-4663-B924-CC9645932864}"/>
              </a:ext>
            </a:extLst>
          </p:cNvPr>
          <p:cNvSpPr>
            <a:spLocks noGrp="1"/>
          </p:cNvSpPr>
          <p:nvPr>
            <p:ph type="sldNum" sz="quarter" idx="12"/>
          </p:nvPr>
        </p:nvSpPr>
        <p:spPr/>
        <p:txBody>
          <a:bodyPr/>
          <a:lstStyle/>
          <a:p>
            <a:fld id="{AC82685A-BD3A-4230-8D85-804689F67293}" type="slidenum">
              <a:rPr lang="en-GB" smtClean="0"/>
              <a:t>49</a:t>
            </a:fld>
            <a:endParaRPr lang="en-GB"/>
          </a:p>
        </p:txBody>
      </p:sp>
    </p:spTree>
    <p:extLst>
      <p:ext uri="{BB962C8B-B14F-4D97-AF65-F5344CB8AC3E}">
        <p14:creationId xmlns:p14="http://schemas.microsoft.com/office/powerpoint/2010/main" val="13801186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Evaluation of the HR Function</a:t>
            </a:r>
          </a:p>
        </p:txBody>
      </p:sp>
      <p:sp>
        <p:nvSpPr>
          <p:cNvPr id="3" name="Content Placeholder 2"/>
          <p:cNvSpPr>
            <a:spLocks noGrp="1"/>
          </p:cNvSpPr>
          <p:nvPr>
            <p:ph idx="1"/>
          </p:nvPr>
        </p:nvSpPr>
        <p:spPr>
          <a:xfrm>
            <a:off x="457200" y="1268760"/>
            <a:ext cx="8229600" cy="4248473"/>
          </a:xfrm>
        </p:spPr>
        <p:txBody>
          <a:bodyPr/>
          <a:lstStyle/>
          <a:p>
            <a:r>
              <a:rPr lang="en-GB" dirty="0">
                <a:latin typeface="Century Gothic" panose="020B0502020202020204" pitchFamily="34" charset="0"/>
              </a:rPr>
              <a:t>Evaluation of activities has traditionally focussed on cost &amp; time efficiencies (cost along with effectiveness to meet its objectives</a:t>
            </a:r>
          </a:p>
          <a:p>
            <a:r>
              <a:rPr lang="en-GB" dirty="0">
                <a:latin typeface="Century Gothic" panose="020B0502020202020204" pitchFamily="34" charset="0"/>
              </a:rPr>
              <a:t>Today it evaluated against 4 sets of factors 1. Influence on strategy 2. views of key stakeholders 3. external benchmarking 4. internal SLA’s </a:t>
            </a:r>
          </a:p>
          <a:p>
            <a:endParaRPr lang="en-GB" dirty="0"/>
          </a:p>
          <a:p>
            <a:endParaRPr lang="en-GB" dirty="0"/>
          </a:p>
        </p:txBody>
      </p:sp>
    </p:spTree>
    <p:extLst>
      <p:ext uri="{BB962C8B-B14F-4D97-AF65-F5344CB8AC3E}">
        <p14:creationId xmlns:p14="http://schemas.microsoft.com/office/powerpoint/2010/main" val="11309392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Tools</a:t>
            </a:r>
          </a:p>
        </p:txBody>
      </p:sp>
      <p:sp>
        <p:nvSpPr>
          <p:cNvPr id="3" name="Content Placeholder 2"/>
          <p:cNvSpPr>
            <a:spLocks noGrp="1"/>
          </p:cNvSpPr>
          <p:nvPr>
            <p:ph idx="1"/>
          </p:nvPr>
        </p:nvSpPr>
        <p:spPr>
          <a:xfrm>
            <a:off x="483665" y="836712"/>
            <a:ext cx="8229600" cy="5112568"/>
          </a:xfrm>
        </p:spPr>
        <p:txBody>
          <a:bodyPr>
            <a:noAutofit/>
          </a:bodyPr>
          <a:lstStyle/>
          <a:p>
            <a:r>
              <a:rPr lang="en-GB" sz="2200" b="1" dirty="0">
                <a:latin typeface="Century Gothic" panose="020B0502020202020204" pitchFamily="34" charset="0"/>
              </a:rPr>
              <a:t>HR metrics </a:t>
            </a:r>
            <a:r>
              <a:rPr lang="en-GB" sz="2200" dirty="0">
                <a:latin typeface="Century Gothic" panose="020B0502020202020204" pitchFamily="34" charset="0"/>
              </a:rPr>
              <a:t>– e.g. number of job applications, levels of absence. Useful when benchmarking internally (comparing to previous years) and externally (against competitors)</a:t>
            </a:r>
          </a:p>
          <a:p>
            <a:r>
              <a:rPr lang="en-GB" sz="2200" b="1" dirty="0">
                <a:latin typeface="Century Gothic" panose="020B0502020202020204" pitchFamily="34" charset="0"/>
              </a:rPr>
              <a:t>KPI’s</a:t>
            </a:r>
            <a:r>
              <a:rPr lang="en-GB" sz="2200" dirty="0">
                <a:latin typeface="Century Gothic" panose="020B0502020202020204" pitchFamily="34" charset="0"/>
              </a:rPr>
              <a:t> – aspects of HR performance that are most critical for the achievement of business objectives. Targets and assessing performance against target. SMART. </a:t>
            </a:r>
          </a:p>
          <a:p>
            <a:r>
              <a:rPr lang="en-GB" sz="2200" b="1" dirty="0">
                <a:latin typeface="Century Gothic" panose="020B0502020202020204" pitchFamily="34" charset="0"/>
              </a:rPr>
              <a:t>Balanced Scorecard </a:t>
            </a:r>
            <a:r>
              <a:rPr lang="en-GB" sz="2200" dirty="0">
                <a:latin typeface="Century Gothic" panose="020B0502020202020204" pitchFamily="34" charset="0"/>
              </a:rPr>
              <a:t>– an agreed list of performance measures in series of tables together with a high level strategy map showing how these measures relate to each other and the organisation’s objectives. Four perspectives  1. Customer 2. Financial 3. Internal business process 4 Learning and growth.</a:t>
            </a:r>
          </a:p>
        </p:txBody>
      </p:sp>
    </p:spTree>
    <p:extLst>
      <p:ext uri="{BB962C8B-B14F-4D97-AF65-F5344CB8AC3E}">
        <p14:creationId xmlns:p14="http://schemas.microsoft.com/office/powerpoint/2010/main" val="1917617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Balanced Scorecard</a:t>
            </a:r>
          </a:p>
        </p:txBody>
      </p:sp>
      <p:sp>
        <p:nvSpPr>
          <p:cNvPr id="3" name="Content Placeholder 2"/>
          <p:cNvSpPr>
            <a:spLocks noGrp="1"/>
          </p:cNvSpPr>
          <p:nvPr>
            <p:ph idx="1"/>
          </p:nvPr>
        </p:nvSpPr>
        <p:spPr>
          <a:xfrm>
            <a:off x="457200" y="1124744"/>
            <a:ext cx="8507288" cy="4392489"/>
          </a:xfrm>
        </p:spPr>
        <p:txBody>
          <a:bodyPr/>
          <a:lstStyle/>
          <a:p>
            <a:pPr marL="0" indent="0">
              <a:buNone/>
            </a:pPr>
            <a:r>
              <a:rPr lang="en-GB" dirty="0">
                <a:hlinkClick r:id="rId2"/>
              </a:rPr>
              <a:t>https://hbr.org/2007/07/using-the-balanced-scorecard-as-a-strategic-management-system</a:t>
            </a:r>
            <a:endParaRPr lang="en-GB" dirty="0"/>
          </a:p>
          <a:p>
            <a:endParaRPr lang="en-GB" dirty="0"/>
          </a:p>
        </p:txBody>
      </p:sp>
      <p:pic>
        <p:nvPicPr>
          <p:cNvPr id="5" name="Picture 4" descr="A screenshot of text&#10;&#10;Description automatically generated">
            <a:extLst>
              <a:ext uri="{FF2B5EF4-FFF2-40B4-BE49-F238E27FC236}">
                <a16:creationId xmlns:a16="http://schemas.microsoft.com/office/drawing/2014/main" id="{22CF6B09-46B8-4BD2-A4A6-E7303BBA8263}"/>
              </a:ext>
            </a:extLst>
          </p:cNvPr>
          <p:cNvPicPr>
            <a:picLocks noChangeAspect="1"/>
          </p:cNvPicPr>
          <p:nvPr/>
        </p:nvPicPr>
        <p:blipFill rotWithShape="1">
          <a:blip r:embed="rId3">
            <a:extLst>
              <a:ext uri="{28A0092B-C50C-407E-A947-70E740481C1C}">
                <a14:useLocalDpi xmlns:a14="http://schemas.microsoft.com/office/drawing/2010/main" val="0"/>
              </a:ext>
            </a:extLst>
          </a:blip>
          <a:srcRect t="5900" b="5410"/>
          <a:stretch/>
        </p:blipFill>
        <p:spPr>
          <a:xfrm>
            <a:off x="1691680" y="2267744"/>
            <a:ext cx="5088000" cy="3384376"/>
          </a:xfrm>
          <a:prstGeom prst="rect">
            <a:avLst/>
          </a:prstGeom>
        </p:spPr>
      </p:pic>
    </p:spTree>
    <p:extLst>
      <p:ext uri="{BB962C8B-B14F-4D97-AF65-F5344CB8AC3E}">
        <p14:creationId xmlns:p14="http://schemas.microsoft.com/office/powerpoint/2010/main" val="6421990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a:latin typeface="Century Gothic" panose="020B0502020202020204" pitchFamily="34" charset="0"/>
              </a:rPr>
              <a:t>Methods - Quantitative</a:t>
            </a:r>
          </a:p>
        </p:txBody>
      </p:sp>
      <p:sp>
        <p:nvSpPr>
          <p:cNvPr id="3" name="Content Placeholder 2"/>
          <p:cNvSpPr>
            <a:spLocks noGrp="1"/>
          </p:cNvSpPr>
          <p:nvPr>
            <p:ph idx="1"/>
          </p:nvPr>
        </p:nvSpPr>
        <p:spPr>
          <a:xfrm>
            <a:off x="251520" y="1124744"/>
            <a:ext cx="4176464" cy="4320481"/>
          </a:xfrm>
        </p:spPr>
        <p:txBody>
          <a:bodyPr>
            <a:normAutofit fontScale="92500"/>
          </a:bodyPr>
          <a:lstStyle/>
          <a:p>
            <a:r>
              <a:rPr lang="en-GB" dirty="0">
                <a:latin typeface="Century Gothic" panose="020B0502020202020204" pitchFamily="34" charset="0"/>
              </a:rPr>
              <a:t>Staff costs</a:t>
            </a:r>
          </a:p>
          <a:p>
            <a:r>
              <a:rPr lang="en-GB" dirty="0">
                <a:latin typeface="Century Gothic" panose="020B0502020202020204" pitchFamily="34" charset="0"/>
              </a:rPr>
              <a:t>Turnover, stability</a:t>
            </a:r>
          </a:p>
          <a:p>
            <a:r>
              <a:rPr lang="en-GB" dirty="0">
                <a:latin typeface="Century Gothic" panose="020B0502020202020204" pitchFamily="34" charset="0"/>
              </a:rPr>
              <a:t>Internal promotions</a:t>
            </a:r>
          </a:p>
          <a:p>
            <a:r>
              <a:rPr lang="en-GB" dirty="0">
                <a:latin typeface="Century Gothic" panose="020B0502020202020204" pitchFamily="34" charset="0"/>
              </a:rPr>
              <a:t>Staff development</a:t>
            </a:r>
          </a:p>
          <a:p>
            <a:r>
              <a:rPr lang="en-GB" dirty="0">
                <a:latin typeface="Century Gothic" panose="020B0502020202020204" pitchFamily="34" charset="0"/>
              </a:rPr>
              <a:t>Reduction in errors</a:t>
            </a:r>
          </a:p>
          <a:p>
            <a:r>
              <a:rPr lang="en-GB" dirty="0">
                <a:latin typeface="Century Gothic" panose="020B0502020202020204" pitchFamily="34" charset="0"/>
              </a:rPr>
              <a:t>Absence</a:t>
            </a:r>
          </a:p>
          <a:p>
            <a:r>
              <a:rPr lang="en-GB" dirty="0">
                <a:latin typeface="Century Gothic" panose="020B0502020202020204" pitchFamily="34" charset="0"/>
              </a:rPr>
              <a:t>Timekeeping</a:t>
            </a:r>
          </a:p>
          <a:p>
            <a:pPr marL="0" indent="0">
              <a:buNone/>
            </a:pPr>
            <a:endParaRPr lang="en-GB" dirty="0"/>
          </a:p>
        </p:txBody>
      </p:sp>
      <p:sp>
        <p:nvSpPr>
          <p:cNvPr id="4" name="TextBox 3"/>
          <p:cNvSpPr txBox="1"/>
          <p:nvPr/>
        </p:nvSpPr>
        <p:spPr>
          <a:xfrm>
            <a:off x="4638524" y="1124744"/>
            <a:ext cx="4505476" cy="4647426"/>
          </a:xfrm>
          <a:prstGeom prst="rect">
            <a:avLst/>
          </a:prstGeom>
          <a:noFill/>
        </p:spPr>
        <p:txBody>
          <a:bodyPr wrap="square" rtlCol="0">
            <a:spAutoFit/>
          </a:bodyPr>
          <a:lstStyle/>
          <a:p>
            <a:pPr marL="285750" indent="-285750">
              <a:buFont typeface="Arial" panose="020B0604020202020204" pitchFamily="34" charset="0"/>
              <a:buChar char="•"/>
            </a:pPr>
            <a:r>
              <a:rPr lang="en-GB" sz="3000" dirty="0">
                <a:latin typeface="Century Gothic" panose="020B0502020202020204" pitchFamily="34" charset="0"/>
              </a:rPr>
              <a:t>Accidents</a:t>
            </a:r>
          </a:p>
          <a:p>
            <a:pPr marL="285750" indent="-285750">
              <a:buFont typeface="Arial" panose="020B0604020202020204" pitchFamily="34" charset="0"/>
              <a:buChar char="•"/>
            </a:pPr>
            <a:r>
              <a:rPr lang="en-GB" sz="3000" dirty="0">
                <a:latin typeface="Century Gothic" panose="020B0502020202020204" pitchFamily="34" charset="0"/>
              </a:rPr>
              <a:t>Grievances</a:t>
            </a:r>
          </a:p>
          <a:p>
            <a:pPr marL="285750" indent="-285750">
              <a:buFont typeface="Arial" panose="020B0604020202020204" pitchFamily="34" charset="0"/>
              <a:buChar char="•"/>
            </a:pPr>
            <a:r>
              <a:rPr lang="en-GB" sz="3000" dirty="0" err="1">
                <a:latin typeface="Century Gothic" panose="020B0502020202020204" pitchFamily="34" charset="0"/>
              </a:rPr>
              <a:t>Disciplinaries</a:t>
            </a:r>
            <a:endParaRPr lang="en-GB" sz="3000" dirty="0">
              <a:latin typeface="Century Gothic" panose="020B0502020202020204" pitchFamily="34" charset="0"/>
            </a:endParaRPr>
          </a:p>
          <a:p>
            <a:pPr marL="285750" indent="-285750">
              <a:buFont typeface="Arial" panose="020B0604020202020204" pitchFamily="34" charset="0"/>
              <a:buChar char="•"/>
            </a:pPr>
            <a:r>
              <a:rPr lang="en-GB" sz="3000" dirty="0">
                <a:latin typeface="Century Gothic" panose="020B0502020202020204" pitchFamily="34" charset="0"/>
              </a:rPr>
              <a:t>Disputes</a:t>
            </a:r>
          </a:p>
          <a:p>
            <a:pPr marL="285750" indent="-285750">
              <a:buFont typeface="Arial" panose="020B0604020202020204" pitchFamily="34" charset="0"/>
              <a:buChar char="•"/>
            </a:pPr>
            <a:r>
              <a:rPr lang="en-GB" sz="3000" dirty="0">
                <a:latin typeface="Century Gothic" panose="020B0502020202020204" pitchFamily="34" charset="0"/>
              </a:rPr>
              <a:t>Employment tribunals</a:t>
            </a:r>
          </a:p>
          <a:p>
            <a:pPr marL="285750" indent="-285750">
              <a:buFont typeface="Arial" panose="020B0604020202020204" pitchFamily="34" charset="0"/>
              <a:buChar char="•"/>
            </a:pPr>
            <a:r>
              <a:rPr lang="en-GB" sz="3000" dirty="0">
                <a:latin typeface="Century Gothic" panose="020B0502020202020204" pitchFamily="34" charset="0"/>
              </a:rPr>
              <a:t>Mediation</a:t>
            </a:r>
          </a:p>
          <a:p>
            <a:pPr marL="285750" indent="-285750">
              <a:buFont typeface="Arial" panose="020B0604020202020204" pitchFamily="34" charset="0"/>
              <a:buChar char="•"/>
            </a:pPr>
            <a:r>
              <a:rPr lang="en-GB" sz="3000" dirty="0">
                <a:latin typeface="Century Gothic" panose="020B0502020202020204" pitchFamily="34" charset="0"/>
              </a:rPr>
              <a:t>Complaints</a:t>
            </a:r>
          </a:p>
          <a:p>
            <a:pPr marL="285750" indent="-285750">
              <a:buFont typeface="Arial" panose="020B0604020202020204" pitchFamily="34" charset="0"/>
              <a:buChar char="•"/>
            </a:pPr>
            <a:r>
              <a:rPr lang="en-GB" sz="3000" dirty="0">
                <a:latin typeface="Century Gothic" panose="020B0502020202020204" pitchFamily="34" charset="0"/>
              </a:rPr>
              <a:t>Return on investment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12988448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entury Gothic" panose="020B0502020202020204" pitchFamily="34" charset="0"/>
              </a:rPr>
              <a:t>Qualitative</a:t>
            </a:r>
          </a:p>
        </p:txBody>
      </p:sp>
      <p:sp>
        <p:nvSpPr>
          <p:cNvPr id="3" name="Content Placeholder 2"/>
          <p:cNvSpPr>
            <a:spLocks noGrp="1"/>
          </p:cNvSpPr>
          <p:nvPr>
            <p:ph idx="1"/>
          </p:nvPr>
        </p:nvSpPr>
        <p:spPr>
          <a:xfrm>
            <a:off x="457200" y="1340768"/>
            <a:ext cx="8229600" cy="4176465"/>
          </a:xfrm>
        </p:spPr>
        <p:txBody>
          <a:bodyPr>
            <a:normAutofit fontScale="92500" lnSpcReduction="20000"/>
          </a:bodyPr>
          <a:lstStyle/>
          <a:p>
            <a:r>
              <a:rPr lang="en-GB" dirty="0">
                <a:latin typeface="Century Gothic" panose="020B0502020202020204" pitchFamily="34" charset="0"/>
              </a:rPr>
              <a:t>Employee satisfaction surveys </a:t>
            </a:r>
          </a:p>
          <a:p>
            <a:r>
              <a:rPr lang="en-GB" dirty="0">
                <a:latin typeface="Century Gothic" panose="020B0502020202020204" pitchFamily="34" charset="0"/>
              </a:rPr>
              <a:t>Feedback from current employees - focus groups</a:t>
            </a:r>
          </a:p>
          <a:p>
            <a:r>
              <a:rPr lang="en-GB" dirty="0">
                <a:latin typeface="Century Gothic" panose="020B0502020202020204" pitchFamily="34" charset="0"/>
              </a:rPr>
              <a:t>Feedback from applicants</a:t>
            </a:r>
          </a:p>
          <a:p>
            <a:r>
              <a:rPr lang="en-GB" dirty="0">
                <a:latin typeface="Century Gothic" panose="020B0502020202020204" pitchFamily="34" charset="0"/>
              </a:rPr>
              <a:t>Training evaluation</a:t>
            </a:r>
          </a:p>
          <a:p>
            <a:r>
              <a:rPr lang="en-GB" dirty="0">
                <a:latin typeface="Century Gothic" panose="020B0502020202020204" pitchFamily="34" charset="0"/>
              </a:rPr>
              <a:t>Induction evaluation</a:t>
            </a:r>
          </a:p>
          <a:p>
            <a:r>
              <a:rPr lang="en-GB" dirty="0">
                <a:latin typeface="Century Gothic" panose="020B0502020202020204" pitchFamily="34" charset="0"/>
              </a:rPr>
              <a:t>Exit interviews</a:t>
            </a:r>
          </a:p>
          <a:p>
            <a:r>
              <a:rPr lang="en-GB" dirty="0">
                <a:latin typeface="Century Gothic" panose="020B0502020202020204" pitchFamily="34" charset="0"/>
              </a:rPr>
              <a:t>Modern measures of engagement, well-being, talent management</a:t>
            </a:r>
          </a:p>
        </p:txBody>
      </p:sp>
    </p:spTree>
    <p:extLst>
      <p:ext uri="{BB962C8B-B14F-4D97-AF65-F5344CB8AC3E}">
        <p14:creationId xmlns:p14="http://schemas.microsoft.com/office/powerpoint/2010/main" val="28668278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normAutofit fontScale="90000"/>
          </a:bodyPr>
          <a:lstStyle/>
          <a:p>
            <a:r>
              <a:rPr lang="en-GB" b="1" dirty="0">
                <a:latin typeface="Century Gothic" panose="020B0502020202020204" pitchFamily="34" charset="0"/>
              </a:rPr>
              <a:t>Modern Ways of Evaluating HR</a:t>
            </a:r>
          </a:p>
        </p:txBody>
      </p:sp>
      <p:sp>
        <p:nvSpPr>
          <p:cNvPr id="3" name="Content Placeholder 2"/>
          <p:cNvSpPr>
            <a:spLocks noGrp="1"/>
          </p:cNvSpPr>
          <p:nvPr>
            <p:ph idx="1"/>
          </p:nvPr>
        </p:nvSpPr>
        <p:spPr>
          <a:xfrm>
            <a:off x="457200" y="1052736"/>
            <a:ext cx="8229600" cy="4752528"/>
          </a:xfrm>
        </p:spPr>
        <p:txBody>
          <a:bodyPr>
            <a:normAutofit fontScale="62500" lnSpcReduction="20000"/>
          </a:bodyPr>
          <a:lstStyle/>
          <a:p>
            <a:pPr marL="0" indent="0">
              <a:buNone/>
            </a:pPr>
            <a:r>
              <a:rPr lang="en-GB" dirty="0">
                <a:latin typeface="Century Gothic" panose="020B0502020202020204" pitchFamily="34" charset="0"/>
              </a:rPr>
              <a:t>Traditional ways of evaluating HR’s contribution (quantitative data such as absence) may not reflect HR’s contribution due to the fact that line managers are responsible for putting policies into effect. They also may not reflect the idea that HRM provides greater benefits over the long term. Alternative ways of evaluating HR have therefore evolved:</a:t>
            </a:r>
          </a:p>
          <a:p>
            <a:pPr marL="0" indent="0">
              <a:buNone/>
            </a:pPr>
            <a:endParaRPr lang="en-GB" dirty="0">
              <a:latin typeface="Century Gothic" panose="020B0502020202020204" pitchFamily="34" charset="0"/>
            </a:endParaRPr>
          </a:p>
          <a:p>
            <a:r>
              <a:rPr lang="en-GB" dirty="0">
                <a:latin typeface="Century Gothic" panose="020B0502020202020204" pitchFamily="34" charset="0"/>
              </a:rPr>
              <a:t>Stakeholder analysis</a:t>
            </a:r>
          </a:p>
          <a:p>
            <a:r>
              <a:rPr lang="en-GB" dirty="0">
                <a:latin typeface="Century Gothic" panose="020B0502020202020204" pitchFamily="34" charset="0"/>
              </a:rPr>
              <a:t>Service level agreements</a:t>
            </a:r>
          </a:p>
          <a:p>
            <a:r>
              <a:rPr lang="en-GB" dirty="0">
                <a:latin typeface="Century Gothic" panose="020B0502020202020204" pitchFamily="34" charset="0"/>
              </a:rPr>
              <a:t>Responsiveness, issue management</a:t>
            </a:r>
          </a:p>
          <a:p>
            <a:r>
              <a:rPr lang="en-GB" dirty="0">
                <a:latin typeface="Century Gothic" panose="020B0502020202020204" pitchFamily="34" charset="0"/>
              </a:rPr>
              <a:t>Benchmarking against external comparisons</a:t>
            </a:r>
          </a:p>
          <a:p>
            <a:r>
              <a:rPr lang="en-GB" dirty="0">
                <a:latin typeface="Century Gothic" panose="020B0502020202020204" pitchFamily="34" charset="0"/>
              </a:rPr>
              <a:t>Board membership/influence on strategy</a:t>
            </a:r>
          </a:p>
          <a:p>
            <a:r>
              <a:rPr lang="en-GB" dirty="0">
                <a:latin typeface="Century Gothic" panose="020B0502020202020204" pitchFamily="34" charset="0"/>
              </a:rPr>
              <a:t>To what extent is HR contributing to overall long term organisational performance? </a:t>
            </a:r>
          </a:p>
          <a:p>
            <a:r>
              <a:rPr lang="en-GB" dirty="0">
                <a:latin typeface="Century Gothic" panose="020B0502020202020204" pitchFamily="34" charset="0"/>
              </a:rPr>
              <a:t>Individual self evaluation</a:t>
            </a:r>
          </a:p>
        </p:txBody>
      </p:sp>
    </p:spTree>
    <p:extLst>
      <p:ext uri="{BB962C8B-B14F-4D97-AF65-F5344CB8AC3E}">
        <p14:creationId xmlns:p14="http://schemas.microsoft.com/office/powerpoint/2010/main" val="29258929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1C4B-6A22-4335-A37C-91AB5179F611}"/>
              </a:ext>
            </a:extLst>
          </p:cNvPr>
          <p:cNvSpPr>
            <a:spLocks noGrp="1"/>
          </p:cNvSpPr>
          <p:nvPr>
            <p:ph type="title"/>
          </p:nvPr>
        </p:nvSpPr>
        <p:spPr/>
        <p:txBody>
          <a:bodyPr/>
          <a:lstStyle/>
          <a:p>
            <a:r>
              <a:rPr lang="en-GB" dirty="0">
                <a:latin typeface="Century Gothic" panose="020B0502020202020204" pitchFamily="34" charset="0"/>
              </a:rPr>
              <a:t>…..and finally</a:t>
            </a:r>
          </a:p>
        </p:txBody>
      </p:sp>
      <p:sp>
        <p:nvSpPr>
          <p:cNvPr id="3" name="Content Placeholder 2">
            <a:extLst>
              <a:ext uri="{FF2B5EF4-FFF2-40B4-BE49-F238E27FC236}">
                <a16:creationId xmlns:a16="http://schemas.microsoft.com/office/drawing/2014/main" id="{81B43DFC-D0DA-46D1-8821-47B52A0D0758}"/>
              </a:ext>
            </a:extLst>
          </p:cNvPr>
          <p:cNvSpPr>
            <a:spLocks noGrp="1"/>
          </p:cNvSpPr>
          <p:nvPr>
            <p:ph idx="1"/>
          </p:nvPr>
        </p:nvSpPr>
        <p:spPr/>
        <p:txBody>
          <a:bodyPr>
            <a:normAutofit/>
          </a:bodyPr>
          <a:lstStyle/>
          <a:p>
            <a:pPr marL="0" indent="0">
              <a:buNone/>
            </a:pPr>
            <a:r>
              <a:rPr lang="en-GB" dirty="0">
                <a:latin typeface="Century Gothic" panose="020B0502020202020204" pitchFamily="34" charset="0"/>
              </a:rPr>
              <a:t>Two examples of published research that demonstrates the link between HR and positive organisational outcomes?</a:t>
            </a:r>
          </a:p>
        </p:txBody>
      </p:sp>
      <p:sp>
        <p:nvSpPr>
          <p:cNvPr id="4" name="Slide Number Placeholder 3">
            <a:extLst>
              <a:ext uri="{FF2B5EF4-FFF2-40B4-BE49-F238E27FC236}">
                <a16:creationId xmlns:a16="http://schemas.microsoft.com/office/drawing/2014/main" id="{618D0C84-BC86-4AE1-813A-C9B20B0D1384}"/>
              </a:ext>
            </a:extLst>
          </p:cNvPr>
          <p:cNvSpPr>
            <a:spLocks noGrp="1"/>
          </p:cNvSpPr>
          <p:nvPr>
            <p:ph type="sldNum" sz="quarter" idx="12"/>
          </p:nvPr>
        </p:nvSpPr>
        <p:spPr/>
        <p:txBody>
          <a:bodyPr/>
          <a:lstStyle/>
          <a:p>
            <a:fld id="{AC82685A-BD3A-4230-8D85-804689F67293}" type="slidenum">
              <a:rPr lang="en-GB" smtClean="0"/>
              <a:t>56</a:t>
            </a:fld>
            <a:endParaRPr lang="en-GB"/>
          </a:p>
        </p:txBody>
      </p:sp>
    </p:spTree>
    <p:extLst>
      <p:ext uri="{BB962C8B-B14F-4D97-AF65-F5344CB8AC3E}">
        <p14:creationId xmlns:p14="http://schemas.microsoft.com/office/powerpoint/2010/main" val="34308510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http://schemas.microsoft.com/office/infopath/2007/PartnerControls"/>
    <ds:schemaRef ds:uri="http://purl.org/dc/terms/"/>
    <ds:schemaRef ds:uri="http://schemas.microsoft.com/office/2006/metadata/properties"/>
    <ds:schemaRef ds:uri="http://schemas.microsoft.com/office/2006/documentManagement/typ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2120</TotalTime>
  <Words>3892</Words>
  <Application>Microsoft Office PowerPoint</Application>
  <PresentationFormat>On-screen Show (4:3)</PresentationFormat>
  <Paragraphs>385</Paragraphs>
  <Slides>56</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56</vt:i4>
      </vt:variant>
    </vt:vector>
  </HeadingPairs>
  <TitlesOfParts>
    <vt:vector size="62" baseType="lpstr">
      <vt:lpstr>Arial</vt:lpstr>
      <vt:lpstr>Calibri</vt:lpstr>
      <vt:lpstr>Century Gothic</vt:lpstr>
      <vt:lpstr>Myriad Pro</vt:lpstr>
      <vt:lpstr>Tahoma</vt:lpstr>
      <vt:lpstr>20140311PresentationUWTSDTemplate</vt:lpstr>
      <vt:lpstr>Understanding the Contemporary HR Function Deb Barrow 4th December 2019</vt:lpstr>
      <vt:lpstr>Schedule for Today</vt:lpstr>
      <vt:lpstr>Purpose of Unit - Overview</vt:lpstr>
      <vt:lpstr>Learning Outcomes</vt:lpstr>
      <vt:lpstr>Your Learning for this Unit</vt:lpstr>
      <vt:lpstr>Activity (20 minutes) – Prepare and then present back to the class</vt:lpstr>
      <vt:lpstr>CIPD New Profession Map (2018)</vt:lpstr>
      <vt:lpstr>New Profession Map (2018)</vt:lpstr>
      <vt:lpstr>Profession for the Future</vt:lpstr>
      <vt:lpstr>Purpose</vt:lpstr>
      <vt:lpstr>Horizontal and Vertical Integration of strategies across the organisation</vt:lpstr>
      <vt:lpstr>Objectives of the HR function</vt:lpstr>
      <vt:lpstr>PowerPoint Presentation</vt:lpstr>
      <vt:lpstr>Activity</vt:lpstr>
      <vt:lpstr>Activities of the SHRM Department</vt:lpstr>
      <vt:lpstr>Difference between Transactional &amp; Transformational HR work</vt:lpstr>
      <vt:lpstr>PowerPoint Presentation</vt:lpstr>
      <vt:lpstr>Change Management</vt:lpstr>
      <vt:lpstr>Models of Change</vt:lpstr>
      <vt:lpstr>PowerPoint Presentation</vt:lpstr>
      <vt:lpstr>PowerPoint Presentation</vt:lpstr>
      <vt:lpstr>Kübler-Ross Model of Change</vt:lpstr>
      <vt:lpstr>PowerPoint Presentation</vt:lpstr>
      <vt:lpstr>DREC simplified  Model of Change</vt:lpstr>
      <vt:lpstr>DREC</vt:lpstr>
      <vt:lpstr>Encouraging a Change Ready Culture</vt:lpstr>
      <vt:lpstr>Communication is Key</vt:lpstr>
      <vt:lpstr>Activity (20 minutes)</vt:lpstr>
      <vt:lpstr>PowerPoint Presentation</vt:lpstr>
      <vt:lpstr>How HR Objectives are Delivered</vt:lpstr>
      <vt:lpstr>HR services delivered CIPD Viewpoint</vt:lpstr>
      <vt:lpstr>HR within Private Organisations</vt:lpstr>
      <vt:lpstr>HR within Public Sector</vt:lpstr>
      <vt:lpstr>HR in the Voluntary/Third Sector</vt:lpstr>
      <vt:lpstr>Models of the HR Function</vt:lpstr>
      <vt:lpstr>Ulrich’s View</vt:lpstr>
      <vt:lpstr>Ulrich’s 3 Legged Stool Model </vt:lpstr>
      <vt:lpstr>PowerPoint Presentation</vt:lpstr>
      <vt:lpstr>Business Ethics in HR</vt:lpstr>
      <vt:lpstr>Business Ethics in HR</vt:lpstr>
      <vt:lpstr>Ethical dimension of HRM</vt:lpstr>
      <vt:lpstr>           Code of Conduct</vt:lpstr>
      <vt:lpstr>                Eight Ethical Lenses</vt:lpstr>
      <vt:lpstr>Corporate Responsibility</vt:lpstr>
      <vt:lpstr>Why it Matters</vt:lpstr>
      <vt:lpstr>Areas of corporate responsibility </vt:lpstr>
      <vt:lpstr>PowerPoint Presentation</vt:lpstr>
      <vt:lpstr>HR’s role in Corporate Responsibility takes various forms, including </vt:lpstr>
      <vt:lpstr>PowerPoint Presentation</vt:lpstr>
      <vt:lpstr>Evaluation of the HR Function</vt:lpstr>
      <vt:lpstr>Tools</vt:lpstr>
      <vt:lpstr>Balanced Scorecard</vt:lpstr>
      <vt:lpstr>Methods - Quantitative</vt:lpstr>
      <vt:lpstr>Qualitative</vt:lpstr>
      <vt:lpstr>Modern Ways of Evaluating HR</vt:lpstr>
      <vt:lpstr>…..and 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cp:lastModifiedBy>
  <cp:revision>138</cp:revision>
  <cp:lastPrinted>2018-11-12T12:00:03Z</cp:lastPrinted>
  <dcterms:created xsi:type="dcterms:W3CDTF">2015-04-14T15:21:28Z</dcterms:created>
  <dcterms:modified xsi:type="dcterms:W3CDTF">2019-12-03T15:36:09Z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