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69" r:id="rId4"/>
    <p:sldId id="271" r:id="rId5"/>
    <p:sldId id="256" r:id="rId6"/>
    <p:sldId id="273" r:id="rId7"/>
    <p:sldId id="257" r:id="rId8"/>
    <p:sldId id="265" r:id="rId9"/>
    <p:sldId id="258" r:id="rId10"/>
    <p:sldId id="259" r:id="rId11"/>
    <p:sldId id="272" r:id="rId12"/>
    <p:sldId id="260" r:id="rId13"/>
    <p:sldId id="261" r:id="rId14"/>
    <p:sldId id="262" r:id="rId15"/>
    <p:sldId id="263" r:id="rId16"/>
    <p:sldId id="264" r:id="rId17"/>
    <p:sldId id="274" r:id="rId18"/>
    <p:sldId id="276"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BDDC34-F297-4271-A43B-BF4BB765D097}" type="doc">
      <dgm:prSet loTypeId="urn:microsoft.com/office/officeart/2016/7/layout/BasicProcessNew" loCatId="process" qsTypeId="urn:microsoft.com/office/officeart/2005/8/quickstyle/simple2" qsCatId="simple" csTypeId="urn:microsoft.com/office/officeart/2005/8/colors/colorful2" csCatId="colorful"/>
      <dgm:spPr/>
      <dgm:t>
        <a:bodyPr/>
        <a:lstStyle/>
        <a:p>
          <a:endParaRPr lang="en-US"/>
        </a:p>
      </dgm:t>
    </dgm:pt>
    <dgm:pt modelId="{385DD6D9-7DE9-43E8-A4C8-C0296FDF11ED}">
      <dgm:prSet/>
      <dgm:spPr/>
      <dgm:t>
        <a:bodyPr/>
        <a:lstStyle/>
        <a:p>
          <a:r>
            <a:rPr lang="en-GB"/>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a:p>
      </dgm:t>
    </dgm:pt>
    <dgm:pt modelId="{F39CCEE6-1090-4CA3-AC3E-E8246A2C0ECC}" type="parTrans" cxnId="{830D050C-81D8-4AB6-81D8-E1C92E9B6335}">
      <dgm:prSet/>
      <dgm:spPr/>
      <dgm:t>
        <a:bodyPr/>
        <a:lstStyle/>
        <a:p>
          <a:endParaRPr lang="en-US"/>
        </a:p>
      </dgm:t>
    </dgm:pt>
    <dgm:pt modelId="{631CD849-2C9E-4164-919C-BCC27CA2C053}" type="sibTrans" cxnId="{830D050C-81D8-4AB6-81D8-E1C92E9B6335}">
      <dgm:prSet/>
      <dgm:spPr/>
      <dgm:t>
        <a:bodyPr/>
        <a:lstStyle/>
        <a:p>
          <a:endParaRPr lang="en-US"/>
        </a:p>
      </dgm:t>
    </dgm:pt>
    <dgm:pt modelId="{D5659F5A-CAD7-4CA3-8BFE-CF324D262A79}">
      <dgm:prSet custT="1"/>
      <dgm:spPr/>
      <dgm:t>
        <a:bodyPr/>
        <a:lstStyle/>
        <a:p>
          <a:r>
            <a:rPr lang="en-GB" sz="24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dirty="0"/>
        </a:p>
      </dgm:t>
    </dgm:pt>
    <dgm:pt modelId="{05A57624-1D92-4271-985D-737D1F9E1B1D}" type="parTrans" cxnId="{84D73AB5-E92A-4536-B3DE-394BD34FFC02}">
      <dgm:prSet/>
      <dgm:spPr/>
      <dgm:t>
        <a:bodyPr/>
        <a:lstStyle/>
        <a:p>
          <a:endParaRPr lang="en-US"/>
        </a:p>
      </dgm:t>
    </dgm:pt>
    <dgm:pt modelId="{D10C9F15-D1E7-4CCF-AA92-760E3D5167D4}" type="sibTrans" cxnId="{84D73AB5-E92A-4536-B3DE-394BD34FFC02}">
      <dgm:prSet/>
      <dgm:spPr/>
      <dgm:t>
        <a:bodyPr/>
        <a:lstStyle/>
        <a:p>
          <a:endParaRPr lang="en-US"/>
        </a:p>
      </dgm:t>
    </dgm:pt>
    <dgm:pt modelId="{2257DA68-FB3C-4B93-AC27-2966CB274346}" type="pres">
      <dgm:prSet presAssocID="{67BDDC34-F297-4271-A43B-BF4BB765D097}" presName="Name0" presStyleCnt="0">
        <dgm:presLayoutVars>
          <dgm:dir/>
          <dgm:resizeHandles val="exact"/>
        </dgm:presLayoutVars>
      </dgm:prSet>
      <dgm:spPr/>
      <dgm:t>
        <a:bodyPr/>
        <a:lstStyle/>
        <a:p>
          <a:endParaRPr lang="en-US"/>
        </a:p>
      </dgm:t>
    </dgm:pt>
    <dgm:pt modelId="{F1D4B372-42F2-481C-BE93-AC6A9536B7CC}" type="pres">
      <dgm:prSet presAssocID="{385DD6D9-7DE9-43E8-A4C8-C0296FDF11ED}" presName="node" presStyleLbl="node1" presStyleIdx="0" presStyleCnt="3">
        <dgm:presLayoutVars>
          <dgm:bulletEnabled val="1"/>
        </dgm:presLayoutVars>
      </dgm:prSet>
      <dgm:spPr/>
      <dgm:t>
        <a:bodyPr/>
        <a:lstStyle/>
        <a:p>
          <a:endParaRPr lang="en-US"/>
        </a:p>
      </dgm:t>
    </dgm:pt>
    <dgm:pt modelId="{9C3C8FD3-4BEF-444F-AA51-2FFC07108406}" type="pres">
      <dgm:prSet presAssocID="{631CD849-2C9E-4164-919C-BCC27CA2C053}" presName="sibTransSpacerBeforeConnector" presStyleCnt="0"/>
      <dgm:spPr/>
    </dgm:pt>
    <dgm:pt modelId="{BFBD64A2-2851-4184-8B49-DA56188072BB}" type="pres">
      <dgm:prSet presAssocID="{631CD849-2C9E-4164-919C-BCC27CA2C053}" presName="sibTrans" presStyleLbl="node1" presStyleIdx="1" presStyleCnt="3"/>
      <dgm:spPr/>
      <dgm:t>
        <a:bodyPr/>
        <a:lstStyle/>
        <a:p>
          <a:endParaRPr lang="en-US"/>
        </a:p>
      </dgm:t>
    </dgm:pt>
    <dgm:pt modelId="{1E699C64-B871-45E5-91A9-36D72FE21067}" type="pres">
      <dgm:prSet presAssocID="{631CD849-2C9E-4164-919C-BCC27CA2C053}" presName="sibTransSpacerAfterConnector" presStyleCnt="0"/>
      <dgm:spPr/>
    </dgm:pt>
    <dgm:pt modelId="{C4E752C5-5427-4FB0-B562-841BEC2D327A}" type="pres">
      <dgm:prSet presAssocID="{D5659F5A-CAD7-4CA3-8BFE-CF324D262A79}" presName="node" presStyleLbl="node1" presStyleIdx="2" presStyleCnt="3">
        <dgm:presLayoutVars>
          <dgm:bulletEnabled val="1"/>
        </dgm:presLayoutVars>
      </dgm:prSet>
      <dgm:spPr/>
      <dgm:t>
        <a:bodyPr/>
        <a:lstStyle/>
        <a:p>
          <a:endParaRPr lang="en-US"/>
        </a:p>
      </dgm:t>
    </dgm:pt>
  </dgm:ptLst>
  <dgm:cxnLst>
    <dgm:cxn modelId="{830D050C-81D8-4AB6-81D8-E1C92E9B6335}" srcId="{67BDDC34-F297-4271-A43B-BF4BB765D097}" destId="{385DD6D9-7DE9-43E8-A4C8-C0296FDF11ED}" srcOrd="0" destOrd="0" parTransId="{F39CCEE6-1090-4CA3-AC3E-E8246A2C0ECC}" sibTransId="{631CD849-2C9E-4164-919C-BCC27CA2C053}"/>
    <dgm:cxn modelId="{84D73AB5-E92A-4536-B3DE-394BD34FFC02}" srcId="{67BDDC34-F297-4271-A43B-BF4BB765D097}" destId="{D5659F5A-CAD7-4CA3-8BFE-CF324D262A79}" srcOrd="1" destOrd="0" parTransId="{05A57624-1D92-4271-985D-737D1F9E1B1D}" sibTransId="{D10C9F15-D1E7-4CCF-AA92-760E3D5167D4}"/>
    <dgm:cxn modelId="{1D4A4EF1-1D4C-425A-BEEA-00E65060E5B5}" type="presOf" srcId="{385DD6D9-7DE9-43E8-A4C8-C0296FDF11ED}" destId="{F1D4B372-42F2-481C-BE93-AC6A9536B7CC}" srcOrd="0" destOrd="0" presId="urn:microsoft.com/office/officeart/2016/7/layout/BasicProcessNew"/>
    <dgm:cxn modelId="{63F9CBBD-9CAD-4009-BACA-D065BF3D6EE3}" type="presOf" srcId="{631CD849-2C9E-4164-919C-BCC27CA2C053}" destId="{BFBD64A2-2851-4184-8B49-DA56188072BB}" srcOrd="0" destOrd="0" presId="urn:microsoft.com/office/officeart/2016/7/layout/BasicProcessNew"/>
    <dgm:cxn modelId="{D63B4042-855B-48D7-B518-03ED889FDDD1}" type="presOf" srcId="{67BDDC34-F297-4271-A43B-BF4BB765D097}" destId="{2257DA68-FB3C-4B93-AC27-2966CB274346}" srcOrd="0" destOrd="0" presId="urn:microsoft.com/office/officeart/2016/7/layout/BasicProcessNew"/>
    <dgm:cxn modelId="{FCC3C574-DA0B-4DD0-A25C-1A232994DC26}" type="presOf" srcId="{D5659F5A-CAD7-4CA3-8BFE-CF324D262A79}" destId="{C4E752C5-5427-4FB0-B562-841BEC2D327A}" srcOrd="0" destOrd="0" presId="urn:microsoft.com/office/officeart/2016/7/layout/BasicProcessNew"/>
    <dgm:cxn modelId="{8F3D26ED-CD67-4EBF-9ECB-858677A943A6}" type="presParOf" srcId="{2257DA68-FB3C-4B93-AC27-2966CB274346}" destId="{F1D4B372-42F2-481C-BE93-AC6A9536B7CC}" srcOrd="0" destOrd="0" presId="urn:microsoft.com/office/officeart/2016/7/layout/BasicProcessNew"/>
    <dgm:cxn modelId="{49765E09-18BE-4B66-A499-BBA10808399C}" type="presParOf" srcId="{2257DA68-FB3C-4B93-AC27-2966CB274346}" destId="{9C3C8FD3-4BEF-444F-AA51-2FFC07108406}" srcOrd="1" destOrd="0" presId="urn:microsoft.com/office/officeart/2016/7/layout/BasicProcessNew"/>
    <dgm:cxn modelId="{031D68C0-D237-4527-A116-B8E8FEE7934E}" type="presParOf" srcId="{2257DA68-FB3C-4B93-AC27-2966CB274346}" destId="{BFBD64A2-2851-4184-8B49-DA56188072BB}" srcOrd="2" destOrd="0" presId="urn:microsoft.com/office/officeart/2016/7/layout/BasicProcessNew"/>
    <dgm:cxn modelId="{C0650651-676F-4FCD-94B6-D4E0EA4C94C5}" type="presParOf" srcId="{2257DA68-FB3C-4B93-AC27-2966CB274346}" destId="{1E699C64-B871-45E5-91A9-36D72FE21067}" srcOrd="3" destOrd="0" presId="urn:microsoft.com/office/officeart/2016/7/layout/BasicProcessNew"/>
    <dgm:cxn modelId="{B7668128-517D-4ADB-A537-D6E0ED744B03}" type="presParOf" srcId="{2257DA68-FB3C-4B93-AC27-2966CB274346}" destId="{C4E752C5-5427-4FB0-B562-841BEC2D327A}"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4B372-42F2-481C-BE93-AC6A9536B7CC}">
      <dsp:nvSpPr>
        <dsp:cNvPr id="0" name=""/>
        <dsp:cNvSpPr/>
      </dsp:nvSpPr>
      <dsp:spPr>
        <a:xfrm>
          <a:off x="559" y="120725"/>
          <a:ext cx="4821361" cy="34352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022350">
            <a:lnSpc>
              <a:spcPct val="90000"/>
            </a:lnSpc>
            <a:spcBef>
              <a:spcPct val="0"/>
            </a:spcBef>
            <a:spcAft>
              <a:spcPct val="35000"/>
            </a:spcAft>
          </a:pPr>
          <a:r>
            <a:rPr lang="en-GB" sz="2300" kern="1200"/>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sz="2300" kern="1200"/>
        </a:p>
      </dsp:txBody>
      <dsp:txXfrm>
        <a:off x="559" y="120725"/>
        <a:ext cx="4821361" cy="3435220"/>
      </dsp:txXfrm>
    </dsp:sp>
    <dsp:sp modelId="{BFBD64A2-2851-4184-8B49-DA56188072BB}">
      <dsp:nvSpPr>
        <dsp:cNvPr id="0" name=""/>
        <dsp:cNvSpPr/>
      </dsp:nvSpPr>
      <dsp:spPr>
        <a:xfrm>
          <a:off x="4896197" y="1716835"/>
          <a:ext cx="723204" cy="243000"/>
        </a:xfrm>
        <a:prstGeom prst="rightArrow">
          <a:avLst>
            <a:gd name="adj1" fmla="val 50000"/>
            <a:gd name="adj2" fmla="val 50000"/>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4E752C5-5427-4FB0-B562-841BEC2D327A}">
      <dsp:nvSpPr>
        <dsp:cNvPr id="0" name=""/>
        <dsp:cNvSpPr/>
      </dsp:nvSpPr>
      <dsp:spPr>
        <a:xfrm>
          <a:off x="5693678" y="120725"/>
          <a:ext cx="4821361" cy="3435220"/>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066800">
            <a:lnSpc>
              <a:spcPct val="90000"/>
            </a:lnSpc>
            <a:spcBef>
              <a:spcPct val="0"/>
            </a:spcBef>
            <a:spcAft>
              <a:spcPct val="35000"/>
            </a:spcAft>
          </a:pPr>
          <a:r>
            <a:rPr lang="en-GB" sz="2400" kern="12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kern="1200" dirty="0"/>
        </a:p>
      </dsp:txBody>
      <dsp:txXfrm>
        <a:off x="5693678" y="120725"/>
        <a:ext cx="4821361" cy="3435220"/>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A42C3-06A4-4391-B6F0-E4CA9B3470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0E6B2D9-E354-4814-A4C2-E8259CDB4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B7B679-952E-4CB4-9441-2B670EFE87A3}"/>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D97F143E-AFDF-4025-AEDC-53DBD1E85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55D17-5213-4236-8B81-A18FAB7C2E2E}"/>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297059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E003E-CE24-4C08-AACA-A234A1BD80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4C7EA8D-3AC8-41C1-BD97-4C02554F155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5A632F-F19C-47AE-B9C9-EAF566898E16}"/>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E73E90EE-A4B5-42B4-A737-105CD782D1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6E1C73-6E4B-4490-A450-D0D999997922}"/>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178588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C4AB-57EF-4F85-9111-DAFB5A60FD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06D9CB6-17EF-44AF-B6A0-6956D31B28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7534B1-80FE-4FCA-92CC-A51DA3076AE9}"/>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7DC017CC-F3F8-4462-9ACC-16B5E3170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4F2444-7487-47FE-A396-76058796A57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27745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9CD2-87E5-4531-8331-4B011913F8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1A589E-0A0A-4168-925A-A84BBBA455F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7EB277-5D5A-466C-A771-A6947A2F832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FBC569-36FA-4330-9131-A3CE34692CFD}"/>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6" name="Footer Placeholder 5">
            <a:extLst>
              <a:ext uri="{FF2B5EF4-FFF2-40B4-BE49-F238E27FC236}">
                <a16:creationId xmlns:a16="http://schemas.microsoft.com/office/drawing/2014/main" id="{B0CF4E50-109B-41C4-9AF1-E8F29C7E8B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1DB634-2F70-4276-B9AD-2577BE7322C9}"/>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30635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37ED-040A-434C-8AA0-D0F987A721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F64F9A-CDFE-4F2C-8B96-816DB1D00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3777CB7-0B6A-4745-92FB-99C078F2C3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1E07EB7-8A85-4999-8C40-1AD0B6880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C1B7E55-18AF-4474-836E-AAD92EC46D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359CDF-A72C-4304-AE24-DD983F4D8CDD}"/>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8" name="Footer Placeholder 7">
            <a:extLst>
              <a:ext uri="{FF2B5EF4-FFF2-40B4-BE49-F238E27FC236}">
                <a16:creationId xmlns:a16="http://schemas.microsoft.com/office/drawing/2014/main" id="{A54296B9-EA76-4336-8A43-77166B9430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3632D6-9751-4DD9-8319-9609C87FC73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00614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F5BB-1F2A-47F6-BBC7-2F910627027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344320-C63C-4B80-AC71-BFDD311AE051}"/>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4" name="Footer Placeholder 3">
            <a:extLst>
              <a:ext uri="{FF2B5EF4-FFF2-40B4-BE49-F238E27FC236}">
                <a16:creationId xmlns:a16="http://schemas.microsoft.com/office/drawing/2014/main" id="{D2E1EE24-DB0E-47AB-86B3-7B8C29CA7F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25AF59-5590-454F-8454-F44BEDB6E78F}"/>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788407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F386A-5652-4172-9EA5-9DA1F6C1831E}"/>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3" name="Footer Placeholder 2">
            <a:extLst>
              <a:ext uri="{FF2B5EF4-FFF2-40B4-BE49-F238E27FC236}">
                <a16:creationId xmlns:a16="http://schemas.microsoft.com/office/drawing/2014/main" id="{B3F09956-B309-49BB-B7E0-DECB1EB80A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8116D0-7A47-4E75-B19D-EBADDE84821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02471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749C-05BB-4377-9E56-60205F5D09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1AD95E7-054A-4F3D-9EC0-CE8099567A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7BC57C2-9F66-4642-B41F-A9625A755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3161894-9499-4F21-BCF7-349ED7B6D923}"/>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6" name="Footer Placeholder 5">
            <a:extLst>
              <a:ext uri="{FF2B5EF4-FFF2-40B4-BE49-F238E27FC236}">
                <a16:creationId xmlns:a16="http://schemas.microsoft.com/office/drawing/2014/main" id="{87CF37A3-F6E3-4185-BCFE-B58FD7D60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9DF11F-E339-494D-BEAB-4AB433B2CCDA}"/>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947757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A82E-7C23-47EF-96C1-E29AD1B976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429DBBC-811A-493D-A568-5419671B0E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37B1A4-76C4-4E7F-9980-7FB4D8458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5F02CB-8319-410B-A079-5B66AF2AF5E7}"/>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6" name="Footer Placeholder 5">
            <a:extLst>
              <a:ext uri="{FF2B5EF4-FFF2-40B4-BE49-F238E27FC236}">
                <a16:creationId xmlns:a16="http://schemas.microsoft.com/office/drawing/2014/main" id="{0A81F698-97EF-416E-82FA-D08FC1E0CB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C04ADB-6420-4291-9B25-5CB9B5D0CB86}"/>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76382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0C8C-15C3-408B-AA0C-0EBE7FEDAC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B154B6-FC81-4B6D-9FD6-05BF00B459B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957A84-52D1-4829-A383-144C480C202E}"/>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70C9F9EC-E2EB-4DAB-9E55-101AEF345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0E95B9-4CCB-4ACC-95BC-060180A5242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8005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82B852-9045-44B4-8640-A38558F712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9B8401-57A3-40ED-B134-D6C611CB73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AC6F06-7A17-4CC8-8A10-8872371C2509}"/>
              </a:ext>
            </a:extLst>
          </p:cNvPr>
          <p:cNvSpPr>
            <a:spLocks noGrp="1"/>
          </p:cNvSpPr>
          <p:nvPr>
            <p:ph type="dt" sz="half" idx="10"/>
          </p:nvPr>
        </p:nvSpPr>
        <p:spPr/>
        <p:txBody>
          <a:body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DBE89648-92BB-4F6F-A20D-A333E73A8C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6DA9F-6E73-4C2E-B983-35E23BC9B707}"/>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132348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C34D00-4DFE-4364-8583-1D955B29B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5E9DA1D-F0C1-4E69-B403-CF60189243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5AC065-E353-40B0-80A9-B58111C7AF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6DDA0B-2C0A-463B-A30D-353F591F1B68}" type="datetimeFigureOut">
              <a:rPr lang="en-US" smtClean="0"/>
              <a:t>11/12/2018</a:t>
            </a:fld>
            <a:endParaRPr lang="en-US"/>
          </a:p>
        </p:txBody>
      </p:sp>
      <p:sp>
        <p:nvSpPr>
          <p:cNvPr id="5" name="Footer Placeholder 4">
            <a:extLst>
              <a:ext uri="{FF2B5EF4-FFF2-40B4-BE49-F238E27FC236}">
                <a16:creationId xmlns:a16="http://schemas.microsoft.com/office/drawing/2014/main" id="{B23953F6-50BF-490A-AE0F-8F59D9204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274AD1-0364-4B46-AD61-4EE507FD2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8ABF69-4266-4CCF-8402-7385932C9B4B}" type="slidenum">
              <a:rPr lang="en-US" smtClean="0"/>
              <a:t>‹#›</a:t>
            </a:fld>
            <a:endParaRPr lang="en-US"/>
          </a:p>
        </p:txBody>
      </p:sp>
    </p:spTree>
    <p:extLst>
      <p:ext uri="{BB962C8B-B14F-4D97-AF65-F5344CB8AC3E}">
        <p14:creationId xmlns:p14="http://schemas.microsoft.com/office/powerpoint/2010/main" val="370541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4Zk8ZnW-IYk"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study.com/academy/lesson/the-aorta-valves-anatomy-quiz.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study.com/academy/lesson/central-nervous-system-definition-function-part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CWC7eaT9P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M0vpn6YVwiI"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80E21-2B5B-4D47-816A-9E9DF2D3246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Chemo Receptors</a:t>
            </a:r>
            <a:endParaRPr lang="en-US">
              <a:solidFill>
                <a:schemeClr val="accent1"/>
              </a:solidFill>
            </a:endParaRPr>
          </a:p>
        </p:txBody>
      </p:sp>
      <p:cxnSp>
        <p:nvCxnSpPr>
          <p:cNvPr id="24" name="Straight Connector 20">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BF2ACA-93A6-4DF1-9453-298A6303AD91}"/>
              </a:ext>
            </a:extLst>
          </p:cNvPr>
          <p:cNvSpPr>
            <a:spLocks noGrp="1"/>
          </p:cNvSpPr>
          <p:nvPr>
            <p:ph idx="1"/>
          </p:nvPr>
        </p:nvSpPr>
        <p:spPr>
          <a:xfrm>
            <a:off x="4976031" y="963877"/>
            <a:ext cx="6377769" cy="4930246"/>
          </a:xfrm>
        </p:spPr>
        <p:txBody>
          <a:bodyPr anchor="ctr">
            <a:normAutofit/>
          </a:bodyPr>
          <a:lstStyle/>
          <a:p>
            <a:r>
              <a:rPr lang="en-US" dirty="0"/>
              <a:t>Chemoreceptors, located in the aorta and the carotid artery, monitor the CO2 levels, O2 levels and pH levels in the blood. When the receptor picks up the stimulant it transfers it to the sensory </a:t>
            </a:r>
            <a:r>
              <a:rPr lang="en-US" dirty="0" err="1"/>
              <a:t>neurone</a:t>
            </a:r>
            <a:r>
              <a:rPr lang="en-US" dirty="0"/>
              <a:t> to the medulla oblongata (also known as medulla) which also has chemoreceptors</a:t>
            </a:r>
          </a:p>
        </p:txBody>
      </p:sp>
    </p:spTree>
    <p:extLst>
      <p:ext uri="{BB962C8B-B14F-4D97-AF65-F5344CB8AC3E}">
        <p14:creationId xmlns:p14="http://schemas.microsoft.com/office/powerpoint/2010/main" val="31269670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7FBA6-FF27-4CB6-8E69-420B8C9CCC9E}"/>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Low levels of O2 and pH with high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B59A34-579E-4DD3-B9E3-FC40315FC6CD}"/>
              </a:ext>
            </a:extLst>
          </p:cNvPr>
          <p:cNvSpPr>
            <a:spLocks noGrp="1"/>
          </p:cNvSpPr>
          <p:nvPr>
            <p:ph idx="1"/>
          </p:nvPr>
        </p:nvSpPr>
        <p:spPr>
          <a:xfrm>
            <a:off x="4976031" y="963877"/>
            <a:ext cx="6377769" cy="4930246"/>
          </a:xfrm>
        </p:spPr>
        <p:txBody>
          <a:bodyPr anchor="ctr">
            <a:normAutofit/>
          </a:bodyPr>
          <a:lstStyle/>
          <a:p>
            <a:r>
              <a:rPr lang="en-US" sz="3200" dirty="0"/>
              <a:t>The impulse will go through the sensory </a:t>
            </a:r>
            <a:r>
              <a:rPr lang="en-US" sz="3200" dirty="0" err="1"/>
              <a:t>neurone</a:t>
            </a:r>
            <a:r>
              <a:rPr lang="en-US" sz="3200" dirty="0"/>
              <a:t> to the medulla and through the sympathetic </a:t>
            </a:r>
            <a:r>
              <a:rPr lang="en-US" sz="3200" dirty="0" err="1"/>
              <a:t>neurone</a:t>
            </a:r>
            <a:r>
              <a:rPr lang="en-US" sz="3200" dirty="0"/>
              <a:t> releasing noradrenalin from the sinoatrial node (an excitatory neurotransmitter) which makes the heart rate faster.</a:t>
            </a:r>
          </a:p>
          <a:p>
            <a:endParaRPr lang="en-US" sz="2400" dirty="0"/>
          </a:p>
        </p:txBody>
      </p:sp>
    </p:spTree>
    <p:extLst>
      <p:ext uri="{BB962C8B-B14F-4D97-AF65-F5344CB8AC3E}">
        <p14:creationId xmlns:p14="http://schemas.microsoft.com/office/powerpoint/2010/main" val="6003278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0E95E5E9-EA2C-4685-A1B2-EEC3927DCFF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Sympathetic or Parasympathetic Responses</a:t>
            </a:r>
            <a:endParaRPr lang="en-US" sz="4000" dirty="0">
              <a:solidFill>
                <a:srgbClr val="FFFFFF"/>
              </a:solidFill>
            </a:endParaRPr>
          </a:p>
        </p:txBody>
      </p:sp>
      <p:sp>
        <p:nvSpPr>
          <p:cNvPr id="3" name="Content Placeholder 2">
            <a:extLst>
              <a:ext uri="{FF2B5EF4-FFF2-40B4-BE49-F238E27FC236}">
                <a16:creationId xmlns:a16="http://schemas.microsoft.com/office/drawing/2014/main" id="{083DB1A2-C9DB-48D2-86A4-CE00CC1484A9}"/>
              </a:ext>
            </a:extLst>
          </p:cNvPr>
          <p:cNvSpPr>
            <a:spLocks noGrp="1"/>
          </p:cNvSpPr>
          <p:nvPr>
            <p:ph idx="1"/>
          </p:nvPr>
        </p:nvSpPr>
        <p:spPr>
          <a:xfrm>
            <a:off x="1179226" y="3092970"/>
            <a:ext cx="9833548" cy="2693976"/>
          </a:xfrm>
        </p:spPr>
        <p:txBody>
          <a:bodyPr>
            <a:normAutofit/>
          </a:bodyPr>
          <a:lstStyle/>
          <a:p>
            <a:r>
              <a:rPr lang="en-US" sz="3600" dirty="0">
                <a:solidFill>
                  <a:srgbClr val="000000"/>
                </a:solidFill>
              </a:rPr>
              <a:t>The impulse then travels along the sympathetic </a:t>
            </a:r>
            <a:r>
              <a:rPr lang="en-US" sz="3600" dirty="0" err="1">
                <a:solidFill>
                  <a:srgbClr val="000000"/>
                </a:solidFill>
              </a:rPr>
              <a:t>neurone</a:t>
            </a:r>
            <a:r>
              <a:rPr lang="en-US" sz="3600" dirty="0">
                <a:solidFill>
                  <a:srgbClr val="000000"/>
                </a:solidFill>
              </a:rPr>
              <a:t> or parasympathetic </a:t>
            </a:r>
            <a:r>
              <a:rPr lang="en-US" sz="3600" dirty="0" err="1">
                <a:solidFill>
                  <a:srgbClr val="000000"/>
                </a:solidFill>
              </a:rPr>
              <a:t>neurone</a:t>
            </a:r>
            <a:r>
              <a:rPr lang="en-US" sz="3600" dirty="0">
                <a:solidFill>
                  <a:srgbClr val="000000"/>
                </a:solidFill>
              </a:rPr>
              <a:t> depending on the stimuli to the sinoatrial node. The effector, the cardiac muscle, can have two responses depending on the stimulus and route it takes</a:t>
            </a:r>
            <a:r>
              <a:rPr lang="en-US" sz="2000" dirty="0">
                <a:solidFill>
                  <a:srgbClr val="000000"/>
                </a:solidFill>
              </a:rPr>
              <a:t>:</a:t>
            </a:r>
          </a:p>
          <a:p>
            <a:endParaRPr lang="en-US" sz="2000" dirty="0">
              <a:solidFill>
                <a:srgbClr val="000000"/>
              </a:solidFill>
            </a:endParaRPr>
          </a:p>
        </p:txBody>
      </p:sp>
    </p:spTree>
    <p:extLst>
      <p:ext uri="{BB962C8B-B14F-4D97-AF65-F5344CB8AC3E}">
        <p14:creationId xmlns:p14="http://schemas.microsoft.com/office/powerpoint/2010/main" val="580390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20314-2858-469E-BD72-B9CC923DE81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High levels of O2 and pH with low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C9C21E-07AC-414F-AF48-A8535F077CE7}"/>
              </a:ext>
            </a:extLst>
          </p:cNvPr>
          <p:cNvSpPr>
            <a:spLocks noGrp="1"/>
          </p:cNvSpPr>
          <p:nvPr>
            <p:ph idx="1"/>
          </p:nvPr>
        </p:nvSpPr>
        <p:spPr>
          <a:xfrm>
            <a:off x="4976031" y="963877"/>
            <a:ext cx="6377769" cy="4930246"/>
          </a:xfrm>
        </p:spPr>
        <p:txBody>
          <a:bodyPr anchor="ctr">
            <a:normAutofit/>
          </a:bodyPr>
          <a:lstStyle/>
          <a:p>
            <a:r>
              <a:rPr lang="en-US" sz="2400"/>
              <a:t>The impulse will go through the sensory neurone to the medulla and through the parasympathetic neurone releasing acetylcholine from the sinoatrial node (an inhibitory neurotransmitter) which makes the heart rate slower. This is so the levels of O2 and pH can lower and CO2 levels can be raised.</a:t>
            </a:r>
          </a:p>
          <a:p>
            <a:endParaRPr lang="en-US" sz="2400"/>
          </a:p>
        </p:txBody>
      </p:sp>
    </p:spTree>
    <p:extLst>
      <p:ext uri="{BB962C8B-B14F-4D97-AF65-F5344CB8AC3E}">
        <p14:creationId xmlns:p14="http://schemas.microsoft.com/office/powerpoint/2010/main" val="2332078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9AE206-7EBA-4D33-8BC9-9D8158553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76712-9B9B-4B5E-8256-321A0E8E228E}"/>
              </a:ext>
            </a:extLst>
          </p:cNvPr>
          <p:cNvSpPr>
            <a:spLocks noGrp="1"/>
          </p:cNvSpPr>
          <p:nvPr>
            <p:ph type="ctrTitle"/>
          </p:nvPr>
        </p:nvSpPr>
        <p:spPr>
          <a:xfrm>
            <a:off x="838199" y="4525347"/>
            <a:ext cx="6801321" cy="1737360"/>
          </a:xfrm>
        </p:spPr>
        <p:txBody>
          <a:bodyPr anchor="ctr">
            <a:normAutofit/>
          </a:bodyPr>
          <a:lstStyle/>
          <a:p>
            <a:pPr algn="r"/>
            <a:r>
              <a:rPr lang="en-GB"/>
              <a:t>Monitoring of Blood Pressure</a:t>
            </a:r>
            <a:endParaRPr lang="en-US"/>
          </a:p>
        </p:txBody>
      </p:sp>
      <p:sp>
        <p:nvSpPr>
          <p:cNvPr id="3" name="Subtitle 2">
            <a:extLst>
              <a:ext uri="{FF2B5EF4-FFF2-40B4-BE49-F238E27FC236}">
                <a16:creationId xmlns:a16="http://schemas.microsoft.com/office/drawing/2014/main" id="{0B0B753B-21AE-44B6-993D-58722E49BD44}"/>
              </a:ext>
            </a:extLst>
          </p:cNvPr>
          <p:cNvSpPr>
            <a:spLocks noGrp="1"/>
          </p:cNvSpPr>
          <p:nvPr>
            <p:ph type="subTitle" idx="1"/>
          </p:nvPr>
        </p:nvSpPr>
        <p:spPr>
          <a:xfrm>
            <a:off x="7961258" y="4525347"/>
            <a:ext cx="3258675" cy="1737360"/>
          </a:xfrm>
        </p:spPr>
        <p:txBody>
          <a:bodyPr anchor="ctr">
            <a:normAutofit/>
          </a:bodyPr>
          <a:lstStyle/>
          <a:p>
            <a:pPr algn="l"/>
            <a:r>
              <a:rPr lang="en-GB"/>
              <a:t>Baroreceptors.</a:t>
            </a:r>
            <a:endParaRPr lang="en-US"/>
          </a:p>
        </p:txBody>
      </p:sp>
      <p:sp>
        <p:nvSpPr>
          <p:cNvPr id="17" name="Oval 16">
            <a:extLst>
              <a:ext uri="{FF2B5EF4-FFF2-40B4-BE49-F238E27FC236}">
                <a16:creationId xmlns:a16="http://schemas.microsoft.com/office/drawing/2014/main" id="{6437D937-A7F1-4011-92B4-328E5BE1B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B672F332-AF08-46C6-94F0-77684310D7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34244EF8-D73A-40E1-BE73-D46E6B4B04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AB84D7E8-4ECB-42D7-ADBF-01689B0F24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9E8E38ED-369A-44C2-B635-0BED0E48A6E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6786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4BF43-4BEA-4145-92EE-F57B9326E1CB}"/>
              </a:ext>
            </a:extLst>
          </p:cNvPr>
          <p:cNvSpPr>
            <a:spLocks noGrp="1"/>
          </p:cNvSpPr>
          <p:nvPr>
            <p:ph type="title"/>
          </p:nvPr>
        </p:nvSpPr>
        <p:spPr/>
        <p:txBody>
          <a:bodyPr/>
          <a:lstStyle/>
          <a:p>
            <a:r>
              <a:rPr lang="en-GB" dirty="0"/>
              <a:t>Chemo Receptors</a:t>
            </a:r>
            <a:endParaRPr lang="en-US" dirty="0"/>
          </a:p>
        </p:txBody>
      </p:sp>
      <p:pic>
        <p:nvPicPr>
          <p:cNvPr id="6" name="Online Media 5" title="Chemoreceptor Reflex Control of Blood Pressure">
            <a:hlinkClick r:id="" action="ppaction://media"/>
            <a:extLst>
              <a:ext uri="{FF2B5EF4-FFF2-40B4-BE49-F238E27FC236}">
                <a16:creationId xmlns:a16="http://schemas.microsoft.com/office/drawing/2014/main" id="{0177D29A-9E51-494B-BD8E-8E004EBD0283}"/>
              </a:ext>
            </a:extLst>
          </p:cNvPr>
          <p:cNvPicPr>
            <a:picLocks noGrp="1" noRot="1" noChangeAspect="1"/>
          </p:cNvPicPr>
          <p:nvPr>
            <p:ph idx="1"/>
            <a:videoFile r:link="rId1"/>
          </p:nvPr>
        </p:nvPicPr>
        <p:blipFill>
          <a:blip r:embed="rId3"/>
          <a:stretch>
            <a:fillRect/>
          </a:stretch>
        </p:blipFill>
        <p:spPr>
          <a:xfrm>
            <a:off x="1465545" y="1395869"/>
            <a:ext cx="9732723" cy="5474657"/>
          </a:xfrm>
          <a:prstGeom prst="rect">
            <a:avLst/>
          </a:prstGeom>
        </p:spPr>
      </p:pic>
    </p:spTree>
    <p:extLst>
      <p:ext uri="{BB962C8B-B14F-4D97-AF65-F5344CB8AC3E}">
        <p14:creationId xmlns:p14="http://schemas.microsoft.com/office/powerpoint/2010/main" val="35481255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44060-9A8A-4D8C-A48E-4E27C1724D7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Baroreceptors</a:t>
            </a:r>
            <a:endParaRPr lang="en-US">
              <a:solidFill>
                <a:schemeClr val="accent1"/>
              </a:solidFill>
            </a:endParaRPr>
          </a:p>
        </p:txBody>
      </p:sp>
      <p:cxnSp>
        <p:nvCxnSpPr>
          <p:cNvPr id="17"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AAF545-3910-4F50-807E-25E85B339932}"/>
              </a:ext>
            </a:extLst>
          </p:cNvPr>
          <p:cNvSpPr>
            <a:spLocks noGrp="1"/>
          </p:cNvSpPr>
          <p:nvPr>
            <p:ph idx="1"/>
          </p:nvPr>
        </p:nvSpPr>
        <p:spPr>
          <a:xfrm>
            <a:off x="4976031" y="963877"/>
            <a:ext cx="6377769" cy="4930246"/>
          </a:xfrm>
        </p:spPr>
        <p:txBody>
          <a:bodyPr anchor="ctr">
            <a:normAutofit/>
          </a:bodyPr>
          <a:lstStyle/>
          <a:p>
            <a:r>
              <a:rPr lang="en-GB" dirty="0"/>
              <a:t>Blood pressure is constantly monitored by your body and adjusted constantly to meet the needs of your body. This monitoring is performed by </a:t>
            </a:r>
            <a:r>
              <a:rPr lang="en-GB" b="1" dirty="0"/>
              <a:t>baroreceptors.</a:t>
            </a:r>
          </a:p>
          <a:p>
            <a:r>
              <a:rPr lang="en-GB" dirty="0"/>
              <a:t>Baroreceptors are special receptors that detect changes in your blood pressure. Baroreceptors are found within the walls of your blood vessels. The </a:t>
            </a:r>
            <a:r>
              <a:rPr lang="en-GB" dirty="0">
                <a:hlinkClick r:id="rId2"/>
              </a:rPr>
              <a:t>aorta</a:t>
            </a:r>
            <a:r>
              <a:rPr lang="en-GB" dirty="0"/>
              <a:t> and the carotid sinus contain important baroreceptors which constantly monitor blood pressure fluctuations.</a:t>
            </a:r>
            <a:endParaRPr lang="en-US" b="1" dirty="0"/>
          </a:p>
        </p:txBody>
      </p:sp>
    </p:spTree>
    <p:extLst>
      <p:ext uri="{BB962C8B-B14F-4D97-AF65-F5344CB8AC3E}">
        <p14:creationId xmlns:p14="http://schemas.microsoft.com/office/powerpoint/2010/main" val="7313011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2C5608-7D18-4F49-B469-5649263FF128}"/>
              </a:ext>
            </a:extLst>
          </p:cNvPr>
          <p:cNvSpPr>
            <a:spLocks noGrp="1"/>
          </p:cNvSpPr>
          <p:nvPr>
            <p:ph type="title"/>
          </p:nvPr>
        </p:nvSpPr>
        <p:spPr>
          <a:xfrm>
            <a:off x="640079" y="2053641"/>
            <a:ext cx="3669161" cy="2760098"/>
          </a:xfrm>
        </p:spPr>
        <p:txBody>
          <a:bodyPr>
            <a:normAutofit/>
          </a:bodyPr>
          <a:lstStyle/>
          <a:p>
            <a:r>
              <a:rPr lang="en-GB">
                <a:solidFill>
                  <a:srgbClr val="FFFFFF"/>
                </a:solidFill>
              </a:rPr>
              <a:t>Arterial Blood Pressure</a:t>
            </a:r>
            <a:endParaRPr lang="en-US">
              <a:solidFill>
                <a:srgbClr val="FFFFFF"/>
              </a:solidFill>
            </a:endParaRPr>
          </a:p>
        </p:txBody>
      </p:sp>
      <p:sp>
        <p:nvSpPr>
          <p:cNvPr id="3" name="Content Placeholder 2">
            <a:extLst>
              <a:ext uri="{FF2B5EF4-FFF2-40B4-BE49-F238E27FC236}">
                <a16:creationId xmlns:a16="http://schemas.microsoft.com/office/drawing/2014/main" id="{A42060CE-D569-4911-B6F3-615B969B1E18}"/>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Arterial blood pressure is normally regulated within a narrow range, with a mean arterial pressure typically ranging from 85 to 100 mmHg in adults. It is important to tightly control this pressure to ensure adequate blood flow to organs throughout the body. This is accomplished by negative feedback systems incorporating pressure sensors (i.e., baroreceptors) that sense the arterial pressure.</a:t>
            </a:r>
            <a:endParaRPr lang="en-US" dirty="0">
              <a:solidFill>
                <a:srgbClr val="000000"/>
              </a:solidFill>
            </a:endParaRPr>
          </a:p>
        </p:txBody>
      </p:sp>
    </p:spTree>
    <p:extLst>
      <p:ext uri="{BB962C8B-B14F-4D97-AF65-F5344CB8AC3E}">
        <p14:creationId xmlns:p14="http://schemas.microsoft.com/office/powerpoint/2010/main" val="21562717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5442C1-6CAD-49B2-93FA-BCD12FAD3E5B}"/>
              </a:ext>
            </a:extLst>
          </p:cNvPr>
          <p:cNvSpPr>
            <a:spLocks noGrp="1"/>
          </p:cNvSpPr>
          <p:nvPr>
            <p:ph type="title"/>
          </p:nvPr>
        </p:nvSpPr>
        <p:spPr>
          <a:xfrm>
            <a:off x="838200" y="365125"/>
            <a:ext cx="10515600" cy="1325563"/>
          </a:xfrm>
        </p:spPr>
        <p:txBody>
          <a:bodyPr>
            <a:normAutofit/>
          </a:bodyPr>
          <a:lstStyle/>
          <a:p>
            <a:r>
              <a:rPr lang="en-GB" sz="2800" dirty="0"/>
              <a:t>Baroreceptors transmit their data to the </a:t>
            </a:r>
            <a:r>
              <a:rPr lang="en-GB" sz="2800" dirty="0">
                <a:hlinkClick r:id="rId2"/>
              </a:rPr>
              <a:t>central nervous system</a:t>
            </a:r>
            <a:r>
              <a:rPr lang="en-GB" sz="2800" dirty="0"/>
              <a:t>, and more specifically, to the cardio regulatory centre of the medulla oblongata</a:t>
            </a:r>
            <a:endParaRPr lang="en-US" sz="2800" dirty="0"/>
          </a:p>
        </p:txBody>
      </p:sp>
      <p:sp>
        <p:nvSpPr>
          <p:cNvPr id="3" name="Content Placeholder 2">
            <a:extLst>
              <a:ext uri="{FF2B5EF4-FFF2-40B4-BE49-F238E27FC236}">
                <a16:creationId xmlns:a16="http://schemas.microsoft.com/office/drawing/2014/main" id="{08DE30DE-9465-4069-BC65-9925B62DA806}"/>
              </a:ext>
            </a:extLst>
          </p:cNvPr>
          <p:cNvSpPr>
            <a:spLocks noGrp="1"/>
          </p:cNvSpPr>
          <p:nvPr>
            <p:ph idx="1"/>
          </p:nvPr>
        </p:nvSpPr>
        <p:spPr>
          <a:xfrm>
            <a:off x="838200" y="1825625"/>
            <a:ext cx="3797807" cy="4351338"/>
          </a:xfrm>
        </p:spPr>
        <p:txBody>
          <a:bodyPr>
            <a:normAutofit/>
          </a:bodyPr>
          <a:lstStyle/>
          <a:p>
            <a:r>
              <a:rPr lang="en-GB" sz="2000"/>
              <a:t>.</a:t>
            </a:r>
          </a:p>
          <a:p>
            <a:endParaRPr lang="en-GB" sz="2000"/>
          </a:p>
          <a:p>
            <a:endParaRPr lang="en-US" sz="2000"/>
          </a:p>
        </p:txBody>
      </p:sp>
      <p:pic>
        <p:nvPicPr>
          <p:cNvPr id="1026" name="Picture 2" descr="Baroreceptor Transmits to Brain">
            <a:extLst>
              <a:ext uri="{FF2B5EF4-FFF2-40B4-BE49-F238E27FC236}">
                <a16:creationId xmlns:a16="http://schemas.microsoft.com/office/drawing/2014/main" id="{07B238D1-268E-4C52-87EE-5B0391689B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40" r="2" b="2"/>
          <a:stretch/>
        </p:blipFill>
        <p:spPr bwMode="auto">
          <a:xfrm>
            <a:off x="5120640" y="1904281"/>
            <a:ext cx="6233160" cy="4272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20707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BC33D5-EFAF-4891-823E-2906655BA8AB}"/>
              </a:ext>
            </a:extLst>
          </p:cNvPr>
          <p:cNvSpPr>
            <a:spLocks noGrp="1"/>
          </p:cNvSpPr>
          <p:nvPr>
            <p:ph type="title"/>
          </p:nvPr>
        </p:nvSpPr>
        <p:spPr>
          <a:xfrm>
            <a:off x="640079" y="2053641"/>
            <a:ext cx="3669161" cy="2760098"/>
          </a:xfrm>
        </p:spPr>
        <p:txBody>
          <a:bodyPr>
            <a:normAutofit/>
          </a:bodyPr>
          <a:lstStyle/>
          <a:p>
            <a:r>
              <a:rPr lang="en-US" b="1">
                <a:solidFill>
                  <a:srgbClr val="FFFFFF"/>
                </a:solidFill>
              </a:rPr>
              <a:t>Blood Pressure Regulation</a:t>
            </a:r>
            <a:br>
              <a:rPr lang="en-US" b="1">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F280D3B8-4D3E-4A10-9FE9-8FFA6AE4CF86}"/>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If blood pressure within the aorta or the carotid sinus increases, the walls of these arteries stretch and stimulate increased activity within the baroreceptor. This information is then sent via nerves to the cardio regulatory centre within the medulla, which responds by initiating mechanisms that decrease the blood pressure to a normal level.</a:t>
            </a:r>
            <a:endParaRPr lang="en-US" dirty="0">
              <a:solidFill>
                <a:srgbClr val="000000"/>
              </a:solidFill>
            </a:endParaRPr>
          </a:p>
        </p:txBody>
      </p:sp>
    </p:spTree>
    <p:extLst>
      <p:ext uri="{BB962C8B-B14F-4D97-AF65-F5344CB8AC3E}">
        <p14:creationId xmlns:p14="http://schemas.microsoft.com/office/powerpoint/2010/main" val="19999918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EDE7-EC94-43E8-8467-49DC3CF861FD}"/>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High Blood Pressure</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3F30FC-7258-4165-A338-DDEF8AE86471}"/>
              </a:ext>
            </a:extLst>
          </p:cNvPr>
          <p:cNvSpPr>
            <a:spLocks noGrp="1"/>
          </p:cNvSpPr>
          <p:nvPr>
            <p:ph idx="1"/>
          </p:nvPr>
        </p:nvSpPr>
        <p:spPr>
          <a:xfrm>
            <a:off x="4976031" y="963877"/>
            <a:ext cx="6377769" cy="4930246"/>
          </a:xfrm>
        </p:spPr>
        <p:txBody>
          <a:bodyPr anchor="ctr">
            <a:normAutofit/>
          </a:bodyPr>
          <a:lstStyle/>
          <a:p>
            <a:r>
              <a:rPr lang="en-US" dirty="0"/>
              <a:t>If there is high blood pressure the route it follows is through the parasympathetic </a:t>
            </a:r>
            <a:r>
              <a:rPr lang="en-US" dirty="0" err="1"/>
              <a:t>neurone</a:t>
            </a:r>
            <a:r>
              <a:rPr lang="en-US" dirty="0"/>
              <a:t> which releases acetylcholine from the sinoatrial node slowing the heart rate down to lower the blood pressure.</a:t>
            </a:r>
          </a:p>
          <a:p>
            <a:endParaRPr lang="en-US" sz="2400" dirty="0"/>
          </a:p>
        </p:txBody>
      </p:sp>
    </p:spTree>
    <p:extLst>
      <p:ext uri="{BB962C8B-B14F-4D97-AF65-F5344CB8AC3E}">
        <p14:creationId xmlns:p14="http://schemas.microsoft.com/office/powerpoint/2010/main" val="27473689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F4D889D-150A-44D3-BF70-C773A45B38A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Responses To High Blood Pressure</a:t>
            </a:r>
            <a:endParaRPr lang="en-US" sz="4000">
              <a:solidFill>
                <a:srgbClr val="FFFFFF"/>
              </a:solidFill>
            </a:endParaRPr>
          </a:p>
        </p:txBody>
      </p:sp>
      <p:sp>
        <p:nvSpPr>
          <p:cNvPr id="3" name="Content Placeholder 2">
            <a:extLst>
              <a:ext uri="{FF2B5EF4-FFF2-40B4-BE49-F238E27FC236}">
                <a16:creationId xmlns:a16="http://schemas.microsoft.com/office/drawing/2014/main" id="{025C8EFD-4A00-4D1A-B6F1-3779A8F3E5C2}"/>
              </a:ext>
            </a:extLst>
          </p:cNvPr>
          <p:cNvSpPr>
            <a:spLocks noGrp="1"/>
          </p:cNvSpPr>
          <p:nvPr>
            <p:ph idx="1"/>
          </p:nvPr>
        </p:nvSpPr>
        <p:spPr>
          <a:xfrm>
            <a:off x="1179226" y="3092970"/>
            <a:ext cx="9833548" cy="2693976"/>
          </a:xfrm>
        </p:spPr>
        <p:txBody>
          <a:bodyPr>
            <a:normAutofit/>
          </a:bodyPr>
          <a:lstStyle/>
          <a:p>
            <a:r>
              <a:rPr lang="en-GB" sz="2000" dirty="0">
                <a:solidFill>
                  <a:srgbClr val="000000"/>
                </a:solidFill>
              </a:rPr>
              <a:t> </a:t>
            </a:r>
            <a:r>
              <a:rPr lang="en-GB" dirty="0">
                <a:solidFill>
                  <a:srgbClr val="000000"/>
                </a:solidFill>
              </a:rPr>
              <a:t>First see a decrease of sympathetic input and an increase in parasympathetic input to the heart. </a:t>
            </a:r>
          </a:p>
          <a:p>
            <a:r>
              <a:rPr lang="en-GB" dirty="0">
                <a:solidFill>
                  <a:srgbClr val="000000"/>
                </a:solidFill>
              </a:rPr>
              <a:t>The sympathetic nervous system increases heart rate and stimulate the heart muscle to pump with more force. </a:t>
            </a:r>
            <a:endParaRPr lang="en-US" dirty="0">
              <a:solidFill>
                <a:srgbClr val="000000"/>
              </a:solidFill>
            </a:endParaRPr>
          </a:p>
        </p:txBody>
      </p:sp>
    </p:spTree>
    <p:extLst>
      <p:ext uri="{BB962C8B-B14F-4D97-AF65-F5344CB8AC3E}">
        <p14:creationId xmlns:p14="http://schemas.microsoft.com/office/powerpoint/2010/main" val="10387750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5724071-AC7B-4A67-934B-CD7F907458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8E98C-887F-4370-80A4-D22BCD8C41D8}"/>
              </a:ext>
            </a:extLst>
          </p:cNvPr>
          <p:cNvSpPr>
            <a:spLocks noGrp="1"/>
          </p:cNvSpPr>
          <p:nvPr>
            <p:ph type="title"/>
          </p:nvPr>
        </p:nvSpPr>
        <p:spPr>
          <a:xfrm>
            <a:off x="838200" y="365125"/>
            <a:ext cx="10515600" cy="1325563"/>
          </a:xfrm>
        </p:spPr>
        <p:txBody>
          <a:bodyPr>
            <a:normAutofit/>
          </a:bodyPr>
          <a:lstStyle/>
          <a:p>
            <a:r>
              <a:rPr lang="en-GB">
                <a:solidFill>
                  <a:schemeClr val="bg1"/>
                </a:solidFill>
              </a:rPr>
              <a:t>The parasympathetic nervous system</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73066AC5-B6F1-4352-ACFB-9A90EAB7C2A0}"/>
              </a:ext>
            </a:extLst>
          </p:cNvPr>
          <p:cNvGraphicFramePr>
            <a:graphicFrameLocks noGrp="1"/>
          </p:cNvGraphicFramePr>
          <p:nvPr>
            <p:ph idx="1"/>
            <p:extLst>
              <p:ext uri="{D42A27DB-BD31-4B8C-83A1-F6EECF244321}">
                <p14:modId xmlns:p14="http://schemas.microsoft.com/office/powerpoint/2010/main" val="3622317678"/>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12212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8090-1924-46D9-B8DA-1E68EE4F9408}"/>
              </a:ext>
            </a:extLst>
          </p:cNvPr>
          <p:cNvSpPr>
            <a:spLocks noGrp="1"/>
          </p:cNvSpPr>
          <p:nvPr>
            <p:ph type="title"/>
          </p:nvPr>
        </p:nvSpPr>
        <p:spPr>
          <a:xfrm>
            <a:off x="838200" y="631825"/>
            <a:ext cx="10515600" cy="1325563"/>
          </a:xfrm>
        </p:spPr>
        <p:txBody>
          <a:bodyPr>
            <a:normAutofit/>
          </a:bodyPr>
          <a:lstStyle/>
          <a:p>
            <a:r>
              <a:rPr lang="en-GB" dirty="0"/>
              <a:t>Responses to Low Blood Pressure</a:t>
            </a:r>
            <a:endParaRPr lang="en-US" dirty="0"/>
          </a:p>
        </p:txBody>
      </p:sp>
      <p:sp>
        <p:nvSpPr>
          <p:cNvPr id="3" name="Content Placeholder 2">
            <a:extLst>
              <a:ext uri="{FF2B5EF4-FFF2-40B4-BE49-F238E27FC236}">
                <a16:creationId xmlns:a16="http://schemas.microsoft.com/office/drawing/2014/main" id="{A806B1D2-0CCB-4A44-A73B-FF556F8C4509}"/>
              </a:ext>
            </a:extLst>
          </p:cNvPr>
          <p:cNvSpPr>
            <a:spLocks noGrp="1"/>
          </p:cNvSpPr>
          <p:nvPr>
            <p:ph idx="1"/>
          </p:nvPr>
        </p:nvSpPr>
        <p:spPr>
          <a:xfrm>
            <a:off x="838200" y="2057400"/>
            <a:ext cx="10515600" cy="3871762"/>
          </a:xfrm>
        </p:spPr>
        <p:txBody>
          <a:bodyPr>
            <a:normAutofit/>
          </a:bodyPr>
          <a:lstStyle/>
          <a:p>
            <a:r>
              <a:rPr lang="en-GB" sz="2400"/>
              <a:t>When the baroreceptors of the aorta or carotid sinus detect a drop in blood pressure. A decrease in blood pressure causes a decrease in action potentials sent to the cardio regulatory centre of the medulla.</a:t>
            </a:r>
          </a:p>
          <a:p>
            <a:r>
              <a:rPr lang="en-US" sz="2400"/>
              <a:t>If there is low blood pressure the route it follows is through the sympathetic neurone which releases noradrenalin from the sinoatrial node making the heart rate faster to raise the blood pressure.</a:t>
            </a:r>
          </a:p>
          <a:p>
            <a:pPr marL="0" indent="0">
              <a:buNone/>
            </a:pPr>
            <a:endParaRPr lang="en-GB" sz="2400"/>
          </a:p>
          <a:p>
            <a:r>
              <a:rPr lang="en-GB" sz="2400"/>
              <a:t>Therefore, to raise blood pressure, the body will first cause an increase in sympathetic nerve activity to the SA node, causing it to fire more frequently, which increases the heart rate. </a:t>
            </a:r>
            <a:endParaRPr lang="en-US" sz="2400"/>
          </a:p>
        </p:txBody>
      </p:sp>
    </p:spTree>
    <p:extLst>
      <p:ext uri="{BB962C8B-B14F-4D97-AF65-F5344CB8AC3E}">
        <p14:creationId xmlns:p14="http://schemas.microsoft.com/office/powerpoint/2010/main" val="9551008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F9C6A-5C38-4A58-B426-11D627ABB403}"/>
              </a:ext>
            </a:extLst>
          </p:cNvPr>
          <p:cNvSpPr>
            <a:spLocks noGrp="1"/>
          </p:cNvSpPr>
          <p:nvPr>
            <p:ph idx="4294967295"/>
          </p:nvPr>
        </p:nvSpPr>
        <p:spPr>
          <a:xfrm>
            <a:off x="838200" y="2057400"/>
            <a:ext cx="10515600" cy="3871762"/>
          </a:xfrm>
        </p:spPr>
        <p:txBody>
          <a:bodyPr vert="horz" lIns="91440" tIns="45720" rIns="91440" bIns="45720" rtlCol="0">
            <a:normAutofit/>
          </a:bodyPr>
          <a:lstStyle/>
          <a:p>
            <a:r>
              <a:rPr lang="en-US" sz="2400"/>
              <a:t>The heart muscle is also stimulated to pump with more force, and this increases the stroke volume. When heart rate and stroke volume increase, we see an increase in cardiac output. </a:t>
            </a:r>
          </a:p>
          <a:p>
            <a:r>
              <a:rPr lang="en-US" sz="2400"/>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p:txBody>
      </p:sp>
    </p:spTree>
    <p:extLst>
      <p:ext uri="{BB962C8B-B14F-4D97-AF65-F5344CB8AC3E}">
        <p14:creationId xmlns:p14="http://schemas.microsoft.com/office/powerpoint/2010/main" val="31233315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C632-071C-4CEE-822C-9983D0EF2E8A}"/>
              </a:ext>
            </a:extLst>
          </p:cNvPr>
          <p:cNvSpPr>
            <a:spLocks noGrp="1"/>
          </p:cNvSpPr>
          <p:nvPr>
            <p:ph type="title"/>
          </p:nvPr>
        </p:nvSpPr>
        <p:spPr/>
        <p:txBody>
          <a:bodyPr/>
          <a:lstStyle/>
          <a:p>
            <a:r>
              <a:rPr lang="en-GB" dirty="0"/>
              <a:t>Baroreceptors</a:t>
            </a:r>
            <a:endParaRPr lang="en-US" dirty="0"/>
          </a:p>
        </p:txBody>
      </p:sp>
      <p:pic>
        <p:nvPicPr>
          <p:cNvPr id="8" name="Online Media 7" title="Baroreceptor Reflex Control of Blood Pressure 1">
            <a:hlinkClick r:id="" action="ppaction://media"/>
            <a:extLst>
              <a:ext uri="{FF2B5EF4-FFF2-40B4-BE49-F238E27FC236}">
                <a16:creationId xmlns:a16="http://schemas.microsoft.com/office/drawing/2014/main" id="{6736FA26-79C4-40F7-A90D-0C55A6EC09F0}"/>
              </a:ext>
            </a:extLst>
          </p:cNvPr>
          <p:cNvPicPr>
            <a:picLocks noGrp="1" noRot="1" noChangeAspect="1"/>
          </p:cNvPicPr>
          <p:nvPr>
            <p:ph idx="1"/>
            <a:videoFile r:link="rId1"/>
          </p:nvPr>
        </p:nvPicPr>
        <p:blipFill>
          <a:blip r:embed="rId3"/>
          <a:stretch>
            <a:fillRect/>
          </a:stretch>
        </p:blipFill>
        <p:spPr>
          <a:xfrm>
            <a:off x="1327759" y="1318364"/>
            <a:ext cx="9369468" cy="5270326"/>
          </a:xfrm>
          <a:prstGeom prst="rect">
            <a:avLst/>
          </a:prstGeom>
        </p:spPr>
      </p:pic>
    </p:spTree>
    <p:extLst>
      <p:ext uri="{BB962C8B-B14F-4D97-AF65-F5344CB8AC3E}">
        <p14:creationId xmlns:p14="http://schemas.microsoft.com/office/powerpoint/2010/main" val="21875454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FD33-6EC4-4F88-A1AE-AE81B56ECCFF}"/>
              </a:ext>
            </a:extLst>
          </p:cNvPr>
          <p:cNvSpPr>
            <a:spLocks noGrp="1"/>
          </p:cNvSpPr>
          <p:nvPr>
            <p:ph type="title"/>
          </p:nvPr>
        </p:nvSpPr>
        <p:spPr/>
        <p:txBody>
          <a:bodyPr>
            <a:normAutofit fontScale="90000"/>
          </a:bodyPr>
          <a:lstStyle/>
          <a:p>
            <a:r>
              <a:rPr lang="en-GB" dirty="0"/>
              <a:t>The Renin-Angiotensin System and Blood Pressure Control</a:t>
            </a:r>
            <a:br>
              <a:rPr lang="en-GB" dirty="0"/>
            </a:br>
            <a:endParaRPr lang="en-US" dirty="0"/>
          </a:p>
        </p:txBody>
      </p:sp>
      <p:sp>
        <p:nvSpPr>
          <p:cNvPr id="3" name="Content Placeholder 2">
            <a:extLst>
              <a:ext uri="{FF2B5EF4-FFF2-40B4-BE49-F238E27FC236}">
                <a16:creationId xmlns:a16="http://schemas.microsoft.com/office/drawing/2014/main" id="{36FA7103-43A8-4DF3-BC49-5AB31DCC394F}"/>
              </a:ext>
            </a:extLst>
          </p:cNvPr>
          <p:cNvSpPr>
            <a:spLocks noGrp="1"/>
          </p:cNvSpPr>
          <p:nvPr>
            <p:ph idx="1"/>
          </p:nvPr>
        </p:nvSpPr>
        <p:spPr/>
        <p:txBody>
          <a:bodyPr/>
          <a:lstStyle/>
          <a:p>
            <a:r>
              <a:rPr lang="en-GB" dirty="0"/>
              <a:t>The renin-angiotensin system or RAS regulates blood pressure and fluid balance in the body. When blood volume or sodium levels in the body are low, or blood potassium is high, cells in the kidney release the enzyme, renin.</a:t>
            </a:r>
          </a:p>
          <a:p>
            <a:r>
              <a:rPr lang="en-US" dirty="0"/>
              <a:t>Renin converts angiotensinogen, which is produced in the liver, to the hormone angiotensin I. An enzyme known as ACE or angiotensin-converting enzyme found in the lungs metabolizes angiotensin I into angiotensin II</a:t>
            </a:r>
          </a:p>
        </p:txBody>
      </p:sp>
    </p:spTree>
    <p:extLst>
      <p:ext uri="{BB962C8B-B14F-4D97-AF65-F5344CB8AC3E}">
        <p14:creationId xmlns:p14="http://schemas.microsoft.com/office/powerpoint/2010/main" val="36421334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5D13-BF15-45EB-BC3D-B6BCD39F6470}"/>
              </a:ext>
            </a:extLst>
          </p:cNvPr>
          <p:cNvSpPr>
            <a:spLocks noGrp="1"/>
          </p:cNvSpPr>
          <p:nvPr>
            <p:ph type="title"/>
          </p:nvPr>
        </p:nvSpPr>
        <p:spPr/>
        <p:txBody>
          <a:bodyPr>
            <a:normAutofit/>
          </a:bodyPr>
          <a:lstStyle/>
          <a:p>
            <a:r>
              <a:rPr lang="en-GB" sz="1800" dirty="0"/>
              <a:t>The Renin-Angiotensin System and Blood Pressure Control</a:t>
            </a:r>
            <a:endParaRPr lang="en-US" sz="1800" dirty="0"/>
          </a:p>
        </p:txBody>
      </p:sp>
      <p:pic>
        <p:nvPicPr>
          <p:cNvPr id="10" name="Online Media 9">
            <a:hlinkClick r:id="" action="ppaction://media"/>
            <a:extLst>
              <a:ext uri="{FF2B5EF4-FFF2-40B4-BE49-F238E27FC236}">
                <a16:creationId xmlns:a16="http://schemas.microsoft.com/office/drawing/2014/main" id="{CBC325FC-A692-4041-B90E-723501EE07E2}"/>
              </a:ext>
            </a:extLst>
          </p:cNvPr>
          <p:cNvPicPr>
            <a:picLocks noGrp="1" noRot="1" noChangeAspect="1"/>
          </p:cNvPicPr>
          <p:nvPr>
            <p:ph idx="1"/>
            <a:videoFile r:link="rId1"/>
          </p:nvPr>
        </p:nvPicPr>
        <p:blipFill>
          <a:blip r:embed="rId3"/>
          <a:stretch>
            <a:fillRect/>
          </a:stretch>
        </p:blipFill>
        <p:spPr>
          <a:xfrm>
            <a:off x="1565753" y="1452236"/>
            <a:ext cx="9194105" cy="5171684"/>
          </a:xfrm>
          <a:prstGeom prst="rect">
            <a:avLst/>
          </a:prstGeom>
        </p:spPr>
      </p:pic>
    </p:spTree>
    <p:extLst>
      <p:ext uri="{BB962C8B-B14F-4D97-AF65-F5344CB8AC3E}">
        <p14:creationId xmlns:p14="http://schemas.microsoft.com/office/powerpoint/2010/main" val="20907753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F0E4-DC2E-45BE-AEA6-CFBDEDDDC31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972B3361-7706-4955-AE2C-268850BE6AC3}"/>
              </a:ext>
            </a:extLst>
          </p:cNvPr>
          <p:cNvSpPr>
            <a:spLocks noGrp="1"/>
          </p:cNvSpPr>
          <p:nvPr>
            <p:ph idx="1"/>
          </p:nvPr>
        </p:nvSpPr>
        <p:spPr/>
        <p:txBody>
          <a:bodyPr/>
          <a:lstStyle/>
          <a:p>
            <a:r>
              <a:rPr lang="en-GB" dirty="0"/>
              <a:t>Angiotensin II causes blood vessels to constrict and blood pressure to increase. Angiotensin II stimulates the release of the hormone aldosterone in the adrenal glands, which causes the renal tubules to retain sodium and water and excrete potassium.</a:t>
            </a:r>
          </a:p>
          <a:p>
            <a:r>
              <a:rPr lang="en-GB" dirty="0"/>
              <a:t>Together, angiotensin II and aldosterone work to raise blood volume, blood pressure and sodium levels in the blood to restore the balance of sodium, potassium, and fluids. If the renin-angiotensin system becomes overactive, consistently high blood pressure results.</a:t>
            </a:r>
            <a:endParaRPr lang="en-US" dirty="0"/>
          </a:p>
        </p:txBody>
      </p:sp>
    </p:spTree>
    <p:extLst>
      <p:ext uri="{BB962C8B-B14F-4D97-AF65-F5344CB8AC3E}">
        <p14:creationId xmlns:p14="http://schemas.microsoft.com/office/powerpoint/2010/main" val="27609289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925</Words>
  <Application>Microsoft Office PowerPoint</Application>
  <PresentationFormat>Widescreen</PresentationFormat>
  <Paragraphs>43</Paragraphs>
  <Slides>19</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Chemo Receptors</vt:lpstr>
      <vt:lpstr>Low levels of O2 and pH with high levels of CO2</vt:lpstr>
      <vt:lpstr>Sympathetic or Parasympathetic Responses</vt:lpstr>
      <vt:lpstr>High levels of O2 and pH with low levels of CO2</vt:lpstr>
      <vt:lpstr>Monitoring of Blood Pressure</vt:lpstr>
      <vt:lpstr>Chemo Receptors</vt:lpstr>
      <vt:lpstr>Baroreceptors</vt:lpstr>
      <vt:lpstr>Arterial Blood Pressure</vt:lpstr>
      <vt:lpstr>Baroreceptors transmit their data to the central nervous system, and more specifically, to the cardio regulatory centre of the medulla oblongata</vt:lpstr>
      <vt:lpstr>Blood Pressure Regulation </vt:lpstr>
      <vt:lpstr>High Blood Pressure</vt:lpstr>
      <vt:lpstr>Responses To High Blood Pressure</vt:lpstr>
      <vt:lpstr>The parasympathetic nervous system</vt:lpstr>
      <vt:lpstr>Responses to Low Blood Pressure</vt:lpstr>
      <vt:lpstr>PowerPoint Presentation</vt:lpstr>
      <vt:lpstr>Baroreceptors</vt:lpstr>
      <vt:lpstr>The Renin-Angiotensin System and Blood Pressure Control </vt:lpstr>
      <vt:lpstr>The Renin-Angiotensin System and Blood Pressure Control</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Chemo Receptors</dc:title>
  <dc:creator>Felicity Page</dc:creator>
  <cp:lastModifiedBy>Felicity Page</cp:lastModifiedBy>
  <cp:revision>4</cp:revision>
  <dcterms:created xsi:type="dcterms:W3CDTF">2018-11-04T18:01:40Z</dcterms:created>
  <dcterms:modified xsi:type="dcterms:W3CDTF">2018-11-12T14:06:02Z</dcterms:modified>
</cp:coreProperties>
</file>