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277" r:id="rId2"/>
    <p:sldId id="329" r:id="rId3"/>
    <p:sldId id="334" r:id="rId4"/>
    <p:sldId id="257" r:id="rId5"/>
    <p:sldId id="258" r:id="rId6"/>
    <p:sldId id="259" r:id="rId7"/>
    <p:sldId id="330" r:id="rId8"/>
    <p:sldId id="260" r:id="rId9"/>
    <p:sldId id="261" r:id="rId10"/>
    <p:sldId id="262" r:id="rId11"/>
    <p:sldId id="263" r:id="rId12"/>
    <p:sldId id="264" r:id="rId13"/>
    <p:sldId id="266" r:id="rId14"/>
    <p:sldId id="267" r:id="rId15"/>
    <p:sldId id="268" r:id="rId16"/>
    <p:sldId id="269" r:id="rId17"/>
    <p:sldId id="270" r:id="rId18"/>
    <p:sldId id="271" r:id="rId19"/>
    <p:sldId id="272" r:id="rId20"/>
    <p:sldId id="273" r:id="rId21"/>
    <p:sldId id="274" r:id="rId22"/>
    <p:sldId id="275" r:id="rId23"/>
    <p:sldId id="276" r:id="rId24"/>
    <p:sldId id="280" r:id="rId25"/>
    <p:sldId id="278" r:id="rId26"/>
    <p:sldId id="281" r:id="rId27"/>
    <p:sldId id="282" r:id="rId28"/>
    <p:sldId id="283" r:id="rId29"/>
    <p:sldId id="284" r:id="rId30"/>
    <p:sldId id="285" r:id="rId31"/>
    <p:sldId id="286" r:id="rId32"/>
    <p:sldId id="287" r:id="rId33"/>
    <p:sldId id="288" r:id="rId34"/>
    <p:sldId id="289" r:id="rId35"/>
    <p:sldId id="333" r:id="rId36"/>
    <p:sldId id="332" r:id="rId3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EC1345-FCCA-4241-896D-94EC042DDF89}" v="12" dt="2025-02-26T16:24:38.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274" autoAdjust="0"/>
  </p:normalViewPr>
  <p:slideViewPr>
    <p:cSldViewPr>
      <p:cViewPr varScale="1">
        <p:scale>
          <a:sx n="69" d="100"/>
          <a:sy n="69" d="100"/>
        </p:scale>
        <p:origin x="162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8A5BF2-B085-4AB5-B0AE-0D521F4957E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DB622E26-F797-4CA9-9BD4-468CE572D263}">
      <dgm:prSet/>
      <dgm:spPr/>
      <dgm:t>
        <a:bodyPr/>
        <a:lstStyle/>
        <a:p>
          <a:r>
            <a:rPr lang="en-GB" b="0" i="0" dirty="0">
              <a:solidFill>
                <a:schemeClr val="tx2"/>
              </a:solidFill>
            </a:rPr>
            <a:t>By the end of the lesson, students should be able to:</a:t>
          </a:r>
          <a:endParaRPr lang="en-US" dirty="0">
            <a:solidFill>
              <a:schemeClr val="tx2"/>
            </a:solidFill>
          </a:endParaRPr>
        </a:p>
      </dgm:t>
    </dgm:pt>
    <dgm:pt modelId="{4CE34807-17EB-47E6-9BD3-373A580427CD}" type="parTrans" cxnId="{0EE40BC6-0E6C-4DFC-8C23-6322F2AB12FB}">
      <dgm:prSet/>
      <dgm:spPr/>
      <dgm:t>
        <a:bodyPr/>
        <a:lstStyle/>
        <a:p>
          <a:endParaRPr lang="en-US"/>
        </a:p>
      </dgm:t>
    </dgm:pt>
    <dgm:pt modelId="{B664ABB4-4DD0-44C3-A18E-DFEF18125974}" type="sibTrans" cxnId="{0EE40BC6-0E6C-4DFC-8C23-6322F2AB12FB}">
      <dgm:prSet/>
      <dgm:spPr/>
      <dgm:t>
        <a:bodyPr/>
        <a:lstStyle/>
        <a:p>
          <a:endParaRPr lang="en-US"/>
        </a:p>
      </dgm:t>
    </dgm:pt>
    <dgm:pt modelId="{D8A9492D-F657-47DE-B557-B61D9DFFF1D8}">
      <dgm:prSet/>
      <dgm:spPr/>
      <dgm:t>
        <a:bodyPr/>
        <a:lstStyle/>
        <a:p>
          <a:r>
            <a:rPr lang="en-GB" b="0" i="0" dirty="0"/>
            <a:t>Discuss the role of different agents in Health and Wellbeing.</a:t>
          </a:r>
          <a:endParaRPr lang="en-US" dirty="0"/>
        </a:p>
      </dgm:t>
    </dgm:pt>
    <dgm:pt modelId="{D9A8A621-DF27-496B-AD2A-E703AE76F6FD}" type="parTrans" cxnId="{CE788D84-0FEB-4D07-B1B0-15F7B7AD0151}">
      <dgm:prSet/>
      <dgm:spPr/>
      <dgm:t>
        <a:bodyPr/>
        <a:lstStyle/>
        <a:p>
          <a:endParaRPr lang="en-US"/>
        </a:p>
      </dgm:t>
    </dgm:pt>
    <dgm:pt modelId="{04438C16-B1AA-45F5-82E2-2196F81BEFEA}" type="sibTrans" cxnId="{CE788D84-0FEB-4D07-B1B0-15F7B7AD0151}">
      <dgm:prSet/>
      <dgm:spPr/>
      <dgm:t>
        <a:bodyPr/>
        <a:lstStyle/>
        <a:p>
          <a:endParaRPr lang="en-US"/>
        </a:p>
      </dgm:t>
    </dgm:pt>
    <dgm:pt modelId="{BE2E6131-DA51-4F06-8E7C-77702CD1CE70}">
      <dgm:prSet/>
      <dgm:spPr/>
      <dgm:t>
        <a:bodyPr/>
        <a:lstStyle/>
        <a:p>
          <a:r>
            <a:rPr lang="en-GB" b="0" i="0" dirty="0"/>
            <a:t>Discuss the role of key stakeholders in sustainable development</a:t>
          </a:r>
          <a:endParaRPr lang="en-US" dirty="0"/>
        </a:p>
      </dgm:t>
    </dgm:pt>
    <dgm:pt modelId="{0DDEA84A-7FC9-40BB-B053-674C1766262E}" type="parTrans" cxnId="{5925F35D-B2FF-4D8C-B5C6-16AD929C5DDD}">
      <dgm:prSet/>
      <dgm:spPr/>
      <dgm:t>
        <a:bodyPr/>
        <a:lstStyle/>
        <a:p>
          <a:endParaRPr lang="en-US"/>
        </a:p>
      </dgm:t>
    </dgm:pt>
    <dgm:pt modelId="{CB53376A-6BD5-40C5-BD81-1AEC682464BE}" type="sibTrans" cxnId="{5925F35D-B2FF-4D8C-B5C6-16AD929C5DDD}">
      <dgm:prSet/>
      <dgm:spPr/>
      <dgm:t>
        <a:bodyPr/>
        <a:lstStyle/>
        <a:p>
          <a:endParaRPr lang="en-US"/>
        </a:p>
      </dgm:t>
    </dgm:pt>
    <dgm:pt modelId="{5FBF549F-CAC3-4974-B9C5-A09199157D0E}">
      <dgm:prSet/>
      <dgm:spPr/>
      <dgm:t>
        <a:bodyPr/>
        <a:lstStyle/>
        <a:p>
          <a:r>
            <a:rPr lang="en-GB" b="0" i="0" dirty="0"/>
            <a:t>Outline some of the contemporary global health challenges and approaches for addressing these. </a:t>
          </a:r>
          <a:endParaRPr lang="en-US" dirty="0"/>
        </a:p>
      </dgm:t>
    </dgm:pt>
    <dgm:pt modelId="{7A832459-0AF4-4146-AE03-71869A59AF91}" type="parTrans" cxnId="{1651CEDA-D336-4C5D-BD7A-19455E498EDB}">
      <dgm:prSet/>
      <dgm:spPr/>
      <dgm:t>
        <a:bodyPr/>
        <a:lstStyle/>
        <a:p>
          <a:endParaRPr lang="en-US"/>
        </a:p>
      </dgm:t>
    </dgm:pt>
    <dgm:pt modelId="{F41EBDA9-129E-4B0A-86DE-2B22CBA8C8EE}" type="sibTrans" cxnId="{1651CEDA-D336-4C5D-BD7A-19455E498EDB}">
      <dgm:prSet/>
      <dgm:spPr/>
      <dgm:t>
        <a:bodyPr/>
        <a:lstStyle/>
        <a:p>
          <a:endParaRPr lang="en-US"/>
        </a:p>
      </dgm:t>
    </dgm:pt>
    <dgm:pt modelId="{A8AD9A54-42CC-4DA5-BE7B-CA36174004E1}" type="pres">
      <dgm:prSet presAssocID="{CD8A5BF2-B085-4AB5-B0AE-0D521F4957E2}" presName="linear" presStyleCnt="0">
        <dgm:presLayoutVars>
          <dgm:animLvl val="lvl"/>
          <dgm:resizeHandles val="exact"/>
        </dgm:presLayoutVars>
      </dgm:prSet>
      <dgm:spPr/>
    </dgm:pt>
    <dgm:pt modelId="{EBF8AB9B-45B2-45D8-A86A-7718A868B6E1}" type="pres">
      <dgm:prSet presAssocID="{DB622E26-F797-4CA9-9BD4-468CE572D263}" presName="parentText" presStyleLbl="node1" presStyleIdx="0" presStyleCnt="1">
        <dgm:presLayoutVars>
          <dgm:chMax val="0"/>
          <dgm:bulletEnabled val="1"/>
        </dgm:presLayoutVars>
      </dgm:prSet>
      <dgm:spPr/>
    </dgm:pt>
    <dgm:pt modelId="{A8D8F2B2-BDF9-4A22-9BB8-C3B0894AFF85}" type="pres">
      <dgm:prSet presAssocID="{DB622E26-F797-4CA9-9BD4-468CE572D263}" presName="childText" presStyleLbl="revTx" presStyleIdx="0" presStyleCnt="1">
        <dgm:presLayoutVars>
          <dgm:bulletEnabled val="1"/>
        </dgm:presLayoutVars>
      </dgm:prSet>
      <dgm:spPr/>
    </dgm:pt>
  </dgm:ptLst>
  <dgm:cxnLst>
    <dgm:cxn modelId="{5925F35D-B2FF-4D8C-B5C6-16AD929C5DDD}" srcId="{DB622E26-F797-4CA9-9BD4-468CE572D263}" destId="{BE2E6131-DA51-4F06-8E7C-77702CD1CE70}" srcOrd="1" destOrd="0" parTransId="{0DDEA84A-7FC9-40BB-B053-674C1766262E}" sibTransId="{CB53376A-6BD5-40C5-BD81-1AEC682464BE}"/>
    <dgm:cxn modelId="{4D36A95E-D569-48DA-B05B-5E163C6E9579}" type="presOf" srcId="{BE2E6131-DA51-4F06-8E7C-77702CD1CE70}" destId="{A8D8F2B2-BDF9-4A22-9BB8-C3B0894AFF85}" srcOrd="0" destOrd="1" presId="urn:microsoft.com/office/officeart/2005/8/layout/vList2"/>
    <dgm:cxn modelId="{3DA26358-C7AC-4B44-B1BE-41B643578D0E}" type="presOf" srcId="{D8A9492D-F657-47DE-B557-B61D9DFFF1D8}" destId="{A8D8F2B2-BDF9-4A22-9BB8-C3B0894AFF85}" srcOrd="0" destOrd="0" presId="urn:microsoft.com/office/officeart/2005/8/layout/vList2"/>
    <dgm:cxn modelId="{1E035782-8B61-4DB4-BF9B-D9C5F7D4132D}" type="presOf" srcId="{DB622E26-F797-4CA9-9BD4-468CE572D263}" destId="{EBF8AB9B-45B2-45D8-A86A-7718A868B6E1}" srcOrd="0" destOrd="0" presId="urn:microsoft.com/office/officeart/2005/8/layout/vList2"/>
    <dgm:cxn modelId="{CE788D84-0FEB-4D07-B1B0-15F7B7AD0151}" srcId="{DB622E26-F797-4CA9-9BD4-468CE572D263}" destId="{D8A9492D-F657-47DE-B557-B61D9DFFF1D8}" srcOrd="0" destOrd="0" parTransId="{D9A8A621-DF27-496B-AD2A-E703AE76F6FD}" sibTransId="{04438C16-B1AA-45F5-82E2-2196F81BEFEA}"/>
    <dgm:cxn modelId="{BF9C949F-9DA8-42F9-A11F-19F79EA5516D}" type="presOf" srcId="{CD8A5BF2-B085-4AB5-B0AE-0D521F4957E2}" destId="{A8AD9A54-42CC-4DA5-BE7B-CA36174004E1}" srcOrd="0" destOrd="0" presId="urn:microsoft.com/office/officeart/2005/8/layout/vList2"/>
    <dgm:cxn modelId="{0EE40BC6-0E6C-4DFC-8C23-6322F2AB12FB}" srcId="{CD8A5BF2-B085-4AB5-B0AE-0D521F4957E2}" destId="{DB622E26-F797-4CA9-9BD4-468CE572D263}" srcOrd="0" destOrd="0" parTransId="{4CE34807-17EB-47E6-9BD3-373A580427CD}" sibTransId="{B664ABB4-4DD0-44C3-A18E-DFEF18125974}"/>
    <dgm:cxn modelId="{1651CEDA-D336-4C5D-BD7A-19455E498EDB}" srcId="{DB622E26-F797-4CA9-9BD4-468CE572D263}" destId="{5FBF549F-CAC3-4974-B9C5-A09199157D0E}" srcOrd="2" destOrd="0" parTransId="{7A832459-0AF4-4146-AE03-71869A59AF91}" sibTransId="{F41EBDA9-129E-4B0A-86DE-2B22CBA8C8EE}"/>
    <dgm:cxn modelId="{64525EDF-58FA-4706-B984-B636750AD32D}" type="presOf" srcId="{5FBF549F-CAC3-4974-B9C5-A09199157D0E}" destId="{A8D8F2B2-BDF9-4A22-9BB8-C3B0894AFF85}" srcOrd="0" destOrd="2" presId="urn:microsoft.com/office/officeart/2005/8/layout/vList2"/>
    <dgm:cxn modelId="{289CCF6B-2696-4698-B8EB-A5530577E79C}" type="presParOf" srcId="{A8AD9A54-42CC-4DA5-BE7B-CA36174004E1}" destId="{EBF8AB9B-45B2-45D8-A86A-7718A868B6E1}" srcOrd="0" destOrd="0" presId="urn:microsoft.com/office/officeart/2005/8/layout/vList2"/>
    <dgm:cxn modelId="{6CAC57B9-D75B-4710-A48B-F5C62BCBAD33}" type="presParOf" srcId="{A8AD9A54-42CC-4DA5-BE7B-CA36174004E1}" destId="{A8D8F2B2-BDF9-4A22-9BB8-C3B0894AFF85}"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2AEC6B-66B4-41B1-9412-52CEEC4207E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C5F94D6-A25C-439D-9D25-C9FAC7F0825D}">
      <dgm:prSet/>
      <dgm:spPr/>
      <dgm:t>
        <a:bodyPr/>
        <a:lstStyle/>
        <a:p>
          <a:r>
            <a:rPr lang="en-GB" b="0" i="0" dirty="0"/>
            <a:t>NGOs contribute at all stages of the research cycle, fostering the relevance and effectiveness of the research, priority setting, and knowledge translation to action. </a:t>
          </a:r>
          <a:endParaRPr lang="en-US" dirty="0"/>
        </a:p>
      </dgm:t>
    </dgm:pt>
    <dgm:pt modelId="{45B9C4C5-D9E0-42DF-A6F3-6FDACD5C36C0}" type="parTrans" cxnId="{6DA4879B-CC01-450D-8C91-CDF8D1176A5C}">
      <dgm:prSet/>
      <dgm:spPr/>
      <dgm:t>
        <a:bodyPr/>
        <a:lstStyle/>
        <a:p>
          <a:endParaRPr lang="en-US"/>
        </a:p>
      </dgm:t>
    </dgm:pt>
    <dgm:pt modelId="{9E82A2FC-1A49-4AB5-AC76-B4A18437CD3F}" type="sibTrans" cxnId="{6DA4879B-CC01-450D-8C91-CDF8D1176A5C}">
      <dgm:prSet/>
      <dgm:spPr/>
      <dgm:t>
        <a:bodyPr/>
        <a:lstStyle/>
        <a:p>
          <a:endParaRPr lang="en-US"/>
        </a:p>
      </dgm:t>
    </dgm:pt>
    <dgm:pt modelId="{79F093E7-674A-4051-9D2E-89426E823BBA}">
      <dgm:prSet/>
      <dgm:spPr/>
      <dgm:t>
        <a:bodyPr/>
        <a:lstStyle/>
        <a:p>
          <a:r>
            <a:rPr lang="en-GB" b="0" i="0" dirty="0"/>
            <a:t>They have a key role in stewardship (promoting and advocating for relevant global health research), resource mobilization, the generation, utilization and management of knowledge, and capacity development. </a:t>
          </a:r>
          <a:endParaRPr lang="en-US" dirty="0"/>
        </a:p>
      </dgm:t>
    </dgm:pt>
    <dgm:pt modelId="{75BC4307-C4CE-454F-985C-8834D9B9F506}" type="parTrans" cxnId="{4B279E76-8D14-41F1-8DC4-5C57A579EB4D}">
      <dgm:prSet/>
      <dgm:spPr/>
      <dgm:t>
        <a:bodyPr/>
        <a:lstStyle/>
        <a:p>
          <a:endParaRPr lang="en-US"/>
        </a:p>
      </dgm:t>
    </dgm:pt>
    <dgm:pt modelId="{262F92A8-E66B-482A-B03C-C3EB5B21472E}" type="sibTrans" cxnId="{4B279E76-8D14-41F1-8DC4-5C57A579EB4D}">
      <dgm:prSet/>
      <dgm:spPr/>
      <dgm:t>
        <a:bodyPr/>
        <a:lstStyle/>
        <a:p>
          <a:endParaRPr lang="en-US"/>
        </a:p>
      </dgm:t>
    </dgm:pt>
    <dgm:pt modelId="{178BE055-70F1-4CF2-B715-661268434EA2}">
      <dgm:prSet/>
      <dgm:spPr/>
      <dgm:t>
        <a:bodyPr/>
        <a:lstStyle/>
        <a:p>
          <a:r>
            <a:rPr lang="en-GB" b="0" i="0" dirty="0"/>
            <a:t>A number of NGOs play a role in poverty alleviation in low- and middle- income countries. </a:t>
          </a:r>
          <a:endParaRPr lang="en-US" dirty="0"/>
        </a:p>
      </dgm:t>
    </dgm:pt>
    <dgm:pt modelId="{497B89AD-08B8-4BD2-9162-7D5339260C24}" type="parTrans" cxnId="{6F5694C5-5BEE-4E38-8496-230A5CEF8534}">
      <dgm:prSet/>
      <dgm:spPr/>
      <dgm:t>
        <a:bodyPr/>
        <a:lstStyle/>
        <a:p>
          <a:endParaRPr lang="en-US"/>
        </a:p>
      </dgm:t>
    </dgm:pt>
    <dgm:pt modelId="{58F67ACF-2A67-4CAE-AA72-AEEF5415DA40}" type="sibTrans" cxnId="{6F5694C5-5BEE-4E38-8496-230A5CEF8534}">
      <dgm:prSet/>
      <dgm:spPr/>
      <dgm:t>
        <a:bodyPr/>
        <a:lstStyle/>
        <a:p>
          <a:endParaRPr lang="en-US"/>
        </a:p>
      </dgm:t>
    </dgm:pt>
    <dgm:pt modelId="{EB14121A-9A9B-4A7F-A95A-A734536871C9}" type="pres">
      <dgm:prSet presAssocID="{542AEC6B-66B4-41B1-9412-52CEEC4207EE}" presName="linear" presStyleCnt="0">
        <dgm:presLayoutVars>
          <dgm:animLvl val="lvl"/>
          <dgm:resizeHandles val="exact"/>
        </dgm:presLayoutVars>
      </dgm:prSet>
      <dgm:spPr/>
    </dgm:pt>
    <dgm:pt modelId="{DADA928F-FFD5-4480-A026-9129EA46B735}" type="pres">
      <dgm:prSet presAssocID="{9C5F94D6-A25C-439D-9D25-C9FAC7F0825D}" presName="parentText" presStyleLbl="node1" presStyleIdx="0" presStyleCnt="3">
        <dgm:presLayoutVars>
          <dgm:chMax val="0"/>
          <dgm:bulletEnabled val="1"/>
        </dgm:presLayoutVars>
      </dgm:prSet>
      <dgm:spPr/>
    </dgm:pt>
    <dgm:pt modelId="{0552574D-B8B3-4D1E-873E-769242A80E95}" type="pres">
      <dgm:prSet presAssocID="{9E82A2FC-1A49-4AB5-AC76-B4A18437CD3F}" presName="spacer" presStyleCnt="0"/>
      <dgm:spPr/>
    </dgm:pt>
    <dgm:pt modelId="{414F4F3B-7E01-4A4E-BDBB-D8941DDC2EDA}" type="pres">
      <dgm:prSet presAssocID="{79F093E7-674A-4051-9D2E-89426E823BBA}" presName="parentText" presStyleLbl="node1" presStyleIdx="1" presStyleCnt="3">
        <dgm:presLayoutVars>
          <dgm:chMax val="0"/>
          <dgm:bulletEnabled val="1"/>
        </dgm:presLayoutVars>
      </dgm:prSet>
      <dgm:spPr/>
    </dgm:pt>
    <dgm:pt modelId="{ECA861C4-40F0-4F4A-A272-A2714B8D6E8D}" type="pres">
      <dgm:prSet presAssocID="{262F92A8-E66B-482A-B03C-C3EB5B21472E}" presName="spacer" presStyleCnt="0"/>
      <dgm:spPr/>
    </dgm:pt>
    <dgm:pt modelId="{D01B8CDF-5DB6-4575-9CA2-31CD0BE40C28}" type="pres">
      <dgm:prSet presAssocID="{178BE055-70F1-4CF2-B715-661268434EA2}" presName="parentText" presStyleLbl="node1" presStyleIdx="2" presStyleCnt="3">
        <dgm:presLayoutVars>
          <dgm:chMax val="0"/>
          <dgm:bulletEnabled val="1"/>
        </dgm:presLayoutVars>
      </dgm:prSet>
      <dgm:spPr/>
    </dgm:pt>
  </dgm:ptLst>
  <dgm:cxnLst>
    <dgm:cxn modelId="{6BA70908-8D39-412E-8B0F-4A5591826939}" type="presOf" srcId="{178BE055-70F1-4CF2-B715-661268434EA2}" destId="{D01B8CDF-5DB6-4575-9CA2-31CD0BE40C28}" srcOrd="0" destOrd="0" presId="urn:microsoft.com/office/officeart/2005/8/layout/vList2"/>
    <dgm:cxn modelId="{771D8D1D-3754-41E6-A496-D0F023513709}" type="presOf" srcId="{9C5F94D6-A25C-439D-9D25-C9FAC7F0825D}" destId="{DADA928F-FFD5-4480-A026-9129EA46B735}" srcOrd="0" destOrd="0" presId="urn:microsoft.com/office/officeart/2005/8/layout/vList2"/>
    <dgm:cxn modelId="{B7977D1F-628B-4AEC-8DFB-BF973CE43107}" type="presOf" srcId="{542AEC6B-66B4-41B1-9412-52CEEC4207EE}" destId="{EB14121A-9A9B-4A7F-A95A-A734536871C9}" srcOrd="0" destOrd="0" presId="urn:microsoft.com/office/officeart/2005/8/layout/vList2"/>
    <dgm:cxn modelId="{4B279E76-8D14-41F1-8DC4-5C57A579EB4D}" srcId="{542AEC6B-66B4-41B1-9412-52CEEC4207EE}" destId="{79F093E7-674A-4051-9D2E-89426E823BBA}" srcOrd="1" destOrd="0" parTransId="{75BC4307-C4CE-454F-985C-8834D9B9F506}" sibTransId="{262F92A8-E66B-482A-B03C-C3EB5B21472E}"/>
    <dgm:cxn modelId="{6DA4879B-CC01-450D-8C91-CDF8D1176A5C}" srcId="{542AEC6B-66B4-41B1-9412-52CEEC4207EE}" destId="{9C5F94D6-A25C-439D-9D25-C9FAC7F0825D}" srcOrd="0" destOrd="0" parTransId="{45B9C4C5-D9E0-42DF-A6F3-6FDACD5C36C0}" sibTransId="{9E82A2FC-1A49-4AB5-AC76-B4A18437CD3F}"/>
    <dgm:cxn modelId="{3F853BA3-7AF2-4BAD-92F1-1444E7886A28}" type="presOf" srcId="{79F093E7-674A-4051-9D2E-89426E823BBA}" destId="{414F4F3B-7E01-4A4E-BDBB-D8941DDC2EDA}" srcOrd="0" destOrd="0" presId="urn:microsoft.com/office/officeart/2005/8/layout/vList2"/>
    <dgm:cxn modelId="{6F5694C5-5BEE-4E38-8496-230A5CEF8534}" srcId="{542AEC6B-66B4-41B1-9412-52CEEC4207EE}" destId="{178BE055-70F1-4CF2-B715-661268434EA2}" srcOrd="2" destOrd="0" parTransId="{497B89AD-08B8-4BD2-9162-7D5339260C24}" sibTransId="{58F67ACF-2A67-4CAE-AA72-AEEF5415DA40}"/>
    <dgm:cxn modelId="{34AE70C0-A3A7-42BF-B99D-E35CEC97B3A6}" type="presParOf" srcId="{EB14121A-9A9B-4A7F-A95A-A734536871C9}" destId="{DADA928F-FFD5-4480-A026-9129EA46B735}" srcOrd="0" destOrd="0" presId="urn:microsoft.com/office/officeart/2005/8/layout/vList2"/>
    <dgm:cxn modelId="{28E887D1-1285-45D5-AE63-FECE3C5D3F24}" type="presParOf" srcId="{EB14121A-9A9B-4A7F-A95A-A734536871C9}" destId="{0552574D-B8B3-4D1E-873E-769242A80E95}" srcOrd="1" destOrd="0" presId="urn:microsoft.com/office/officeart/2005/8/layout/vList2"/>
    <dgm:cxn modelId="{08976B57-7EBA-47D6-B175-1C825D8C3D0A}" type="presParOf" srcId="{EB14121A-9A9B-4A7F-A95A-A734536871C9}" destId="{414F4F3B-7E01-4A4E-BDBB-D8941DDC2EDA}" srcOrd="2" destOrd="0" presId="urn:microsoft.com/office/officeart/2005/8/layout/vList2"/>
    <dgm:cxn modelId="{F13B4E63-DE56-4CE8-93BD-A3078E777479}" type="presParOf" srcId="{EB14121A-9A9B-4A7F-A95A-A734536871C9}" destId="{ECA861C4-40F0-4F4A-A272-A2714B8D6E8D}" srcOrd="3" destOrd="0" presId="urn:microsoft.com/office/officeart/2005/8/layout/vList2"/>
    <dgm:cxn modelId="{B1B7D728-C2F2-4CBA-AE64-CDF6923FAAB2}" type="presParOf" srcId="{EB14121A-9A9B-4A7F-A95A-A734536871C9}" destId="{D01B8CDF-5DB6-4575-9CA2-31CD0BE40C2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D3B06F-23C5-4A95-A850-5E00F2E14C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69F1C9C-AEFA-4760-8104-A0E3FE6D435B}">
      <dgm:prSet/>
      <dgm:spPr/>
      <dgm:t>
        <a:bodyPr/>
        <a:lstStyle/>
        <a:p>
          <a:r>
            <a:rPr lang="en-GB"/>
            <a:t>NGOs have following characteristics:</a:t>
          </a:r>
          <a:endParaRPr lang="en-US"/>
        </a:p>
      </dgm:t>
    </dgm:pt>
    <dgm:pt modelId="{5ED39E4C-9EF0-4D2D-9255-2230D3ABEBAA}" type="parTrans" cxnId="{5E260C89-6AB0-431A-94CF-2FA16F867E9B}">
      <dgm:prSet/>
      <dgm:spPr/>
      <dgm:t>
        <a:bodyPr/>
        <a:lstStyle/>
        <a:p>
          <a:endParaRPr lang="en-US"/>
        </a:p>
      </dgm:t>
    </dgm:pt>
    <dgm:pt modelId="{A3E1664D-9B08-4716-B98B-25A8A4F45020}" type="sibTrans" cxnId="{5E260C89-6AB0-431A-94CF-2FA16F867E9B}">
      <dgm:prSet/>
      <dgm:spPr/>
      <dgm:t>
        <a:bodyPr/>
        <a:lstStyle/>
        <a:p>
          <a:endParaRPr lang="en-US"/>
        </a:p>
      </dgm:t>
    </dgm:pt>
    <dgm:pt modelId="{EA3E1B15-A09F-4D22-BB88-3C2B4BC55FC9}">
      <dgm:prSet/>
      <dgm:spPr/>
      <dgm:t>
        <a:bodyPr/>
        <a:lstStyle/>
        <a:p>
          <a:r>
            <a:rPr lang="en-GB"/>
            <a:t>1 Engaging in suffering relief activities</a:t>
          </a:r>
          <a:endParaRPr lang="en-US"/>
        </a:p>
      </dgm:t>
    </dgm:pt>
    <dgm:pt modelId="{C9CA824A-8AAE-4E2B-9E0A-54AC6D2A5714}" type="parTrans" cxnId="{2ED174EA-BFF1-410A-A78C-FF466591F0C6}">
      <dgm:prSet/>
      <dgm:spPr/>
      <dgm:t>
        <a:bodyPr/>
        <a:lstStyle/>
        <a:p>
          <a:endParaRPr lang="en-US"/>
        </a:p>
      </dgm:t>
    </dgm:pt>
    <dgm:pt modelId="{A5E08F07-0EE0-4E04-B8E8-C8C7CFA564A0}" type="sibTrans" cxnId="{2ED174EA-BFF1-410A-A78C-FF466591F0C6}">
      <dgm:prSet/>
      <dgm:spPr/>
      <dgm:t>
        <a:bodyPr/>
        <a:lstStyle/>
        <a:p>
          <a:endParaRPr lang="en-US"/>
        </a:p>
      </dgm:t>
    </dgm:pt>
    <dgm:pt modelId="{F4665CCE-BAF0-4805-9404-D3C4D2F8B161}">
      <dgm:prSet/>
      <dgm:spPr/>
      <dgm:t>
        <a:bodyPr/>
        <a:lstStyle/>
        <a:p>
          <a:r>
            <a:rPr lang="en-GB" dirty="0"/>
            <a:t>2 Promoting interest of the poor</a:t>
          </a:r>
          <a:endParaRPr lang="en-US" dirty="0"/>
        </a:p>
      </dgm:t>
    </dgm:pt>
    <dgm:pt modelId="{D97DA744-D4B5-476D-B05A-18249A8ACC5A}" type="parTrans" cxnId="{209B4DD0-94CB-4DF8-A428-886C1F5FDA72}">
      <dgm:prSet/>
      <dgm:spPr/>
      <dgm:t>
        <a:bodyPr/>
        <a:lstStyle/>
        <a:p>
          <a:endParaRPr lang="en-US"/>
        </a:p>
      </dgm:t>
    </dgm:pt>
    <dgm:pt modelId="{2217A7B9-8077-4C2E-A875-5D34F8F4E004}" type="sibTrans" cxnId="{209B4DD0-94CB-4DF8-A428-886C1F5FDA72}">
      <dgm:prSet/>
      <dgm:spPr/>
      <dgm:t>
        <a:bodyPr/>
        <a:lstStyle/>
        <a:p>
          <a:endParaRPr lang="en-US"/>
        </a:p>
      </dgm:t>
    </dgm:pt>
    <dgm:pt modelId="{B93B302B-98BC-432E-9D7B-256BBC26FC9C}">
      <dgm:prSet/>
      <dgm:spPr/>
      <dgm:t>
        <a:bodyPr/>
        <a:lstStyle/>
        <a:p>
          <a:r>
            <a:rPr lang="en-GB"/>
            <a:t>3 Protecting the environment</a:t>
          </a:r>
          <a:endParaRPr lang="en-US"/>
        </a:p>
      </dgm:t>
    </dgm:pt>
    <dgm:pt modelId="{B2337C42-F69B-44B4-80A7-C621EE691845}" type="parTrans" cxnId="{F4CFAD42-DA18-45C3-AA82-3732BCAC6538}">
      <dgm:prSet/>
      <dgm:spPr/>
      <dgm:t>
        <a:bodyPr/>
        <a:lstStyle/>
        <a:p>
          <a:endParaRPr lang="en-US"/>
        </a:p>
      </dgm:t>
    </dgm:pt>
    <dgm:pt modelId="{5E2DE1AF-A4DE-4D95-86E9-494F30458F11}" type="sibTrans" cxnId="{F4CFAD42-DA18-45C3-AA82-3732BCAC6538}">
      <dgm:prSet/>
      <dgm:spPr/>
      <dgm:t>
        <a:bodyPr/>
        <a:lstStyle/>
        <a:p>
          <a:endParaRPr lang="en-US"/>
        </a:p>
      </dgm:t>
    </dgm:pt>
    <dgm:pt modelId="{1BF22491-2AB5-4817-B909-9C7458AACBA6}">
      <dgm:prSet/>
      <dgm:spPr/>
      <dgm:t>
        <a:bodyPr/>
        <a:lstStyle/>
        <a:p>
          <a:r>
            <a:rPr lang="en-GB"/>
            <a:t>4 Providing basic social services</a:t>
          </a:r>
          <a:endParaRPr lang="en-US"/>
        </a:p>
      </dgm:t>
    </dgm:pt>
    <dgm:pt modelId="{DD8C2C2E-D93F-4404-8714-4F7B49E38078}" type="parTrans" cxnId="{F6F60F38-4C39-48E6-B35F-45D634BEFB46}">
      <dgm:prSet/>
      <dgm:spPr/>
      <dgm:t>
        <a:bodyPr/>
        <a:lstStyle/>
        <a:p>
          <a:endParaRPr lang="en-US"/>
        </a:p>
      </dgm:t>
    </dgm:pt>
    <dgm:pt modelId="{C0159721-191E-4391-A649-BA70FE89127B}" type="sibTrans" cxnId="{F6F60F38-4C39-48E6-B35F-45D634BEFB46}">
      <dgm:prSet/>
      <dgm:spPr/>
      <dgm:t>
        <a:bodyPr/>
        <a:lstStyle/>
        <a:p>
          <a:endParaRPr lang="en-US"/>
        </a:p>
      </dgm:t>
    </dgm:pt>
    <dgm:pt modelId="{2AC68D87-6E61-47B6-8EB2-389062BBE164}">
      <dgm:prSet/>
      <dgm:spPr/>
      <dgm:t>
        <a:bodyPr/>
        <a:lstStyle/>
        <a:p>
          <a:r>
            <a:rPr lang="en-GB"/>
            <a:t>5 Advocating community development</a:t>
          </a:r>
          <a:endParaRPr lang="en-US"/>
        </a:p>
      </dgm:t>
    </dgm:pt>
    <dgm:pt modelId="{7E85CBC7-D3A4-4954-9F27-1F89B5B27E1D}" type="parTrans" cxnId="{501503EA-515C-4C41-9716-A38D837F1C86}">
      <dgm:prSet/>
      <dgm:spPr/>
      <dgm:t>
        <a:bodyPr/>
        <a:lstStyle/>
        <a:p>
          <a:endParaRPr lang="en-US"/>
        </a:p>
      </dgm:t>
    </dgm:pt>
    <dgm:pt modelId="{D9B4D772-A568-4213-843E-3074F4BA8920}" type="sibTrans" cxnId="{501503EA-515C-4C41-9716-A38D837F1C86}">
      <dgm:prSet/>
      <dgm:spPr/>
      <dgm:t>
        <a:bodyPr/>
        <a:lstStyle/>
        <a:p>
          <a:endParaRPr lang="en-US"/>
        </a:p>
      </dgm:t>
    </dgm:pt>
    <dgm:pt modelId="{DB8FA643-B9AA-4B0D-B253-C751E4EFD271}" type="pres">
      <dgm:prSet presAssocID="{BAD3B06F-23C5-4A95-A850-5E00F2E14C34}" presName="linear" presStyleCnt="0">
        <dgm:presLayoutVars>
          <dgm:animLvl val="lvl"/>
          <dgm:resizeHandles val="exact"/>
        </dgm:presLayoutVars>
      </dgm:prSet>
      <dgm:spPr/>
    </dgm:pt>
    <dgm:pt modelId="{393BF19A-9580-4950-B6C2-72897166998E}" type="pres">
      <dgm:prSet presAssocID="{169F1C9C-AEFA-4760-8104-A0E3FE6D435B}" presName="parentText" presStyleLbl="node1" presStyleIdx="0" presStyleCnt="6">
        <dgm:presLayoutVars>
          <dgm:chMax val="0"/>
          <dgm:bulletEnabled val="1"/>
        </dgm:presLayoutVars>
      </dgm:prSet>
      <dgm:spPr/>
    </dgm:pt>
    <dgm:pt modelId="{E30A16D1-8C81-4E57-996A-8ACAD8DB70C5}" type="pres">
      <dgm:prSet presAssocID="{A3E1664D-9B08-4716-B98B-25A8A4F45020}" presName="spacer" presStyleCnt="0"/>
      <dgm:spPr/>
    </dgm:pt>
    <dgm:pt modelId="{F30EFC79-2B59-48BF-BE4D-250A01AF9086}" type="pres">
      <dgm:prSet presAssocID="{EA3E1B15-A09F-4D22-BB88-3C2B4BC55FC9}" presName="parentText" presStyleLbl="node1" presStyleIdx="1" presStyleCnt="6">
        <dgm:presLayoutVars>
          <dgm:chMax val="0"/>
          <dgm:bulletEnabled val="1"/>
        </dgm:presLayoutVars>
      </dgm:prSet>
      <dgm:spPr/>
    </dgm:pt>
    <dgm:pt modelId="{59467BE1-324F-493E-83B7-114483656A05}" type="pres">
      <dgm:prSet presAssocID="{A5E08F07-0EE0-4E04-B8E8-C8C7CFA564A0}" presName="spacer" presStyleCnt="0"/>
      <dgm:spPr/>
    </dgm:pt>
    <dgm:pt modelId="{AF31AF9E-33A8-4DF6-88AA-B20218F3354F}" type="pres">
      <dgm:prSet presAssocID="{F4665CCE-BAF0-4805-9404-D3C4D2F8B161}" presName="parentText" presStyleLbl="node1" presStyleIdx="2" presStyleCnt="6">
        <dgm:presLayoutVars>
          <dgm:chMax val="0"/>
          <dgm:bulletEnabled val="1"/>
        </dgm:presLayoutVars>
      </dgm:prSet>
      <dgm:spPr/>
    </dgm:pt>
    <dgm:pt modelId="{39DCEB8A-C044-4A61-9063-3101763B9E45}" type="pres">
      <dgm:prSet presAssocID="{2217A7B9-8077-4C2E-A875-5D34F8F4E004}" presName="spacer" presStyleCnt="0"/>
      <dgm:spPr/>
    </dgm:pt>
    <dgm:pt modelId="{FC1557A7-E3FC-4048-94A8-E7C8220E6850}" type="pres">
      <dgm:prSet presAssocID="{B93B302B-98BC-432E-9D7B-256BBC26FC9C}" presName="parentText" presStyleLbl="node1" presStyleIdx="3" presStyleCnt="6">
        <dgm:presLayoutVars>
          <dgm:chMax val="0"/>
          <dgm:bulletEnabled val="1"/>
        </dgm:presLayoutVars>
      </dgm:prSet>
      <dgm:spPr/>
    </dgm:pt>
    <dgm:pt modelId="{D12A0F46-6079-458B-87C0-C2651D78ADC4}" type="pres">
      <dgm:prSet presAssocID="{5E2DE1AF-A4DE-4D95-86E9-494F30458F11}" presName="spacer" presStyleCnt="0"/>
      <dgm:spPr/>
    </dgm:pt>
    <dgm:pt modelId="{28685606-59EF-4177-8BCD-61DC44589114}" type="pres">
      <dgm:prSet presAssocID="{1BF22491-2AB5-4817-B909-9C7458AACBA6}" presName="parentText" presStyleLbl="node1" presStyleIdx="4" presStyleCnt="6">
        <dgm:presLayoutVars>
          <dgm:chMax val="0"/>
          <dgm:bulletEnabled val="1"/>
        </dgm:presLayoutVars>
      </dgm:prSet>
      <dgm:spPr/>
    </dgm:pt>
    <dgm:pt modelId="{DE7EF201-7C68-4701-BA72-2D89930B8339}" type="pres">
      <dgm:prSet presAssocID="{C0159721-191E-4391-A649-BA70FE89127B}" presName="spacer" presStyleCnt="0"/>
      <dgm:spPr/>
    </dgm:pt>
    <dgm:pt modelId="{CF0333AB-41E7-4113-A90E-5FC4D85B913A}" type="pres">
      <dgm:prSet presAssocID="{2AC68D87-6E61-47B6-8EB2-389062BBE164}" presName="parentText" presStyleLbl="node1" presStyleIdx="5" presStyleCnt="6">
        <dgm:presLayoutVars>
          <dgm:chMax val="0"/>
          <dgm:bulletEnabled val="1"/>
        </dgm:presLayoutVars>
      </dgm:prSet>
      <dgm:spPr/>
    </dgm:pt>
  </dgm:ptLst>
  <dgm:cxnLst>
    <dgm:cxn modelId="{E7B4F20C-4443-4653-AB19-DDCA6E490DF7}" type="presOf" srcId="{BAD3B06F-23C5-4A95-A850-5E00F2E14C34}" destId="{DB8FA643-B9AA-4B0D-B253-C751E4EFD271}" srcOrd="0" destOrd="0" presId="urn:microsoft.com/office/officeart/2005/8/layout/vList2"/>
    <dgm:cxn modelId="{7CBDD212-9124-44F3-8A67-EE0780D02D24}" type="presOf" srcId="{2AC68D87-6E61-47B6-8EB2-389062BBE164}" destId="{CF0333AB-41E7-4113-A90E-5FC4D85B913A}" srcOrd="0" destOrd="0" presId="urn:microsoft.com/office/officeart/2005/8/layout/vList2"/>
    <dgm:cxn modelId="{B1786632-D8B3-40FE-B6C6-58CD4CD4B0C1}" type="presOf" srcId="{169F1C9C-AEFA-4760-8104-A0E3FE6D435B}" destId="{393BF19A-9580-4950-B6C2-72897166998E}" srcOrd="0" destOrd="0" presId="urn:microsoft.com/office/officeart/2005/8/layout/vList2"/>
    <dgm:cxn modelId="{94348634-99FB-4E15-AD88-715FD636F701}" type="presOf" srcId="{1BF22491-2AB5-4817-B909-9C7458AACBA6}" destId="{28685606-59EF-4177-8BCD-61DC44589114}" srcOrd="0" destOrd="0" presId="urn:microsoft.com/office/officeart/2005/8/layout/vList2"/>
    <dgm:cxn modelId="{F6F60F38-4C39-48E6-B35F-45D634BEFB46}" srcId="{BAD3B06F-23C5-4A95-A850-5E00F2E14C34}" destId="{1BF22491-2AB5-4817-B909-9C7458AACBA6}" srcOrd="4" destOrd="0" parTransId="{DD8C2C2E-D93F-4404-8714-4F7B49E38078}" sibTransId="{C0159721-191E-4391-A649-BA70FE89127B}"/>
    <dgm:cxn modelId="{F4CFAD42-DA18-45C3-AA82-3732BCAC6538}" srcId="{BAD3B06F-23C5-4A95-A850-5E00F2E14C34}" destId="{B93B302B-98BC-432E-9D7B-256BBC26FC9C}" srcOrd="3" destOrd="0" parTransId="{B2337C42-F69B-44B4-80A7-C621EE691845}" sibTransId="{5E2DE1AF-A4DE-4D95-86E9-494F30458F11}"/>
    <dgm:cxn modelId="{3DB13D6A-611C-4DFF-9DB6-667D6BD9A5AA}" type="presOf" srcId="{B93B302B-98BC-432E-9D7B-256BBC26FC9C}" destId="{FC1557A7-E3FC-4048-94A8-E7C8220E6850}" srcOrd="0" destOrd="0" presId="urn:microsoft.com/office/officeart/2005/8/layout/vList2"/>
    <dgm:cxn modelId="{5E260C89-6AB0-431A-94CF-2FA16F867E9B}" srcId="{BAD3B06F-23C5-4A95-A850-5E00F2E14C34}" destId="{169F1C9C-AEFA-4760-8104-A0E3FE6D435B}" srcOrd="0" destOrd="0" parTransId="{5ED39E4C-9EF0-4D2D-9255-2230D3ABEBAA}" sibTransId="{A3E1664D-9B08-4716-B98B-25A8A4F45020}"/>
    <dgm:cxn modelId="{74B8C3A4-94F9-41D5-B6D6-4664D7C1DB34}" type="presOf" srcId="{F4665CCE-BAF0-4805-9404-D3C4D2F8B161}" destId="{AF31AF9E-33A8-4DF6-88AA-B20218F3354F}" srcOrd="0" destOrd="0" presId="urn:microsoft.com/office/officeart/2005/8/layout/vList2"/>
    <dgm:cxn modelId="{209B4DD0-94CB-4DF8-A428-886C1F5FDA72}" srcId="{BAD3B06F-23C5-4A95-A850-5E00F2E14C34}" destId="{F4665CCE-BAF0-4805-9404-D3C4D2F8B161}" srcOrd="2" destOrd="0" parTransId="{D97DA744-D4B5-476D-B05A-18249A8ACC5A}" sibTransId="{2217A7B9-8077-4C2E-A875-5D34F8F4E004}"/>
    <dgm:cxn modelId="{375DC5DB-5FA2-442D-BC87-AF09928928F7}" type="presOf" srcId="{EA3E1B15-A09F-4D22-BB88-3C2B4BC55FC9}" destId="{F30EFC79-2B59-48BF-BE4D-250A01AF9086}" srcOrd="0" destOrd="0" presId="urn:microsoft.com/office/officeart/2005/8/layout/vList2"/>
    <dgm:cxn modelId="{501503EA-515C-4C41-9716-A38D837F1C86}" srcId="{BAD3B06F-23C5-4A95-A850-5E00F2E14C34}" destId="{2AC68D87-6E61-47B6-8EB2-389062BBE164}" srcOrd="5" destOrd="0" parTransId="{7E85CBC7-D3A4-4954-9F27-1F89B5B27E1D}" sibTransId="{D9B4D772-A568-4213-843E-3074F4BA8920}"/>
    <dgm:cxn modelId="{2ED174EA-BFF1-410A-A78C-FF466591F0C6}" srcId="{BAD3B06F-23C5-4A95-A850-5E00F2E14C34}" destId="{EA3E1B15-A09F-4D22-BB88-3C2B4BC55FC9}" srcOrd="1" destOrd="0" parTransId="{C9CA824A-8AAE-4E2B-9E0A-54AC6D2A5714}" sibTransId="{A5E08F07-0EE0-4E04-B8E8-C8C7CFA564A0}"/>
    <dgm:cxn modelId="{E3E4B8B1-A3FE-4765-A46B-FEDE01AB4A54}" type="presParOf" srcId="{DB8FA643-B9AA-4B0D-B253-C751E4EFD271}" destId="{393BF19A-9580-4950-B6C2-72897166998E}" srcOrd="0" destOrd="0" presId="urn:microsoft.com/office/officeart/2005/8/layout/vList2"/>
    <dgm:cxn modelId="{DAF2FDB1-4D9A-4589-A6A7-EDD95E01FDF6}" type="presParOf" srcId="{DB8FA643-B9AA-4B0D-B253-C751E4EFD271}" destId="{E30A16D1-8C81-4E57-996A-8ACAD8DB70C5}" srcOrd="1" destOrd="0" presId="urn:microsoft.com/office/officeart/2005/8/layout/vList2"/>
    <dgm:cxn modelId="{FBBF1235-F2CD-4396-BB18-56354761E63B}" type="presParOf" srcId="{DB8FA643-B9AA-4B0D-B253-C751E4EFD271}" destId="{F30EFC79-2B59-48BF-BE4D-250A01AF9086}" srcOrd="2" destOrd="0" presId="urn:microsoft.com/office/officeart/2005/8/layout/vList2"/>
    <dgm:cxn modelId="{DE031819-5108-4585-A908-281B06DAC6D0}" type="presParOf" srcId="{DB8FA643-B9AA-4B0D-B253-C751E4EFD271}" destId="{59467BE1-324F-493E-83B7-114483656A05}" srcOrd="3" destOrd="0" presId="urn:microsoft.com/office/officeart/2005/8/layout/vList2"/>
    <dgm:cxn modelId="{C772249C-2490-4298-B31F-399C7F0A7EE3}" type="presParOf" srcId="{DB8FA643-B9AA-4B0D-B253-C751E4EFD271}" destId="{AF31AF9E-33A8-4DF6-88AA-B20218F3354F}" srcOrd="4" destOrd="0" presId="urn:microsoft.com/office/officeart/2005/8/layout/vList2"/>
    <dgm:cxn modelId="{2DCA359D-2A38-42B5-BC68-BA531B1E3E53}" type="presParOf" srcId="{DB8FA643-B9AA-4B0D-B253-C751E4EFD271}" destId="{39DCEB8A-C044-4A61-9063-3101763B9E45}" srcOrd="5" destOrd="0" presId="urn:microsoft.com/office/officeart/2005/8/layout/vList2"/>
    <dgm:cxn modelId="{E411D87B-EC69-4D43-9787-887B88D40C39}" type="presParOf" srcId="{DB8FA643-B9AA-4B0D-B253-C751E4EFD271}" destId="{FC1557A7-E3FC-4048-94A8-E7C8220E6850}" srcOrd="6" destOrd="0" presId="urn:microsoft.com/office/officeart/2005/8/layout/vList2"/>
    <dgm:cxn modelId="{2ADFDFCB-CF93-4D9E-9730-57497091A012}" type="presParOf" srcId="{DB8FA643-B9AA-4B0D-B253-C751E4EFD271}" destId="{D12A0F46-6079-458B-87C0-C2651D78ADC4}" srcOrd="7" destOrd="0" presId="urn:microsoft.com/office/officeart/2005/8/layout/vList2"/>
    <dgm:cxn modelId="{20E91424-F6C9-4486-BBC2-148BC2523FE4}" type="presParOf" srcId="{DB8FA643-B9AA-4B0D-B253-C751E4EFD271}" destId="{28685606-59EF-4177-8BCD-61DC44589114}" srcOrd="8" destOrd="0" presId="urn:microsoft.com/office/officeart/2005/8/layout/vList2"/>
    <dgm:cxn modelId="{A7A104DE-49C9-4A72-88CD-3F7289D857F3}" type="presParOf" srcId="{DB8FA643-B9AA-4B0D-B253-C751E4EFD271}" destId="{DE7EF201-7C68-4701-BA72-2D89930B8339}" srcOrd="9" destOrd="0" presId="urn:microsoft.com/office/officeart/2005/8/layout/vList2"/>
    <dgm:cxn modelId="{9CF02986-DD2D-406E-9705-EC995760FF32}" type="presParOf" srcId="{DB8FA643-B9AA-4B0D-B253-C751E4EFD271}" destId="{CF0333AB-41E7-4113-A90E-5FC4D85B913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1DB33F-7DED-41ED-B6FC-C4A918289F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A2F789D-1B5B-4B02-89EA-4819192C1B76}">
      <dgm:prSet/>
      <dgm:spPr/>
      <dgm:t>
        <a:bodyPr/>
        <a:lstStyle/>
        <a:p>
          <a:r>
            <a:rPr lang="en-GB" b="0" i="0"/>
            <a:t>Eradicate extreme poverty and hunger</a:t>
          </a:r>
          <a:endParaRPr lang="en-US"/>
        </a:p>
      </dgm:t>
    </dgm:pt>
    <dgm:pt modelId="{9E8198D2-EA10-481B-99D8-8C4B4304B920}" type="parTrans" cxnId="{6C14DC7C-1D8E-4D6A-9CC4-7D019BEF3500}">
      <dgm:prSet/>
      <dgm:spPr/>
      <dgm:t>
        <a:bodyPr/>
        <a:lstStyle/>
        <a:p>
          <a:endParaRPr lang="en-US"/>
        </a:p>
      </dgm:t>
    </dgm:pt>
    <dgm:pt modelId="{215BF8B5-E4A1-4AC4-9ABF-D12B350F72CB}" type="sibTrans" cxnId="{6C14DC7C-1D8E-4D6A-9CC4-7D019BEF3500}">
      <dgm:prSet/>
      <dgm:spPr/>
      <dgm:t>
        <a:bodyPr/>
        <a:lstStyle/>
        <a:p>
          <a:endParaRPr lang="en-US"/>
        </a:p>
      </dgm:t>
    </dgm:pt>
    <dgm:pt modelId="{9706518F-E09D-4C26-B495-16413C6F1FAA}">
      <dgm:prSet/>
      <dgm:spPr/>
      <dgm:t>
        <a:bodyPr/>
        <a:lstStyle/>
        <a:p>
          <a:r>
            <a:rPr lang="en-GB" b="0" i="0" dirty="0"/>
            <a:t>Achieve universal primary education</a:t>
          </a:r>
          <a:endParaRPr lang="en-US" dirty="0"/>
        </a:p>
      </dgm:t>
    </dgm:pt>
    <dgm:pt modelId="{477AD7E6-0A3F-4FC0-8E81-1A3592E9779B}" type="parTrans" cxnId="{51FE3C65-B5FB-4112-B161-A50DAE1931A0}">
      <dgm:prSet/>
      <dgm:spPr/>
      <dgm:t>
        <a:bodyPr/>
        <a:lstStyle/>
        <a:p>
          <a:endParaRPr lang="en-US"/>
        </a:p>
      </dgm:t>
    </dgm:pt>
    <dgm:pt modelId="{CD1D0DBC-82E3-42B8-BD86-ABE530B4C7FA}" type="sibTrans" cxnId="{51FE3C65-B5FB-4112-B161-A50DAE1931A0}">
      <dgm:prSet/>
      <dgm:spPr/>
      <dgm:t>
        <a:bodyPr/>
        <a:lstStyle/>
        <a:p>
          <a:endParaRPr lang="en-US"/>
        </a:p>
      </dgm:t>
    </dgm:pt>
    <dgm:pt modelId="{9FA98700-C65B-4958-B1DC-C8B0EDD295C7}">
      <dgm:prSet/>
      <dgm:spPr/>
      <dgm:t>
        <a:bodyPr/>
        <a:lstStyle/>
        <a:p>
          <a:r>
            <a:rPr lang="en-GB" b="0" i="0"/>
            <a:t>Promote gender equality and empower women</a:t>
          </a:r>
          <a:endParaRPr lang="en-US"/>
        </a:p>
      </dgm:t>
    </dgm:pt>
    <dgm:pt modelId="{6E4F2B2F-795D-401C-85BF-A07684B2D2CD}" type="parTrans" cxnId="{72EB9DA3-9D7C-4A0B-9148-80B3078ACCA0}">
      <dgm:prSet/>
      <dgm:spPr/>
      <dgm:t>
        <a:bodyPr/>
        <a:lstStyle/>
        <a:p>
          <a:endParaRPr lang="en-US"/>
        </a:p>
      </dgm:t>
    </dgm:pt>
    <dgm:pt modelId="{FDFB1B14-024B-44FC-92D6-4300A99E5F49}" type="sibTrans" cxnId="{72EB9DA3-9D7C-4A0B-9148-80B3078ACCA0}">
      <dgm:prSet/>
      <dgm:spPr/>
      <dgm:t>
        <a:bodyPr/>
        <a:lstStyle/>
        <a:p>
          <a:endParaRPr lang="en-US"/>
        </a:p>
      </dgm:t>
    </dgm:pt>
    <dgm:pt modelId="{EB571346-A0F9-4820-A236-1DC329C5DD13}">
      <dgm:prSet/>
      <dgm:spPr/>
      <dgm:t>
        <a:bodyPr/>
        <a:lstStyle/>
        <a:p>
          <a:r>
            <a:rPr lang="en-GB" b="0" i="0"/>
            <a:t>Reduce child mortality</a:t>
          </a:r>
          <a:endParaRPr lang="en-US"/>
        </a:p>
      </dgm:t>
    </dgm:pt>
    <dgm:pt modelId="{DCC42A57-F503-42AC-975B-6255A1144D91}" type="parTrans" cxnId="{EA464142-204C-480D-B245-DEB156C0B245}">
      <dgm:prSet/>
      <dgm:spPr/>
      <dgm:t>
        <a:bodyPr/>
        <a:lstStyle/>
        <a:p>
          <a:endParaRPr lang="en-US"/>
        </a:p>
      </dgm:t>
    </dgm:pt>
    <dgm:pt modelId="{477CCF0F-0748-4DA2-99DA-432150ADAA6E}" type="sibTrans" cxnId="{EA464142-204C-480D-B245-DEB156C0B245}">
      <dgm:prSet/>
      <dgm:spPr/>
      <dgm:t>
        <a:bodyPr/>
        <a:lstStyle/>
        <a:p>
          <a:endParaRPr lang="en-US"/>
        </a:p>
      </dgm:t>
    </dgm:pt>
    <dgm:pt modelId="{FDB8790D-BCBF-41A0-9269-1968576026C8}">
      <dgm:prSet/>
      <dgm:spPr/>
      <dgm:t>
        <a:bodyPr/>
        <a:lstStyle/>
        <a:p>
          <a:r>
            <a:rPr lang="en-GB" b="0" i="0"/>
            <a:t>Improve maternal health</a:t>
          </a:r>
          <a:endParaRPr lang="en-US"/>
        </a:p>
      </dgm:t>
    </dgm:pt>
    <dgm:pt modelId="{80239AEF-6F62-4AD3-8974-3FA3052890C7}" type="parTrans" cxnId="{26A64466-714A-478A-BCFD-DADF621969FD}">
      <dgm:prSet/>
      <dgm:spPr/>
      <dgm:t>
        <a:bodyPr/>
        <a:lstStyle/>
        <a:p>
          <a:endParaRPr lang="en-US"/>
        </a:p>
      </dgm:t>
    </dgm:pt>
    <dgm:pt modelId="{7B0C55CB-BECE-4C82-9C3F-8BA707839E1D}" type="sibTrans" cxnId="{26A64466-714A-478A-BCFD-DADF621969FD}">
      <dgm:prSet/>
      <dgm:spPr/>
      <dgm:t>
        <a:bodyPr/>
        <a:lstStyle/>
        <a:p>
          <a:endParaRPr lang="en-US"/>
        </a:p>
      </dgm:t>
    </dgm:pt>
    <dgm:pt modelId="{A2374F6A-BEA1-4E9E-9641-2BFE742393B3}">
      <dgm:prSet/>
      <dgm:spPr/>
      <dgm:t>
        <a:bodyPr/>
        <a:lstStyle/>
        <a:p>
          <a:r>
            <a:rPr lang="en-GB" b="0" i="0"/>
            <a:t>Combat HIV/AIDS, malaria and other diseases</a:t>
          </a:r>
          <a:endParaRPr lang="en-US"/>
        </a:p>
      </dgm:t>
    </dgm:pt>
    <dgm:pt modelId="{C0290B6A-E91E-413D-8128-E65282494A3F}" type="parTrans" cxnId="{40E24CFA-33B0-4E31-ACF5-C6A387390340}">
      <dgm:prSet/>
      <dgm:spPr/>
      <dgm:t>
        <a:bodyPr/>
        <a:lstStyle/>
        <a:p>
          <a:endParaRPr lang="en-US"/>
        </a:p>
      </dgm:t>
    </dgm:pt>
    <dgm:pt modelId="{17E3BC36-0E47-4C99-B2A4-05228B509440}" type="sibTrans" cxnId="{40E24CFA-33B0-4E31-ACF5-C6A387390340}">
      <dgm:prSet/>
      <dgm:spPr/>
      <dgm:t>
        <a:bodyPr/>
        <a:lstStyle/>
        <a:p>
          <a:endParaRPr lang="en-US"/>
        </a:p>
      </dgm:t>
    </dgm:pt>
    <dgm:pt modelId="{26D9B30A-ACD8-45DC-B41C-0DDEA524F042}">
      <dgm:prSet/>
      <dgm:spPr/>
      <dgm:t>
        <a:bodyPr/>
        <a:lstStyle/>
        <a:p>
          <a:r>
            <a:rPr lang="en-GB" b="0" i="0"/>
            <a:t>Ensure environmental sustainability</a:t>
          </a:r>
          <a:endParaRPr lang="en-US"/>
        </a:p>
      </dgm:t>
    </dgm:pt>
    <dgm:pt modelId="{DF8C81B7-FB7C-4613-99B4-06A1D3766696}" type="parTrans" cxnId="{C0430C83-54C2-4812-BB55-3AD2AB3BD858}">
      <dgm:prSet/>
      <dgm:spPr/>
      <dgm:t>
        <a:bodyPr/>
        <a:lstStyle/>
        <a:p>
          <a:endParaRPr lang="en-US"/>
        </a:p>
      </dgm:t>
    </dgm:pt>
    <dgm:pt modelId="{AE974BA7-C1A9-4B3F-A7E4-465FFC236A7F}" type="sibTrans" cxnId="{C0430C83-54C2-4812-BB55-3AD2AB3BD858}">
      <dgm:prSet/>
      <dgm:spPr/>
      <dgm:t>
        <a:bodyPr/>
        <a:lstStyle/>
        <a:p>
          <a:endParaRPr lang="en-US"/>
        </a:p>
      </dgm:t>
    </dgm:pt>
    <dgm:pt modelId="{6393B9B6-440C-4E12-AF8A-35BBCE213F28}">
      <dgm:prSet/>
      <dgm:spPr/>
      <dgm:t>
        <a:bodyPr/>
        <a:lstStyle/>
        <a:p>
          <a:r>
            <a:rPr lang="en-GB" b="0" i="0"/>
            <a:t>Global partnership for development</a:t>
          </a:r>
          <a:endParaRPr lang="en-US"/>
        </a:p>
      </dgm:t>
    </dgm:pt>
    <dgm:pt modelId="{3597624C-29CE-477B-B281-A5A82A346387}" type="parTrans" cxnId="{D922E568-CD5E-4FB3-A728-29E498FB4EEA}">
      <dgm:prSet/>
      <dgm:spPr/>
      <dgm:t>
        <a:bodyPr/>
        <a:lstStyle/>
        <a:p>
          <a:endParaRPr lang="en-US"/>
        </a:p>
      </dgm:t>
    </dgm:pt>
    <dgm:pt modelId="{D5C55AFB-5780-42BE-B8C0-992F96BF41FA}" type="sibTrans" cxnId="{D922E568-CD5E-4FB3-A728-29E498FB4EEA}">
      <dgm:prSet/>
      <dgm:spPr/>
      <dgm:t>
        <a:bodyPr/>
        <a:lstStyle/>
        <a:p>
          <a:endParaRPr lang="en-US"/>
        </a:p>
      </dgm:t>
    </dgm:pt>
    <dgm:pt modelId="{E8AB769C-D3B4-4DD5-8944-2B611DDF5A23}" type="pres">
      <dgm:prSet presAssocID="{FF1DB33F-7DED-41ED-B6FC-C4A918289F52}" presName="linear" presStyleCnt="0">
        <dgm:presLayoutVars>
          <dgm:animLvl val="lvl"/>
          <dgm:resizeHandles val="exact"/>
        </dgm:presLayoutVars>
      </dgm:prSet>
      <dgm:spPr/>
    </dgm:pt>
    <dgm:pt modelId="{7E7C33C6-824B-4D08-843D-EDF127CB47CC}" type="pres">
      <dgm:prSet presAssocID="{3A2F789D-1B5B-4B02-89EA-4819192C1B76}" presName="parentText" presStyleLbl="node1" presStyleIdx="0" presStyleCnt="8">
        <dgm:presLayoutVars>
          <dgm:chMax val="0"/>
          <dgm:bulletEnabled val="1"/>
        </dgm:presLayoutVars>
      </dgm:prSet>
      <dgm:spPr/>
    </dgm:pt>
    <dgm:pt modelId="{0FB4A765-1B40-4A7C-997B-98BBE4A8FFF4}" type="pres">
      <dgm:prSet presAssocID="{215BF8B5-E4A1-4AC4-9ABF-D12B350F72CB}" presName="spacer" presStyleCnt="0"/>
      <dgm:spPr/>
    </dgm:pt>
    <dgm:pt modelId="{E29C523E-4E79-4E32-96F6-A0EC7DDA0B71}" type="pres">
      <dgm:prSet presAssocID="{9706518F-E09D-4C26-B495-16413C6F1FAA}" presName="parentText" presStyleLbl="node1" presStyleIdx="1" presStyleCnt="8">
        <dgm:presLayoutVars>
          <dgm:chMax val="0"/>
          <dgm:bulletEnabled val="1"/>
        </dgm:presLayoutVars>
      </dgm:prSet>
      <dgm:spPr/>
    </dgm:pt>
    <dgm:pt modelId="{5C3CAAE8-014E-49B9-B455-903C495838A0}" type="pres">
      <dgm:prSet presAssocID="{CD1D0DBC-82E3-42B8-BD86-ABE530B4C7FA}" presName="spacer" presStyleCnt="0"/>
      <dgm:spPr/>
    </dgm:pt>
    <dgm:pt modelId="{AAD5B28F-2FB6-4DA3-8C41-76EAF3B2B3F0}" type="pres">
      <dgm:prSet presAssocID="{9FA98700-C65B-4958-B1DC-C8B0EDD295C7}" presName="parentText" presStyleLbl="node1" presStyleIdx="2" presStyleCnt="8">
        <dgm:presLayoutVars>
          <dgm:chMax val="0"/>
          <dgm:bulletEnabled val="1"/>
        </dgm:presLayoutVars>
      </dgm:prSet>
      <dgm:spPr/>
    </dgm:pt>
    <dgm:pt modelId="{BA43FC4D-83BE-449F-8FE1-92A97925A1D9}" type="pres">
      <dgm:prSet presAssocID="{FDFB1B14-024B-44FC-92D6-4300A99E5F49}" presName="spacer" presStyleCnt="0"/>
      <dgm:spPr/>
    </dgm:pt>
    <dgm:pt modelId="{9E9A6243-1BAB-4567-ABFB-031412536660}" type="pres">
      <dgm:prSet presAssocID="{EB571346-A0F9-4820-A236-1DC329C5DD13}" presName="parentText" presStyleLbl="node1" presStyleIdx="3" presStyleCnt="8">
        <dgm:presLayoutVars>
          <dgm:chMax val="0"/>
          <dgm:bulletEnabled val="1"/>
        </dgm:presLayoutVars>
      </dgm:prSet>
      <dgm:spPr/>
    </dgm:pt>
    <dgm:pt modelId="{EA7DDF8B-186E-4BAD-8DDF-F2736CB3559A}" type="pres">
      <dgm:prSet presAssocID="{477CCF0F-0748-4DA2-99DA-432150ADAA6E}" presName="spacer" presStyleCnt="0"/>
      <dgm:spPr/>
    </dgm:pt>
    <dgm:pt modelId="{636100ED-639C-4EB6-935A-1AB76DA3E08B}" type="pres">
      <dgm:prSet presAssocID="{FDB8790D-BCBF-41A0-9269-1968576026C8}" presName="parentText" presStyleLbl="node1" presStyleIdx="4" presStyleCnt="8">
        <dgm:presLayoutVars>
          <dgm:chMax val="0"/>
          <dgm:bulletEnabled val="1"/>
        </dgm:presLayoutVars>
      </dgm:prSet>
      <dgm:spPr/>
    </dgm:pt>
    <dgm:pt modelId="{3C9A135C-6EF1-4F5B-B000-150462586A97}" type="pres">
      <dgm:prSet presAssocID="{7B0C55CB-BECE-4C82-9C3F-8BA707839E1D}" presName="spacer" presStyleCnt="0"/>
      <dgm:spPr/>
    </dgm:pt>
    <dgm:pt modelId="{021A34C3-D7EE-4407-B241-E8E8E6E228FE}" type="pres">
      <dgm:prSet presAssocID="{A2374F6A-BEA1-4E9E-9641-2BFE742393B3}" presName="parentText" presStyleLbl="node1" presStyleIdx="5" presStyleCnt="8">
        <dgm:presLayoutVars>
          <dgm:chMax val="0"/>
          <dgm:bulletEnabled val="1"/>
        </dgm:presLayoutVars>
      </dgm:prSet>
      <dgm:spPr/>
    </dgm:pt>
    <dgm:pt modelId="{791B0F80-167B-4F71-BAC1-3803776B9970}" type="pres">
      <dgm:prSet presAssocID="{17E3BC36-0E47-4C99-B2A4-05228B509440}" presName="spacer" presStyleCnt="0"/>
      <dgm:spPr/>
    </dgm:pt>
    <dgm:pt modelId="{5C757FA6-2B03-424F-A4B3-A07A6EDC271F}" type="pres">
      <dgm:prSet presAssocID="{26D9B30A-ACD8-45DC-B41C-0DDEA524F042}" presName="parentText" presStyleLbl="node1" presStyleIdx="6" presStyleCnt="8">
        <dgm:presLayoutVars>
          <dgm:chMax val="0"/>
          <dgm:bulletEnabled val="1"/>
        </dgm:presLayoutVars>
      </dgm:prSet>
      <dgm:spPr/>
    </dgm:pt>
    <dgm:pt modelId="{294DD83E-B0DA-438B-8ABC-95ACC02DAA4D}" type="pres">
      <dgm:prSet presAssocID="{AE974BA7-C1A9-4B3F-A7E4-465FFC236A7F}" presName="spacer" presStyleCnt="0"/>
      <dgm:spPr/>
    </dgm:pt>
    <dgm:pt modelId="{AD763FC2-6894-4C47-A94B-EB48E32A6C11}" type="pres">
      <dgm:prSet presAssocID="{6393B9B6-440C-4E12-AF8A-35BBCE213F28}" presName="parentText" presStyleLbl="node1" presStyleIdx="7" presStyleCnt="8">
        <dgm:presLayoutVars>
          <dgm:chMax val="0"/>
          <dgm:bulletEnabled val="1"/>
        </dgm:presLayoutVars>
      </dgm:prSet>
      <dgm:spPr/>
    </dgm:pt>
  </dgm:ptLst>
  <dgm:cxnLst>
    <dgm:cxn modelId="{3A358306-E9BF-429E-A9CF-6F541834654E}" type="presOf" srcId="{9706518F-E09D-4C26-B495-16413C6F1FAA}" destId="{E29C523E-4E79-4E32-96F6-A0EC7DDA0B71}" srcOrd="0" destOrd="0" presId="urn:microsoft.com/office/officeart/2005/8/layout/vList2"/>
    <dgm:cxn modelId="{3DEE5A3E-0872-41A5-81A3-3CCF7297EF68}" type="presOf" srcId="{EB571346-A0F9-4820-A236-1DC329C5DD13}" destId="{9E9A6243-1BAB-4567-ABFB-031412536660}" srcOrd="0" destOrd="0" presId="urn:microsoft.com/office/officeart/2005/8/layout/vList2"/>
    <dgm:cxn modelId="{EA464142-204C-480D-B245-DEB156C0B245}" srcId="{FF1DB33F-7DED-41ED-B6FC-C4A918289F52}" destId="{EB571346-A0F9-4820-A236-1DC329C5DD13}" srcOrd="3" destOrd="0" parTransId="{DCC42A57-F503-42AC-975B-6255A1144D91}" sibTransId="{477CCF0F-0748-4DA2-99DA-432150ADAA6E}"/>
    <dgm:cxn modelId="{DCE7DF43-C2D7-457E-9289-21DA9F92218F}" type="presOf" srcId="{FDB8790D-BCBF-41A0-9269-1968576026C8}" destId="{636100ED-639C-4EB6-935A-1AB76DA3E08B}" srcOrd="0" destOrd="0" presId="urn:microsoft.com/office/officeart/2005/8/layout/vList2"/>
    <dgm:cxn modelId="{51FE3C65-B5FB-4112-B161-A50DAE1931A0}" srcId="{FF1DB33F-7DED-41ED-B6FC-C4A918289F52}" destId="{9706518F-E09D-4C26-B495-16413C6F1FAA}" srcOrd="1" destOrd="0" parTransId="{477AD7E6-0A3F-4FC0-8E81-1A3592E9779B}" sibTransId="{CD1D0DBC-82E3-42B8-BD86-ABE530B4C7FA}"/>
    <dgm:cxn modelId="{26A64466-714A-478A-BCFD-DADF621969FD}" srcId="{FF1DB33F-7DED-41ED-B6FC-C4A918289F52}" destId="{FDB8790D-BCBF-41A0-9269-1968576026C8}" srcOrd="4" destOrd="0" parTransId="{80239AEF-6F62-4AD3-8974-3FA3052890C7}" sibTransId="{7B0C55CB-BECE-4C82-9C3F-8BA707839E1D}"/>
    <dgm:cxn modelId="{D922E568-CD5E-4FB3-A728-29E498FB4EEA}" srcId="{FF1DB33F-7DED-41ED-B6FC-C4A918289F52}" destId="{6393B9B6-440C-4E12-AF8A-35BBCE213F28}" srcOrd="7" destOrd="0" parTransId="{3597624C-29CE-477B-B281-A5A82A346387}" sibTransId="{D5C55AFB-5780-42BE-B8C0-992F96BF41FA}"/>
    <dgm:cxn modelId="{A9B92E70-7006-4719-8EB5-B768715637A1}" type="presOf" srcId="{26D9B30A-ACD8-45DC-B41C-0DDEA524F042}" destId="{5C757FA6-2B03-424F-A4B3-A07A6EDC271F}" srcOrd="0" destOrd="0" presId="urn:microsoft.com/office/officeart/2005/8/layout/vList2"/>
    <dgm:cxn modelId="{D85A9D74-8A5B-40B6-A474-2EA2A7D55069}" type="presOf" srcId="{6393B9B6-440C-4E12-AF8A-35BBCE213F28}" destId="{AD763FC2-6894-4C47-A94B-EB48E32A6C11}" srcOrd="0" destOrd="0" presId="urn:microsoft.com/office/officeart/2005/8/layout/vList2"/>
    <dgm:cxn modelId="{6C14DC7C-1D8E-4D6A-9CC4-7D019BEF3500}" srcId="{FF1DB33F-7DED-41ED-B6FC-C4A918289F52}" destId="{3A2F789D-1B5B-4B02-89EA-4819192C1B76}" srcOrd="0" destOrd="0" parTransId="{9E8198D2-EA10-481B-99D8-8C4B4304B920}" sibTransId="{215BF8B5-E4A1-4AC4-9ABF-D12B350F72CB}"/>
    <dgm:cxn modelId="{C0430C83-54C2-4812-BB55-3AD2AB3BD858}" srcId="{FF1DB33F-7DED-41ED-B6FC-C4A918289F52}" destId="{26D9B30A-ACD8-45DC-B41C-0DDEA524F042}" srcOrd="6" destOrd="0" parTransId="{DF8C81B7-FB7C-4613-99B4-06A1D3766696}" sibTransId="{AE974BA7-C1A9-4B3F-A7E4-465FFC236A7F}"/>
    <dgm:cxn modelId="{CE2BBE94-AB17-408B-B343-6D5A0D897861}" type="presOf" srcId="{3A2F789D-1B5B-4B02-89EA-4819192C1B76}" destId="{7E7C33C6-824B-4D08-843D-EDF127CB47CC}" srcOrd="0" destOrd="0" presId="urn:microsoft.com/office/officeart/2005/8/layout/vList2"/>
    <dgm:cxn modelId="{C1D493A0-FA4D-4804-B6BC-41F6CCE445DD}" type="presOf" srcId="{9FA98700-C65B-4958-B1DC-C8B0EDD295C7}" destId="{AAD5B28F-2FB6-4DA3-8C41-76EAF3B2B3F0}" srcOrd="0" destOrd="0" presId="urn:microsoft.com/office/officeart/2005/8/layout/vList2"/>
    <dgm:cxn modelId="{72EB9DA3-9D7C-4A0B-9148-80B3078ACCA0}" srcId="{FF1DB33F-7DED-41ED-B6FC-C4A918289F52}" destId="{9FA98700-C65B-4958-B1DC-C8B0EDD295C7}" srcOrd="2" destOrd="0" parTransId="{6E4F2B2F-795D-401C-85BF-A07684B2D2CD}" sibTransId="{FDFB1B14-024B-44FC-92D6-4300A99E5F49}"/>
    <dgm:cxn modelId="{39964AC0-4D73-451D-B354-6837B8B17620}" type="presOf" srcId="{FF1DB33F-7DED-41ED-B6FC-C4A918289F52}" destId="{E8AB769C-D3B4-4DD5-8944-2B611DDF5A23}" srcOrd="0" destOrd="0" presId="urn:microsoft.com/office/officeart/2005/8/layout/vList2"/>
    <dgm:cxn modelId="{E84DF4CE-D48D-4672-88A1-AD6C8F94FDFA}" type="presOf" srcId="{A2374F6A-BEA1-4E9E-9641-2BFE742393B3}" destId="{021A34C3-D7EE-4407-B241-E8E8E6E228FE}" srcOrd="0" destOrd="0" presId="urn:microsoft.com/office/officeart/2005/8/layout/vList2"/>
    <dgm:cxn modelId="{40E24CFA-33B0-4E31-ACF5-C6A387390340}" srcId="{FF1DB33F-7DED-41ED-B6FC-C4A918289F52}" destId="{A2374F6A-BEA1-4E9E-9641-2BFE742393B3}" srcOrd="5" destOrd="0" parTransId="{C0290B6A-E91E-413D-8128-E65282494A3F}" sibTransId="{17E3BC36-0E47-4C99-B2A4-05228B509440}"/>
    <dgm:cxn modelId="{C5C37141-65B3-4F8A-856A-8B7FFC3C39F8}" type="presParOf" srcId="{E8AB769C-D3B4-4DD5-8944-2B611DDF5A23}" destId="{7E7C33C6-824B-4D08-843D-EDF127CB47CC}" srcOrd="0" destOrd="0" presId="urn:microsoft.com/office/officeart/2005/8/layout/vList2"/>
    <dgm:cxn modelId="{C6F1B196-EA17-4630-BA66-0027528EF954}" type="presParOf" srcId="{E8AB769C-D3B4-4DD5-8944-2B611DDF5A23}" destId="{0FB4A765-1B40-4A7C-997B-98BBE4A8FFF4}" srcOrd="1" destOrd="0" presId="urn:microsoft.com/office/officeart/2005/8/layout/vList2"/>
    <dgm:cxn modelId="{E1F5B670-7B79-4679-A1EB-CBFB9520289C}" type="presParOf" srcId="{E8AB769C-D3B4-4DD5-8944-2B611DDF5A23}" destId="{E29C523E-4E79-4E32-96F6-A0EC7DDA0B71}" srcOrd="2" destOrd="0" presId="urn:microsoft.com/office/officeart/2005/8/layout/vList2"/>
    <dgm:cxn modelId="{7C82A3A2-7910-426A-9F2B-ADABB0A17342}" type="presParOf" srcId="{E8AB769C-D3B4-4DD5-8944-2B611DDF5A23}" destId="{5C3CAAE8-014E-49B9-B455-903C495838A0}" srcOrd="3" destOrd="0" presId="urn:microsoft.com/office/officeart/2005/8/layout/vList2"/>
    <dgm:cxn modelId="{8562E055-2BF9-45F5-86A7-AF41CED43C79}" type="presParOf" srcId="{E8AB769C-D3B4-4DD5-8944-2B611DDF5A23}" destId="{AAD5B28F-2FB6-4DA3-8C41-76EAF3B2B3F0}" srcOrd="4" destOrd="0" presId="urn:microsoft.com/office/officeart/2005/8/layout/vList2"/>
    <dgm:cxn modelId="{B0E3BD10-B6CB-43C7-AFFA-28CC09B8AA19}" type="presParOf" srcId="{E8AB769C-D3B4-4DD5-8944-2B611DDF5A23}" destId="{BA43FC4D-83BE-449F-8FE1-92A97925A1D9}" srcOrd="5" destOrd="0" presId="urn:microsoft.com/office/officeart/2005/8/layout/vList2"/>
    <dgm:cxn modelId="{D61E8E4C-0A9D-4DF2-AC0F-3A3A2FD0F405}" type="presParOf" srcId="{E8AB769C-D3B4-4DD5-8944-2B611DDF5A23}" destId="{9E9A6243-1BAB-4567-ABFB-031412536660}" srcOrd="6" destOrd="0" presId="urn:microsoft.com/office/officeart/2005/8/layout/vList2"/>
    <dgm:cxn modelId="{C2102FB7-9BA5-419E-868A-6351C5692287}" type="presParOf" srcId="{E8AB769C-D3B4-4DD5-8944-2B611DDF5A23}" destId="{EA7DDF8B-186E-4BAD-8DDF-F2736CB3559A}" srcOrd="7" destOrd="0" presId="urn:microsoft.com/office/officeart/2005/8/layout/vList2"/>
    <dgm:cxn modelId="{70D8A48C-7BEB-4842-9855-B92F76215B5E}" type="presParOf" srcId="{E8AB769C-D3B4-4DD5-8944-2B611DDF5A23}" destId="{636100ED-639C-4EB6-935A-1AB76DA3E08B}" srcOrd="8" destOrd="0" presId="urn:microsoft.com/office/officeart/2005/8/layout/vList2"/>
    <dgm:cxn modelId="{9B5E5075-6F47-4278-A9F9-6F96A41C7B89}" type="presParOf" srcId="{E8AB769C-D3B4-4DD5-8944-2B611DDF5A23}" destId="{3C9A135C-6EF1-4F5B-B000-150462586A97}" srcOrd="9" destOrd="0" presId="urn:microsoft.com/office/officeart/2005/8/layout/vList2"/>
    <dgm:cxn modelId="{621B4387-F45F-4AE0-AF3E-CF757A698F49}" type="presParOf" srcId="{E8AB769C-D3B4-4DD5-8944-2B611DDF5A23}" destId="{021A34C3-D7EE-4407-B241-E8E8E6E228FE}" srcOrd="10" destOrd="0" presId="urn:microsoft.com/office/officeart/2005/8/layout/vList2"/>
    <dgm:cxn modelId="{DA25B154-5E91-4065-A8A8-72465140E000}" type="presParOf" srcId="{E8AB769C-D3B4-4DD5-8944-2B611DDF5A23}" destId="{791B0F80-167B-4F71-BAC1-3803776B9970}" srcOrd="11" destOrd="0" presId="urn:microsoft.com/office/officeart/2005/8/layout/vList2"/>
    <dgm:cxn modelId="{440E52B0-0D84-4264-BD16-A4AE1CAAE93B}" type="presParOf" srcId="{E8AB769C-D3B4-4DD5-8944-2B611DDF5A23}" destId="{5C757FA6-2B03-424F-A4B3-A07A6EDC271F}" srcOrd="12" destOrd="0" presId="urn:microsoft.com/office/officeart/2005/8/layout/vList2"/>
    <dgm:cxn modelId="{7B8E14B8-FAD7-4F70-B141-88A19B9934F0}" type="presParOf" srcId="{E8AB769C-D3B4-4DD5-8944-2B611DDF5A23}" destId="{294DD83E-B0DA-438B-8ABC-95ACC02DAA4D}" srcOrd="13" destOrd="0" presId="urn:microsoft.com/office/officeart/2005/8/layout/vList2"/>
    <dgm:cxn modelId="{954CFD88-AC0D-4E6B-9241-28671F0218CF}" type="presParOf" srcId="{E8AB769C-D3B4-4DD5-8944-2B611DDF5A23}" destId="{AD763FC2-6894-4C47-A94B-EB48E32A6C11}"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333A37-BBFD-44E6-8202-853BF36CC8B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FCCB684-6414-4187-B6A7-4EF084EE9411}">
      <dgm:prSet/>
      <dgm:spPr/>
      <dgm:t>
        <a:bodyPr/>
        <a:lstStyle/>
        <a:p>
          <a:r>
            <a:rPr lang="en-GB" b="0" i="0" dirty="0">
              <a:solidFill>
                <a:schemeClr val="tx2"/>
              </a:solidFill>
            </a:rPr>
            <a:t>One in five people are aged between 10 and 19</a:t>
          </a:r>
          <a:endParaRPr lang="en-US" dirty="0">
            <a:solidFill>
              <a:schemeClr val="tx2"/>
            </a:solidFill>
          </a:endParaRPr>
        </a:p>
      </dgm:t>
    </dgm:pt>
    <dgm:pt modelId="{EE8CEDDC-C672-4DE2-B97A-717B9AEC16CE}" type="parTrans" cxnId="{7B2C70EF-AE3B-46DA-85DF-A19AF991883A}">
      <dgm:prSet/>
      <dgm:spPr/>
      <dgm:t>
        <a:bodyPr/>
        <a:lstStyle/>
        <a:p>
          <a:endParaRPr lang="en-US"/>
        </a:p>
      </dgm:t>
    </dgm:pt>
    <dgm:pt modelId="{005AAA13-8971-41F9-A14B-E7C564293C82}" type="sibTrans" cxnId="{7B2C70EF-AE3B-46DA-85DF-A19AF991883A}">
      <dgm:prSet/>
      <dgm:spPr/>
      <dgm:t>
        <a:bodyPr/>
        <a:lstStyle/>
        <a:p>
          <a:endParaRPr lang="en-US"/>
        </a:p>
      </dgm:t>
    </dgm:pt>
    <dgm:pt modelId="{3289B3A6-30C9-422C-9A4B-85810EFE3CB5}">
      <dgm:prSet/>
      <dgm:spPr/>
      <dgm:t>
        <a:bodyPr/>
        <a:lstStyle/>
        <a:p>
          <a:r>
            <a:rPr lang="en-GB" b="0" i="0"/>
            <a:t>2.1 million adolescents live with HIV - 1.7 million (82%) in Sub-Saharan Africa</a:t>
          </a:r>
          <a:endParaRPr lang="en-US"/>
        </a:p>
      </dgm:t>
    </dgm:pt>
    <dgm:pt modelId="{B1B485AD-DBE2-4F7B-976B-165961466DE5}" type="parTrans" cxnId="{05517307-6FEA-4028-BBB3-6D9CC3EBE688}">
      <dgm:prSet/>
      <dgm:spPr/>
      <dgm:t>
        <a:bodyPr/>
        <a:lstStyle/>
        <a:p>
          <a:endParaRPr lang="en-US"/>
        </a:p>
      </dgm:t>
    </dgm:pt>
    <dgm:pt modelId="{827605EF-C203-46F1-A14E-0591B4B8B100}" type="sibTrans" cxnId="{05517307-6FEA-4028-BBB3-6D9CC3EBE688}">
      <dgm:prSet/>
      <dgm:spPr/>
      <dgm:t>
        <a:bodyPr/>
        <a:lstStyle/>
        <a:p>
          <a:endParaRPr lang="en-US"/>
        </a:p>
      </dgm:t>
    </dgm:pt>
    <dgm:pt modelId="{272ECC4E-B52C-4E1D-AED6-3C4163DE4740}">
      <dgm:prSet/>
      <dgm:spPr/>
      <dgm:t>
        <a:bodyPr/>
        <a:lstStyle/>
        <a:p>
          <a:r>
            <a:rPr lang="en-GB" b="0" i="0"/>
            <a:t>In all other regions: HIV concentrated in key populations</a:t>
          </a:r>
          <a:endParaRPr lang="en-US"/>
        </a:p>
      </dgm:t>
    </dgm:pt>
    <dgm:pt modelId="{9DBD897C-BAA1-4353-B824-BAC510D6A95C}" type="parTrans" cxnId="{5268149D-1A2D-483A-9426-31A9ACEDF2C8}">
      <dgm:prSet/>
      <dgm:spPr/>
      <dgm:t>
        <a:bodyPr/>
        <a:lstStyle/>
        <a:p>
          <a:endParaRPr lang="en-US"/>
        </a:p>
      </dgm:t>
    </dgm:pt>
    <dgm:pt modelId="{C8DB3634-88FF-44A3-9F9E-3126690E645E}" type="sibTrans" cxnId="{5268149D-1A2D-483A-9426-31A9ACEDF2C8}">
      <dgm:prSet/>
      <dgm:spPr/>
      <dgm:t>
        <a:bodyPr/>
        <a:lstStyle/>
        <a:p>
          <a:endParaRPr lang="en-US"/>
        </a:p>
      </dgm:t>
    </dgm:pt>
    <dgm:pt modelId="{A64EBCD7-CF76-4DE3-910C-7F8CA60334A0}">
      <dgm:prSet/>
      <dgm:spPr/>
      <dgm:t>
        <a:bodyPr/>
        <a:lstStyle/>
        <a:p>
          <a:r>
            <a:rPr lang="en-GB" b="0" i="0"/>
            <a:t>HIV is now the second leading cause of death among adolescents, 300 deaths every day</a:t>
          </a:r>
          <a:endParaRPr lang="en-US"/>
        </a:p>
      </dgm:t>
    </dgm:pt>
    <dgm:pt modelId="{5F788388-BB87-46F0-A65D-E5DB12E27CC9}" type="parTrans" cxnId="{D68030BC-FC5D-42D0-B82E-2732A024FF2B}">
      <dgm:prSet/>
      <dgm:spPr/>
      <dgm:t>
        <a:bodyPr/>
        <a:lstStyle/>
        <a:p>
          <a:endParaRPr lang="en-US"/>
        </a:p>
      </dgm:t>
    </dgm:pt>
    <dgm:pt modelId="{A241B398-359F-4C5F-8B9F-1574F27CC045}" type="sibTrans" cxnId="{D68030BC-FC5D-42D0-B82E-2732A024FF2B}">
      <dgm:prSet/>
      <dgm:spPr/>
      <dgm:t>
        <a:bodyPr/>
        <a:lstStyle/>
        <a:p>
          <a:endParaRPr lang="en-US"/>
        </a:p>
      </dgm:t>
    </dgm:pt>
    <dgm:pt modelId="{83D17B0D-2A17-44AC-A049-3809AAF64288}" type="pres">
      <dgm:prSet presAssocID="{04333A37-BBFD-44E6-8202-853BF36CC8B7}" presName="outerComposite" presStyleCnt="0">
        <dgm:presLayoutVars>
          <dgm:chMax val="5"/>
          <dgm:dir/>
          <dgm:resizeHandles val="exact"/>
        </dgm:presLayoutVars>
      </dgm:prSet>
      <dgm:spPr/>
    </dgm:pt>
    <dgm:pt modelId="{F847C92B-0477-4341-A2BF-2EBA703E1F6C}" type="pres">
      <dgm:prSet presAssocID="{04333A37-BBFD-44E6-8202-853BF36CC8B7}" presName="dummyMaxCanvas" presStyleCnt="0">
        <dgm:presLayoutVars/>
      </dgm:prSet>
      <dgm:spPr/>
    </dgm:pt>
    <dgm:pt modelId="{E492BFB3-974F-4197-846F-D6CC5C5CF235}" type="pres">
      <dgm:prSet presAssocID="{04333A37-BBFD-44E6-8202-853BF36CC8B7}" presName="FourNodes_1" presStyleLbl="node1" presStyleIdx="0" presStyleCnt="4">
        <dgm:presLayoutVars>
          <dgm:bulletEnabled val="1"/>
        </dgm:presLayoutVars>
      </dgm:prSet>
      <dgm:spPr/>
    </dgm:pt>
    <dgm:pt modelId="{BF4CE3AC-324C-4EC8-A1DA-E318D5A3E883}" type="pres">
      <dgm:prSet presAssocID="{04333A37-BBFD-44E6-8202-853BF36CC8B7}" presName="FourNodes_2" presStyleLbl="node1" presStyleIdx="1" presStyleCnt="4">
        <dgm:presLayoutVars>
          <dgm:bulletEnabled val="1"/>
        </dgm:presLayoutVars>
      </dgm:prSet>
      <dgm:spPr/>
    </dgm:pt>
    <dgm:pt modelId="{6039EEFB-2811-40AC-82BD-38A81F7FAF09}" type="pres">
      <dgm:prSet presAssocID="{04333A37-BBFD-44E6-8202-853BF36CC8B7}" presName="FourNodes_3" presStyleLbl="node1" presStyleIdx="2" presStyleCnt="4">
        <dgm:presLayoutVars>
          <dgm:bulletEnabled val="1"/>
        </dgm:presLayoutVars>
      </dgm:prSet>
      <dgm:spPr/>
    </dgm:pt>
    <dgm:pt modelId="{21164303-F829-43BF-AED8-651B4ED51281}" type="pres">
      <dgm:prSet presAssocID="{04333A37-BBFD-44E6-8202-853BF36CC8B7}" presName="FourNodes_4" presStyleLbl="node1" presStyleIdx="3" presStyleCnt="4">
        <dgm:presLayoutVars>
          <dgm:bulletEnabled val="1"/>
        </dgm:presLayoutVars>
      </dgm:prSet>
      <dgm:spPr/>
    </dgm:pt>
    <dgm:pt modelId="{08A9DB2C-EAD0-48BE-AE20-217D770D4D78}" type="pres">
      <dgm:prSet presAssocID="{04333A37-BBFD-44E6-8202-853BF36CC8B7}" presName="FourConn_1-2" presStyleLbl="fgAccFollowNode1" presStyleIdx="0" presStyleCnt="3">
        <dgm:presLayoutVars>
          <dgm:bulletEnabled val="1"/>
        </dgm:presLayoutVars>
      </dgm:prSet>
      <dgm:spPr/>
    </dgm:pt>
    <dgm:pt modelId="{8F666FE0-C134-4BB2-952C-714B318892BB}" type="pres">
      <dgm:prSet presAssocID="{04333A37-BBFD-44E6-8202-853BF36CC8B7}" presName="FourConn_2-3" presStyleLbl="fgAccFollowNode1" presStyleIdx="1" presStyleCnt="3">
        <dgm:presLayoutVars>
          <dgm:bulletEnabled val="1"/>
        </dgm:presLayoutVars>
      </dgm:prSet>
      <dgm:spPr/>
    </dgm:pt>
    <dgm:pt modelId="{2659AF2B-0321-414C-9EC8-26A5381939F2}" type="pres">
      <dgm:prSet presAssocID="{04333A37-BBFD-44E6-8202-853BF36CC8B7}" presName="FourConn_3-4" presStyleLbl="fgAccFollowNode1" presStyleIdx="2" presStyleCnt="3">
        <dgm:presLayoutVars>
          <dgm:bulletEnabled val="1"/>
        </dgm:presLayoutVars>
      </dgm:prSet>
      <dgm:spPr/>
    </dgm:pt>
    <dgm:pt modelId="{C074E479-F5B6-4F36-A06E-671DC070B398}" type="pres">
      <dgm:prSet presAssocID="{04333A37-BBFD-44E6-8202-853BF36CC8B7}" presName="FourNodes_1_text" presStyleLbl="node1" presStyleIdx="3" presStyleCnt="4">
        <dgm:presLayoutVars>
          <dgm:bulletEnabled val="1"/>
        </dgm:presLayoutVars>
      </dgm:prSet>
      <dgm:spPr/>
    </dgm:pt>
    <dgm:pt modelId="{F9A0A4D7-08ED-4BD2-8C75-BF407A228379}" type="pres">
      <dgm:prSet presAssocID="{04333A37-BBFD-44E6-8202-853BF36CC8B7}" presName="FourNodes_2_text" presStyleLbl="node1" presStyleIdx="3" presStyleCnt="4">
        <dgm:presLayoutVars>
          <dgm:bulletEnabled val="1"/>
        </dgm:presLayoutVars>
      </dgm:prSet>
      <dgm:spPr/>
    </dgm:pt>
    <dgm:pt modelId="{628BC3E9-FBE5-4D33-8D0C-7131E4892716}" type="pres">
      <dgm:prSet presAssocID="{04333A37-BBFD-44E6-8202-853BF36CC8B7}" presName="FourNodes_3_text" presStyleLbl="node1" presStyleIdx="3" presStyleCnt="4">
        <dgm:presLayoutVars>
          <dgm:bulletEnabled val="1"/>
        </dgm:presLayoutVars>
      </dgm:prSet>
      <dgm:spPr/>
    </dgm:pt>
    <dgm:pt modelId="{57218E44-2734-4929-8A3E-2D07F78F7734}" type="pres">
      <dgm:prSet presAssocID="{04333A37-BBFD-44E6-8202-853BF36CC8B7}" presName="FourNodes_4_text" presStyleLbl="node1" presStyleIdx="3" presStyleCnt="4">
        <dgm:presLayoutVars>
          <dgm:bulletEnabled val="1"/>
        </dgm:presLayoutVars>
      </dgm:prSet>
      <dgm:spPr/>
    </dgm:pt>
  </dgm:ptLst>
  <dgm:cxnLst>
    <dgm:cxn modelId="{05517307-6FEA-4028-BBB3-6D9CC3EBE688}" srcId="{04333A37-BBFD-44E6-8202-853BF36CC8B7}" destId="{3289B3A6-30C9-422C-9A4B-85810EFE3CB5}" srcOrd="1" destOrd="0" parTransId="{B1B485AD-DBE2-4F7B-976B-165961466DE5}" sibTransId="{827605EF-C203-46F1-A14E-0591B4B8B100}"/>
    <dgm:cxn modelId="{14CD4F20-E43C-47DC-AF7C-4E510A6E86C4}" type="presOf" srcId="{3289B3A6-30C9-422C-9A4B-85810EFE3CB5}" destId="{BF4CE3AC-324C-4EC8-A1DA-E318D5A3E883}" srcOrd="0" destOrd="0" presId="urn:microsoft.com/office/officeart/2005/8/layout/vProcess5"/>
    <dgm:cxn modelId="{965C7926-DF01-448A-82B2-DA8F7A388BDB}" type="presOf" srcId="{AFCCB684-6414-4187-B6A7-4EF084EE9411}" destId="{E492BFB3-974F-4197-846F-D6CC5C5CF235}" srcOrd="0" destOrd="0" presId="urn:microsoft.com/office/officeart/2005/8/layout/vProcess5"/>
    <dgm:cxn modelId="{70E6122F-F4EF-4519-88BD-0D28292B2032}" type="presOf" srcId="{272ECC4E-B52C-4E1D-AED6-3C4163DE4740}" destId="{628BC3E9-FBE5-4D33-8D0C-7131E4892716}" srcOrd="1" destOrd="0" presId="urn:microsoft.com/office/officeart/2005/8/layout/vProcess5"/>
    <dgm:cxn modelId="{49691831-DDF2-477C-AD0D-32C1431BA47A}" type="presOf" srcId="{005AAA13-8971-41F9-A14B-E7C564293C82}" destId="{08A9DB2C-EAD0-48BE-AE20-217D770D4D78}" srcOrd="0" destOrd="0" presId="urn:microsoft.com/office/officeart/2005/8/layout/vProcess5"/>
    <dgm:cxn modelId="{9DCE4534-8804-4547-A07E-9F87B3283F2F}" type="presOf" srcId="{04333A37-BBFD-44E6-8202-853BF36CC8B7}" destId="{83D17B0D-2A17-44AC-A049-3809AAF64288}" srcOrd="0" destOrd="0" presId="urn:microsoft.com/office/officeart/2005/8/layout/vProcess5"/>
    <dgm:cxn modelId="{B2B79439-3521-4C16-9299-A090C880DB5A}" type="presOf" srcId="{A64EBCD7-CF76-4DE3-910C-7F8CA60334A0}" destId="{57218E44-2734-4929-8A3E-2D07F78F7734}" srcOrd="1" destOrd="0" presId="urn:microsoft.com/office/officeart/2005/8/layout/vProcess5"/>
    <dgm:cxn modelId="{530D8A52-9B3E-4BFB-A6BF-93850E34FA07}" type="presOf" srcId="{827605EF-C203-46F1-A14E-0591B4B8B100}" destId="{8F666FE0-C134-4BB2-952C-714B318892BB}" srcOrd="0" destOrd="0" presId="urn:microsoft.com/office/officeart/2005/8/layout/vProcess5"/>
    <dgm:cxn modelId="{87550277-2061-48EA-80D8-CC248B56E23B}" type="presOf" srcId="{272ECC4E-B52C-4E1D-AED6-3C4163DE4740}" destId="{6039EEFB-2811-40AC-82BD-38A81F7FAF09}" srcOrd="0" destOrd="0" presId="urn:microsoft.com/office/officeart/2005/8/layout/vProcess5"/>
    <dgm:cxn modelId="{E914F67C-2FFF-4AFB-8784-29C5189766CD}" type="presOf" srcId="{C8DB3634-88FF-44A3-9F9E-3126690E645E}" destId="{2659AF2B-0321-414C-9EC8-26A5381939F2}" srcOrd="0" destOrd="0" presId="urn:microsoft.com/office/officeart/2005/8/layout/vProcess5"/>
    <dgm:cxn modelId="{5268149D-1A2D-483A-9426-31A9ACEDF2C8}" srcId="{04333A37-BBFD-44E6-8202-853BF36CC8B7}" destId="{272ECC4E-B52C-4E1D-AED6-3C4163DE4740}" srcOrd="2" destOrd="0" parTransId="{9DBD897C-BAA1-4353-B824-BAC510D6A95C}" sibTransId="{C8DB3634-88FF-44A3-9F9E-3126690E645E}"/>
    <dgm:cxn modelId="{7A3593A6-991A-4E77-9C50-DD4CC4A710C2}" type="presOf" srcId="{A64EBCD7-CF76-4DE3-910C-7F8CA60334A0}" destId="{21164303-F829-43BF-AED8-651B4ED51281}" srcOrd="0" destOrd="0" presId="urn:microsoft.com/office/officeart/2005/8/layout/vProcess5"/>
    <dgm:cxn modelId="{D68030BC-FC5D-42D0-B82E-2732A024FF2B}" srcId="{04333A37-BBFD-44E6-8202-853BF36CC8B7}" destId="{A64EBCD7-CF76-4DE3-910C-7F8CA60334A0}" srcOrd="3" destOrd="0" parTransId="{5F788388-BB87-46F0-A65D-E5DB12E27CC9}" sibTransId="{A241B398-359F-4C5F-8B9F-1574F27CC045}"/>
    <dgm:cxn modelId="{1AE05DC1-A0EA-4883-BB55-E36D6FBA76B7}" type="presOf" srcId="{3289B3A6-30C9-422C-9A4B-85810EFE3CB5}" destId="{F9A0A4D7-08ED-4BD2-8C75-BF407A228379}" srcOrd="1" destOrd="0" presId="urn:microsoft.com/office/officeart/2005/8/layout/vProcess5"/>
    <dgm:cxn modelId="{20CB32D4-0AF5-4323-94D9-64E546E35120}" type="presOf" srcId="{AFCCB684-6414-4187-B6A7-4EF084EE9411}" destId="{C074E479-F5B6-4F36-A06E-671DC070B398}" srcOrd="1" destOrd="0" presId="urn:microsoft.com/office/officeart/2005/8/layout/vProcess5"/>
    <dgm:cxn modelId="{7B2C70EF-AE3B-46DA-85DF-A19AF991883A}" srcId="{04333A37-BBFD-44E6-8202-853BF36CC8B7}" destId="{AFCCB684-6414-4187-B6A7-4EF084EE9411}" srcOrd="0" destOrd="0" parTransId="{EE8CEDDC-C672-4DE2-B97A-717B9AEC16CE}" sibTransId="{005AAA13-8971-41F9-A14B-E7C564293C82}"/>
    <dgm:cxn modelId="{E3C220DF-DD55-4FD9-AD13-E4AD49547BBE}" type="presParOf" srcId="{83D17B0D-2A17-44AC-A049-3809AAF64288}" destId="{F847C92B-0477-4341-A2BF-2EBA703E1F6C}" srcOrd="0" destOrd="0" presId="urn:microsoft.com/office/officeart/2005/8/layout/vProcess5"/>
    <dgm:cxn modelId="{17E39EA6-B4B5-4A7E-826E-B9DCE9EEB027}" type="presParOf" srcId="{83D17B0D-2A17-44AC-A049-3809AAF64288}" destId="{E492BFB3-974F-4197-846F-D6CC5C5CF235}" srcOrd="1" destOrd="0" presId="urn:microsoft.com/office/officeart/2005/8/layout/vProcess5"/>
    <dgm:cxn modelId="{666877B0-F5AA-42EF-9469-597BD1B4EE7D}" type="presParOf" srcId="{83D17B0D-2A17-44AC-A049-3809AAF64288}" destId="{BF4CE3AC-324C-4EC8-A1DA-E318D5A3E883}" srcOrd="2" destOrd="0" presId="urn:microsoft.com/office/officeart/2005/8/layout/vProcess5"/>
    <dgm:cxn modelId="{CB0AA9C1-4372-4B93-A728-69EC6F534FC8}" type="presParOf" srcId="{83D17B0D-2A17-44AC-A049-3809AAF64288}" destId="{6039EEFB-2811-40AC-82BD-38A81F7FAF09}" srcOrd="3" destOrd="0" presId="urn:microsoft.com/office/officeart/2005/8/layout/vProcess5"/>
    <dgm:cxn modelId="{FC2D9410-C19F-413F-943F-17081D1CB79B}" type="presParOf" srcId="{83D17B0D-2A17-44AC-A049-3809AAF64288}" destId="{21164303-F829-43BF-AED8-651B4ED51281}" srcOrd="4" destOrd="0" presId="urn:microsoft.com/office/officeart/2005/8/layout/vProcess5"/>
    <dgm:cxn modelId="{E557C1F6-1B47-4538-A556-D04179E12488}" type="presParOf" srcId="{83D17B0D-2A17-44AC-A049-3809AAF64288}" destId="{08A9DB2C-EAD0-48BE-AE20-217D770D4D78}" srcOrd="5" destOrd="0" presId="urn:microsoft.com/office/officeart/2005/8/layout/vProcess5"/>
    <dgm:cxn modelId="{287D462A-0A72-43C3-8A61-9A7ADE896DF9}" type="presParOf" srcId="{83D17B0D-2A17-44AC-A049-3809AAF64288}" destId="{8F666FE0-C134-4BB2-952C-714B318892BB}" srcOrd="6" destOrd="0" presId="urn:microsoft.com/office/officeart/2005/8/layout/vProcess5"/>
    <dgm:cxn modelId="{EC61AFEC-58F1-4051-9C78-D05DBB9838CB}" type="presParOf" srcId="{83D17B0D-2A17-44AC-A049-3809AAF64288}" destId="{2659AF2B-0321-414C-9EC8-26A5381939F2}" srcOrd="7" destOrd="0" presId="urn:microsoft.com/office/officeart/2005/8/layout/vProcess5"/>
    <dgm:cxn modelId="{BD4528A0-3DB3-4B42-96B8-E2A5C9FFAF5F}" type="presParOf" srcId="{83D17B0D-2A17-44AC-A049-3809AAF64288}" destId="{C074E479-F5B6-4F36-A06E-671DC070B398}" srcOrd="8" destOrd="0" presId="urn:microsoft.com/office/officeart/2005/8/layout/vProcess5"/>
    <dgm:cxn modelId="{4BBA8B56-71BC-4D41-BCB5-97B054BD2DBF}" type="presParOf" srcId="{83D17B0D-2A17-44AC-A049-3809AAF64288}" destId="{F9A0A4D7-08ED-4BD2-8C75-BF407A228379}" srcOrd="9" destOrd="0" presId="urn:microsoft.com/office/officeart/2005/8/layout/vProcess5"/>
    <dgm:cxn modelId="{7AEE1839-B61D-4E04-886C-C00564BEEB4B}" type="presParOf" srcId="{83D17B0D-2A17-44AC-A049-3809AAF64288}" destId="{628BC3E9-FBE5-4D33-8D0C-7131E4892716}" srcOrd="10" destOrd="0" presId="urn:microsoft.com/office/officeart/2005/8/layout/vProcess5"/>
    <dgm:cxn modelId="{A1A86926-3417-45DF-BC93-2BCB30C82322}" type="presParOf" srcId="{83D17B0D-2A17-44AC-A049-3809AAF64288}" destId="{57218E44-2734-4929-8A3E-2D07F78F773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16C8ED-2EB7-443E-9A26-FE95FACD8110}" type="doc">
      <dgm:prSet loTypeId="urn:microsoft.com/office/officeart/2005/8/layout/process5" loCatId="process" qsTypeId="urn:microsoft.com/office/officeart/2005/8/quickstyle/simple1" qsCatId="simple" csTypeId="urn:microsoft.com/office/officeart/2005/8/colors/accent0_3" csCatId="mainScheme"/>
      <dgm:spPr/>
      <dgm:t>
        <a:bodyPr/>
        <a:lstStyle/>
        <a:p>
          <a:endParaRPr lang="en-US"/>
        </a:p>
      </dgm:t>
    </dgm:pt>
    <dgm:pt modelId="{62C4002D-67E3-4B59-83C1-A2A28814A81F}">
      <dgm:prSet/>
      <dgm:spPr/>
      <dgm:t>
        <a:bodyPr/>
        <a:lstStyle/>
        <a:p>
          <a:r>
            <a:rPr lang="en-GB" b="0" i="0"/>
            <a:t>Microbial adaptation and change.</a:t>
          </a:r>
          <a:endParaRPr lang="en-US"/>
        </a:p>
      </dgm:t>
    </dgm:pt>
    <dgm:pt modelId="{83DEA2A5-19EE-4774-9288-AA7ABD92D3CF}" type="parTrans" cxnId="{BC6A9F10-8CC9-4481-A32D-83AD9464C11E}">
      <dgm:prSet/>
      <dgm:spPr/>
      <dgm:t>
        <a:bodyPr/>
        <a:lstStyle/>
        <a:p>
          <a:endParaRPr lang="en-US"/>
        </a:p>
      </dgm:t>
    </dgm:pt>
    <dgm:pt modelId="{F99F4148-D9C5-43FF-8933-BBD03CD0BCD3}" type="sibTrans" cxnId="{BC6A9F10-8CC9-4481-A32D-83AD9464C11E}">
      <dgm:prSet/>
      <dgm:spPr/>
      <dgm:t>
        <a:bodyPr/>
        <a:lstStyle/>
        <a:p>
          <a:endParaRPr lang="en-US"/>
        </a:p>
      </dgm:t>
    </dgm:pt>
    <dgm:pt modelId="{74593447-B2D7-4060-B2F2-4A2C2EB58977}">
      <dgm:prSet/>
      <dgm:spPr/>
      <dgm:t>
        <a:bodyPr/>
        <a:lstStyle/>
        <a:p>
          <a:r>
            <a:rPr lang="en-GB" b="0" i="0"/>
            <a:t>Mutations or recombination events in pre-existing viruses.</a:t>
          </a:r>
          <a:endParaRPr lang="en-US"/>
        </a:p>
      </dgm:t>
    </dgm:pt>
    <dgm:pt modelId="{EDD415C2-7D0D-40B8-B266-780D9168B9FD}" type="parTrans" cxnId="{23529811-3B8D-4C18-9FDB-070F6DFF0C4F}">
      <dgm:prSet/>
      <dgm:spPr/>
      <dgm:t>
        <a:bodyPr/>
        <a:lstStyle/>
        <a:p>
          <a:endParaRPr lang="en-US"/>
        </a:p>
      </dgm:t>
    </dgm:pt>
    <dgm:pt modelId="{727CD8B9-0B6A-4DA5-83E4-527E408CE264}" type="sibTrans" cxnId="{23529811-3B8D-4C18-9FDB-070F6DFF0C4F}">
      <dgm:prSet/>
      <dgm:spPr/>
      <dgm:t>
        <a:bodyPr/>
        <a:lstStyle/>
        <a:p>
          <a:endParaRPr lang="en-US"/>
        </a:p>
      </dgm:t>
    </dgm:pt>
    <dgm:pt modelId="{F146952C-3222-4B51-84F1-141763550AA0}">
      <dgm:prSet/>
      <dgm:spPr/>
      <dgm:t>
        <a:bodyPr/>
        <a:lstStyle/>
        <a:p>
          <a:r>
            <a:rPr lang="en-GB" b="0" i="0"/>
            <a:t>Inter-species transmission (zoonoses)</a:t>
          </a:r>
          <a:endParaRPr lang="en-US"/>
        </a:p>
      </dgm:t>
    </dgm:pt>
    <dgm:pt modelId="{4A4C4448-CD62-49F8-94BD-A2418D759F67}" type="parTrans" cxnId="{91F2A3FB-06CA-4713-B079-0F26AD730699}">
      <dgm:prSet/>
      <dgm:spPr/>
      <dgm:t>
        <a:bodyPr/>
        <a:lstStyle/>
        <a:p>
          <a:endParaRPr lang="en-US"/>
        </a:p>
      </dgm:t>
    </dgm:pt>
    <dgm:pt modelId="{633DD335-818A-4512-AB0D-0CE503BA962B}" type="sibTrans" cxnId="{91F2A3FB-06CA-4713-B079-0F26AD730699}">
      <dgm:prSet/>
      <dgm:spPr/>
      <dgm:t>
        <a:bodyPr/>
        <a:lstStyle/>
        <a:p>
          <a:endParaRPr lang="en-US"/>
        </a:p>
      </dgm:t>
    </dgm:pt>
    <dgm:pt modelId="{72F06726-2E60-469F-B2F3-446569E03248}">
      <dgm:prSet/>
      <dgm:spPr/>
      <dgm:t>
        <a:bodyPr/>
        <a:lstStyle/>
        <a:p>
          <a:r>
            <a:rPr lang="en-GB" b="0" i="0"/>
            <a:t>Changing ecosystems.</a:t>
          </a:r>
          <a:endParaRPr lang="en-US"/>
        </a:p>
      </dgm:t>
    </dgm:pt>
    <dgm:pt modelId="{6D29D83C-29E2-4095-AB0D-6F8A20E5269E}" type="parTrans" cxnId="{8D9F2E60-8377-4634-827E-574ECE01D8A1}">
      <dgm:prSet/>
      <dgm:spPr/>
      <dgm:t>
        <a:bodyPr/>
        <a:lstStyle/>
        <a:p>
          <a:endParaRPr lang="en-US"/>
        </a:p>
      </dgm:t>
    </dgm:pt>
    <dgm:pt modelId="{9D429BFF-8C0C-44FC-9B5F-D09792AF92B9}" type="sibTrans" cxnId="{8D9F2E60-8377-4634-827E-574ECE01D8A1}">
      <dgm:prSet/>
      <dgm:spPr/>
      <dgm:t>
        <a:bodyPr/>
        <a:lstStyle/>
        <a:p>
          <a:endParaRPr lang="en-US"/>
        </a:p>
      </dgm:t>
    </dgm:pt>
    <dgm:pt modelId="{79B851F1-6541-43F2-AE49-E925F49E455D}">
      <dgm:prSet/>
      <dgm:spPr/>
      <dgm:t>
        <a:bodyPr/>
        <a:lstStyle/>
        <a:p>
          <a:r>
            <a:rPr lang="en-GB" b="0" i="0"/>
            <a:t>Climate and weather.</a:t>
          </a:r>
          <a:endParaRPr lang="en-US"/>
        </a:p>
      </dgm:t>
    </dgm:pt>
    <dgm:pt modelId="{AECC4221-615F-468E-ABCA-343A08A5164F}" type="parTrans" cxnId="{6BB60C87-3DEF-4470-A488-A81FCE9CB546}">
      <dgm:prSet/>
      <dgm:spPr/>
      <dgm:t>
        <a:bodyPr/>
        <a:lstStyle/>
        <a:p>
          <a:endParaRPr lang="en-US"/>
        </a:p>
      </dgm:t>
    </dgm:pt>
    <dgm:pt modelId="{7763D8D0-D90E-4D83-BBE3-0C3919C7601E}" type="sibTrans" cxnId="{6BB60C87-3DEF-4470-A488-A81FCE9CB546}">
      <dgm:prSet/>
      <dgm:spPr/>
      <dgm:t>
        <a:bodyPr/>
        <a:lstStyle/>
        <a:p>
          <a:endParaRPr lang="en-US"/>
        </a:p>
      </dgm:t>
    </dgm:pt>
    <dgm:pt modelId="{B26FC467-D6CE-4892-BA27-109FBBDB068D}">
      <dgm:prSet/>
      <dgm:spPr/>
      <dgm:t>
        <a:bodyPr/>
        <a:lstStyle/>
        <a:p>
          <a:r>
            <a:rPr lang="en-GB" b="0" i="0"/>
            <a:t>Human demographics and behaviour.</a:t>
          </a:r>
          <a:endParaRPr lang="en-US"/>
        </a:p>
      </dgm:t>
    </dgm:pt>
    <dgm:pt modelId="{EF6E3436-D92C-4CF6-A512-58D0645B143A}" type="parTrans" cxnId="{7EB51C6E-8302-4076-90DF-C97AF35E1366}">
      <dgm:prSet/>
      <dgm:spPr/>
      <dgm:t>
        <a:bodyPr/>
        <a:lstStyle/>
        <a:p>
          <a:endParaRPr lang="en-US"/>
        </a:p>
      </dgm:t>
    </dgm:pt>
    <dgm:pt modelId="{5D9E3A29-8694-441B-A0DA-F6C21ABC3E54}" type="sibTrans" cxnId="{7EB51C6E-8302-4076-90DF-C97AF35E1366}">
      <dgm:prSet/>
      <dgm:spPr/>
      <dgm:t>
        <a:bodyPr/>
        <a:lstStyle/>
        <a:p>
          <a:endParaRPr lang="en-US"/>
        </a:p>
      </dgm:t>
    </dgm:pt>
    <dgm:pt modelId="{002155EF-3190-407E-A32A-82DC56923D24}">
      <dgm:prSet/>
      <dgm:spPr/>
      <dgm:t>
        <a:bodyPr/>
        <a:lstStyle/>
        <a:p>
          <a:r>
            <a:rPr lang="en-GB" b="0" i="0"/>
            <a:t>War and famine.</a:t>
          </a:r>
          <a:endParaRPr lang="en-US"/>
        </a:p>
      </dgm:t>
    </dgm:pt>
    <dgm:pt modelId="{A2ED1AAE-930D-4FA0-B47C-7FBCAE89ABC7}" type="parTrans" cxnId="{27E4E813-FE0A-40E4-8230-F1CB25736896}">
      <dgm:prSet/>
      <dgm:spPr/>
      <dgm:t>
        <a:bodyPr/>
        <a:lstStyle/>
        <a:p>
          <a:endParaRPr lang="en-US"/>
        </a:p>
      </dgm:t>
    </dgm:pt>
    <dgm:pt modelId="{FC7AB5F9-3C3A-4FB4-8AF5-846C159A5640}" type="sibTrans" cxnId="{27E4E813-FE0A-40E4-8230-F1CB25736896}">
      <dgm:prSet/>
      <dgm:spPr/>
      <dgm:t>
        <a:bodyPr/>
        <a:lstStyle/>
        <a:p>
          <a:endParaRPr lang="en-US"/>
        </a:p>
      </dgm:t>
    </dgm:pt>
    <dgm:pt modelId="{7F48BE4B-C7BF-4642-93E5-E01138783C93}">
      <dgm:prSet/>
      <dgm:spPr/>
      <dgm:t>
        <a:bodyPr/>
        <a:lstStyle/>
        <a:p>
          <a:r>
            <a:rPr lang="en-GB" b="0" i="0"/>
            <a:t>International travel and commerce.</a:t>
          </a:r>
          <a:endParaRPr lang="en-US"/>
        </a:p>
      </dgm:t>
    </dgm:pt>
    <dgm:pt modelId="{0F22FD91-2A79-43A9-94F7-7F6A21F8704E}" type="parTrans" cxnId="{3C9354EE-B394-4647-80AB-F6104638E917}">
      <dgm:prSet/>
      <dgm:spPr/>
      <dgm:t>
        <a:bodyPr/>
        <a:lstStyle/>
        <a:p>
          <a:endParaRPr lang="en-US"/>
        </a:p>
      </dgm:t>
    </dgm:pt>
    <dgm:pt modelId="{2B5DC5A2-AD91-4F33-A5D5-FED2D6035FD1}" type="sibTrans" cxnId="{3C9354EE-B394-4647-80AB-F6104638E917}">
      <dgm:prSet/>
      <dgm:spPr/>
      <dgm:t>
        <a:bodyPr/>
        <a:lstStyle/>
        <a:p>
          <a:endParaRPr lang="en-US"/>
        </a:p>
      </dgm:t>
    </dgm:pt>
    <dgm:pt modelId="{2E5AAED6-202F-4CCC-9F6F-E34498543C5B}">
      <dgm:prSet/>
      <dgm:spPr/>
      <dgm:t>
        <a:bodyPr/>
        <a:lstStyle/>
        <a:p>
          <a:r>
            <a:rPr lang="en-GB" b="0" i="0"/>
            <a:t>Breakdown of public health measures.</a:t>
          </a:r>
          <a:endParaRPr lang="en-US"/>
        </a:p>
      </dgm:t>
    </dgm:pt>
    <dgm:pt modelId="{17E7BF62-EC86-47AD-BEB0-18E404DA59E4}" type="parTrans" cxnId="{282595ED-33C0-4FC3-9506-0668CF019E6E}">
      <dgm:prSet/>
      <dgm:spPr/>
      <dgm:t>
        <a:bodyPr/>
        <a:lstStyle/>
        <a:p>
          <a:endParaRPr lang="en-US"/>
        </a:p>
      </dgm:t>
    </dgm:pt>
    <dgm:pt modelId="{748D9B8F-45F4-41C9-AE94-2EA071CA19B1}" type="sibTrans" cxnId="{282595ED-33C0-4FC3-9506-0668CF019E6E}">
      <dgm:prSet/>
      <dgm:spPr/>
      <dgm:t>
        <a:bodyPr/>
        <a:lstStyle/>
        <a:p>
          <a:endParaRPr lang="en-US"/>
        </a:p>
      </dgm:t>
    </dgm:pt>
    <dgm:pt modelId="{99A71BBE-FC92-4FE9-84B2-43A30398D585}">
      <dgm:prSet/>
      <dgm:spPr/>
      <dgm:t>
        <a:bodyPr/>
        <a:lstStyle/>
        <a:p>
          <a:r>
            <a:rPr lang="en-GB" b="0" i="0"/>
            <a:t>Adoption of exotic animals.</a:t>
          </a:r>
          <a:endParaRPr lang="en-US"/>
        </a:p>
      </dgm:t>
    </dgm:pt>
    <dgm:pt modelId="{A636B14D-3A0E-4693-8518-D76CF9F919CD}" type="parTrans" cxnId="{C75A576A-E897-4D37-B874-AAAE5DCAF091}">
      <dgm:prSet/>
      <dgm:spPr/>
      <dgm:t>
        <a:bodyPr/>
        <a:lstStyle/>
        <a:p>
          <a:endParaRPr lang="en-US"/>
        </a:p>
      </dgm:t>
    </dgm:pt>
    <dgm:pt modelId="{921493EE-F059-435E-88C8-0F564390375D}" type="sibTrans" cxnId="{C75A576A-E897-4D37-B874-AAAE5DCAF091}">
      <dgm:prSet/>
      <dgm:spPr/>
      <dgm:t>
        <a:bodyPr/>
        <a:lstStyle/>
        <a:p>
          <a:endParaRPr lang="en-US"/>
        </a:p>
      </dgm:t>
    </dgm:pt>
    <dgm:pt modelId="{162B9B10-B49F-4BE7-9A61-17133891D8C5}" type="pres">
      <dgm:prSet presAssocID="{3616C8ED-2EB7-443E-9A26-FE95FACD8110}" presName="diagram" presStyleCnt="0">
        <dgm:presLayoutVars>
          <dgm:dir/>
          <dgm:resizeHandles val="exact"/>
        </dgm:presLayoutVars>
      </dgm:prSet>
      <dgm:spPr/>
    </dgm:pt>
    <dgm:pt modelId="{FE154ACA-DFB6-4976-9DA6-1A60A4DCFB3F}" type="pres">
      <dgm:prSet presAssocID="{62C4002D-67E3-4B59-83C1-A2A28814A81F}" presName="node" presStyleLbl="node1" presStyleIdx="0" presStyleCnt="10">
        <dgm:presLayoutVars>
          <dgm:bulletEnabled val="1"/>
        </dgm:presLayoutVars>
      </dgm:prSet>
      <dgm:spPr/>
    </dgm:pt>
    <dgm:pt modelId="{391F1100-DCC6-4462-8BE9-512B8859B388}" type="pres">
      <dgm:prSet presAssocID="{F99F4148-D9C5-43FF-8933-BBD03CD0BCD3}" presName="sibTrans" presStyleLbl="sibTrans2D1" presStyleIdx="0" presStyleCnt="9"/>
      <dgm:spPr/>
    </dgm:pt>
    <dgm:pt modelId="{D9D93F29-2102-4D1F-B726-156A1855262E}" type="pres">
      <dgm:prSet presAssocID="{F99F4148-D9C5-43FF-8933-BBD03CD0BCD3}" presName="connectorText" presStyleLbl="sibTrans2D1" presStyleIdx="0" presStyleCnt="9"/>
      <dgm:spPr/>
    </dgm:pt>
    <dgm:pt modelId="{B34D93D0-793D-40E4-ACCE-4D779733AAC6}" type="pres">
      <dgm:prSet presAssocID="{74593447-B2D7-4060-B2F2-4A2C2EB58977}" presName="node" presStyleLbl="node1" presStyleIdx="1" presStyleCnt="10">
        <dgm:presLayoutVars>
          <dgm:bulletEnabled val="1"/>
        </dgm:presLayoutVars>
      </dgm:prSet>
      <dgm:spPr/>
    </dgm:pt>
    <dgm:pt modelId="{00A037C4-5F15-45E6-83B6-902DC7D8C28C}" type="pres">
      <dgm:prSet presAssocID="{727CD8B9-0B6A-4DA5-83E4-527E408CE264}" presName="sibTrans" presStyleLbl="sibTrans2D1" presStyleIdx="1" presStyleCnt="9"/>
      <dgm:spPr/>
    </dgm:pt>
    <dgm:pt modelId="{9BD58E2A-408B-4BD7-B8BD-E15D2FBB216E}" type="pres">
      <dgm:prSet presAssocID="{727CD8B9-0B6A-4DA5-83E4-527E408CE264}" presName="connectorText" presStyleLbl="sibTrans2D1" presStyleIdx="1" presStyleCnt="9"/>
      <dgm:spPr/>
    </dgm:pt>
    <dgm:pt modelId="{F5509282-DEA3-4905-9FD7-EFF0EBA66853}" type="pres">
      <dgm:prSet presAssocID="{F146952C-3222-4B51-84F1-141763550AA0}" presName="node" presStyleLbl="node1" presStyleIdx="2" presStyleCnt="10">
        <dgm:presLayoutVars>
          <dgm:bulletEnabled val="1"/>
        </dgm:presLayoutVars>
      </dgm:prSet>
      <dgm:spPr/>
    </dgm:pt>
    <dgm:pt modelId="{E0C007D7-3B35-4846-9E09-629BA286D5C5}" type="pres">
      <dgm:prSet presAssocID="{633DD335-818A-4512-AB0D-0CE503BA962B}" presName="sibTrans" presStyleLbl="sibTrans2D1" presStyleIdx="2" presStyleCnt="9"/>
      <dgm:spPr/>
    </dgm:pt>
    <dgm:pt modelId="{AD2D0A38-EEFB-4841-B3A3-258E7C8BC920}" type="pres">
      <dgm:prSet presAssocID="{633DD335-818A-4512-AB0D-0CE503BA962B}" presName="connectorText" presStyleLbl="sibTrans2D1" presStyleIdx="2" presStyleCnt="9"/>
      <dgm:spPr/>
    </dgm:pt>
    <dgm:pt modelId="{07CAFEA9-02AE-42AA-951B-858B8C3FAC6A}" type="pres">
      <dgm:prSet presAssocID="{72F06726-2E60-469F-B2F3-446569E03248}" presName="node" presStyleLbl="node1" presStyleIdx="3" presStyleCnt="10">
        <dgm:presLayoutVars>
          <dgm:bulletEnabled val="1"/>
        </dgm:presLayoutVars>
      </dgm:prSet>
      <dgm:spPr/>
    </dgm:pt>
    <dgm:pt modelId="{2BF18FE6-BFCA-4BC1-9C72-C54659A6EC21}" type="pres">
      <dgm:prSet presAssocID="{9D429BFF-8C0C-44FC-9B5F-D09792AF92B9}" presName="sibTrans" presStyleLbl="sibTrans2D1" presStyleIdx="3" presStyleCnt="9"/>
      <dgm:spPr/>
    </dgm:pt>
    <dgm:pt modelId="{6BB25006-5F05-4DAA-A557-F34F1E3E4DFB}" type="pres">
      <dgm:prSet presAssocID="{9D429BFF-8C0C-44FC-9B5F-D09792AF92B9}" presName="connectorText" presStyleLbl="sibTrans2D1" presStyleIdx="3" presStyleCnt="9"/>
      <dgm:spPr/>
    </dgm:pt>
    <dgm:pt modelId="{01A64375-5DC5-49DB-897B-684B4489F3C5}" type="pres">
      <dgm:prSet presAssocID="{79B851F1-6541-43F2-AE49-E925F49E455D}" presName="node" presStyleLbl="node1" presStyleIdx="4" presStyleCnt="10">
        <dgm:presLayoutVars>
          <dgm:bulletEnabled val="1"/>
        </dgm:presLayoutVars>
      </dgm:prSet>
      <dgm:spPr/>
    </dgm:pt>
    <dgm:pt modelId="{31CF60E6-DD48-45AF-BF85-04F566CEEEF1}" type="pres">
      <dgm:prSet presAssocID="{7763D8D0-D90E-4D83-BBE3-0C3919C7601E}" presName="sibTrans" presStyleLbl="sibTrans2D1" presStyleIdx="4" presStyleCnt="9"/>
      <dgm:spPr/>
    </dgm:pt>
    <dgm:pt modelId="{BD0B64FA-33C7-44F8-962C-F6011726AF56}" type="pres">
      <dgm:prSet presAssocID="{7763D8D0-D90E-4D83-BBE3-0C3919C7601E}" presName="connectorText" presStyleLbl="sibTrans2D1" presStyleIdx="4" presStyleCnt="9"/>
      <dgm:spPr/>
    </dgm:pt>
    <dgm:pt modelId="{3E00DF24-A40B-4AF7-9C48-4B06AD30A3FA}" type="pres">
      <dgm:prSet presAssocID="{B26FC467-D6CE-4892-BA27-109FBBDB068D}" presName="node" presStyleLbl="node1" presStyleIdx="5" presStyleCnt="10">
        <dgm:presLayoutVars>
          <dgm:bulletEnabled val="1"/>
        </dgm:presLayoutVars>
      </dgm:prSet>
      <dgm:spPr/>
    </dgm:pt>
    <dgm:pt modelId="{D2AA8820-8897-4067-B3D6-E0AE0D5283AC}" type="pres">
      <dgm:prSet presAssocID="{5D9E3A29-8694-441B-A0DA-F6C21ABC3E54}" presName="sibTrans" presStyleLbl="sibTrans2D1" presStyleIdx="5" presStyleCnt="9"/>
      <dgm:spPr/>
    </dgm:pt>
    <dgm:pt modelId="{498AF7BB-53D8-4D2E-8269-D280E4270D0E}" type="pres">
      <dgm:prSet presAssocID="{5D9E3A29-8694-441B-A0DA-F6C21ABC3E54}" presName="connectorText" presStyleLbl="sibTrans2D1" presStyleIdx="5" presStyleCnt="9"/>
      <dgm:spPr/>
    </dgm:pt>
    <dgm:pt modelId="{99B57529-B3DD-45C1-A878-8A63994F0DCC}" type="pres">
      <dgm:prSet presAssocID="{002155EF-3190-407E-A32A-82DC56923D24}" presName="node" presStyleLbl="node1" presStyleIdx="6" presStyleCnt="10">
        <dgm:presLayoutVars>
          <dgm:bulletEnabled val="1"/>
        </dgm:presLayoutVars>
      </dgm:prSet>
      <dgm:spPr/>
    </dgm:pt>
    <dgm:pt modelId="{DA6F2652-2CF6-452D-879C-C3787BF3DE2A}" type="pres">
      <dgm:prSet presAssocID="{FC7AB5F9-3C3A-4FB4-8AF5-846C159A5640}" presName="sibTrans" presStyleLbl="sibTrans2D1" presStyleIdx="6" presStyleCnt="9"/>
      <dgm:spPr/>
    </dgm:pt>
    <dgm:pt modelId="{3DE3D72C-90B3-433B-A965-747450CA688E}" type="pres">
      <dgm:prSet presAssocID="{FC7AB5F9-3C3A-4FB4-8AF5-846C159A5640}" presName="connectorText" presStyleLbl="sibTrans2D1" presStyleIdx="6" presStyleCnt="9"/>
      <dgm:spPr/>
    </dgm:pt>
    <dgm:pt modelId="{E3E18D1E-6D1D-4750-B701-8E45CF2BD5D8}" type="pres">
      <dgm:prSet presAssocID="{7F48BE4B-C7BF-4642-93E5-E01138783C93}" presName="node" presStyleLbl="node1" presStyleIdx="7" presStyleCnt="10">
        <dgm:presLayoutVars>
          <dgm:bulletEnabled val="1"/>
        </dgm:presLayoutVars>
      </dgm:prSet>
      <dgm:spPr/>
    </dgm:pt>
    <dgm:pt modelId="{511DEC37-F40F-4FA8-87EF-65D2979429C2}" type="pres">
      <dgm:prSet presAssocID="{2B5DC5A2-AD91-4F33-A5D5-FED2D6035FD1}" presName="sibTrans" presStyleLbl="sibTrans2D1" presStyleIdx="7" presStyleCnt="9"/>
      <dgm:spPr/>
    </dgm:pt>
    <dgm:pt modelId="{C6336A51-39C8-42F1-8C50-C090E6935826}" type="pres">
      <dgm:prSet presAssocID="{2B5DC5A2-AD91-4F33-A5D5-FED2D6035FD1}" presName="connectorText" presStyleLbl="sibTrans2D1" presStyleIdx="7" presStyleCnt="9"/>
      <dgm:spPr/>
    </dgm:pt>
    <dgm:pt modelId="{4DAF31CD-81A8-4E69-ABB0-5DCE638D399E}" type="pres">
      <dgm:prSet presAssocID="{2E5AAED6-202F-4CCC-9F6F-E34498543C5B}" presName="node" presStyleLbl="node1" presStyleIdx="8" presStyleCnt="10">
        <dgm:presLayoutVars>
          <dgm:bulletEnabled val="1"/>
        </dgm:presLayoutVars>
      </dgm:prSet>
      <dgm:spPr/>
    </dgm:pt>
    <dgm:pt modelId="{41987040-30BD-427D-B476-3DB11337F9D3}" type="pres">
      <dgm:prSet presAssocID="{748D9B8F-45F4-41C9-AE94-2EA071CA19B1}" presName="sibTrans" presStyleLbl="sibTrans2D1" presStyleIdx="8" presStyleCnt="9"/>
      <dgm:spPr/>
    </dgm:pt>
    <dgm:pt modelId="{239029AB-3016-498A-9D9F-36B13D8C7D5B}" type="pres">
      <dgm:prSet presAssocID="{748D9B8F-45F4-41C9-AE94-2EA071CA19B1}" presName="connectorText" presStyleLbl="sibTrans2D1" presStyleIdx="8" presStyleCnt="9"/>
      <dgm:spPr/>
    </dgm:pt>
    <dgm:pt modelId="{62E8FCBB-5BFB-49BC-B6EE-631B7A22A27F}" type="pres">
      <dgm:prSet presAssocID="{99A71BBE-FC92-4FE9-84B2-43A30398D585}" presName="node" presStyleLbl="node1" presStyleIdx="9" presStyleCnt="10">
        <dgm:presLayoutVars>
          <dgm:bulletEnabled val="1"/>
        </dgm:presLayoutVars>
      </dgm:prSet>
      <dgm:spPr/>
    </dgm:pt>
  </dgm:ptLst>
  <dgm:cxnLst>
    <dgm:cxn modelId="{CBDD3C02-DDB6-4BB3-BE89-8674130021C2}" type="presOf" srcId="{99A71BBE-FC92-4FE9-84B2-43A30398D585}" destId="{62E8FCBB-5BFB-49BC-B6EE-631B7A22A27F}" srcOrd="0" destOrd="0" presId="urn:microsoft.com/office/officeart/2005/8/layout/process5"/>
    <dgm:cxn modelId="{BC6A9F10-8CC9-4481-A32D-83AD9464C11E}" srcId="{3616C8ED-2EB7-443E-9A26-FE95FACD8110}" destId="{62C4002D-67E3-4B59-83C1-A2A28814A81F}" srcOrd="0" destOrd="0" parTransId="{83DEA2A5-19EE-4774-9288-AA7ABD92D3CF}" sibTransId="{F99F4148-D9C5-43FF-8933-BBD03CD0BCD3}"/>
    <dgm:cxn modelId="{02D81E11-1AD2-4454-B591-B375FBD82EAE}" type="presOf" srcId="{72F06726-2E60-469F-B2F3-446569E03248}" destId="{07CAFEA9-02AE-42AA-951B-858B8C3FAC6A}" srcOrd="0" destOrd="0" presId="urn:microsoft.com/office/officeart/2005/8/layout/process5"/>
    <dgm:cxn modelId="{23529811-3B8D-4C18-9FDB-070F6DFF0C4F}" srcId="{3616C8ED-2EB7-443E-9A26-FE95FACD8110}" destId="{74593447-B2D7-4060-B2F2-4A2C2EB58977}" srcOrd="1" destOrd="0" parTransId="{EDD415C2-7D0D-40B8-B266-780D9168B9FD}" sibTransId="{727CD8B9-0B6A-4DA5-83E4-527E408CE264}"/>
    <dgm:cxn modelId="{27E4E813-FE0A-40E4-8230-F1CB25736896}" srcId="{3616C8ED-2EB7-443E-9A26-FE95FACD8110}" destId="{002155EF-3190-407E-A32A-82DC56923D24}" srcOrd="6" destOrd="0" parTransId="{A2ED1AAE-930D-4FA0-B47C-7FBCAE89ABC7}" sibTransId="{FC7AB5F9-3C3A-4FB4-8AF5-846C159A5640}"/>
    <dgm:cxn modelId="{F2AD3D15-AB43-4CE2-BAF2-7A8B062F60EF}" type="presOf" srcId="{727CD8B9-0B6A-4DA5-83E4-527E408CE264}" destId="{00A037C4-5F15-45E6-83B6-902DC7D8C28C}" srcOrd="0" destOrd="0" presId="urn:microsoft.com/office/officeart/2005/8/layout/process5"/>
    <dgm:cxn modelId="{A36E6315-A9E3-45BE-9C6E-C106CDEC5768}" type="presOf" srcId="{B26FC467-D6CE-4892-BA27-109FBBDB068D}" destId="{3E00DF24-A40B-4AF7-9C48-4B06AD30A3FA}" srcOrd="0" destOrd="0" presId="urn:microsoft.com/office/officeart/2005/8/layout/process5"/>
    <dgm:cxn modelId="{6489C31D-2EAE-4C32-9A16-AA243DFC4FA7}" type="presOf" srcId="{F99F4148-D9C5-43FF-8933-BBD03CD0BCD3}" destId="{D9D93F29-2102-4D1F-B726-156A1855262E}" srcOrd="1" destOrd="0" presId="urn:microsoft.com/office/officeart/2005/8/layout/process5"/>
    <dgm:cxn modelId="{47EA332F-36AA-4C41-A683-8FE275AEA2E5}" type="presOf" srcId="{9D429BFF-8C0C-44FC-9B5F-D09792AF92B9}" destId="{2BF18FE6-BFCA-4BC1-9C72-C54659A6EC21}" srcOrd="0" destOrd="0" presId="urn:microsoft.com/office/officeart/2005/8/layout/process5"/>
    <dgm:cxn modelId="{1F52E536-38BC-4235-825F-3A20238B1936}" type="presOf" srcId="{62C4002D-67E3-4B59-83C1-A2A28814A81F}" destId="{FE154ACA-DFB6-4976-9DA6-1A60A4DCFB3F}" srcOrd="0" destOrd="0" presId="urn:microsoft.com/office/officeart/2005/8/layout/process5"/>
    <dgm:cxn modelId="{7C1ADE3B-5838-4A98-B5DF-86D341482D33}" type="presOf" srcId="{633DD335-818A-4512-AB0D-0CE503BA962B}" destId="{E0C007D7-3B35-4846-9E09-629BA286D5C5}" srcOrd="0" destOrd="0" presId="urn:microsoft.com/office/officeart/2005/8/layout/process5"/>
    <dgm:cxn modelId="{8D9F2E60-8377-4634-827E-574ECE01D8A1}" srcId="{3616C8ED-2EB7-443E-9A26-FE95FACD8110}" destId="{72F06726-2E60-469F-B2F3-446569E03248}" srcOrd="3" destOrd="0" parTransId="{6D29D83C-29E2-4095-AB0D-6F8A20E5269E}" sibTransId="{9D429BFF-8C0C-44FC-9B5F-D09792AF92B9}"/>
    <dgm:cxn modelId="{33D6FB41-4C0F-44D8-9B79-2A055CBBF32C}" type="presOf" srcId="{2E5AAED6-202F-4CCC-9F6F-E34498543C5B}" destId="{4DAF31CD-81A8-4E69-ABB0-5DCE638D399E}" srcOrd="0" destOrd="0" presId="urn:microsoft.com/office/officeart/2005/8/layout/process5"/>
    <dgm:cxn modelId="{9897B763-A763-482E-9E3B-4EC14DFB26E6}" type="presOf" srcId="{5D9E3A29-8694-441B-A0DA-F6C21ABC3E54}" destId="{498AF7BB-53D8-4D2E-8269-D280E4270D0E}" srcOrd="1" destOrd="0" presId="urn:microsoft.com/office/officeart/2005/8/layout/process5"/>
    <dgm:cxn modelId="{D6E27E64-4B98-48E7-B734-A8C215F4B94D}" type="presOf" srcId="{7763D8D0-D90E-4D83-BBE3-0C3919C7601E}" destId="{31CF60E6-DD48-45AF-BF85-04F566CEEEF1}" srcOrd="0" destOrd="0" presId="urn:microsoft.com/office/officeart/2005/8/layout/process5"/>
    <dgm:cxn modelId="{C75A576A-E897-4D37-B874-AAAE5DCAF091}" srcId="{3616C8ED-2EB7-443E-9A26-FE95FACD8110}" destId="{99A71BBE-FC92-4FE9-84B2-43A30398D585}" srcOrd="9" destOrd="0" parTransId="{A636B14D-3A0E-4693-8518-D76CF9F919CD}" sibTransId="{921493EE-F059-435E-88C8-0F564390375D}"/>
    <dgm:cxn modelId="{7EB51C6E-8302-4076-90DF-C97AF35E1366}" srcId="{3616C8ED-2EB7-443E-9A26-FE95FACD8110}" destId="{B26FC467-D6CE-4892-BA27-109FBBDB068D}" srcOrd="5" destOrd="0" parTransId="{EF6E3436-D92C-4CF6-A512-58D0645B143A}" sibTransId="{5D9E3A29-8694-441B-A0DA-F6C21ABC3E54}"/>
    <dgm:cxn modelId="{2761366E-CD9C-4DB8-8C3C-608815EDAFD1}" type="presOf" srcId="{748D9B8F-45F4-41C9-AE94-2EA071CA19B1}" destId="{239029AB-3016-498A-9D9F-36B13D8C7D5B}" srcOrd="1" destOrd="0" presId="urn:microsoft.com/office/officeart/2005/8/layout/process5"/>
    <dgm:cxn modelId="{EBBECC70-D6DD-42AB-889D-58AABA3271B5}" type="presOf" srcId="{79B851F1-6541-43F2-AE49-E925F49E455D}" destId="{01A64375-5DC5-49DB-897B-684B4489F3C5}" srcOrd="0" destOrd="0" presId="urn:microsoft.com/office/officeart/2005/8/layout/process5"/>
    <dgm:cxn modelId="{B7A33673-2680-4DF1-8BEC-B113F76480CE}" type="presOf" srcId="{FC7AB5F9-3C3A-4FB4-8AF5-846C159A5640}" destId="{3DE3D72C-90B3-433B-A965-747450CA688E}" srcOrd="1" destOrd="0" presId="urn:microsoft.com/office/officeart/2005/8/layout/process5"/>
    <dgm:cxn modelId="{3B666276-119C-46F1-BD15-2F53891F9DC6}" type="presOf" srcId="{633DD335-818A-4512-AB0D-0CE503BA962B}" destId="{AD2D0A38-EEFB-4841-B3A3-258E7C8BC920}" srcOrd="1" destOrd="0" presId="urn:microsoft.com/office/officeart/2005/8/layout/process5"/>
    <dgm:cxn modelId="{6BB60C87-3DEF-4470-A488-A81FCE9CB546}" srcId="{3616C8ED-2EB7-443E-9A26-FE95FACD8110}" destId="{79B851F1-6541-43F2-AE49-E925F49E455D}" srcOrd="4" destOrd="0" parTransId="{AECC4221-615F-468E-ABCA-343A08A5164F}" sibTransId="{7763D8D0-D90E-4D83-BBE3-0C3919C7601E}"/>
    <dgm:cxn modelId="{7985D289-1A6D-4386-AD3F-88B02C5BF316}" type="presOf" srcId="{9D429BFF-8C0C-44FC-9B5F-D09792AF92B9}" destId="{6BB25006-5F05-4DAA-A557-F34F1E3E4DFB}" srcOrd="1" destOrd="0" presId="urn:microsoft.com/office/officeart/2005/8/layout/process5"/>
    <dgm:cxn modelId="{FC26C68A-0F66-42E6-BCBA-A1F4B857DC33}" type="presOf" srcId="{002155EF-3190-407E-A32A-82DC56923D24}" destId="{99B57529-B3DD-45C1-A878-8A63994F0DCC}" srcOrd="0" destOrd="0" presId="urn:microsoft.com/office/officeart/2005/8/layout/process5"/>
    <dgm:cxn modelId="{2C7E039E-8EC7-4E32-A73F-341316D0E99E}" type="presOf" srcId="{7F48BE4B-C7BF-4642-93E5-E01138783C93}" destId="{E3E18D1E-6D1D-4750-B701-8E45CF2BD5D8}" srcOrd="0" destOrd="0" presId="urn:microsoft.com/office/officeart/2005/8/layout/process5"/>
    <dgm:cxn modelId="{4B7BBF9F-CF3F-4E94-A94D-C0B1DCC93C49}" type="presOf" srcId="{3616C8ED-2EB7-443E-9A26-FE95FACD8110}" destId="{162B9B10-B49F-4BE7-9A61-17133891D8C5}" srcOrd="0" destOrd="0" presId="urn:microsoft.com/office/officeart/2005/8/layout/process5"/>
    <dgm:cxn modelId="{B7EE57AC-DF6E-40F8-9707-C5E4DF21DA38}" type="presOf" srcId="{FC7AB5F9-3C3A-4FB4-8AF5-846C159A5640}" destId="{DA6F2652-2CF6-452D-879C-C3787BF3DE2A}" srcOrd="0" destOrd="0" presId="urn:microsoft.com/office/officeart/2005/8/layout/process5"/>
    <dgm:cxn modelId="{66798EAC-CC33-4DA0-A022-35570FB8B1A6}" type="presOf" srcId="{F146952C-3222-4B51-84F1-141763550AA0}" destId="{F5509282-DEA3-4905-9FD7-EFF0EBA66853}" srcOrd="0" destOrd="0" presId="urn:microsoft.com/office/officeart/2005/8/layout/process5"/>
    <dgm:cxn modelId="{4BFD8FBD-50DB-48FF-9147-173B8FBA6185}" type="presOf" srcId="{F99F4148-D9C5-43FF-8933-BBD03CD0BCD3}" destId="{391F1100-DCC6-4462-8BE9-512B8859B388}" srcOrd="0" destOrd="0" presId="urn:microsoft.com/office/officeart/2005/8/layout/process5"/>
    <dgm:cxn modelId="{D4563FC0-C6EA-42C8-BAF7-2960D209E558}" type="presOf" srcId="{727CD8B9-0B6A-4DA5-83E4-527E408CE264}" destId="{9BD58E2A-408B-4BD7-B8BD-E15D2FBB216E}" srcOrd="1" destOrd="0" presId="urn:microsoft.com/office/officeart/2005/8/layout/process5"/>
    <dgm:cxn modelId="{126165D8-4998-4241-B5A5-0E52BD11F6E3}" type="presOf" srcId="{7763D8D0-D90E-4D83-BBE3-0C3919C7601E}" destId="{BD0B64FA-33C7-44F8-962C-F6011726AF56}" srcOrd="1" destOrd="0" presId="urn:microsoft.com/office/officeart/2005/8/layout/process5"/>
    <dgm:cxn modelId="{0F2C43E2-1FE0-460D-9AF4-3A50EB8687FA}" type="presOf" srcId="{5D9E3A29-8694-441B-A0DA-F6C21ABC3E54}" destId="{D2AA8820-8897-4067-B3D6-E0AE0D5283AC}" srcOrd="0" destOrd="0" presId="urn:microsoft.com/office/officeart/2005/8/layout/process5"/>
    <dgm:cxn modelId="{8249A5E3-5BD8-4CE2-86A6-2A8876739A11}" type="presOf" srcId="{2B5DC5A2-AD91-4F33-A5D5-FED2D6035FD1}" destId="{511DEC37-F40F-4FA8-87EF-65D2979429C2}" srcOrd="0" destOrd="0" presId="urn:microsoft.com/office/officeart/2005/8/layout/process5"/>
    <dgm:cxn modelId="{282595ED-33C0-4FC3-9506-0668CF019E6E}" srcId="{3616C8ED-2EB7-443E-9A26-FE95FACD8110}" destId="{2E5AAED6-202F-4CCC-9F6F-E34498543C5B}" srcOrd="8" destOrd="0" parTransId="{17E7BF62-EC86-47AD-BEB0-18E404DA59E4}" sibTransId="{748D9B8F-45F4-41C9-AE94-2EA071CA19B1}"/>
    <dgm:cxn modelId="{3C9354EE-B394-4647-80AB-F6104638E917}" srcId="{3616C8ED-2EB7-443E-9A26-FE95FACD8110}" destId="{7F48BE4B-C7BF-4642-93E5-E01138783C93}" srcOrd="7" destOrd="0" parTransId="{0F22FD91-2A79-43A9-94F7-7F6A21F8704E}" sibTransId="{2B5DC5A2-AD91-4F33-A5D5-FED2D6035FD1}"/>
    <dgm:cxn modelId="{062F6DF3-EBCE-4045-BFE7-4489001D94E1}" type="presOf" srcId="{748D9B8F-45F4-41C9-AE94-2EA071CA19B1}" destId="{41987040-30BD-427D-B476-3DB11337F9D3}" srcOrd="0" destOrd="0" presId="urn:microsoft.com/office/officeart/2005/8/layout/process5"/>
    <dgm:cxn modelId="{3E9FA2F3-5851-42C9-91A8-505FC92CCF57}" type="presOf" srcId="{2B5DC5A2-AD91-4F33-A5D5-FED2D6035FD1}" destId="{C6336A51-39C8-42F1-8C50-C090E6935826}" srcOrd="1" destOrd="0" presId="urn:microsoft.com/office/officeart/2005/8/layout/process5"/>
    <dgm:cxn modelId="{84E6DAF3-A7F0-4A28-8E91-4A003827D071}" type="presOf" srcId="{74593447-B2D7-4060-B2F2-4A2C2EB58977}" destId="{B34D93D0-793D-40E4-ACCE-4D779733AAC6}" srcOrd="0" destOrd="0" presId="urn:microsoft.com/office/officeart/2005/8/layout/process5"/>
    <dgm:cxn modelId="{91F2A3FB-06CA-4713-B079-0F26AD730699}" srcId="{3616C8ED-2EB7-443E-9A26-FE95FACD8110}" destId="{F146952C-3222-4B51-84F1-141763550AA0}" srcOrd="2" destOrd="0" parTransId="{4A4C4448-CD62-49F8-94BD-A2418D759F67}" sibTransId="{633DD335-818A-4512-AB0D-0CE503BA962B}"/>
    <dgm:cxn modelId="{E88012E9-0BE3-4A4D-B49F-0FE0496110B4}" type="presParOf" srcId="{162B9B10-B49F-4BE7-9A61-17133891D8C5}" destId="{FE154ACA-DFB6-4976-9DA6-1A60A4DCFB3F}" srcOrd="0" destOrd="0" presId="urn:microsoft.com/office/officeart/2005/8/layout/process5"/>
    <dgm:cxn modelId="{E5EACF53-4C15-4746-9CD1-9C252BE28176}" type="presParOf" srcId="{162B9B10-B49F-4BE7-9A61-17133891D8C5}" destId="{391F1100-DCC6-4462-8BE9-512B8859B388}" srcOrd="1" destOrd="0" presId="urn:microsoft.com/office/officeart/2005/8/layout/process5"/>
    <dgm:cxn modelId="{3894588B-D829-4C69-AFCC-EBCC473E83FE}" type="presParOf" srcId="{391F1100-DCC6-4462-8BE9-512B8859B388}" destId="{D9D93F29-2102-4D1F-B726-156A1855262E}" srcOrd="0" destOrd="0" presId="urn:microsoft.com/office/officeart/2005/8/layout/process5"/>
    <dgm:cxn modelId="{375A1849-71E5-48C9-9942-4268B78C404F}" type="presParOf" srcId="{162B9B10-B49F-4BE7-9A61-17133891D8C5}" destId="{B34D93D0-793D-40E4-ACCE-4D779733AAC6}" srcOrd="2" destOrd="0" presId="urn:microsoft.com/office/officeart/2005/8/layout/process5"/>
    <dgm:cxn modelId="{59E5DD0A-B9DB-49C7-AB3D-2AFDCDDE96CF}" type="presParOf" srcId="{162B9B10-B49F-4BE7-9A61-17133891D8C5}" destId="{00A037C4-5F15-45E6-83B6-902DC7D8C28C}" srcOrd="3" destOrd="0" presId="urn:microsoft.com/office/officeart/2005/8/layout/process5"/>
    <dgm:cxn modelId="{1E3C15E8-DBF9-4B8A-A238-BEBCE4DFADE2}" type="presParOf" srcId="{00A037C4-5F15-45E6-83B6-902DC7D8C28C}" destId="{9BD58E2A-408B-4BD7-B8BD-E15D2FBB216E}" srcOrd="0" destOrd="0" presId="urn:microsoft.com/office/officeart/2005/8/layout/process5"/>
    <dgm:cxn modelId="{1F03BF88-3DD0-4D15-B6C0-D175935100AF}" type="presParOf" srcId="{162B9B10-B49F-4BE7-9A61-17133891D8C5}" destId="{F5509282-DEA3-4905-9FD7-EFF0EBA66853}" srcOrd="4" destOrd="0" presId="urn:microsoft.com/office/officeart/2005/8/layout/process5"/>
    <dgm:cxn modelId="{7A9360F2-0457-4108-BE63-52586F166867}" type="presParOf" srcId="{162B9B10-B49F-4BE7-9A61-17133891D8C5}" destId="{E0C007D7-3B35-4846-9E09-629BA286D5C5}" srcOrd="5" destOrd="0" presId="urn:microsoft.com/office/officeart/2005/8/layout/process5"/>
    <dgm:cxn modelId="{1FB68266-9C28-4B72-A616-C53F6032CBA8}" type="presParOf" srcId="{E0C007D7-3B35-4846-9E09-629BA286D5C5}" destId="{AD2D0A38-EEFB-4841-B3A3-258E7C8BC920}" srcOrd="0" destOrd="0" presId="urn:microsoft.com/office/officeart/2005/8/layout/process5"/>
    <dgm:cxn modelId="{8C6ED550-6D43-4781-B487-DB3A2E92BA1A}" type="presParOf" srcId="{162B9B10-B49F-4BE7-9A61-17133891D8C5}" destId="{07CAFEA9-02AE-42AA-951B-858B8C3FAC6A}" srcOrd="6" destOrd="0" presId="urn:microsoft.com/office/officeart/2005/8/layout/process5"/>
    <dgm:cxn modelId="{E92E50D1-0C0A-4185-A07C-25E236AAF0CD}" type="presParOf" srcId="{162B9B10-B49F-4BE7-9A61-17133891D8C5}" destId="{2BF18FE6-BFCA-4BC1-9C72-C54659A6EC21}" srcOrd="7" destOrd="0" presId="urn:microsoft.com/office/officeart/2005/8/layout/process5"/>
    <dgm:cxn modelId="{34528377-F102-42BB-8023-09BF5E76AFBC}" type="presParOf" srcId="{2BF18FE6-BFCA-4BC1-9C72-C54659A6EC21}" destId="{6BB25006-5F05-4DAA-A557-F34F1E3E4DFB}" srcOrd="0" destOrd="0" presId="urn:microsoft.com/office/officeart/2005/8/layout/process5"/>
    <dgm:cxn modelId="{4AA7C69F-85AB-46E2-8034-C4887DCC38FD}" type="presParOf" srcId="{162B9B10-B49F-4BE7-9A61-17133891D8C5}" destId="{01A64375-5DC5-49DB-897B-684B4489F3C5}" srcOrd="8" destOrd="0" presId="urn:microsoft.com/office/officeart/2005/8/layout/process5"/>
    <dgm:cxn modelId="{BF35B579-77AC-450F-9C95-9B35DACF1FF3}" type="presParOf" srcId="{162B9B10-B49F-4BE7-9A61-17133891D8C5}" destId="{31CF60E6-DD48-45AF-BF85-04F566CEEEF1}" srcOrd="9" destOrd="0" presId="urn:microsoft.com/office/officeart/2005/8/layout/process5"/>
    <dgm:cxn modelId="{F81406D0-630B-4CDC-98E5-29D7F6023532}" type="presParOf" srcId="{31CF60E6-DD48-45AF-BF85-04F566CEEEF1}" destId="{BD0B64FA-33C7-44F8-962C-F6011726AF56}" srcOrd="0" destOrd="0" presId="urn:microsoft.com/office/officeart/2005/8/layout/process5"/>
    <dgm:cxn modelId="{2CF67079-F9DC-4BF5-9933-02D7C40F95FB}" type="presParOf" srcId="{162B9B10-B49F-4BE7-9A61-17133891D8C5}" destId="{3E00DF24-A40B-4AF7-9C48-4B06AD30A3FA}" srcOrd="10" destOrd="0" presId="urn:microsoft.com/office/officeart/2005/8/layout/process5"/>
    <dgm:cxn modelId="{15BEC5E4-A95F-4AFD-803A-6809077B54D0}" type="presParOf" srcId="{162B9B10-B49F-4BE7-9A61-17133891D8C5}" destId="{D2AA8820-8897-4067-B3D6-E0AE0D5283AC}" srcOrd="11" destOrd="0" presId="urn:microsoft.com/office/officeart/2005/8/layout/process5"/>
    <dgm:cxn modelId="{CD4B9E9D-ADAC-46B9-B311-58AC4D280051}" type="presParOf" srcId="{D2AA8820-8897-4067-B3D6-E0AE0D5283AC}" destId="{498AF7BB-53D8-4D2E-8269-D280E4270D0E}" srcOrd="0" destOrd="0" presId="urn:microsoft.com/office/officeart/2005/8/layout/process5"/>
    <dgm:cxn modelId="{7D378F8F-A96E-4EAA-92F8-5832D348D7BD}" type="presParOf" srcId="{162B9B10-B49F-4BE7-9A61-17133891D8C5}" destId="{99B57529-B3DD-45C1-A878-8A63994F0DCC}" srcOrd="12" destOrd="0" presId="urn:microsoft.com/office/officeart/2005/8/layout/process5"/>
    <dgm:cxn modelId="{FDCDBB40-22BD-46B8-AF94-EAA7DC745DDA}" type="presParOf" srcId="{162B9B10-B49F-4BE7-9A61-17133891D8C5}" destId="{DA6F2652-2CF6-452D-879C-C3787BF3DE2A}" srcOrd="13" destOrd="0" presId="urn:microsoft.com/office/officeart/2005/8/layout/process5"/>
    <dgm:cxn modelId="{6B7B581B-9B5B-43DF-94BA-D0C09FB54ABD}" type="presParOf" srcId="{DA6F2652-2CF6-452D-879C-C3787BF3DE2A}" destId="{3DE3D72C-90B3-433B-A965-747450CA688E}" srcOrd="0" destOrd="0" presId="urn:microsoft.com/office/officeart/2005/8/layout/process5"/>
    <dgm:cxn modelId="{814244CA-8F1E-4FBF-A4C2-8E867C2C66FF}" type="presParOf" srcId="{162B9B10-B49F-4BE7-9A61-17133891D8C5}" destId="{E3E18D1E-6D1D-4750-B701-8E45CF2BD5D8}" srcOrd="14" destOrd="0" presId="urn:microsoft.com/office/officeart/2005/8/layout/process5"/>
    <dgm:cxn modelId="{6AAA977E-096A-4701-B76D-B1043EE28AE7}" type="presParOf" srcId="{162B9B10-B49F-4BE7-9A61-17133891D8C5}" destId="{511DEC37-F40F-4FA8-87EF-65D2979429C2}" srcOrd="15" destOrd="0" presId="urn:microsoft.com/office/officeart/2005/8/layout/process5"/>
    <dgm:cxn modelId="{F0A36B4E-BB4A-4C8F-8B3B-D5B785CED9D0}" type="presParOf" srcId="{511DEC37-F40F-4FA8-87EF-65D2979429C2}" destId="{C6336A51-39C8-42F1-8C50-C090E6935826}" srcOrd="0" destOrd="0" presId="urn:microsoft.com/office/officeart/2005/8/layout/process5"/>
    <dgm:cxn modelId="{7C4C56CE-4E93-4AD6-A13C-D221E3032E4D}" type="presParOf" srcId="{162B9B10-B49F-4BE7-9A61-17133891D8C5}" destId="{4DAF31CD-81A8-4E69-ABB0-5DCE638D399E}" srcOrd="16" destOrd="0" presId="urn:microsoft.com/office/officeart/2005/8/layout/process5"/>
    <dgm:cxn modelId="{F518A8F5-2410-4713-97A4-A2E17B56AE98}" type="presParOf" srcId="{162B9B10-B49F-4BE7-9A61-17133891D8C5}" destId="{41987040-30BD-427D-B476-3DB11337F9D3}" srcOrd="17" destOrd="0" presId="urn:microsoft.com/office/officeart/2005/8/layout/process5"/>
    <dgm:cxn modelId="{6953FB64-70E1-42E3-B67E-FBE26F2C61E9}" type="presParOf" srcId="{41987040-30BD-427D-B476-3DB11337F9D3}" destId="{239029AB-3016-498A-9D9F-36B13D8C7D5B}" srcOrd="0" destOrd="0" presId="urn:microsoft.com/office/officeart/2005/8/layout/process5"/>
    <dgm:cxn modelId="{EF40A1AF-1990-4412-80D1-88E58F279FCE}" type="presParOf" srcId="{162B9B10-B49F-4BE7-9A61-17133891D8C5}" destId="{62E8FCBB-5BFB-49BC-B6EE-631B7A22A27F}" srcOrd="1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8AB9B-45B2-45D8-A86A-7718A868B6E1}">
      <dsp:nvSpPr>
        <dsp:cNvPr id="0" name=""/>
        <dsp:cNvSpPr/>
      </dsp:nvSpPr>
      <dsp:spPr>
        <a:xfrm>
          <a:off x="0" y="37146"/>
          <a:ext cx="4872038" cy="1255409"/>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0" i="0" kern="1200" dirty="0">
              <a:solidFill>
                <a:schemeClr val="tx2"/>
              </a:solidFill>
            </a:rPr>
            <a:t>By the end of the lesson, students should be able to:</a:t>
          </a:r>
          <a:endParaRPr lang="en-US" sz="2900" kern="1200" dirty="0">
            <a:solidFill>
              <a:schemeClr val="tx2"/>
            </a:solidFill>
          </a:endParaRPr>
        </a:p>
      </dsp:txBody>
      <dsp:txXfrm>
        <a:off x="61284" y="98430"/>
        <a:ext cx="4749470" cy="1132841"/>
      </dsp:txXfrm>
    </dsp:sp>
    <dsp:sp modelId="{A8D8F2B2-BDF9-4A22-9BB8-C3B0894AFF85}">
      <dsp:nvSpPr>
        <dsp:cNvPr id="0" name=""/>
        <dsp:cNvSpPr/>
      </dsp:nvSpPr>
      <dsp:spPr>
        <a:xfrm>
          <a:off x="0" y="1292556"/>
          <a:ext cx="4872038" cy="3421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87"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b="0" i="0" kern="1200" dirty="0"/>
            <a:t>Discuss the role of different agents in Health and Wellbeing.</a:t>
          </a:r>
          <a:endParaRPr lang="en-US" sz="2300" kern="1200" dirty="0"/>
        </a:p>
        <a:p>
          <a:pPr marL="228600" lvl="1" indent="-228600" algn="l" defTabSz="1022350">
            <a:lnSpc>
              <a:spcPct val="90000"/>
            </a:lnSpc>
            <a:spcBef>
              <a:spcPct val="0"/>
            </a:spcBef>
            <a:spcAft>
              <a:spcPct val="20000"/>
            </a:spcAft>
            <a:buChar char="•"/>
          </a:pPr>
          <a:r>
            <a:rPr lang="en-GB" sz="2300" b="0" i="0" kern="1200" dirty="0"/>
            <a:t>Discuss the role of key stakeholders in sustainable development</a:t>
          </a:r>
          <a:endParaRPr lang="en-US" sz="2300" kern="1200" dirty="0"/>
        </a:p>
        <a:p>
          <a:pPr marL="228600" lvl="1" indent="-228600" algn="l" defTabSz="1022350">
            <a:lnSpc>
              <a:spcPct val="90000"/>
            </a:lnSpc>
            <a:spcBef>
              <a:spcPct val="0"/>
            </a:spcBef>
            <a:spcAft>
              <a:spcPct val="20000"/>
            </a:spcAft>
            <a:buChar char="•"/>
          </a:pPr>
          <a:r>
            <a:rPr lang="en-GB" sz="2300" b="0" i="0" kern="1200" dirty="0"/>
            <a:t>Outline some of the contemporary global health challenges and approaches for addressing these. </a:t>
          </a:r>
          <a:endParaRPr lang="en-US" sz="2300" kern="1200" dirty="0"/>
        </a:p>
      </dsp:txBody>
      <dsp:txXfrm>
        <a:off x="0" y="1292556"/>
        <a:ext cx="4872038" cy="34217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A928F-FFD5-4480-A026-9129EA46B735}">
      <dsp:nvSpPr>
        <dsp:cNvPr id="0" name=""/>
        <dsp:cNvSpPr/>
      </dsp:nvSpPr>
      <dsp:spPr>
        <a:xfrm>
          <a:off x="0" y="107471"/>
          <a:ext cx="5400600" cy="159990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NGOs contribute at all stages of the research cycle, fostering the relevance and effectiveness of the research, priority setting, and knowledge translation to action. </a:t>
          </a:r>
          <a:endParaRPr lang="en-US" sz="1700" kern="1200" dirty="0"/>
        </a:p>
      </dsp:txBody>
      <dsp:txXfrm>
        <a:off x="78101" y="185572"/>
        <a:ext cx="5244398" cy="1443699"/>
      </dsp:txXfrm>
    </dsp:sp>
    <dsp:sp modelId="{414F4F3B-7E01-4A4E-BDBB-D8941DDC2EDA}">
      <dsp:nvSpPr>
        <dsp:cNvPr id="0" name=""/>
        <dsp:cNvSpPr/>
      </dsp:nvSpPr>
      <dsp:spPr>
        <a:xfrm>
          <a:off x="0" y="1756333"/>
          <a:ext cx="5400600" cy="1599901"/>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They have a key role in stewardship (promoting and advocating for relevant global health research), resource mobilization, the generation, utilization and management of knowledge, and capacity development. </a:t>
          </a:r>
          <a:endParaRPr lang="en-US" sz="1700" kern="1200" dirty="0"/>
        </a:p>
      </dsp:txBody>
      <dsp:txXfrm>
        <a:off x="78101" y="1834434"/>
        <a:ext cx="5244398" cy="1443699"/>
      </dsp:txXfrm>
    </dsp:sp>
    <dsp:sp modelId="{D01B8CDF-5DB6-4575-9CA2-31CD0BE40C28}">
      <dsp:nvSpPr>
        <dsp:cNvPr id="0" name=""/>
        <dsp:cNvSpPr/>
      </dsp:nvSpPr>
      <dsp:spPr>
        <a:xfrm>
          <a:off x="0" y="3405194"/>
          <a:ext cx="5400600" cy="1599901"/>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t>A number of NGOs play a role in poverty alleviation in low- and middle- income countries. </a:t>
          </a:r>
          <a:endParaRPr lang="en-US" sz="1700" kern="1200" dirty="0"/>
        </a:p>
      </dsp:txBody>
      <dsp:txXfrm>
        <a:off x="78101" y="3483295"/>
        <a:ext cx="5244398" cy="14436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BF19A-9580-4950-B6C2-72897166998E}">
      <dsp:nvSpPr>
        <dsp:cNvPr id="0" name=""/>
        <dsp:cNvSpPr/>
      </dsp:nvSpPr>
      <dsp:spPr>
        <a:xfrm>
          <a:off x="0" y="617939"/>
          <a:ext cx="4758009" cy="5148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NGOs have following characteristics:</a:t>
          </a:r>
          <a:endParaRPr lang="en-US" sz="2000" kern="1200"/>
        </a:p>
      </dsp:txBody>
      <dsp:txXfrm>
        <a:off x="25130" y="643069"/>
        <a:ext cx="4707749" cy="464540"/>
      </dsp:txXfrm>
    </dsp:sp>
    <dsp:sp modelId="{F30EFC79-2B59-48BF-BE4D-250A01AF9086}">
      <dsp:nvSpPr>
        <dsp:cNvPr id="0" name=""/>
        <dsp:cNvSpPr/>
      </dsp:nvSpPr>
      <dsp:spPr>
        <a:xfrm>
          <a:off x="0" y="1190340"/>
          <a:ext cx="4758009" cy="514800"/>
        </a:xfrm>
        <a:prstGeom prst="roundRect">
          <a:avLst/>
        </a:prstGeom>
        <a:solidFill>
          <a:schemeClr val="accent5">
            <a:hueOff val="-1986775"/>
            <a:satOff val="7962"/>
            <a:lumOff val="1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1 Engaging in suffering relief activities</a:t>
          </a:r>
          <a:endParaRPr lang="en-US" sz="2000" kern="1200"/>
        </a:p>
      </dsp:txBody>
      <dsp:txXfrm>
        <a:off x="25130" y="1215470"/>
        <a:ext cx="4707749" cy="464540"/>
      </dsp:txXfrm>
    </dsp:sp>
    <dsp:sp modelId="{AF31AF9E-33A8-4DF6-88AA-B20218F3354F}">
      <dsp:nvSpPr>
        <dsp:cNvPr id="0" name=""/>
        <dsp:cNvSpPr/>
      </dsp:nvSpPr>
      <dsp:spPr>
        <a:xfrm>
          <a:off x="0" y="1762740"/>
          <a:ext cx="4758009" cy="514800"/>
        </a:xfrm>
        <a:prstGeom prst="roundRect">
          <a:avLst/>
        </a:prstGeom>
        <a:solidFill>
          <a:schemeClr val="accent5">
            <a:hueOff val="-3973551"/>
            <a:satOff val="15924"/>
            <a:lumOff val="345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2 Promoting interest of the poor</a:t>
          </a:r>
          <a:endParaRPr lang="en-US" sz="2000" kern="1200" dirty="0"/>
        </a:p>
      </dsp:txBody>
      <dsp:txXfrm>
        <a:off x="25130" y="1787870"/>
        <a:ext cx="4707749" cy="464540"/>
      </dsp:txXfrm>
    </dsp:sp>
    <dsp:sp modelId="{FC1557A7-E3FC-4048-94A8-E7C8220E6850}">
      <dsp:nvSpPr>
        <dsp:cNvPr id="0" name=""/>
        <dsp:cNvSpPr/>
      </dsp:nvSpPr>
      <dsp:spPr>
        <a:xfrm>
          <a:off x="0" y="2335140"/>
          <a:ext cx="4758009" cy="514800"/>
        </a:xfrm>
        <a:prstGeom prst="roundRect">
          <a:avLst/>
        </a:prstGeom>
        <a:solidFill>
          <a:schemeClr val="accent5">
            <a:hueOff val="-5960326"/>
            <a:satOff val="23887"/>
            <a:lumOff val="5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3 Protecting the environment</a:t>
          </a:r>
          <a:endParaRPr lang="en-US" sz="2000" kern="1200"/>
        </a:p>
      </dsp:txBody>
      <dsp:txXfrm>
        <a:off x="25130" y="2360270"/>
        <a:ext cx="4707749" cy="464540"/>
      </dsp:txXfrm>
    </dsp:sp>
    <dsp:sp modelId="{28685606-59EF-4177-8BCD-61DC44589114}">
      <dsp:nvSpPr>
        <dsp:cNvPr id="0" name=""/>
        <dsp:cNvSpPr/>
      </dsp:nvSpPr>
      <dsp:spPr>
        <a:xfrm>
          <a:off x="0" y="2907540"/>
          <a:ext cx="4758009" cy="514800"/>
        </a:xfrm>
        <a:prstGeom prst="roundRect">
          <a:avLst/>
        </a:prstGeom>
        <a:solidFill>
          <a:schemeClr val="accent5">
            <a:hueOff val="-7947101"/>
            <a:satOff val="31849"/>
            <a:lumOff val="69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4 Providing basic social services</a:t>
          </a:r>
          <a:endParaRPr lang="en-US" sz="2000" kern="1200"/>
        </a:p>
      </dsp:txBody>
      <dsp:txXfrm>
        <a:off x="25130" y="2932670"/>
        <a:ext cx="4707749" cy="464540"/>
      </dsp:txXfrm>
    </dsp:sp>
    <dsp:sp modelId="{CF0333AB-41E7-4113-A90E-5FC4D85B913A}">
      <dsp:nvSpPr>
        <dsp:cNvPr id="0" name=""/>
        <dsp:cNvSpPr/>
      </dsp:nvSpPr>
      <dsp:spPr>
        <a:xfrm>
          <a:off x="0" y="3479940"/>
          <a:ext cx="4758009" cy="5148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5 Advocating community development</a:t>
          </a:r>
          <a:endParaRPr lang="en-US" sz="2000" kern="1200"/>
        </a:p>
      </dsp:txBody>
      <dsp:txXfrm>
        <a:off x="25130" y="3505070"/>
        <a:ext cx="4707749" cy="4645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7C33C6-824B-4D08-843D-EDF127CB47CC}">
      <dsp:nvSpPr>
        <dsp:cNvPr id="0" name=""/>
        <dsp:cNvSpPr/>
      </dsp:nvSpPr>
      <dsp:spPr>
        <a:xfrm>
          <a:off x="0" y="675635"/>
          <a:ext cx="4541985" cy="41184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Eradicate extreme poverty and hunger</a:t>
          </a:r>
          <a:endParaRPr lang="en-US" sz="1600" kern="1200"/>
        </a:p>
      </dsp:txBody>
      <dsp:txXfrm>
        <a:off x="20104" y="695739"/>
        <a:ext cx="4501777" cy="371632"/>
      </dsp:txXfrm>
    </dsp:sp>
    <dsp:sp modelId="{E29C523E-4E79-4E32-96F6-A0EC7DDA0B71}">
      <dsp:nvSpPr>
        <dsp:cNvPr id="0" name=""/>
        <dsp:cNvSpPr/>
      </dsp:nvSpPr>
      <dsp:spPr>
        <a:xfrm>
          <a:off x="0" y="1133556"/>
          <a:ext cx="4541985" cy="411840"/>
        </a:xfrm>
        <a:prstGeom prst="roundRect">
          <a:avLst/>
        </a:prstGeom>
        <a:solidFill>
          <a:schemeClr val="accent5">
            <a:hueOff val="-1419125"/>
            <a:satOff val="5687"/>
            <a:lumOff val="12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Achieve universal primary education</a:t>
          </a:r>
          <a:endParaRPr lang="en-US" sz="1600" kern="1200" dirty="0"/>
        </a:p>
      </dsp:txBody>
      <dsp:txXfrm>
        <a:off x="20104" y="1153660"/>
        <a:ext cx="4501777" cy="371632"/>
      </dsp:txXfrm>
    </dsp:sp>
    <dsp:sp modelId="{AAD5B28F-2FB6-4DA3-8C41-76EAF3B2B3F0}">
      <dsp:nvSpPr>
        <dsp:cNvPr id="0" name=""/>
        <dsp:cNvSpPr/>
      </dsp:nvSpPr>
      <dsp:spPr>
        <a:xfrm>
          <a:off x="0" y="1591476"/>
          <a:ext cx="4541985" cy="411840"/>
        </a:xfrm>
        <a:prstGeom prst="roundRect">
          <a:avLst/>
        </a:prstGeom>
        <a:solidFill>
          <a:schemeClr val="accent5">
            <a:hueOff val="-2838251"/>
            <a:satOff val="11375"/>
            <a:lumOff val="24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Promote gender equality and empower women</a:t>
          </a:r>
          <a:endParaRPr lang="en-US" sz="1600" kern="1200"/>
        </a:p>
      </dsp:txBody>
      <dsp:txXfrm>
        <a:off x="20104" y="1611580"/>
        <a:ext cx="4501777" cy="371632"/>
      </dsp:txXfrm>
    </dsp:sp>
    <dsp:sp modelId="{9E9A6243-1BAB-4567-ABFB-031412536660}">
      <dsp:nvSpPr>
        <dsp:cNvPr id="0" name=""/>
        <dsp:cNvSpPr/>
      </dsp:nvSpPr>
      <dsp:spPr>
        <a:xfrm>
          <a:off x="0" y="2049396"/>
          <a:ext cx="4541985" cy="411840"/>
        </a:xfrm>
        <a:prstGeom prst="roundRect">
          <a:avLst/>
        </a:prstGeom>
        <a:solidFill>
          <a:schemeClr val="accent5">
            <a:hueOff val="-4257376"/>
            <a:satOff val="17062"/>
            <a:lumOff val="36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Reduce child mortality</a:t>
          </a:r>
          <a:endParaRPr lang="en-US" sz="1600" kern="1200"/>
        </a:p>
      </dsp:txBody>
      <dsp:txXfrm>
        <a:off x="20104" y="2069500"/>
        <a:ext cx="4501777" cy="371632"/>
      </dsp:txXfrm>
    </dsp:sp>
    <dsp:sp modelId="{636100ED-639C-4EB6-935A-1AB76DA3E08B}">
      <dsp:nvSpPr>
        <dsp:cNvPr id="0" name=""/>
        <dsp:cNvSpPr/>
      </dsp:nvSpPr>
      <dsp:spPr>
        <a:xfrm>
          <a:off x="0" y="2507316"/>
          <a:ext cx="4541985" cy="411840"/>
        </a:xfrm>
        <a:prstGeom prst="roundRect">
          <a:avLst/>
        </a:prstGeom>
        <a:solidFill>
          <a:schemeClr val="accent5">
            <a:hueOff val="-5676501"/>
            <a:satOff val="22749"/>
            <a:lumOff val="49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Improve maternal health</a:t>
          </a:r>
          <a:endParaRPr lang="en-US" sz="1600" kern="1200"/>
        </a:p>
      </dsp:txBody>
      <dsp:txXfrm>
        <a:off x="20104" y="2527420"/>
        <a:ext cx="4501777" cy="371632"/>
      </dsp:txXfrm>
    </dsp:sp>
    <dsp:sp modelId="{021A34C3-D7EE-4407-B241-E8E8E6E228FE}">
      <dsp:nvSpPr>
        <dsp:cNvPr id="0" name=""/>
        <dsp:cNvSpPr/>
      </dsp:nvSpPr>
      <dsp:spPr>
        <a:xfrm>
          <a:off x="0" y="2965236"/>
          <a:ext cx="4541985" cy="411840"/>
        </a:xfrm>
        <a:prstGeom prst="roundRect">
          <a:avLst/>
        </a:prstGeom>
        <a:solidFill>
          <a:schemeClr val="accent5">
            <a:hueOff val="-7095626"/>
            <a:satOff val="28436"/>
            <a:lumOff val="616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Combat HIV/AIDS, malaria and other diseases</a:t>
          </a:r>
          <a:endParaRPr lang="en-US" sz="1600" kern="1200"/>
        </a:p>
      </dsp:txBody>
      <dsp:txXfrm>
        <a:off x="20104" y="2985340"/>
        <a:ext cx="4501777" cy="371632"/>
      </dsp:txXfrm>
    </dsp:sp>
    <dsp:sp modelId="{5C757FA6-2B03-424F-A4B3-A07A6EDC271F}">
      <dsp:nvSpPr>
        <dsp:cNvPr id="0" name=""/>
        <dsp:cNvSpPr/>
      </dsp:nvSpPr>
      <dsp:spPr>
        <a:xfrm>
          <a:off x="0" y="3423156"/>
          <a:ext cx="4541985" cy="411840"/>
        </a:xfrm>
        <a:prstGeom prst="roundRect">
          <a:avLst/>
        </a:prstGeom>
        <a:solidFill>
          <a:schemeClr val="accent5">
            <a:hueOff val="-8514751"/>
            <a:satOff val="34124"/>
            <a:lumOff val="739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Ensure environmental sustainability</a:t>
          </a:r>
          <a:endParaRPr lang="en-US" sz="1600" kern="1200"/>
        </a:p>
      </dsp:txBody>
      <dsp:txXfrm>
        <a:off x="20104" y="3443260"/>
        <a:ext cx="4501777" cy="371632"/>
      </dsp:txXfrm>
    </dsp:sp>
    <dsp:sp modelId="{AD763FC2-6894-4C47-A94B-EB48E32A6C11}">
      <dsp:nvSpPr>
        <dsp:cNvPr id="0" name=""/>
        <dsp:cNvSpPr/>
      </dsp:nvSpPr>
      <dsp:spPr>
        <a:xfrm>
          <a:off x="0" y="3881076"/>
          <a:ext cx="4541985" cy="41184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Global partnership for development</a:t>
          </a:r>
          <a:endParaRPr lang="en-US" sz="1600" kern="1200"/>
        </a:p>
      </dsp:txBody>
      <dsp:txXfrm>
        <a:off x="20104" y="3901180"/>
        <a:ext cx="4501777" cy="3716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2BFB3-974F-4197-846F-D6CC5C5CF235}">
      <dsp:nvSpPr>
        <dsp:cNvPr id="0" name=""/>
        <dsp:cNvSpPr/>
      </dsp:nvSpPr>
      <dsp:spPr>
        <a:xfrm>
          <a:off x="0" y="0"/>
          <a:ext cx="4550905" cy="107815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solidFill>
                <a:schemeClr val="tx2"/>
              </a:solidFill>
            </a:rPr>
            <a:t>One in five people are aged between 10 and 19</a:t>
          </a:r>
          <a:endParaRPr lang="en-US" sz="1700" kern="1200" dirty="0">
            <a:solidFill>
              <a:schemeClr val="tx2"/>
            </a:solidFill>
          </a:endParaRPr>
        </a:p>
      </dsp:txBody>
      <dsp:txXfrm>
        <a:off x="31578" y="31578"/>
        <a:ext cx="3296386" cy="1015000"/>
      </dsp:txXfrm>
    </dsp:sp>
    <dsp:sp modelId="{BF4CE3AC-324C-4EC8-A1DA-E318D5A3E883}">
      <dsp:nvSpPr>
        <dsp:cNvPr id="0" name=""/>
        <dsp:cNvSpPr/>
      </dsp:nvSpPr>
      <dsp:spPr>
        <a:xfrm>
          <a:off x="381138" y="1274185"/>
          <a:ext cx="4550905" cy="1078156"/>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2.1 million adolescents live with HIV - 1.7 million (82%) in Sub-Saharan Africa</a:t>
          </a:r>
          <a:endParaRPr lang="en-US" sz="1700" kern="1200"/>
        </a:p>
      </dsp:txBody>
      <dsp:txXfrm>
        <a:off x="412716" y="1305763"/>
        <a:ext cx="3405809" cy="1015000"/>
      </dsp:txXfrm>
    </dsp:sp>
    <dsp:sp modelId="{6039EEFB-2811-40AC-82BD-38A81F7FAF09}">
      <dsp:nvSpPr>
        <dsp:cNvPr id="0" name=""/>
        <dsp:cNvSpPr/>
      </dsp:nvSpPr>
      <dsp:spPr>
        <a:xfrm>
          <a:off x="756588" y="2548370"/>
          <a:ext cx="4550905" cy="1078156"/>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 all other regions: HIV concentrated in key populations</a:t>
          </a:r>
          <a:endParaRPr lang="en-US" sz="1700" kern="1200"/>
        </a:p>
      </dsp:txBody>
      <dsp:txXfrm>
        <a:off x="788166" y="2579948"/>
        <a:ext cx="3411498" cy="1015000"/>
      </dsp:txXfrm>
    </dsp:sp>
    <dsp:sp modelId="{21164303-F829-43BF-AED8-651B4ED51281}">
      <dsp:nvSpPr>
        <dsp:cNvPr id="0" name=""/>
        <dsp:cNvSpPr/>
      </dsp:nvSpPr>
      <dsp:spPr>
        <a:xfrm>
          <a:off x="1137726" y="3822555"/>
          <a:ext cx="4550905" cy="1078156"/>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HIV is now the second leading cause of death among adolescents, 300 deaths every day</a:t>
          </a:r>
          <a:endParaRPr lang="en-US" sz="1700" kern="1200"/>
        </a:p>
      </dsp:txBody>
      <dsp:txXfrm>
        <a:off x="1169304" y="3854133"/>
        <a:ext cx="3405809" cy="1015000"/>
      </dsp:txXfrm>
    </dsp:sp>
    <dsp:sp modelId="{08A9DB2C-EAD0-48BE-AE20-217D770D4D78}">
      <dsp:nvSpPr>
        <dsp:cNvPr id="0" name=""/>
        <dsp:cNvSpPr/>
      </dsp:nvSpPr>
      <dsp:spPr>
        <a:xfrm>
          <a:off x="3850103" y="825769"/>
          <a:ext cx="700801" cy="700801"/>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007783" y="825769"/>
        <a:ext cx="385441" cy="527353"/>
      </dsp:txXfrm>
    </dsp:sp>
    <dsp:sp modelId="{8F666FE0-C134-4BB2-952C-714B318892BB}">
      <dsp:nvSpPr>
        <dsp:cNvPr id="0" name=""/>
        <dsp:cNvSpPr/>
      </dsp:nvSpPr>
      <dsp:spPr>
        <a:xfrm>
          <a:off x="4231242" y="2099955"/>
          <a:ext cx="700801" cy="700801"/>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388922" y="2099955"/>
        <a:ext cx="385441" cy="527353"/>
      </dsp:txXfrm>
    </dsp:sp>
    <dsp:sp modelId="{2659AF2B-0321-414C-9EC8-26A5381939F2}">
      <dsp:nvSpPr>
        <dsp:cNvPr id="0" name=""/>
        <dsp:cNvSpPr/>
      </dsp:nvSpPr>
      <dsp:spPr>
        <a:xfrm>
          <a:off x="4606691" y="3374140"/>
          <a:ext cx="700801" cy="700801"/>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764371" y="3374140"/>
        <a:ext cx="385441" cy="5273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54ACA-DFB6-4976-9DA6-1A60A4DCFB3F}">
      <dsp:nvSpPr>
        <dsp:cNvPr id="0" name=""/>
        <dsp:cNvSpPr/>
      </dsp:nvSpPr>
      <dsp:spPr>
        <a:xfrm>
          <a:off x="4697" y="209094"/>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Microbial adaptation and change.</a:t>
          </a:r>
          <a:endParaRPr lang="en-US" sz="1100" kern="1200"/>
        </a:p>
      </dsp:txBody>
      <dsp:txXfrm>
        <a:off x="29370" y="233767"/>
        <a:ext cx="1354659" cy="793057"/>
      </dsp:txXfrm>
    </dsp:sp>
    <dsp:sp modelId="{391F1100-DCC6-4462-8BE9-512B8859B388}">
      <dsp:nvSpPr>
        <dsp:cNvPr id="0" name=""/>
        <dsp:cNvSpPr/>
      </dsp:nvSpPr>
      <dsp:spPr>
        <a:xfrm>
          <a:off x="1532254" y="456199"/>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532254" y="525838"/>
        <a:ext cx="208354" cy="208915"/>
      </dsp:txXfrm>
    </dsp:sp>
    <dsp:sp modelId="{B34D93D0-793D-40E4-ACCE-4D779733AAC6}">
      <dsp:nvSpPr>
        <dsp:cNvPr id="0" name=""/>
        <dsp:cNvSpPr/>
      </dsp:nvSpPr>
      <dsp:spPr>
        <a:xfrm>
          <a:off x="1970304" y="209094"/>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Mutations or recombination events in pre-existing viruses.</a:t>
          </a:r>
          <a:endParaRPr lang="en-US" sz="1100" kern="1200"/>
        </a:p>
      </dsp:txBody>
      <dsp:txXfrm>
        <a:off x="1994977" y="233767"/>
        <a:ext cx="1354659" cy="793057"/>
      </dsp:txXfrm>
    </dsp:sp>
    <dsp:sp modelId="{00A037C4-5F15-45E6-83B6-902DC7D8C28C}">
      <dsp:nvSpPr>
        <dsp:cNvPr id="0" name=""/>
        <dsp:cNvSpPr/>
      </dsp:nvSpPr>
      <dsp:spPr>
        <a:xfrm>
          <a:off x="3497861" y="456199"/>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497861" y="525838"/>
        <a:ext cx="208354" cy="208915"/>
      </dsp:txXfrm>
    </dsp:sp>
    <dsp:sp modelId="{F5509282-DEA3-4905-9FD7-EFF0EBA66853}">
      <dsp:nvSpPr>
        <dsp:cNvPr id="0" name=""/>
        <dsp:cNvSpPr/>
      </dsp:nvSpPr>
      <dsp:spPr>
        <a:xfrm>
          <a:off x="3935911" y="209094"/>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Inter-species transmission (zoonoses)</a:t>
          </a:r>
          <a:endParaRPr lang="en-US" sz="1100" kern="1200"/>
        </a:p>
      </dsp:txBody>
      <dsp:txXfrm>
        <a:off x="3960584" y="233767"/>
        <a:ext cx="1354659" cy="793057"/>
      </dsp:txXfrm>
    </dsp:sp>
    <dsp:sp modelId="{E0C007D7-3B35-4846-9E09-629BA286D5C5}">
      <dsp:nvSpPr>
        <dsp:cNvPr id="0" name=""/>
        <dsp:cNvSpPr/>
      </dsp:nvSpPr>
      <dsp:spPr>
        <a:xfrm rot="5400000">
          <a:off x="4489089" y="1149778"/>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4533457" y="1175050"/>
        <a:ext cx="208915" cy="208354"/>
      </dsp:txXfrm>
    </dsp:sp>
    <dsp:sp modelId="{07CAFEA9-02AE-42AA-951B-858B8C3FAC6A}">
      <dsp:nvSpPr>
        <dsp:cNvPr id="0" name=""/>
        <dsp:cNvSpPr/>
      </dsp:nvSpPr>
      <dsp:spPr>
        <a:xfrm>
          <a:off x="3935911" y="1613099"/>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Changing ecosystems.</a:t>
          </a:r>
          <a:endParaRPr lang="en-US" sz="1100" kern="1200"/>
        </a:p>
      </dsp:txBody>
      <dsp:txXfrm>
        <a:off x="3960584" y="1637772"/>
        <a:ext cx="1354659" cy="793057"/>
      </dsp:txXfrm>
    </dsp:sp>
    <dsp:sp modelId="{2BF18FE6-BFCA-4BC1-9C72-C54659A6EC21}">
      <dsp:nvSpPr>
        <dsp:cNvPr id="0" name=""/>
        <dsp:cNvSpPr/>
      </dsp:nvSpPr>
      <dsp:spPr>
        <a:xfrm rot="10800000">
          <a:off x="3514710" y="1860204"/>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604005" y="1929843"/>
        <a:ext cx="208354" cy="208915"/>
      </dsp:txXfrm>
    </dsp:sp>
    <dsp:sp modelId="{01A64375-5DC5-49DB-897B-684B4489F3C5}">
      <dsp:nvSpPr>
        <dsp:cNvPr id="0" name=""/>
        <dsp:cNvSpPr/>
      </dsp:nvSpPr>
      <dsp:spPr>
        <a:xfrm>
          <a:off x="1970304" y="1613099"/>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Climate and weather.</a:t>
          </a:r>
          <a:endParaRPr lang="en-US" sz="1100" kern="1200"/>
        </a:p>
      </dsp:txBody>
      <dsp:txXfrm>
        <a:off x="1994977" y="1637772"/>
        <a:ext cx="1354659" cy="793057"/>
      </dsp:txXfrm>
    </dsp:sp>
    <dsp:sp modelId="{31CF60E6-DD48-45AF-BF85-04F566CEEEF1}">
      <dsp:nvSpPr>
        <dsp:cNvPr id="0" name=""/>
        <dsp:cNvSpPr/>
      </dsp:nvSpPr>
      <dsp:spPr>
        <a:xfrm rot="10800000">
          <a:off x="1549102" y="1860204"/>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1638397" y="1929843"/>
        <a:ext cx="208354" cy="208915"/>
      </dsp:txXfrm>
    </dsp:sp>
    <dsp:sp modelId="{3E00DF24-A40B-4AF7-9C48-4B06AD30A3FA}">
      <dsp:nvSpPr>
        <dsp:cNvPr id="0" name=""/>
        <dsp:cNvSpPr/>
      </dsp:nvSpPr>
      <dsp:spPr>
        <a:xfrm>
          <a:off x="4697" y="1613099"/>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Human demographics and behaviour.</a:t>
          </a:r>
          <a:endParaRPr lang="en-US" sz="1100" kern="1200"/>
        </a:p>
      </dsp:txBody>
      <dsp:txXfrm>
        <a:off x="29370" y="1637772"/>
        <a:ext cx="1354659" cy="793057"/>
      </dsp:txXfrm>
    </dsp:sp>
    <dsp:sp modelId="{D2AA8820-8897-4067-B3D6-E0AE0D5283AC}">
      <dsp:nvSpPr>
        <dsp:cNvPr id="0" name=""/>
        <dsp:cNvSpPr/>
      </dsp:nvSpPr>
      <dsp:spPr>
        <a:xfrm rot="5400000">
          <a:off x="557875" y="2553783"/>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602243" y="2579055"/>
        <a:ext cx="208915" cy="208354"/>
      </dsp:txXfrm>
    </dsp:sp>
    <dsp:sp modelId="{99B57529-B3DD-45C1-A878-8A63994F0DCC}">
      <dsp:nvSpPr>
        <dsp:cNvPr id="0" name=""/>
        <dsp:cNvSpPr/>
      </dsp:nvSpPr>
      <dsp:spPr>
        <a:xfrm>
          <a:off x="4697" y="3017105"/>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War and famine.</a:t>
          </a:r>
          <a:endParaRPr lang="en-US" sz="1100" kern="1200"/>
        </a:p>
      </dsp:txBody>
      <dsp:txXfrm>
        <a:off x="29370" y="3041778"/>
        <a:ext cx="1354659" cy="793057"/>
      </dsp:txXfrm>
    </dsp:sp>
    <dsp:sp modelId="{DA6F2652-2CF6-452D-879C-C3787BF3DE2A}">
      <dsp:nvSpPr>
        <dsp:cNvPr id="0" name=""/>
        <dsp:cNvSpPr/>
      </dsp:nvSpPr>
      <dsp:spPr>
        <a:xfrm>
          <a:off x="1532254" y="3264209"/>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1532254" y="3333848"/>
        <a:ext cx="208354" cy="208915"/>
      </dsp:txXfrm>
    </dsp:sp>
    <dsp:sp modelId="{E3E18D1E-6D1D-4750-B701-8E45CF2BD5D8}">
      <dsp:nvSpPr>
        <dsp:cNvPr id="0" name=""/>
        <dsp:cNvSpPr/>
      </dsp:nvSpPr>
      <dsp:spPr>
        <a:xfrm>
          <a:off x="1970304" y="3017105"/>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International travel and commerce.</a:t>
          </a:r>
          <a:endParaRPr lang="en-US" sz="1100" kern="1200"/>
        </a:p>
      </dsp:txBody>
      <dsp:txXfrm>
        <a:off x="1994977" y="3041778"/>
        <a:ext cx="1354659" cy="793057"/>
      </dsp:txXfrm>
    </dsp:sp>
    <dsp:sp modelId="{511DEC37-F40F-4FA8-87EF-65D2979429C2}">
      <dsp:nvSpPr>
        <dsp:cNvPr id="0" name=""/>
        <dsp:cNvSpPr/>
      </dsp:nvSpPr>
      <dsp:spPr>
        <a:xfrm>
          <a:off x="3497861" y="3264209"/>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3497861" y="3333848"/>
        <a:ext cx="208354" cy="208915"/>
      </dsp:txXfrm>
    </dsp:sp>
    <dsp:sp modelId="{4DAF31CD-81A8-4E69-ABB0-5DCE638D399E}">
      <dsp:nvSpPr>
        <dsp:cNvPr id="0" name=""/>
        <dsp:cNvSpPr/>
      </dsp:nvSpPr>
      <dsp:spPr>
        <a:xfrm>
          <a:off x="3935911" y="3017105"/>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Breakdown of public health measures.</a:t>
          </a:r>
          <a:endParaRPr lang="en-US" sz="1100" kern="1200"/>
        </a:p>
      </dsp:txBody>
      <dsp:txXfrm>
        <a:off x="3960584" y="3041778"/>
        <a:ext cx="1354659" cy="793057"/>
      </dsp:txXfrm>
    </dsp:sp>
    <dsp:sp modelId="{41987040-30BD-427D-B476-3DB11337F9D3}">
      <dsp:nvSpPr>
        <dsp:cNvPr id="0" name=""/>
        <dsp:cNvSpPr/>
      </dsp:nvSpPr>
      <dsp:spPr>
        <a:xfrm rot="5400000">
          <a:off x="4489089" y="3957788"/>
          <a:ext cx="297649" cy="34819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4533457" y="3983060"/>
        <a:ext cx="208915" cy="208354"/>
      </dsp:txXfrm>
    </dsp:sp>
    <dsp:sp modelId="{62E8FCBB-5BFB-49BC-B6EE-631B7A22A27F}">
      <dsp:nvSpPr>
        <dsp:cNvPr id="0" name=""/>
        <dsp:cNvSpPr/>
      </dsp:nvSpPr>
      <dsp:spPr>
        <a:xfrm>
          <a:off x="3935911" y="4421110"/>
          <a:ext cx="1404005" cy="84240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Adoption of exotic animals.</a:t>
          </a:r>
          <a:endParaRPr lang="en-US" sz="1100" kern="1200"/>
        </a:p>
      </dsp:txBody>
      <dsp:txXfrm>
        <a:off x="3960584" y="4445783"/>
        <a:ext cx="1354659" cy="7930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65E34E37-A114-36CF-6897-E98B615DA67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4B1E02D-A6EE-A38C-5400-91765F89EBE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3660DF4-E36A-92DE-2458-B8234F8CF994}"/>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9B56B3E-5CD5-81EF-7CCC-8F085F0F4F2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B169519-285F-4E9F-9916-7F9E536CE32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8D1E8DB-8479-53F0-D991-C440089EBFC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2C2E5F1-0484-BE13-4331-C1241B3DC112}"/>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25FBB4B8-A8DC-A144-7575-77A4BE92811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2DBBFB0-B39D-17D1-35A2-1EBA7706F54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45B8391-2C8B-1CF7-FC0C-4A9F1870079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E9EFDA-87A9-CAAC-A2E8-DAE2CC70D06F}"/>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FD4E8CE-59AC-4EC6-8C11-6CFCB337C59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FD4E8CE-59AC-4EC6-8C11-6CFCB337C59B}" type="slidenum">
              <a:rPr lang="en-GB" altLang="en-US" smtClean="0"/>
              <a:pPr>
                <a:defRPr/>
              </a:pPr>
              <a:t>7</a:t>
            </a:fld>
            <a:endParaRPr lang="en-GB" altLang="en-US"/>
          </a:p>
        </p:txBody>
      </p:sp>
    </p:spTree>
    <p:extLst>
      <p:ext uri="{BB962C8B-B14F-4D97-AF65-F5344CB8AC3E}">
        <p14:creationId xmlns:p14="http://schemas.microsoft.com/office/powerpoint/2010/main" val="7457655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54F-F6EF-9EFA-298D-580D8A84ACEF}"/>
              </a:ext>
            </a:extLst>
          </p:cNvPr>
          <p:cNvSpPr>
            <a:spLocks noGrp="1"/>
          </p:cNvSpPr>
          <p:nvPr>
            <p:ph type="dt" sz="half" idx="10"/>
          </p:nvPr>
        </p:nvSpPr>
        <p:spPr>
          <a:xfrm>
            <a:off x="395288" y="6524627"/>
            <a:ext cx="971550" cy="219075"/>
          </a:xfrm>
        </p:spPr>
        <p:txBody>
          <a:bodyPr/>
          <a:lstStyle>
            <a:lvl1pPr>
              <a:defRPr/>
            </a:lvl1pPr>
          </a:lstStyle>
          <a:p>
            <a:pPr>
              <a:defRPr/>
            </a:pPr>
            <a:fld id="{1E4874D5-4CB4-49C8-9D92-D5B8B649E026}" type="datetime1">
              <a:rPr lang="en-GB" altLang="en-US"/>
              <a:pPr>
                <a:defRPr/>
              </a:pPr>
              <a:t>14/07/2026</a:t>
            </a:fld>
            <a:endParaRPr lang="en-GB" altLang="en-US" dirty="0"/>
          </a:p>
        </p:txBody>
      </p:sp>
      <p:sp>
        <p:nvSpPr>
          <p:cNvPr id="5" name="Footer Placeholder 4">
            <a:extLst>
              <a:ext uri="{FF2B5EF4-FFF2-40B4-BE49-F238E27FC236}">
                <a16:creationId xmlns:a16="http://schemas.microsoft.com/office/drawing/2014/main" id="{ADD36081-5244-733A-6F58-19CBC80AEEE1}"/>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840F472-41B4-ECD1-14DB-9760988072C8}"/>
              </a:ext>
            </a:extLst>
          </p:cNvPr>
          <p:cNvSpPr>
            <a:spLocks noGrp="1"/>
          </p:cNvSpPr>
          <p:nvPr>
            <p:ph type="sldNum" sz="quarter" idx="12"/>
          </p:nvPr>
        </p:nvSpPr>
        <p:spPr/>
        <p:txBody>
          <a:bodyPr/>
          <a:lstStyle>
            <a:lvl1pPr>
              <a:defRPr/>
            </a:lvl1pPr>
          </a:lstStyle>
          <a:p>
            <a:pPr>
              <a:defRPr/>
            </a:pPr>
            <a:fld id="{4E2139D8-8488-4F6B-B3DA-B6FE21AFA121}" type="slidenum">
              <a:rPr lang="en-GB" altLang="en-US"/>
              <a:pPr>
                <a:defRPr/>
              </a:pPr>
              <a:t>‹#›</a:t>
            </a:fld>
            <a:endParaRPr lang="en-GB" altLang="en-US"/>
          </a:p>
        </p:txBody>
      </p:sp>
    </p:spTree>
    <p:extLst>
      <p:ext uri="{BB962C8B-B14F-4D97-AF65-F5344CB8AC3E}">
        <p14:creationId xmlns:p14="http://schemas.microsoft.com/office/powerpoint/2010/main" val="3179714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D765D-EA27-F701-E098-10D50381187F}"/>
              </a:ext>
            </a:extLst>
          </p:cNvPr>
          <p:cNvSpPr>
            <a:spLocks noGrp="1"/>
          </p:cNvSpPr>
          <p:nvPr>
            <p:ph type="dt" sz="half" idx="10"/>
          </p:nvPr>
        </p:nvSpPr>
        <p:spPr/>
        <p:txBody>
          <a:bodyPr/>
          <a:lstStyle>
            <a:lvl1pPr>
              <a:defRPr/>
            </a:lvl1pPr>
          </a:lstStyle>
          <a:p>
            <a:pPr>
              <a:defRPr/>
            </a:pPr>
            <a:fld id="{CCBD3259-2FF3-4D79-946D-C5CDA461F24B}" type="datetime1">
              <a:rPr lang="en-GB" altLang="en-US"/>
              <a:pPr>
                <a:defRPr/>
              </a:pPr>
              <a:t>14/07/2026</a:t>
            </a:fld>
            <a:endParaRPr lang="en-GB" altLang="en-US" dirty="0"/>
          </a:p>
        </p:txBody>
      </p:sp>
      <p:sp>
        <p:nvSpPr>
          <p:cNvPr id="5" name="Footer Placeholder 4">
            <a:extLst>
              <a:ext uri="{FF2B5EF4-FFF2-40B4-BE49-F238E27FC236}">
                <a16:creationId xmlns:a16="http://schemas.microsoft.com/office/drawing/2014/main" id="{48C70F3B-87C6-EEF9-A78F-4B03E5F98D0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0D3315-E451-8768-6D98-B12B11FA0322}"/>
              </a:ext>
            </a:extLst>
          </p:cNvPr>
          <p:cNvSpPr>
            <a:spLocks noGrp="1"/>
          </p:cNvSpPr>
          <p:nvPr>
            <p:ph type="sldNum" sz="quarter" idx="12"/>
          </p:nvPr>
        </p:nvSpPr>
        <p:spPr/>
        <p:txBody>
          <a:bodyPr/>
          <a:lstStyle>
            <a:lvl1pPr>
              <a:defRPr/>
            </a:lvl1pPr>
          </a:lstStyle>
          <a:p>
            <a:pPr>
              <a:defRPr/>
            </a:pPr>
            <a:fld id="{B6EA6BB5-5C58-42AB-859A-19261A4C39A7}" type="slidenum">
              <a:rPr lang="en-GB" altLang="en-US"/>
              <a:pPr>
                <a:defRPr/>
              </a:pPr>
              <a:t>‹#›</a:t>
            </a:fld>
            <a:endParaRPr lang="en-GB" altLang="en-US"/>
          </a:p>
        </p:txBody>
      </p:sp>
    </p:spTree>
    <p:extLst>
      <p:ext uri="{BB962C8B-B14F-4D97-AF65-F5344CB8AC3E}">
        <p14:creationId xmlns:p14="http://schemas.microsoft.com/office/powerpoint/2010/main" val="3220277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D4BDF5F-541B-2A80-D81B-40F687661DA5}"/>
              </a:ext>
            </a:extLst>
          </p:cNvPr>
          <p:cNvSpPr>
            <a:spLocks noGrp="1"/>
          </p:cNvSpPr>
          <p:nvPr>
            <p:ph type="dt" sz="half" idx="10"/>
          </p:nvPr>
        </p:nvSpPr>
        <p:spPr/>
        <p:txBody>
          <a:bodyPr/>
          <a:lstStyle>
            <a:lvl1pPr>
              <a:defRPr/>
            </a:lvl1pPr>
          </a:lstStyle>
          <a:p>
            <a:pPr>
              <a:defRPr/>
            </a:pPr>
            <a:fld id="{5E959B23-BB04-4F3E-AC4A-919F3B4B554A}" type="datetime1">
              <a:rPr lang="en-GB" altLang="en-US"/>
              <a:pPr>
                <a:defRPr/>
              </a:pPr>
              <a:t>14/07/2026</a:t>
            </a:fld>
            <a:endParaRPr lang="en-GB" altLang="en-US" dirty="0"/>
          </a:p>
        </p:txBody>
      </p:sp>
      <p:sp>
        <p:nvSpPr>
          <p:cNvPr id="5" name="Slide Number Placeholder 5">
            <a:extLst>
              <a:ext uri="{FF2B5EF4-FFF2-40B4-BE49-F238E27FC236}">
                <a16:creationId xmlns:a16="http://schemas.microsoft.com/office/drawing/2014/main" id="{3482ED20-8C76-5B7D-18FC-91223701ED1C}"/>
              </a:ext>
            </a:extLst>
          </p:cNvPr>
          <p:cNvSpPr>
            <a:spLocks noGrp="1"/>
          </p:cNvSpPr>
          <p:nvPr>
            <p:ph type="sldNum" sz="quarter" idx="11"/>
          </p:nvPr>
        </p:nvSpPr>
        <p:spPr/>
        <p:txBody>
          <a:bodyPr/>
          <a:lstStyle>
            <a:lvl1pPr>
              <a:defRPr/>
            </a:lvl1pPr>
          </a:lstStyle>
          <a:p>
            <a:pPr>
              <a:defRPr/>
            </a:pPr>
            <a:fld id="{DFA9FD87-5B96-4DE2-9250-675EB58EF75C}" type="slidenum">
              <a:rPr lang="en-GB" altLang="en-US"/>
              <a:pPr>
                <a:defRPr/>
              </a:pPr>
              <a:t>‹#›</a:t>
            </a:fld>
            <a:endParaRPr lang="en-GB" altLang="en-US"/>
          </a:p>
        </p:txBody>
      </p:sp>
    </p:spTree>
    <p:extLst>
      <p:ext uri="{BB962C8B-B14F-4D97-AF65-F5344CB8AC3E}">
        <p14:creationId xmlns:p14="http://schemas.microsoft.com/office/powerpoint/2010/main" val="2166971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831F662-5E7A-0538-BB0E-A34A7B4B57FD}"/>
              </a:ext>
            </a:extLst>
          </p:cNvPr>
          <p:cNvSpPr>
            <a:spLocks noGrp="1"/>
          </p:cNvSpPr>
          <p:nvPr>
            <p:ph type="dt" sz="half" idx="10"/>
          </p:nvPr>
        </p:nvSpPr>
        <p:spPr/>
        <p:txBody>
          <a:bodyPr/>
          <a:lstStyle>
            <a:lvl1pPr>
              <a:defRPr/>
            </a:lvl1pPr>
          </a:lstStyle>
          <a:p>
            <a:pPr>
              <a:defRPr/>
            </a:pPr>
            <a:fld id="{AF510990-01F8-4E15-9457-8666B6C7E77A}" type="datetime1">
              <a:rPr lang="en-GB" altLang="en-US"/>
              <a:pPr>
                <a:defRPr/>
              </a:pPr>
              <a:t>14/07/2026</a:t>
            </a:fld>
            <a:endParaRPr lang="en-GB" altLang="en-US" dirty="0"/>
          </a:p>
        </p:txBody>
      </p:sp>
      <p:sp>
        <p:nvSpPr>
          <p:cNvPr id="6" name="Slide Number Placeholder 5">
            <a:extLst>
              <a:ext uri="{FF2B5EF4-FFF2-40B4-BE49-F238E27FC236}">
                <a16:creationId xmlns:a16="http://schemas.microsoft.com/office/drawing/2014/main" id="{BAED7C27-24FB-C035-B6CA-8E0CCEB71EEB}"/>
              </a:ext>
            </a:extLst>
          </p:cNvPr>
          <p:cNvSpPr>
            <a:spLocks noGrp="1"/>
          </p:cNvSpPr>
          <p:nvPr>
            <p:ph type="sldNum" sz="quarter" idx="11"/>
          </p:nvPr>
        </p:nvSpPr>
        <p:spPr/>
        <p:txBody>
          <a:bodyPr/>
          <a:lstStyle>
            <a:lvl1pPr>
              <a:defRPr/>
            </a:lvl1pPr>
          </a:lstStyle>
          <a:p>
            <a:pPr>
              <a:defRPr/>
            </a:pPr>
            <a:fld id="{B6041BFA-85BD-49ED-A11E-4D7FA9C727B7}" type="slidenum">
              <a:rPr lang="en-GB" altLang="en-US"/>
              <a:pPr>
                <a:defRPr/>
              </a:pPr>
              <a:t>‹#›</a:t>
            </a:fld>
            <a:endParaRPr lang="en-GB" altLang="en-US"/>
          </a:p>
        </p:txBody>
      </p:sp>
    </p:spTree>
    <p:extLst>
      <p:ext uri="{BB962C8B-B14F-4D97-AF65-F5344CB8AC3E}">
        <p14:creationId xmlns:p14="http://schemas.microsoft.com/office/powerpoint/2010/main" val="2065619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52E26BE-7321-C882-0023-566BF0C7A6D9}"/>
              </a:ext>
            </a:extLst>
          </p:cNvPr>
          <p:cNvSpPr>
            <a:spLocks noGrp="1"/>
          </p:cNvSpPr>
          <p:nvPr>
            <p:ph type="dt" sz="half" idx="10"/>
          </p:nvPr>
        </p:nvSpPr>
        <p:spPr/>
        <p:txBody>
          <a:bodyPr/>
          <a:lstStyle>
            <a:lvl1pPr>
              <a:defRPr/>
            </a:lvl1pPr>
          </a:lstStyle>
          <a:p>
            <a:pPr>
              <a:defRPr/>
            </a:pPr>
            <a:fld id="{0D9D0AFE-FE48-4829-9DC2-AE25439B00C5}" type="datetime1">
              <a:rPr lang="en-GB" altLang="en-US"/>
              <a:pPr>
                <a:defRPr/>
              </a:pPr>
              <a:t>14/07/2026</a:t>
            </a:fld>
            <a:endParaRPr lang="en-GB" altLang="en-US" dirty="0"/>
          </a:p>
        </p:txBody>
      </p:sp>
      <p:sp>
        <p:nvSpPr>
          <p:cNvPr id="8" name="Slide Number Placeholder 5">
            <a:extLst>
              <a:ext uri="{FF2B5EF4-FFF2-40B4-BE49-F238E27FC236}">
                <a16:creationId xmlns:a16="http://schemas.microsoft.com/office/drawing/2014/main" id="{B5B772F4-1BB6-2F4D-6606-216B41169014}"/>
              </a:ext>
            </a:extLst>
          </p:cNvPr>
          <p:cNvSpPr>
            <a:spLocks noGrp="1"/>
          </p:cNvSpPr>
          <p:nvPr>
            <p:ph type="sldNum" sz="quarter" idx="11"/>
          </p:nvPr>
        </p:nvSpPr>
        <p:spPr/>
        <p:txBody>
          <a:bodyPr/>
          <a:lstStyle>
            <a:lvl1pPr>
              <a:defRPr/>
            </a:lvl1pPr>
          </a:lstStyle>
          <a:p>
            <a:pPr>
              <a:defRPr/>
            </a:pPr>
            <a:fld id="{B2885C0B-3996-4229-A98D-083DD1B54B9E}" type="slidenum">
              <a:rPr lang="en-GB" altLang="en-US"/>
              <a:pPr>
                <a:defRPr/>
              </a:pPr>
              <a:t>‹#›</a:t>
            </a:fld>
            <a:endParaRPr lang="en-GB" altLang="en-US"/>
          </a:p>
        </p:txBody>
      </p:sp>
    </p:spTree>
    <p:extLst>
      <p:ext uri="{BB962C8B-B14F-4D97-AF65-F5344CB8AC3E}">
        <p14:creationId xmlns:p14="http://schemas.microsoft.com/office/powerpoint/2010/main" val="70158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13F3A8-A543-1204-C26B-3F648CFC3319}"/>
              </a:ext>
            </a:extLst>
          </p:cNvPr>
          <p:cNvSpPr>
            <a:spLocks noGrp="1"/>
          </p:cNvSpPr>
          <p:nvPr>
            <p:ph type="dt" sz="half" idx="10"/>
          </p:nvPr>
        </p:nvSpPr>
        <p:spPr/>
        <p:txBody>
          <a:bodyPr/>
          <a:lstStyle>
            <a:lvl1pPr>
              <a:defRPr/>
            </a:lvl1pPr>
          </a:lstStyle>
          <a:p>
            <a:pPr>
              <a:defRPr/>
            </a:pPr>
            <a:fld id="{D10ABF94-0685-494D-B077-ED21BEAB6401}" type="datetime1">
              <a:rPr lang="en-GB" altLang="en-US"/>
              <a:pPr>
                <a:defRPr/>
              </a:pPr>
              <a:t>14/07/2026</a:t>
            </a:fld>
            <a:endParaRPr lang="en-GB" altLang="en-US" dirty="0"/>
          </a:p>
        </p:txBody>
      </p:sp>
      <p:sp>
        <p:nvSpPr>
          <p:cNvPr id="4" name="Slide Number Placeholder 5">
            <a:extLst>
              <a:ext uri="{FF2B5EF4-FFF2-40B4-BE49-F238E27FC236}">
                <a16:creationId xmlns:a16="http://schemas.microsoft.com/office/drawing/2014/main" id="{59A4A041-A49A-79EE-3D92-D8279DDBF354}"/>
              </a:ext>
            </a:extLst>
          </p:cNvPr>
          <p:cNvSpPr>
            <a:spLocks noGrp="1"/>
          </p:cNvSpPr>
          <p:nvPr>
            <p:ph type="sldNum" sz="quarter" idx="11"/>
          </p:nvPr>
        </p:nvSpPr>
        <p:spPr/>
        <p:txBody>
          <a:bodyPr/>
          <a:lstStyle>
            <a:lvl1pPr>
              <a:defRPr/>
            </a:lvl1pPr>
          </a:lstStyle>
          <a:p>
            <a:pPr>
              <a:defRPr/>
            </a:pPr>
            <a:fld id="{177364D4-FAD2-47B2-B4D5-6A174A325327}" type="slidenum">
              <a:rPr lang="en-GB" altLang="en-US"/>
              <a:pPr>
                <a:defRPr/>
              </a:pPr>
              <a:t>‹#›</a:t>
            </a:fld>
            <a:endParaRPr lang="en-GB" altLang="en-US"/>
          </a:p>
        </p:txBody>
      </p:sp>
    </p:spTree>
    <p:extLst>
      <p:ext uri="{BB962C8B-B14F-4D97-AF65-F5344CB8AC3E}">
        <p14:creationId xmlns:p14="http://schemas.microsoft.com/office/powerpoint/2010/main" val="1365973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045FB59-C8D7-1732-0F77-C91D35F7B406}"/>
              </a:ext>
            </a:extLst>
          </p:cNvPr>
          <p:cNvSpPr>
            <a:spLocks noGrp="1"/>
          </p:cNvSpPr>
          <p:nvPr>
            <p:ph type="dt" sz="half" idx="10"/>
          </p:nvPr>
        </p:nvSpPr>
        <p:spPr/>
        <p:txBody>
          <a:bodyPr/>
          <a:lstStyle>
            <a:lvl1pPr>
              <a:defRPr/>
            </a:lvl1pPr>
          </a:lstStyle>
          <a:p>
            <a:pPr>
              <a:defRPr/>
            </a:pPr>
            <a:fld id="{ECC27E20-70B3-40A1-B39D-82B2E0466C90}" type="datetime1">
              <a:rPr lang="en-GB" altLang="en-US"/>
              <a:pPr>
                <a:defRPr/>
              </a:pPr>
              <a:t>14/07/2026</a:t>
            </a:fld>
            <a:endParaRPr lang="en-GB" altLang="en-US" dirty="0"/>
          </a:p>
        </p:txBody>
      </p:sp>
      <p:sp>
        <p:nvSpPr>
          <p:cNvPr id="3" name="Slide Number Placeholder 5">
            <a:extLst>
              <a:ext uri="{FF2B5EF4-FFF2-40B4-BE49-F238E27FC236}">
                <a16:creationId xmlns:a16="http://schemas.microsoft.com/office/drawing/2014/main" id="{2D1BED0D-DBC1-831D-900B-DC5F5F994694}"/>
              </a:ext>
            </a:extLst>
          </p:cNvPr>
          <p:cNvSpPr>
            <a:spLocks noGrp="1"/>
          </p:cNvSpPr>
          <p:nvPr>
            <p:ph type="sldNum" sz="quarter" idx="11"/>
          </p:nvPr>
        </p:nvSpPr>
        <p:spPr/>
        <p:txBody>
          <a:bodyPr/>
          <a:lstStyle>
            <a:lvl1pPr>
              <a:defRPr/>
            </a:lvl1pPr>
          </a:lstStyle>
          <a:p>
            <a:pPr>
              <a:defRPr/>
            </a:pPr>
            <a:fld id="{A813F666-F086-40EE-99D6-6ABDBEF6B54E}" type="slidenum">
              <a:rPr lang="en-GB" altLang="en-US"/>
              <a:pPr>
                <a:defRPr/>
              </a:pPr>
              <a:t>‹#›</a:t>
            </a:fld>
            <a:endParaRPr lang="en-GB" altLang="en-US"/>
          </a:p>
        </p:txBody>
      </p:sp>
    </p:spTree>
    <p:extLst>
      <p:ext uri="{BB962C8B-B14F-4D97-AF65-F5344CB8AC3E}">
        <p14:creationId xmlns:p14="http://schemas.microsoft.com/office/powerpoint/2010/main" val="263571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C106DC1-4098-CF65-841F-1A9EB75D37BB}"/>
              </a:ext>
            </a:extLst>
          </p:cNvPr>
          <p:cNvSpPr>
            <a:spLocks noGrp="1"/>
          </p:cNvSpPr>
          <p:nvPr>
            <p:ph type="dt" sz="half" idx="10"/>
          </p:nvPr>
        </p:nvSpPr>
        <p:spPr/>
        <p:txBody>
          <a:bodyPr/>
          <a:lstStyle>
            <a:lvl1pPr>
              <a:defRPr/>
            </a:lvl1pPr>
          </a:lstStyle>
          <a:p>
            <a:pPr>
              <a:defRPr/>
            </a:pPr>
            <a:fld id="{C229900D-337B-4B83-9ED0-7C450B9CA1A8}" type="datetime1">
              <a:rPr lang="en-GB" altLang="en-US"/>
              <a:pPr>
                <a:defRPr/>
              </a:pPr>
              <a:t>14/07/2026</a:t>
            </a:fld>
            <a:endParaRPr lang="en-GB" altLang="en-US" dirty="0"/>
          </a:p>
        </p:txBody>
      </p:sp>
      <p:sp>
        <p:nvSpPr>
          <p:cNvPr id="6" name="Slide Number Placeholder 5">
            <a:extLst>
              <a:ext uri="{FF2B5EF4-FFF2-40B4-BE49-F238E27FC236}">
                <a16:creationId xmlns:a16="http://schemas.microsoft.com/office/drawing/2014/main" id="{2AC6DC9C-BA01-9427-FA90-C8E944380542}"/>
              </a:ext>
            </a:extLst>
          </p:cNvPr>
          <p:cNvSpPr>
            <a:spLocks noGrp="1"/>
          </p:cNvSpPr>
          <p:nvPr>
            <p:ph type="sldNum" sz="quarter" idx="11"/>
          </p:nvPr>
        </p:nvSpPr>
        <p:spPr/>
        <p:txBody>
          <a:bodyPr/>
          <a:lstStyle>
            <a:lvl1pPr>
              <a:defRPr/>
            </a:lvl1pPr>
          </a:lstStyle>
          <a:p>
            <a:pPr>
              <a:defRPr/>
            </a:pPr>
            <a:fld id="{07568BC3-FDDC-4E82-9526-5A7D1A543D36}" type="slidenum">
              <a:rPr lang="en-GB" altLang="en-US"/>
              <a:pPr>
                <a:defRPr/>
              </a:pPr>
              <a:t>‹#›</a:t>
            </a:fld>
            <a:endParaRPr lang="en-GB" altLang="en-US"/>
          </a:p>
        </p:txBody>
      </p:sp>
    </p:spTree>
    <p:extLst>
      <p:ext uri="{BB962C8B-B14F-4D97-AF65-F5344CB8AC3E}">
        <p14:creationId xmlns:p14="http://schemas.microsoft.com/office/powerpoint/2010/main" val="1117018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3A9113-0804-07FD-E554-408056345CEA}"/>
              </a:ext>
            </a:extLst>
          </p:cNvPr>
          <p:cNvSpPr>
            <a:spLocks noGrp="1"/>
          </p:cNvSpPr>
          <p:nvPr>
            <p:ph type="dt" sz="half" idx="10"/>
          </p:nvPr>
        </p:nvSpPr>
        <p:spPr/>
        <p:txBody>
          <a:bodyPr/>
          <a:lstStyle>
            <a:lvl1pPr>
              <a:defRPr/>
            </a:lvl1pPr>
          </a:lstStyle>
          <a:p>
            <a:pPr>
              <a:defRPr/>
            </a:pPr>
            <a:fld id="{902266A0-A5A5-46C3-AEA6-D795F6442AD0}" type="datetime1">
              <a:rPr lang="en-GB" altLang="en-US"/>
              <a:pPr>
                <a:defRPr/>
              </a:pPr>
              <a:t>14/07/2026</a:t>
            </a:fld>
            <a:endParaRPr lang="en-GB" altLang="en-US" dirty="0"/>
          </a:p>
        </p:txBody>
      </p:sp>
      <p:sp>
        <p:nvSpPr>
          <p:cNvPr id="6" name="Slide Number Placeholder 5">
            <a:extLst>
              <a:ext uri="{FF2B5EF4-FFF2-40B4-BE49-F238E27FC236}">
                <a16:creationId xmlns:a16="http://schemas.microsoft.com/office/drawing/2014/main" id="{50C930D8-C383-8089-F830-9F816974AE62}"/>
              </a:ext>
            </a:extLst>
          </p:cNvPr>
          <p:cNvSpPr>
            <a:spLocks noGrp="1"/>
          </p:cNvSpPr>
          <p:nvPr>
            <p:ph type="sldNum" sz="quarter" idx="11"/>
          </p:nvPr>
        </p:nvSpPr>
        <p:spPr/>
        <p:txBody>
          <a:bodyPr/>
          <a:lstStyle>
            <a:lvl1pPr>
              <a:defRPr/>
            </a:lvl1pPr>
          </a:lstStyle>
          <a:p>
            <a:pPr>
              <a:defRPr/>
            </a:pPr>
            <a:fld id="{E811AEA6-DCF4-4757-B1C4-32B96A4D6B18}" type="slidenum">
              <a:rPr lang="en-GB" altLang="en-US"/>
              <a:pPr>
                <a:defRPr/>
              </a:pPr>
              <a:t>‹#›</a:t>
            </a:fld>
            <a:endParaRPr lang="en-GB" altLang="en-US"/>
          </a:p>
        </p:txBody>
      </p:sp>
    </p:spTree>
    <p:extLst>
      <p:ext uri="{BB962C8B-B14F-4D97-AF65-F5344CB8AC3E}">
        <p14:creationId xmlns:p14="http://schemas.microsoft.com/office/powerpoint/2010/main" val="2460199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513140-2413-D5AF-28FC-FF071BD37210}"/>
              </a:ext>
            </a:extLst>
          </p:cNvPr>
          <p:cNvSpPr>
            <a:spLocks noGrp="1"/>
          </p:cNvSpPr>
          <p:nvPr>
            <p:ph type="dt" sz="half" idx="10"/>
          </p:nvPr>
        </p:nvSpPr>
        <p:spPr/>
        <p:txBody>
          <a:bodyPr/>
          <a:lstStyle>
            <a:lvl1pPr>
              <a:defRPr/>
            </a:lvl1pPr>
          </a:lstStyle>
          <a:p>
            <a:pPr>
              <a:defRPr/>
            </a:pPr>
            <a:fld id="{CA4DCAE2-C606-48A0-98EF-406071C5B5A5}" type="datetime1">
              <a:rPr lang="en-GB" altLang="en-US"/>
              <a:pPr>
                <a:defRPr/>
              </a:pPr>
              <a:t>14/07/2026</a:t>
            </a:fld>
            <a:endParaRPr lang="en-GB" altLang="en-US" dirty="0"/>
          </a:p>
        </p:txBody>
      </p:sp>
      <p:sp>
        <p:nvSpPr>
          <p:cNvPr id="5" name="Slide Number Placeholder 5">
            <a:extLst>
              <a:ext uri="{FF2B5EF4-FFF2-40B4-BE49-F238E27FC236}">
                <a16:creationId xmlns:a16="http://schemas.microsoft.com/office/drawing/2014/main" id="{D487E80E-71A7-357A-4F86-A87B35ADB044}"/>
              </a:ext>
            </a:extLst>
          </p:cNvPr>
          <p:cNvSpPr>
            <a:spLocks noGrp="1"/>
          </p:cNvSpPr>
          <p:nvPr>
            <p:ph type="sldNum" sz="quarter" idx="11"/>
          </p:nvPr>
        </p:nvSpPr>
        <p:spPr/>
        <p:txBody>
          <a:bodyPr/>
          <a:lstStyle>
            <a:lvl1pPr>
              <a:defRPr/>
            </a:lvl1pPr>
          </a:lstStyle>
          <a:p>
            <a:pPr>
              <a:defRPr/>
            </a:pPr>
            <a:fld id="{494A7A35-A13D-43AE-B20E-41B47C475C05}" type="slidenum">
              <a:rPr lang="en-GB" altLang="en-US"/>
              <a:pPr>
                <a:defRPr/>
              </a:pPr>
              <a:t>‹#›</a:t>
            </a:fld>
            <a:endParaRPr lang="en-GB" altLang="en-US"/>
          </a:p>
        </p:txBody>
      </p:sp>
    </p:spTree>
    <p:extLst>
      <p:ext uri="{BB962C8B-B14F-4D97-AF65-F5344CB8AC3E}">
        <p14:creationId xmlns:p14="http://schemas.microsoft.com/office/powerpoint/2010/main" val="208528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70C0E3-CB73-DABE-943D-AFBF3D256CE4}"/>
              </a:ext>
            </a:extLst>
          </p:cNvPr>
          <p:cNvSpPr>
            <a:spLocks noGrp="1"/>
          </p:cNvSpPr>
          <p:nvPr>
            <p:ph type="dt" sz="half" idx="10"/>
          </p:nvPr>
        </p:nvSpPr>
        <p:spPr/>
        <p:txBody>
          <a:bodyPr/>
          <a:lstStyle>
            <a:lvl1pPr>
              <a:defRPr/>
            </a:lvl1pPr>
          </a:lstStyle>
          <a:p>
            <a:pPr>
              <a:defRPr/>
            </a:pPr>
            <a:fld id="{202E658D-5AAD-43AC-8F8E-F201AEE85DDA}" type="datetime1">
              <a:rPr lang="en-GB" altLang="en-US"/>
              <a:pPr>
                <a:defRPr/>
              </a:pPr>
              <a:t>14/07/2026</a:t>
            </a:fld>
            <a:endParaRPr lang="en-GB" altLang="en-US" dirty="0"/>
          </a:p>
        </p:txBody>
      </p:sp>
      <p:sp>
        <p:nvSpPr>
          <p:cNvPr id="5" name="Slide Number Placeholder 5">
            <a:extLst>
              <a:ext uri="{FF2B5EF4-FFF2-40B4-BE49-F238E27FC236}">
                <a16:creationId xmlns:a16="http://schemas.microsoft.com/office/drawing/2014/main" id="{3DB02CD8-945A-6ADA-1C5B-B1D3B667D420}"/>
              </a:ext>
            </a:extLst>
          </p:cNvPr>
          <p:cNvSpPr>
            <a:spLocks noGrp="1"/>
          </p:cNvSpPr>
          <p:nvPr>
            <p:ph type="sldNum" sz="quarter" idx="11"/>
          </p:nvPr>
        </p:nvSpPr>
        <p:spPr/>
        <p:txBody>
          <a:bodyPr/>
          <a:lstStyle>
            <a:lvl1pPr>
              <a:defRPr/>
            </a:lvl1pPr>
          </a:lstStyle>
          <a:p>
            <a:pPr>
              <a:defRPr/>
            </a:pPr>
            <a:fld id="{E932F5A6-0268-4260-93C7-3D971070B925}" type="slidenum">
              <a:rPr lang="en-GB" altLang="en-US"/>
              <a:pPr>
                <a:defRPr/>
              </a:pPr>
              <a:t>‹#›</a:t>
            </a:fld>
            <a:endParaRPr lang="en-GB" altLang="en-US"/>
          </a:p>
        </p:txBody>
      </p:sp>
    </p:spTree>
    <p:extLst>
      <p:ext uri="{BB962C8B-B14F-4D97-AF65-F5344CB8AC3E}">
        <p14:creationId xmlns:p14="http://schemas.microsoft.com/office/powerpoint/2010/main" val="563884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D2AEFF8-6912-7DA2-E7B9-8C56A030B7C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4F422D7F-FBD2-FAA5-632E-FAE5837FADC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057DC6-C00A-2E95-1643-9655823B3ABB}"/>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2D3FAD2-FDAB-4E88-82DC-53643553183E}" type="datetime1">
              <a:rPr lang="en-GB" altLang="en-US"/>
              <a:pPr>
                <a:defRPr/>
              </a:pPr>
              <a:t>14/07/2026</a:t>
            </a:fld>
            <a:endParaRPr lang="en-GB" altLang="en-US" dirty="0"/>
          </a:p>
        </p:txBody>
      </p:sp>
      <p:sp>
        <p:nvSpPr>
          <p:cNvPr id="6" name="Slide Number Placeholder 5">
            <a:extLst>
              <a:ext uri="{FF2B5EF4-FFF2-40B4-BE49-F238E27FC236}">
                <a16:creationId xmlns:a16="http://schemas.microsoft.com/office/drawing/2014/main" id="{021AA444-D9E2-8E0F-D57A-09E763AB9AB0}"/>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3FB4146-82AD-4BC6-A020-958E5FCC81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38" r:id="rId1"/>
    <p:sldLayoutId id="2147484339" r:id="rId2"/>
    <p:sldLayoutId id="2147484320" r:id="rId3"/>
    <p:sldLayoutId id="2147484321" r:id="rId4"/>
    <p:sldLayoutId id="2147484322" r:id="rId5"/>
    <p:sldLayoutId id="2147484323" r:id="rId6"/>
    <p:sldLayoutId id="2147484324" r:id="rId7"/>
    <p:sldLayoutId id="2147484325" r:id="rId8"/>
    <p:sldLayoutId id="2147484326" r:id="rId9"/>
    <p:sldLayoutId id="2147484327" r:id="rId10"/>
    <p:sldLayoutId id="2147484328"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SYaGCfPrx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ifc.org/wps/wcm/connect/corp_ext_content/ifc_external_corporate_site/hom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pVlsNxIkcZQ"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71CDEA5-2F3F-9512-38A2-0E63BDA83E86}"/>
              </a:ext>
            </a:extLst>
          </p:cNvPr>
          <p:cNvSpPr>
            <a:spLocks noGrp="1"/>
          </p:cNvSpPr>
          <p:nvPr>
            <p:ph type="ctrTitle"/>
          </p:nvPr>
        </p:nvSpPr>
        <p:spPr>
          <a:xfrm>
            <a:off x="619125" y="1866957"/>
            <a:ext cx="8064500" cy="2303462"/>
          </a:xfrm>
        </p:spPr>
        <p:txBody>
          <a:bodyPr/>
          <a:lstStyle/>
          <a:p>
            <a:pPr eaLnBrk="1" hangingPunct="1"/>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10243" name="Subtitle 4">
            <a:extLst>
              <a:ext uri="{FF2B5EF4-FFF2-40B4-BE49-F238E27FC236}">
                <a16:creationId xmlns:a16="http://schemas.microsoft.com/office/drawing/2014/main" id="{90201D13-7200-4AE2-0B5E-4435DA4CCD04}"/>
              </a:ext>
            </a:extLst>
          </p:cNvPr>
          <p:cNvSpPr>
            <a:spLocks noGrp="1"/>
          </p:cNvSpPr>
          <p:nvPr>
            <p:ph type="subTitle" idx="1"/>
          </p:nvPr>
        </p:nvSpPr>
        <p:spPr>
          <a:xfrm>
            <a:off x="619125" y="3279777"/>
            <a:ext cx="8064500" cy="2670175"/>
          </a:xfrm>
        </p:spPr>
        <p:txBody>
          <a:bodyPr/>
          <a:lstStyle/>
          <a:p>
            <a:pPr eaLnBrk="1" hangingPunct="1"/>
            <a:endParaRPr lang="en-GB" altLang="en-US" sz="4000" b="1" dirty="0">
              <a:solidFill>
                <a:schemeClr val="bg1"/>
              </a:solidFill>
            </a:endParaRP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67F62E51-4F59-B9F5-DC1E-348AEB0CD2FF}"/>
              </a:ext>
            </a:extLst>
          </p:cNvPr>
          <p:cNvSpPr>
            <a:spLocks noGrp="1"/>
          </p:cNvSpPr>
          <p:nvPr>
            <p:ph type="dt" sz="quarter" idx="10"/>
          </p:nvPr>
        </p:nvSpPr>
        <p:spPr/>
        <p:txBody>
          <a:bodyPr/>
          <a:lstStyle/>
          <a:p>
            <a:pPr>
              <a:defRPr/>
            </a:pPr>
            <a:fld id="{5EC0FA7E-6D3B-48D7-9F80-6C4D37659D9C}" type="datetime1">
              <a:rPr lang="en-GB" altLang="en-US"/>
              <a:pPr>
                <a:defRPr/>
              </a:pPr>
              <a:t>14/07/2026</a:t>
            </a:fld>
            <a:endParaRPr lang="en-GB" altLang="en-US" dirty="0"/>
          </a:p>
        </p:txBody>
      </p:sp>
      <p:sp>
        <p:nvSpPr>
          <p:cNvPr id="10245" name="Slide Number Placeholder 5">
            <a:extLst>
              <a:ext uri="{FF2B5EF4-FFF2-40B4-BE49-F238E27FC236}">
                <a16:creationId xmlns:a16="http://schemas.microsoft.com/office/drawing/2014/main" id="{E8CC03BA-A28D-54F2-5172-A2BD4C9D834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9A2164-E34A-460F-A9E4-DF332264FF27}" type="slidenum">
              <a:rPr lang="en-GB" altLang="en-US" sz="1200">
                <a:solidFill>
                  <a:srgbClr val="898989"/>
                </a:solidFill>
              </a:rPr>
              <a:pPr>
                <a:spcBef>
                  <a:spcPct val="0"/>
                </a:spcBef>
                <a:buFontTx/>
                <a:buNone/>
              </a:pPr>
              <a:t>1</a:t>
            </a:fld>
            <a:endParaRPr lang="en-GB" altLang="en-US" sz="1200">
              <a:solidFill>
                <a:srgbClr val="898989"/>
              </a:solidFill>
            </a:endParaRPr>
          </a:p>
        </p:txBody>
      </p:sp>
      <p:sp>
        <p:nvSpPr>
          <p:cNvPr id="4" name="TextBox 3">
            <a:extLst>
              <a:ext uri="{FF2B5EF4-FFF2-40B4-BE49-F238E27FC236}">
                <a16:creationId xmlns:a16="http://schemas.microsoft.com/office/drawing/2014/main" id="{0270A016-76CF-F875-3DB6-C9D74E8075CB}"/>
              </a:ext>
            </a:extLst>
          </p:cNvPr>
          <p:cNvSpPr txBox="1"/>
          <p:nvPr/>
        </p:nvSpPr>
        <p:spPr>
          <a:xfrm>
            <a:off x="2286000" y="1568527"/>
            <a:ext cx="4572000" cy="2646878"/>
          </a:xfrm>
          <a:prstGeom prst="rect">
            <a:avLst/>
          </a:prstGeom>
          <a:noFill/>
        </p:spPr>
        <p:txBody>
          <a:bodyPr>
            <a:spAutoFit/>
          </a:bodyPr>
          <a:lstStyle/>
          <a:p>
            <a:pPr algn="ctr">
              <a:defRPr/>
            </a:pPr>
            <a:endParaRPr lang="en-GB" b="1" i="1" dirty="0">
              <a:solidFill>
                <a:schemeClr val="bg1"/>
              </a:solidFill>
            </a:endParaRPr>
          </a:p>
          <a:p>
            <a:pPr algn="ctr">
              <a:defRPr/>
            </a:pPr>
            <a:endParaRPr lang="en-GB" sz="3200" b="1" i="1" dirty="0">
              <a:solidFill>
                <a:schemeClr val="bg1"/>
              </a:solidFill>
              <a:latin typeface="+mn-lt"/>
            </a:endParaRPr>
          </a:p>
          <a:p>
            <a:pPr algn="ctr">
              <a:defRPr/>
            </a:pPr>
            <a:r>
              <a:rPr lang="en-GB" sz="3200" b="1" dirty="0">
                <a:solidFill>
                  <a:schemeClr val="bg1"/>
                </a:solidFill>
              </a:rPr>
              <a:t>Week </a:t>
            </a:r>
            <a:r>
              <a:rPr lang="en-GB" sz="2800" b="1" dirty="0">
                <a:solidFill>
                  <a:schemeClr val="bg1"/>
                </a:solidFill>
              </a:rPr>
              <a:t>6</a:t>
            </a:r>
          </a:p>
          <a:p>
            <a:pPr algn="ctr">
              <a:defRPr/>
            </a:pPr>
            <a:r>
              <a:rPr lang="en-GB" sz="2800" b="1" dirty="0">
                <a:solidFill>
                  <a:schemeClr val="bg1"/>
                </a:solidFill>
                <a:latin typeface="+mn-lt"/>
              </a:rPr>
              <a:t>Future of Health, Wellbeing and Sustainable Development</a:t>
            </a:r>
            <a:endParaRPr lang="en-GB" sz="3200" b="1" dirty="0">
              <a:solidFill>
                <a:schemeClr val="bg1"/>
              </a:solidFill>
              <a:latin typeface="+mn-lt"/>
            </a:endParaRPr>
          </a:p>
        </p:txBody>
      </p:sp>
      <p:sp>
        <p:nvSpPr>
          <p:cNvPr id="10247" name="TextBox 4">
            <a:extLst>
              <a:ext uri="{FF2B5EF4-FFF2-40B4-BE49-F238E27FC236}">
                <a16:creationId xmlns:a16="http://schemas.microsoft.com/office/drawing/2014/main" id="{0DF80A78-8D0D-C23F-FDD4-3BC1C77226B5}"/>
              </a:ext>
            </a:extLst>
          </p:cNvPr>
          <p:cNvSpPr txBox="1">
            <a:spLocks noChangeArrowheads="1"/>
          </p:cNvSpPr>
          <p:nvPr/>
        </p:nvSpPr>
        <p:spPr bwMode="auto">
          <a:xfrm>
            <a:off x="2286000" y="5546727"/>
            <a:ext cx="4913313" cy="90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buFont typeface="Arial" panose="020B0604020202020204" pitchFamily="34" charset="0"/>
              <a:buNone/>
            </a:pPr>
            <a:r>
              <a:rPr lang="en-GB" altLang="en-US" sz="2400" b="1" dirty="0">
                <a:solidFill>
                  <a:srgbClr val="FFFFFF"/>
                </a:solidFill>
              </a:rPr>
              <a:t>Lecturer’s Name</a:t>
            </a:r>
          </a:p>
          <a:p>
            <a:pPr algn="ctr" eaLnBrk="1" hangingPunct="1">
              <a:buFont typeface="Arial" panose="020B0604020202020204" pitchFamily="34" charset="0"/>
              <a:buNone/>
            </a:pPr>
            <a:r>
              <a:rPr lang="en-GB" altLang="en-US" sz="2400" b="1" dirty="0">
                <a:solidFill>
                  <a:srgbClr val="FFFFFF"/>
                </a:solidFill>
              </a:rPr>
              <a:t>Dr. Itse Olaoye</a:t>
            </a:r>
            <a:endParaRPr lang="en-GB" altLang="en-US" sz="24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5FB90011-FA32-AD6E-B12F-A4DFB1E38CA1}"/>
              </a:ext>
            </a:extLst>
          </p:cNvPr>
          <p:cNvSpPr>
            <a:spLocks noGrp="1"/>
          </p:cNvSpPr>
          <p:nvPr>
            <p:ph type="title"/>
          </p:nvPr>
        </p:nvSpPr>
        <p:spPr/>
        <p:txBody>
          <a:bodyPr/>
          <a:lstStyle/>
          <a:p>
            <a:r>
              <a:rPr lang="en-GB" altLang="en-US"/>
              <a:t>Course Overview</a:t>
            </a:r>
          </a:p>
        </p:txBody>
      </p:sp>
      <p:sp>
        <p:nvSpPr>
          <p:cNvPr id="13315" name="Content Placeholder 2">
            <a:extLst>
              <a:ext uri="{FF2B5EF4-FFF2-40B4-BE49-F238E27FC236}">
                <a16:creationId xmlns:a16="http://schemas.microsoft.com/office/drawing/2014/main" id="{76990CFA-B2CB-4343-1241-85A0801368BA}"/>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1800" dirty="0"/>
              <a:t>Upon the successful completion of this module, the student should be able to: </a:t>
            </a:r>
          </a:p>
          <a:p>
            <a:pPr>
              <a:buFont typeface="Wingdings" panose="05000000000000000000" pitchFamily="2" charset="2"/>
              <a:buChar char="v"/>
              <a:defRPr/>
            </a:pPr>
            <a:endParaRPr lang="en-GB" sz="1800" dirty="0"/>
          </a:p>
          <a:p>
            <a:pPr>
              <a:buFont typeface="Wingdings" panose="05000000000000000000" pitchFamily="2" charset="2"/>
              <a:buChar char="v"/>
              <a:defRPr/>
            </a:pPr>
            <a:r>
              <a:rPr lang="en-GB" sz="1800" dirty="0"/>
              <a:t>Critically examine the classification of mental and behavioural disorders as specified in the International Classification of Diseases </a:t>
            </a:r>
          </a:p>
          <a:p>
            <a:pPr marL="0" indent="0">
              <a:buFont typeface="Arial" panose="020B0604020202020204" pitchFamily="34" charset="0"/>
              <a:buNone/>
              <a:defRPr/>
            </a:pPr>
            <a:endParaRPr lang="en-GB" sz="1800" dirty="0"/>
          </a:p>
          <a:p>
            <a:pPr>
              <a:buFont typeface="Wingdings" panose="05000000000000000000" pitchFamily="2" charset="2"/>
              <a:buChar char="v"/>
              <a:defRPr/>
            </a:pPr>
            <a:r>
              <a:rPr lang="en-GB" sz="1800" dirty="0"/>
              <a:t> Critically evaluate the relationship between historical and contemporary provision for those living with mental ill health or mental disorders</a:t>
            </a:r>
            <a:endParaRPr lang="en-GB" altLang="en-US" sz="1800" dirty="0"/>
          </a:p>
        </p:txBody>
      </p:sp>
      <p:sp>
        <p:nvSpPr>
          <p:cNvPr id="4" name="Date Placeholder 3">
            <a:extLst>
              <a:ext uri="{FF2B5EF4-FFF2-40B4-BE49-F238E27FC236}">
                <a16:creationId xmlns:a16="http://schemas.microsoft.com/office/drawing/2014/main" id="{63774A7E-11FF-1003-92E9-1576294AC172}"/>
              </a:ext>
            </a:extLst>
          </p:cNvPr>
          <p:cNvSpPr>
            <a:spLocks noGrp="1"/>
          </p:cNvSpPr>
          <p:nvPr>
            <p:ph type="dt" sz="quarter" idx="10"/>
          </p:nvPr>
        </p:nvSpPr>
        <p:spPr/>
        <p:txBody>
          <a:bodyPr/>
          <a:lstStyle/>
          <a:p>
            <a:pPr>
              <a:defRPr/>
            </a:pPr>
            <a:fld id="{02F4AEFA-DE92-43ED-BE58-F0810B40953F}" type="datetime1">
              <a:rPr lang="en-GB" altLang="en-US" smtClean="0">
                <a:solidFill>
                  <a:prstClr val="black">
                    <a:tint val="75000"/>
                  </a:prstClr>
                </a:solidFill>
              </a:rPr>
              <a:pPr>
                <a:defRPr/>
              </a:pPr>
              <a:t>14/07/2026</a:t>
            </a:fld>
            <a:endParaRPr lang="en-GB" altLang="en-US" dirty="0">
              <a:solidFill>
                <a:prstClr val="black">
                  <a:tint val="75000"/>
                </a:prstClr>
              </a:solidFill>
            </a:endParaRPr>
          </a:p>
        </p:txBody>
      </p:sp>
      <p:sp>
        <p:nvSpPr>
          <p:cNvPr id="16389" name="Slide Number Placeholder 4">
            <a:extLst>
              <a:ext uri="{FF2B5EF4-FFF2-40B4-BE49-F238E27FC236}">
                <a16:creationId xmlns:a16="http://schemas.microsoft.com/office/drawing/2014/main" id="{6D2C1F47-D4D4-BFF5-FCFC-52310628BC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849A1BE-C0D2-44CC-B5DD-7000B7746737}"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FC7EBEA-C565-2DFA-16F8-710DE745C9AF}"/>
              </a:ext>
            </a:extLst>
          </p:cNvPr>
          <p:cNvSpPr>
            <a:spLocks noGrp="1"/>
          </p:cNvSpPr>
          <p:nvPr>
            <p:ph type="title"/>
          </p:nvPr>
        </p:nvSpPr>
        <p:spPr/>
        <p:txBody>
          <a:bodyPr/>
          <a:lstStyle/>
          <a:p>
            <a:r>
              <a:rPr lang="en-GB" altLang="en-US"/>
              <a:t>Course Overview</a:t>
            </a:r>
          </a:p>
        </p:txBody>
      </p:sp>
      <p:sp>
        <p:nvSpPr>
          <p:cNvPr id="13315" name="Content Placeholder 2">
            <a:extLst>
              <a:ext uri="{FF2B5EF4-FFF2-40B4-BE49-F238E27FC236}">
                <a16:creationId xmlns:a16="http://schemas.microsoft.com/office/drawing/2014/main" id="{41CA47EC-1B8C-FAF1-92DD-F12733210AED}"/>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1800"/>
              <a:t>Upon the successful completion of this module, the student should be able to: </a:t>
            </a:r>
          </a:p>
          <a:p>
            <a:pPr marL="0" indent="0" hangingPunct="1">
              <a:spcAft>
                <a:spcPts val="600"/>
              </a:spcAft>
              <a:buFont typeface="Symbol" panose="05050102010706020507" pitchFamily="18" charset="2"/>
              <a:buChar char=""/>
            </a:pPr>
            <a:r>
              <a:rPr lang="en-GB" altLang="en-US" sz="1800">
                <a:solidFill>
                  <a:srgbClr val="000000"/>
                </a:solidFill>
                <a:latin typeface="Arial" panose="020B0604020202020204" pitchFamily="34" charset="0"/>
                <a:ea typeface="Times New Roman" panose="02020603050405020304" pitchFamily="18" charset="0"/>
                <a:cs typeface="Arial" panose="020B0604020202020204" pitchFamily="34" charset="0"/>
              </a:rPr>
              <a:t>Critically examine the ubiquitous nature of health, wellbeing and sustainable development within present health and care sectors</a:t>
            </a:r>
            <a:endParaRPr lang="en-GB" altLang="en-US" sz="1800">
              <a:latin typeface="Arial" panose="020B0604020202020204" pitchFamily="34" charset="0"/>
              <a:cs typeface="Times New Roman" panose="02020603050405020304" pitchFamily="18" charset="0"/>
            </a:endParaRPr>
          </a:p>
          <a:p>
            <a:pPr marL="0" indent="0" hangingPunct="1">
              <a:buFont typeface="Symbol" panose="05050102010706020507" pitchFamily="18" charset="2"/>
              <a:buChar char=""/>
            </a:pPr>
            <a:r>
              <a:rPr lang="en-GB" altLang="en-US" sz="1800">
                <a:solidFill>
                  <a:srgbClr val="000000"/>
                </a:solidFill>
                <a:latin typeface="Arial" panose="020B0604020202020204" pitchFamily="34" charset="0"/>
                <a:cs typeface="Times New Roman" panose="02020603050405020304" pitchFamily="18" charset="0"/>
              </a:rPr>
              <a:t>Analyse secondary data and provide recommendations for improvement to current Health, Wellbeing and Sustainable Development policies and initiatives on a local, and national level </a:t>
            </a:r>
            <a:endParaRPr lang="en-GB" altLang="en-US" sz="1800">
              <a:latin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GB" altLang="en-US" sz="1800"/>
          </a:p>
        </p:txBody>
      </p:sp>
      <p:sp>
        <p:nvSpPr>
          <p:cNvPr id="4" name="Date Placeholder 3">
            <a:extLst>
              <a:ext uri="{FF2B5EF4-FFF2-40B4-BE49-F238E27FC236}">
                <a16:creationId xmlns:a16="http://schemas.microsoft.com/office/drawing/2014/main" id="{B7321AAD-45C1-F33B-7BE2-3A3D7133E1FA}"/>
              </a:ext>
            </a:extLst>
          </p:cNvPr>
          <p:cNvSpPr>
            <a:spLocks noGrp="1"/>
          </p:cNvSpPr>
          <p:nvPr>
            <p:ph type="dt" sz="quarter" idx="10"/>
          </p:nvPr>
        </p:nvSpPr>
        <p:spPr/>
        <p:txBody>
          <a:bodyPr/>
          <a:lstStyle/>
          <a:p>
            <a:pPr>
              <a:defRPr/>
            </a:pPr>
            <a:fld id="{02F4AEFA-DE92-43ED-BE58-F0810B40953F}" type="datetime1">
              <a:rPr lang="en-GB" altLang="en-US" smtClean="0">
                <a:solidFill>
                  <a:prstClr val="black">
                    <a:tint val="75000"/>
                  </a:prstClr>
                </a:solidFill>
              </a:rPr>
              <a:pPr>
                <a:defRPr/>
              </a:pPr>
              <a:t>14/07/2026</a:t>
            </a:fld>
            <a:endParaRPr lang="en-GB" altLang="en-US" dirty="0">
              <a:solidFill>
                <a:prstClr val="black">
                  <a:tint val="75000"/>
                </a:prstClr>
              </a:solidFill>
            </a:endParaRPr>
          </a:p>
        </p:txBody>
      </p:sp>
      <p:sp>
        <p:nvSpPr>
          <p:cNvPr id="16389" name="Slide Number Placeholder 4">
            <a:extLst>
              <a:ext uri="{FF2B5EF4-FFF2-40B4-BE49-F238E27FC236}">
                <a16:creationId xmlns:a16="http://schemas.microsoft.com/office/drawing/2014/main" id="{76DB4ED2-6EF2-3F42-09CC-26A2D653D32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C355ABA-4F44-4230-AD04-8AA5D07C6C68}"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2FFF1-D460-740F-B633-D58D5F73694A}"/>
              </a:ext>
            </a:extLst>
          </p:cNvPr>
          <p:cNvSpPr>
            <a:spLocks noGrp="1"/>
          </p:cNvSpPr>
          <p:nvPr>
            <p:ph type="title"/>
          </p:nvPr>
        </p:nvSpPr>
        <p:spPr>
          <a:xfrm>
            <a:off x="485775" y="1268760"/>
            <a:ext cx="2331470" cy="3429000"/>
          </a:xfrm>
        </p:spPr>
        <p:txBody>
          <a:bodyPr anchor="ctr">
            <a:normAutofit/>
          </a:bodyPr>
          <a:lstStyle/>
          <a:p>
            <a:r>
              <a:rPr lang="en-GB" sz="2400" dirty="0"/>
              <a:t>Lesson Objectives</a:t>
            </a:r>
          </a:p>
        </p:txBody>
      </p:sp>
      <p:graphicFrame>
        <p:nvGraphicFramePr>
          <p:cNvPr id="5" name="Content Placeholder 2">
            <a:extLst>
              <a:ext uri="{FF2B5EF4-FFF2-40B4-BE49-F238E27FC236}">
                <a16:creationId xmlns:a16="http://schemas.microsoft.com/office/drawing/2014/main" id="{26DF36BA-73B5-F02E-A050-7B02B692545D}"/>
              </a:ext>
            </a:extLst>
          </p:cNvPr>
          <p:cNvGraphicFramePr>
            <a:graphicFrameLocks noGrp="1"/>
          </p:cNvGraphicFramePr>
          <p:nvPr>
            <p:ph idx="1"/>
            <p:extLst>
              <p:ext uri="{D42A27DB-BD31-4B8C-83A1-F6EECF244321}">
                <p14:modId xmlns:p14="http://schemas.microsoft.com/office/powerpoint/2010/main" val="870472606"/>
              </p:ext>
            </p:extLst>
          </p:nvPr>
        </p:nvGraphicFramePr>
        <p:xfrm>
          <a:off x="3059832" y="607554"/>
          <a:ext cx="4872038" cy="4751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3722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AD28-8380-316B-CA39-B36CE4BCA760}"/>
              </a:ext>
            </a:extLst>
          </p:cNvPr>
          <p:cNvSpPr>
            <a:spLocks noGrp="1"/>
          </p:cNvSpPr>
          <p:nvPr>
            <p:ph type="title"/>
          </p:nvPr>
        </p:nvSpPr>
        <p:spPr>
          <a:xfrm>
            <a:off x="1216679" y="116632"/>
            <a:ext cx="6710642" cy="1050398"/>
          </a:xfrm>
        </p:spPr>
        <p:txBody>
          <a:bodyPr anchor="ctr">
            <a:normAutofit/>
          </a:bodyPr>
          <a:lstStyle/>
          <a:p>
            <a:r>
              <a:rPr lang="en-GB" dirty="0"/>
              <a:t>Introduction</a:t>
            </a:r>
          </a:p>
        </p:txBody>
      </p:sp>
      <p:sp>
        <p:nvSpPr>
          <p:cNvPr id="3" name="Content Placeholder 2">
            <a:extLst>
              <a:ext uri="{FF2B5EF4-FFF2-40B4-BE49-F238E27FC236}">
                <a16:creationId xmlns:a16="http://schemas.microsoft.com/office/drawing/2014/main" id="{38959B27-DEF4-F343-1026-61EB301FC597}"/>
              </a:ext>
            </a:extLst>
          </p:cNvPr>
          <p:cNvSpPr>
            <a:spLocks noGrp="1"/>
          </p:cNvSpPr>
          <p:nvPr>
            <p:ph idx="1"/>
          </p:nvPr>
        </p:nvSpPr>
        <p:spPr>
          <a:xfrm>
            <a:off x="827484" y="1167031"/>
            <a:ext cx="7488932" cy="4376520"/>
          </a:xfrm>
        </p:spPr>
        <p:txBody>
          <a:bodyPr>
            <a:normAutofit/>
          </a:bodyPr>
          <a:lstStyle/>
          <a:p>
            <a:pPr>
              <a:lnSpc>
                <a:spcPct val="90000"/>
              </a:lnSpc>
            </a:pPr>
            <a:r>
              <a:rPr lang="en-GB" sz="1800" dirty="0"/>
              <a:t>Between 1948 and 1998, WHO moved from being the unquestioned leader of international health to being an organization in crisis, facing budget shortfalls and diminished status, especially given the growing influence of new and powerful players. </a:t>
            </a:r>
          </a:p>
          <a:p>
            <a:pPr>
              <a:lnSpc>
                <a:spcPct val="90000"/>
              </a:lnSpc>
            </a:pPr>
            <a:r>
              <a:rPr lang="en-GB" sz="1800" dirty="0"/>
              <a:t>WHO began to refashion itself as the coordinator, strategic planner, and leader of global health initiatives as a strategy of survival in response to this transformed international political context (Brown, Cueto and Fee, 2006).</a:t>
            </a:r>
          </a:p>
          <a:p>
            <a:pPr>
              <a:lnSpc>
                <a:spcPct val="90000"/>
              </a:lnSpc>
            </a:pPr>
            <a:r>
              <a:rPr lang="en-GB" sz="1800" dirty="0"/>
              <a:t>Global health governance is defined as the use of institutions, rules and processes “to deal with challenges to health that require cross-border collective action to be addressed effectively” (Damiani et al., 2019).</a:t>
            </a:r>
          </a:p>
          <a:p>
            <a:pPr>
              <a:lnSpc>
                <a:spcPct val="90000"/>
              </a:lnSpc>
            </a:pPr>
            <a:r>
              <a:rPr lang="en-GB" sz="1800" dirty="0"/>
              <a:t>From 2014 to 2018, WHO and others identified health governance as a global priority.</a:t>
            </a:r>
          </a:p>
        </p:txBody>
      </p:sp>
    </p:spTree>
    <p:extLst>
      <p:ext uri="{BB962C8B-B14F-4D97-AF65-F5344CB8AC3E}">
        <p14:creationId xmlns:p14="http://schemas.microsoft.com/office/powerpoint/2010/main" val="2010762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FBA1A-6A9A-2E67-5BF9-CE4C5EEA7B03}"/>
              </a:ext>
            </a:extLst>
          </p:cNvPr>
          <p:cNvSpPr>
            <a:spLocks noGrp="1"/>
          </p:cNvSpPr>
          <p:nvPr>
            <p:ph type="title"/>
          </p:nvPr>
        </p:nvSpPr>
        <p:spPr>
          <a:xfrm>
            <a:off x="107505" y="1460754"/>
            <a:ext cx="3024336" cy="3936492"/>
          </a:xfrm>
        </p:spPr>
        <p:txBody>
          <a:bodyPr anchor="ctr">
            <a:normAutofit/>
          </a:bodyPr>
          <a:lstStyle/>
          <a:p>
            <a:pPr algn="ctr"/>
            <a:r>
              <a:rPr lang="en-GB" sz="3200" dirty="0"/>
              <a:t>Key stakeholders in Global Health</a:t>
            </a:r>
          </a:p>
        </p:txBody>
      </p:sp>
      <p:sp>
        <p:nvSpPr>
          <p:cNvPr id="3" name="Content Placeholder 2">
            <a:extLst>
              <a:ext uri="{FF2B5EF4-FFF2-40B4-BE49-F238E27FC236}">
                <a16:creationId xmlns:a16="http://schemas.microsoft.com/office/drawing/2014/main" id="{30B3133E-24F1-357A-53EC-51BCFE52847F}"/>
              </a:ext>
            </a:extLst>
          </p:cNvPr>
          <p:cNvSpPr>
            <a:spLocks noGrp="1"/>
          </p:cNvSpPr>
          <p:nvPr>
            <p:ph idx="1"/>
          </p:nvPr>
        </p:nvSpPr>
        <p:spPr>
          <a:xfrm>
            <a:off x="3731896" y="1460756"/>
            <a:ext cx="4799948" cy="3936493"/>
          </a:xfrm>
        </p:spPr>
        <p:txBody>
          <a:bodyPr anchor="ctr">
            <a:normAutofit fontScale="92500" lnSpcReduction="10000"/>
          </a:bodyPr>
          <a:lstStyle/>
          <a:p>
            <a:r>
              <a:rPr lang="en-GB" dirty="0"/>
              <a:t>The World Health Organisation</a:t>
            </a:r>
          </a:p>
          <a:p>
            <a:r>
              <a:rPr lang="en-GB" dirty="0"/>
              <a:t>The World Bank</a:t>
            </a:r>
          </a:p>
          <a:p>
            <a:r>
              <a:rPr lang="en-GB" dirty="0"/>
              <a:t>UNAIDS </a:t>
            </a:r>
          </a:p>
          <a:p>
            <a:r>
              <a:rPr lang="en-GB" dirty="0"/>
              <a:t>Global Fund</a:t>
            </a:r>
          </a:p>
          <a:p>
            <a:r>
              <a:rPr lang="en-GB" dirty="0"/>
              <a:t>Private actors (Non-governmental Organisations).</a:t>
            </a:r>
          </a:p>
        </p:txBody>
      </p:sp>
    </p:spTree>
    <p:extLst>
      <p:ext uri="{BB962C8B-B14F-4D97-AF65-F5344CB8AC3E}">
        <p14:creationId xmlns:p14="http://schemas.microsoft.com/office/powerpoint/2010/main" val="2823036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4019-B8A1-33A3-6941-E7F05277DE59}"/>
              </a:ext>
            </a:extLst>
          </p:cNvPr>
          <p:cNvSpPr>
            <a:spLocks noGrp="1"/>
          </p:cNvSpPr>
          <p:nvPr>
            <p:ph type="title"/>
          </p:nvPr>
        </p:nvSpPr>
        <p:spPr/>
        <p:txBody>
          <a:bodyPr/>
          <a:lstStyle/>
          <a:p>
            <a:r>
              <a:rPr lang="en-GB" sz="3600" dirty="0"/>
              <a:t>World Health Organisation Video</a:t>
            </a:r>
          </a:p>
        </p:txBody>
      </p:sp>
      <p:sp>
        <p:nvSpPr>
          <p:cNvPr id="3" name="Content Placeholder 2">
            <a:extLst>
              <a:ext uri="{FF2B5EF4-FFF2-40B4-BE49-F238E27FC236}">
                <a16:creationId xmlns:a16="http://schemas.microsoft.com/office/drawing/2014/main" id="{9CFCD2D4-13E3-EE1D-FA18-0E9898B51DA2}"/>
              </a:ext>
            </a:extLst>
          </p:cNvPr>
          <p:cNvSpPr>
            <a:spLocks noGrp="1"/>
          </p:cNvSpPr>
          <p:nvPr>
            <p:ph idx="1"/>
          </p:nvPr>
        </p:nvSpPr>
        <p:spPr/>
        <p:txBody>
          <a:bodyPr/>
          <a:lstStyle/>
          <a:p>
            <a:r>
              <a:rPr lang="en-GB" dirty="0"/>
              <a:t>The following is a video outlining the role of the World Health Organisation: </a:t>
            </a:r>
            <a:r>
              <a:rPr lang="en-GB" dirty="0">
                <a:hlinkClick r:id="rId3"/>
              </a:rPr>
              <a:t>WHO: Bringing health to life</a:t>
            </a:r>
            <a:endParaRPr lang="en-GB" dirty="0"/>
          </a:p>
        </p:txBody>
      </p:sp>
      <p:sp>
        <p:nvSpPr>
          <p:cNvPr id="4" name="Date Placeholder 3">
            <a:extLst>
              <a:ext uri="{FF2B5EF4-FFF2-40B4-BE49-F238E27FC236}">
                <a16:creationId xmlns:a16="http://schemas.microsoft.com/office/drawing/2014/main" id="{293560C9-ED81-C25B-03FB-C674F13A2EA3}"/>
              </a:ext>
            </a:extLst>
          </p:cNvPr>
          <p:cNvSpPr>
            <a:spLocks noGrp="1"/>
          </p:cNvSpPr>
          <p:nvPr>
            <p:ph type="dt" sz="half" idx="10"/>
          </p:nvPr>
        </p:nvSpPr>
        <p:spPr/>
        <p:txBody>
          <a:bodyPr/>
          <a:lstStyle/>
          <a:p>
            <a:pPr>
              <a:defRPr/>
            </a:pPr>
            <a:fld id="{CCBD3259-2FF3-4D79-946D-C5CDA461F24B}" type="datetime1">
              <a:rPr lang="en-GB" altLang="en-US" smtClean="0"/>
              <a:pPr>
                <a:defRPr/>
              </a:pPr>
              <a:t>14/07/2026</a:t>
            </a:fld>
            <a:endParaRPr lang="en-GB" altLang="en-US" dirty="0"/>
          </a:p>
        </p:txBody>
      </p:sp>
      <p:sp>
        <p:nvSpPr>
          <p:cNvPr id="5" name="Slide Number Placeholder 4">
            <a:extLst>
              <a:ext uri="{FF2B5EF4-FFF2-40B4-BE49-F238E27FC236}">
                <a16:creationId xmlns:a16="http://schemas.microsoft.com/office/drawing/2014/main" id="{BD55A950-3089-26DD-5CA1-7836F4FD579D}"/>
              </a:ext>
            </a:extLst>
          </p:cNvPr>
          <p:cNvSpPr>
            <a:spLocks noGrp="1"/>
          </p:cNvSpPr>
          <p:nvPr>
            <p:ph type="sldNum" sz="quarter" idx="12"/>
          </p:nvPr>
        </p:nvSpPr>
        <p:spPr/>
        <p:txBody>
          <a:bodyPr/>
          <a:lstStyle/>
          <a:p>
            <a:pPr>
              <a:defRPr/>
            </a:pPr>
            <a:fld id="{B6EA6BB5-5C58-42AB-859A-19261A4C39A7}" type="slidenum">
              <a:rPr lang="en-GB" altLang="en-US" smtClean="0"/>
              <a:pPr>
                <a:defRPr/>
              </a:pPr>
              <a:t>7</a:t>
            </a:fld>
            <a:endParaRPr lang="en-GB" altLang="en-US"/>
          </a:p>
        </p:txBody>
      </p:sp>
    </p:spTree>
    <p:extLst>
      <p:ext uri="{BB962C8B-B14F-4D97-AF65-F5344CB8AC3E}">
        <p14:creationId xmlns:p14="http://schemas.microsoft.com/office/powerpoint/2010/main" val="1062835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62F0B-4120-08ED-2A1F-BB6BFBCFF96C}"/>
              </a:ext>
            </a:extLst>
          </p:cNvPr>
          <p:cNvSpPr>
            <a:spLocks noGrp="1"/>
          </p:cNvSpPr>
          <p:nvPr>
            <p:ph type="title"/>
          </p:nvPr>
        </p:nvSpPr>
        <p:spPr>
          <a:xfrm>
            <a:off x="107506" y="1460754"/>
            <a:ext cx="3312367" cy="3936492"/>
          </a:xfrm>
        </p:spPr>
        <p:txBody>
          <a:bodyPr anchor="ctr">
            <a:normAutofit/>
          </a:bodyPr>
          <a:lstStyle/>
          <a:p>
            <a:pPr algn="ctr"/>
            <a:r>
              <a:rPr lang="en-GB" sz="3200" dirty="0"/>
              <a:t>World Health Organisation</a:t>
            </a:r>
          </a:p>
        </p:txBody>
      </p:sp>
      <p:sp>
        <p:nvSpPr>
          <p:cNvPr id="3" name="Content Placeholder 2">
            <a:extLst>
              <a:ext uri="{FF2B5EF4-FFF2-40B4-BE49-F238E27FC236}">
                <a16:creationId xmlns:a16="http://schemas.microsoft.com/office/drawing/2014/main" id="{D3FE0F46-C36E-3C04-66CD-7112ECD333CD}"/>
              </a:ext>
            </a:extLst>
          </p:cNvPr>
          <p:cNvSpPr>
            <a:spLocks noGrp="1"/>
          </p:cNvSpPr>
          <p:nvPr>
            <p:ph idx="1"/>
          </p:nvPr>
        </p:nvSpPr>
        <p:spPr>
          <a:xfrm>
            <a:off x="3245666" y="764706"/>
            <a:ext cx="5502798" cy="4632543"/>
          </a:xfrm>
        </p:spPr>
        <p:txBody>
          <a:bodyPr anchor="ctr">
            <a:normAutofit fontScale="62500" lnSpcReduction="20000"/>
          </a:bodyPr>
          <a:lstStyle/>
          <a:p>
            <a:r>
              <a:rPr lang="en-GB" dirty="0"/>
              <a:t>The World Health Organisation has core global functions of establishing, monitoring and enforcing international norms and standards, and coordinating multiple actors toward common health goals (Ruger and </a:t>
            </a:r>
            <a:r>
              <a:rPr lang="en-GB" dirty="0" err="1"/>
              <a:t>Yach</a:t>
            </a:r>
            <a:r>
              <a:rPr lang="en-GB" dirty="0"/>
              <a:t>, 2009).</a:t>
            </a:r>
          </a:p>
          <a:p>
            <a:r>
              <a:rPr lang="en-GB" dirty="0"/>
              <a:t>In the first few decades following the creation of the United Nations (UN) and WHO, there were few major international players with the political and/or financial clout to influence global agendas. </a:t>
            </a:r>
          </a:p>
          <a:p>
            <a:r>
              <a:rPr lang="en-GB" dirty="0"/>
              <a:t>WHO, the Rockefeller Foundation, United Nations Children’s Fund (UNICEF) and only in the last two decades, the World Bank have in the past heavily influenced global health priorities for research, policy and investment.</a:t>
            </a:r>
          </a:p>
        </p:txBody>
      </p:sp>
    </p:spTree>
    <p:extLst>
      <p:ext uri="{BB962C8B-B14F-4D97-AF65-F5344CB8AC3E}">
        <p14:creationId xmlns:p14="http://schemas.microsoft.com/office/powerpoint/2010/main" val="2578072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6B1E-0401-08B3-DDA9-E18069971A86}"/>
              </a:ext>
            </a:extLst>
          </p:cNvPr>
          <p:cNvSpPr>
            <a:spLocks noGrp="1"/>
          </p:cNvSpPr>
          <p:nvPr>
            <p:ph type="title"/>
          </p:nvPr>
        </p:nvSpPr>
        <p:spPr>
          <a:xfrm>
            <a:off x="604649" y="1460754"/>
            <a:ext cx="2641019" cy="3936492"/>
          </a:xfrm>
        </p:spPr>
        <p:txBody>
          <a:bodyPr anchor="ctr">
            <a:normAutofit/>
          </a:bodyPr>
          <a:lstStyle/>
          <a:p>
            <a:pPr algn="ctr"/>
            <a:r>
              <a:rPr lang="en-GB"/>
              <a:t>WHO Core Functions</a:t>
            </a:r>
          </a:p>
        </p:txBody>
      </p:sp>
      <p:sp>
        <p:nvSpPr>
          <p:cNvPr id="3" name="Content Placeholder 2">
            <a:extLst>
              <a:ext uri="{FF2B5EF4-FFF2-40B4-BE49-F238E27FC236}">
                <a16:creationId xmlns:a16="http://schemas.microsoft.com/office/drawing/2014/main" id="{A05C3701-1B80-57E9-6572-27EBB66784BD}"/>
              </a:ext>
            </a:extLst>
          </p:cNvPr>
          <p:cNvSpPr>
            <a:spLocks noGrp="1"/>
          </p:cNvSpPr>
          <p:nvPr>
            <p:ph idx="1"/>
          </p:nvPr>
        </p:nvSpPr>
        <p:spPr>
          <a:xfrm>
            <a:off x="3731896" y="260650"/>
            <a:ext cx="4799948" cy="5136599"/>
          </a:xfrm>
        </p:spPr>
        <p:txBody>
          <a:bodyPr anchor="ctr">
            <a:normAutofit/>
          </a:bodyPr>
          <a:lstStyle/>
          <a:p>
            <a:pPr marL="0" indent="0">
              <a:lnSpc>
                <a:spcPct val="90000"/>
              </a:lnSpc>
              <a:buNone/>
            </a:pPr>
            <a:r>
              <a:rPr lang="en-GB" sz="1600" dirty="0"/>
              <a:t>The World Health Organisation’s core functions are divided into three categories:</a:t>
            </a:r>
          </a:p>
          <a:p>
            <a:pPr marL="0" indent="0">
              <a:lnSpc>
                <a:spcPct val="90000"/>
              </a:lnSpc>
              <a:buNone/>
            </a:pPr>
            <a:endParaRPr lang="en-GB" sz="1600" dirty="0"/>
          </a:p>
          <a:p>
            <a:pPr>
              <a:lnSpc>
                <a:spcPct val="90000"/>
              </a:lnSpc>
              <a:buFont typeface="Wingdings" panose="05000000000000000000" pitchFamily="2" charset="2"/>
              <a:buChar char="§"/>
            </a:pPr>
            <a:r>
              <a:rPr lang="en-GB" sz="1600" dirty="0"/>
              <a:t>Normative functions, including international conventions and agreements, regulations and non-binding standards and recommendations.</a:t>
            </a:r>
          </a:p>
          <a:p>
            <a:pPr>
              <a:lnSpc>
                <a:spcPct val="90000"/>
              </a:lnSpc>
              <a:buFont typeface="Wingdings" panose="05000000000000000000" pitchFamily="2" charset="2"/>
              <a:buChar char="§"/>
            </a:pPr>
            <a:r>
              <a:rPr lang="en-GB" sz="1600" dirty="0"/>
              <a:t>Directing and coordinating functions, including its health for all, poverty and health, and essential medicine activities and its specific disease programs. </a:t>
            </a:r>
          </a:p>
          <a:p>
            <a:pPr>
              <a:lnSpc>
                <a:spcPct val="90000"/>
              </a:lnSpc>
              <a:buFont typeface="Wingdings" panose="05000000000000000000" pitchFamily="2" charset="2"/>
              <a:buChar char="§"/>
            </a:pPr>
            <a:r>
              <a:rPr lang="en-GB" sz="1600" dirty="0"/>
              <a:t>Research and technical cooperation functions, including disease eradication and emergencies.</a:t>
            </a:r>
          </a:p>
          <a:p>
            <a:pPr>
              <a:lnSpc>
                <a:spcPct val="90000"/>
              </a:lnSpc>
              <a:buFont typeface="Wingdings" panose="05000000000000000000" pitchFamily="2" charset="2"/>
              <a:buChar char="§"/>
            </a:pPr>
            <a:r>
              <a:rPr lang="en-GB" sz="1600" dirty="0"/>
              <a:t>WHO strives to develop innovative and creative partnerships, fostering new ways of working to achieve common health goals, and, along with over 190 Member States, works with myriad bodies, including other United Nations agencies, nongovernmental organizations, donors and civil society.</a:t>
            </a:r>
          </a:p>
        </p:txBody>
      </p:sp>
    </p:spTree>
    <p:extLst>
      <p:ext uri="{BB962C8B-B14F-4D97-AF65-F5344CB8AC3E}">
        <p14:creationId xmlns:p14="http://schemas.microsoft.com/office/powerpoint/2010/main" val="1333745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AADC4-4586-B30C-A3DF-62D98DB9304C}"/>
              </a:ext>
            </a:extLst>
          </p:cNvPr>
          <p:cNvSpPr>
            <a:spLocks noGrp="1"/>
          </p:cNvSpPr>
          <p:nvPr>
            <p:ph type="title"/>
          </p:nvPr>
        </p:nvSpPr>
        <p:spPr>
          <a:xfrm>
            <a:off x="604649" y="1460754"/>
            <a:ext cx="2641019" cy="3936492"/>
          </a:xfrm>
        </p:spPr>
        <p:txBody>
          <a:bodyPr anchor="ctr">
            <a:normAutofit/>
          </a:bodyPr>
          <a:lstStyle/>
          <a:p>
            <a:pPr algn="ctr"/>
            <a:r>
              <a:rPr lang="en-GB" sz="2000" dirty="0"/>
              <a:t>WHO and Its Role in Surveillance </a:t>
            </a:r>
          </a:p>
        </p:txBody>
      </p:sp>
      <p:sp>
        <p:nvSpPr>
          <p:cNvPr id="3" name="Content Placeholder 2">
            <a:extLst>
              <a:ext uri="{FF2B5EF4-FFF2-40B4-BE49-F238E27FC236}">
                <a16:creationId xmlns:a16="http://schemas.microsoft.com/office/drawing/2014/main" id="{F16B209F-59FA-34D4-4010-8A3EA3C545DD}"/>
              </a:ext>
            </a:extLst>
          </p:cNvPr>
          <p:cNvSpPr>
            <a:spLocks noGrp="1"/>
          </p:cNvSpPr>
          <p:nvPr>
            <p:ph idx="1"/>
          </p:nvPr>
        </p:nvSpPr>
        <p:spPr>
          <a:xfrm>
            <a:off x="3731896" y="260650"/>
            <a:ext cx="5160584" cy="5136599"/>
          </a:xfrm>
        </p:spPr>
        <p:txBody>
          <a:bodyPr anchor="ctr">
            <a:noAutofit/>
          </a:bodyPr>
          <a:lstStyle/>
          <a:p>
            <a:pPr>
              <a:lnSpc>
                <a:spcPct val="90000"/>
              </a:lnSpc>
            </a:pPr>
            <a:r>
              <a:rPr lang="en-GB" sz="1600" dirty="0"/>
              <a:t>The WHO Constitution identifies core functions such as epidemiological and statistical services, control and eradication of communicable disease and establishing international nomenclatures and classifications of diseases and causes of death as essential to a world health information system.</a:t>
            </a:r>
          </a:p>
          <a:p>
            <a:pPr>
              <a:lnSpc>
                <a:spcPct val="90000"/>
              </a:lnSpc>
            </a:pPr>
            <a:r>
              <a:rPr lang="en-GB" sz="1600" dirty="0"/>
              <a:t>WHO has played a vital role in this area and been involved in technical assistance to countries in developing their own health information systems. </a:t>
            </a:r>
          </a:p>
          <a:p>
            <a:pPr>
              <a:lnSpc>
                <a:spcPct val="90000"/>
              </a:lnSpc>
            </a:pPr>
            <a:r>
              <a:rPr lang="en-GB" sz="1600" dirty="0"/>
              <a:t>Trends at WHO in the last several years, however, suggest a shift in priorities, evidenced also by the emergence of other entities in academia and the US government looking to fill a void left by WHO. </a:t>
            </a:r>
          </a:p>
          <a:p>
            <a:pPr>
              <a:lnSpc>
                <a:spcPct val="90000"/>
              </a:lnSpc>
            </a:pPr>
            <a:r>
              <a:rPr lang="en-GB" sz="1600" dirty="0"/>
              <a:t>The United States (US) </a:t>
            </a:r>
            <a:r>
              <a:rPr lang="en-GB" sz="1600" dirty="0" err="1"/>
              <a:t>Centers</a:t>
            </a:r>
            <a:r>
              <a:rPr lang="en-GB" sz="1600" dirty="0"/>
              <a:t> for Disease Control and Prevention (CDC), for example, has moved into global health surveillance by strengthening national public health and information systems; developing an integrated global disease detection strategy; and establishing a “code of conduct” for CDC and others on reciprocal information sharing</a:t>
            </a:r>
          </a:p>
        </p:txBody>
      </p:sp>
    </p:spTree>
    <p:extLst>
      <p:ext uri="{BB962C8B-B14F-4D97-AF65-F5344CB8AC3E}">
        <p14:creationId xmlns:p14="http://schemas.microsoft.com/office/powerpoint/2010/main" val="910948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97ED0-4499-C759-347A-8AE074C3E268}"/>
              </a:ext>
            </a:extLst>
          </p:cNvPr>
          <p:cNvSpPr>
            <a:spLocks noGrp="1"/>
          </p:cNvSpPr>
          <p:nvPr>
            <p:ph type="title"/>
          </p:nvPr>
        </p:nvSpPr>
        <p:spPr>
          <a:xfrm>
            <a:off x="623819" y="692696"/>
            <a:ext cx="2641019" cy="3936492"/>
          </a:xfrm>
        </p:spPr>
        <p:txBody>
          <a:bodyPr anchor="ctr">
            <a:normAutofit/>
          </a:bodyPr>
          <a:lstStyle/>
          <a:p>
            <a:pPr algn="ctr"/>
            <a:r>
              <a:rPr lang="en-GB" sz="3200" dirty="0"/>
              <a:t>The Role of The  World Bank in Global Health</a:t>
            </a:r>
          </a:p>
        </p:txBody>
      </p:sp>
      <p:sp>
        <p:nvSpPr>
          <p:cNvPr id="3" name="Content Placeholder 2">
            <a:extLst>
              <a:ext uri="{FF2B5EF4-FFF2-40B4-BE49-F238E27FC236}">
                <a16:creationId xmlns:a16="http://schemas.microsoft.com/office/drawing/2014/main" id="{D54610F9-9873-9B1B-84FD-91532DE7C087}"/>
              </a:ext>
            </a:extLst>
          </p:cNvPr>
          <p:cNvSpPr>
            <a:spLocks noGrp="1"/>
          </p:cNvSpPr>
          <p:nvPr>
            <p:ph idx="1"/>
          </p:nvPr>
        </p:nvSpPr>
        <p:spPr>
          <a:xfrm>
            <a:off x="3347864" y="116634"/>
            <a:ext cx="5183980" cy="5280615"/>
          </a:xfrm>
        </p:spPr>
        <p:txBody>
          <a:bodyPr anchor="ctr">
            <a:noAutofit/>
          </a:bodyPr>
          <a:lstStyle/>
          <a:p>
            <a:pPr>
              <a:lnSpc>
                <a:spcPct val="90000"/>
              </a:lnSpc>
            </a:pPr>
            <a:r>
              <a:rPr lang="en-GB" sz="1600" dirty="0"/>
              <a:t>Universal health coverage (UHC) is about ensuring that people have access to the health care they need without suffering financial hardship.</a:t>
            </a:r>
          </a:p>
          <a:p>
            <a:pPr>
              <a:lnSpc>
                <a:spcPct val="90000"/>
              </a:lnSpc>
            </a:pPr>
            <a:r>
              <a:rPr lang="en-GB" sz="1600" dirty="0"/>
              <a:t>UHC allows countries to make the most of their strongest asset: human capital. Achieving Universal Health Coverage (UHC) is at the core of these efforts</a:t>
            </a:r>
          </a:p>
          <a:p>
            <a:pPr>
              <a:lnSpc>
                <a:spcPct val="90000"/>
              </a:lnSpc>
            </a:pPr>
            <a:r>
              <a:rPr lang="en-GB" sz="1600" dirty="0"/>
              <a:t>The World Bank Group (WBG) supports countries’ efforts towards this goal and to provide quality, affordable health services to everyone; regardless of their ability to pay — by strengthening primary health care systems and reducing the financial risks associated with ill health and increasing equity.</a:t>
            </a:r>
          </a:p>
          <a:p>
            <a:pPr>
              <a:lnSpc>
                <a:spcPct val="90000"/>
              </a:lnSpc>
            </a:pPr>
            <a:r>
              <a:rPr lang="en-GB" sz="1600" dirty="0"/>
              <a:t>The World Bank is the single largest funder of the global COVID-19 health response with $14 billion committed to over 100 countries, including in over 30 countries impacted by fragility, conflict and violence.</a:t>
            </a:r>
          </a:p>
          <a:p>
            <a:pPr>
              <a:lnSpc>
                <a:spcPct val="90000"/>
              </a:lnSpc>
            </a:pPr>
            <a:r>
              <a:rPr lang="en-GB" sz="1600" dirty="0"/>
              <a:t>The following link shows some of the health initiatives that are funded by International Finance Cooperation (a branch of the World Bank): </a:t>
            </a:r>
            <a:r>
              <a:rPr lang="en-GB" sz="1600" dirty="0">
                <a:hlinkClick r:id="rId2"/>
              </a:rPr>
              <a:t>https://www.ifc.org/wps/wcm/connect/corp_ext_content/ifc_external_corporate_site/home</a:t>
            </a:r>
            <a:r>
              <a:rPr lang="en-GB" sz="1600" dirty="0"/>
              <a:t>  </a:t>
            </a:r>
          </a:p>
        </p:txBody>
      </p:sp>
    </p:spTree>
    <p:extLst>
      <p:ext uri="{BB962C8B-B14F-4D97-AF65-F5344CB8AC3E}">
        <p14:creationId xmlns:p14="http://schemas.microsoft.com/office/powerpoint/2010/main" val="2574789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A967-EFAA-2906-BF92-1AD7C32CCC0B}"/>
              </a:ext>
            </a:extLst>
          </p:cNvPr>
          <p:cNvSpPr>
            <a:spLocks noGrp="1"/>
          </p:cNvSpPr>
          <p:nvPr>
            <p:ph type="title"/>
          </p:nvPr>
        </p:nvSpPr>
        <p:spPr>
          <a:xfrm>
            <a:off x="-14056" y="2"/>
            <a:ext cx="3479177" cy="720081"/>
          </a:xfrm>
        </p:spPr>
        <p:txBody>
          <a:bodyPr>
            <a:normAutofit/>
          </a:bodyPr>
          <a:lstStyle/>
          <a:p>
            <a:pPr>
              <a:lnSpc>
                <a:spcPct val="90000"/>
              </a:lnSpc>
            </a:pPr>
            <a:r>
              <a:rPr lang="en-GB" sz="2175" dirty="0"/>
              <a:t>UNAIDS and Global Health</a:t>
            </a:r>
            <a:br>
              <a:rPr lang="en-GB" sz="2175" dirty="0"/>
            </a:br>
            <a:endParaRPr lang="en-GB" sz="2175" dirty="0"/>
          </a:p>
        </p:txBody>
      </p:sp>
      <p:pic>
        <p:nvPicPr>
          <p:cNvPr id="5" name="Picture 4" descr="An illustration of the global population">
            <a:extLst>
              <a:ext uri="{FF2B5EF4-FFF2-40B4-BE49-F238E27FC236}">
                <a16:creationId xmlns:a16="http://schemas.microsoft.com/office/drawing/2014/main" id="{496A44A3-47B4-BDC9-F6BF-D404BC4D9EFC}"/>
              </a:ext>
            </a:extLst>
          </p:cNvPr>
          <p:cNvPicPr>
            <a:picLocks noChangeAspect="1"/>
          </p:cNvPicPr>
          <p:nvPr/>
        </p:nvPicPr>
        <p:blipFill>
          <a:blip r:embed="rId2"/>
          <a:srcRect l="30407" r="28803"/>
          <a:stretch/>
        </p:blipFill>
        <p:spPr>
          <a:xfrm>
            <a:off x="3" y="476672"/>
            <a:ext cx="3729824" cy="552408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87750626-50D7-8E16-B481-7EC122E5BE2A}"/>
              </a:ext>
            </a:extLst>
          </p:cNvPr>
          <p:cNvSpPr>
            <a:spLocks noGrp="1"/>
          </p:cNvSpPr>
          <p:nvPr>
            <p:ph idx="1"/>
          </p:nvPr>
        </p:nvSpPr>
        <p:spPr>
          <a:xfrm>
            <a:off x="4058215" y="116634"/>
            <a:ext cx="4978283" cy="5426919"/>
          </a:xfrm>
        </p:spPr>
        <p:txBody>
          <a:bodyPr>
            <a:noAutofit/>
          </a:bodyPr>
          <a:lstStyle/>
          <a:p>
            <a:pPr>
              <a:lnSpc>
                <a:spcPct val="90000"/>
              </a:lnSpc>
            </a:pPr>
            <a:r>
              <a:rPr lang="en-GB" sz="1600" dirty="0"/>
              <a:t>The Joint United Nations Programme on HIV/AIDS (UNAIDS) is an innovative joint venture of the United Nations family which brings together the efforts and resources of 11 UN system organizations to unite the world against AIDS. The participating organizations that form UNAIDS, also called the UNAIDS Cosponsors, are: </a:t>
            </a:r>
          </a:p>
          <a:p>
            <a:pPr>
              <a:lnSpc>
                <a:spcPct val="90000"/>
              </a:lnSpc>
            </a:pPr>
            <a:r>
              <a:rPr lang="en-GB" sz="1600" dirty="0"/>
              <a:t>UNHCR (United Nations High Commissioner for Refugees)</a:t>
            </a:r>
          </a:p>
          <a:p>
            <a:pPr>
              <a:lnSpc>
                <a:spcPct val="90000"/>
              </a:lnSpc>
            </a:pPr>
            <a:r>
              <a:rPr lang="en-GB" sz="1600" dirty="0"/>
              <a:t>UNICEF (United Nations Children’s Fund</a:t>
            </a:r>
          </a:p>
          <a:p>
            <a:pPr>
              <a:lnSpc>
                <a:spcPct val="90000"/>
              </a:lnSpc>
            </a:pPr>
            <a:r>
              <a:rPr lang="en-GB" sz="1600" dirty="0"/>
              <a:t>World Bank</a:t>
            </a:r>
          </a:p>
          <a:p>
            <a:pPr>
              <a:lnSpc>
                <a:spcPct val="90000"/>
              </a:lnSpc>
            </a:pPr>
            <a:r>
              <a:rPr lang="en-GB" sz="1600" dirty="0"/>
              <a:t>UNESCO (United Nations Educational, Scientific and Cultural Organization)</a:t>
            </a:r>
          </a:p>
          <a:p>
            <a:pPr>
              <a:lnSpc>
                <a:spcPct val="90000"/>
              </a:lnSpc>
            </a:pPr>
            <a:r>
              <a:rPr lang="en-GB" sz="1600" dirty="0"/>
              <a:t>UN Women (United Nations Entity for Gender Equality and the Empowerment of Women)</a:t>
            </a:r>
          </a:p>
          <a:p>
            <a:pPr>
              <a:lnSpc>
                <a:spcPct val="90000"/>
              </a:lnSpc>
            </a:pPr>
            <a:r>
              <a:rPr lang="en-GB" sz="1600" dirty="0"/>
              <a:t>UNDP (United Nations Development Programme)</a:t>
            </a:r>
          </a:p>
          <a:p>
            <a:pPr>
              <a:lnSpc>
                <a:spcPct val="90000"/>
              </a:lnSpc>
            </a:pPr>
            <a:r>
              <a:rPr lang="en-GB" sz="1600" dirty="0"/>
              <a:t>UNFPA (United Nations Populations Fund)</a:t>
            </a:r>
          </a:p>
          <a:p>
            <a:pPr>
              <a:lnSpc>
                <a:spcPct val="90000"/>
              </a:lnSpc>
            </a:pPr>
            <a:r>
              <a:rPr lang="en-GB" sz="1600" dirty="0"/>
              <a:t>WHO (World Health Organisation)</a:t>
            </a:r>
          </a:p>
          <a:p>
            <a:pPr>
              <a:lnSpc>
                <a:spcPct val="90000"/>
              </a:lnSpc>
            </a:pPr>
            <a:r>
              <a:rPr lang="en-GB" sz="1600" dirty="0"/>
              <a:t>World Food Programme</a:t>
            </a:r>
          </a:p>
          <a:p>
            <a:pPr>
              <a:lnSpc>
                <a:spcPct val="90000"/>
              </a:lnSpc>
            </a:pPr>
            <a:r>
              <a:rPr lang="en-GB" sz="1600" dirty="0"/>
              <a:t>UNODC (United Nations Office on Drugs and Crime)</a:t>
            </a:r>
          </a:p>
          <a:p>
            <a:pPr>
              <a:lnSpc>
                <a:spcPct val="90000"/>
              </a:lnSpc>
            </a:pPr>
            <a:r>
              <a:rPr lang="en-GB" sz="1600" dirty="0"/>
              <a:t>ILO (International Labour Organisation)</a:t>
            </a:r>
          </a:p>
        </p:txBody>
      </p:sp>
    </p:spTree>
    <p:extLst>
      <p:ext uri="{BB962C8B-B14F-4D97-AF65-F5344CB8AC3E}">
        <p14:creationId xmlns:p14="http://schemas.microsoft.com/office/powerpoint/2010/main" val="372775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D651E-2072-FFB8-6DBD-993C340E2245}"/>
              </a:ext>
            </a:extLst>
          </p:cNvPr>
          <p:cNvSpPr>
            <a:spLocks noGrp="1"/>
          </p:cNvSpPr>
          <p:nvPr>
            <p:ph type="title"/>
          </p:nvPr>
        </p:nvSpPr>
        <p:spPr>
          <a:xfrm>
            <a:off x="467546" y="1628800"/>
            <a:ext cx="2642159" cy="3353116"/>
          </a:xfrm>
        </p:spPr>
        <p:txBody>
          <a:bodyPr>
            <a:normAutofit/>
          </a:bodyPr>
          <a:lstStyle/>
          <a:p>
            <a:pPr algn="r"/>
            <a:r>
              <a:rPr lang="en-GB" dirty="0">
                <a:solidFill>
                  <a:schemeClr val="tx1"/>
                </a:solidFill>
              </a:rPr>
              <a:t>Global Fund and Health</a:t>
            </a:r>
          </a:p>
        </p:txBody>
      </p:sp>
      <p:sp>
        <p:nvSpPr>
          <p:cNvPr id="3" name="Content Placeholder 2">
            <a:extLst>
              <a:ext uri="{FF2B5EF4-FFF2-40B4-BE49-F238E27FC236}">
                <a16:creationId xmlns:a16="http://schemas.microsoft.com/office/drawing/2014/main" id="{48973FA6-16C0-8AC5-0112-71113E75AAEF}"/>
              </a:ext>
            </a:extLst>
          </p:cNvPr>
          <p:cNvSpPr>
            <a:spLocks noGrp="1"/>
          </p:cNvSpPr>
          <p:nvPr>
            <p:ph idx="1"/>
          </p:nvPr>
        </p:nvSpPr>
        <p:spPr>
          <a:xfrm>
            <a:off x="3621873" y="476672"/>
            <a:ext cx="4720836" cy="4968134"/>
          </a:xfrm>
        </p:spPr>
        <p:txBody>
          <a:bodyPr>
            <a:noAutofit/>
          </a:bodyPr>
          <a:lstStyle/>
          <a:p>
            <a:pPr marL="0" indent="0">
              <a:lnSpc>
                <a:spcPct val="90000"/>
              </a:lnSpc>
              <a:buNone/>
            </a:pPr>
            <a:r>
              <a:rPr lang="en-GB" sz="1600" dirty="0"/>
              <a:t>The Global Fund invests US$4 billion a year to defeat HIV, TB and malaria and ensure a healthier, safer, equitable future for all.</a:t>
            </a:r>
          </a:p>
          <a:p>
            <a:pPr>
              <a:lnSpc>
                <a:spcPct val="90000"/>
              </a:lnSpc>
              <a:buFont typeface="Wingdings" panose="05000000000000000000" pitchFamily="2" charset="2"/>
              <a:buChar char="§"/>
            </a:pPr>
            <a:r>
              <a:rPr lang="en-GB" sz="1600" dirty="0"/>
              <a:t>There are compelling economic reasons for ridding the world of HIV, TB and malaria as epidemics. Tackling epidemics and building robust systems for health fuels economic development, and in turn allows for greater investment in health, and moves us toward achieving universal health coverage.</a:t>
            </a:r>
          </a:p>
          <a:p>
            <a:pPr>
              <a:lnSpc>
                <a:spcPct val="90000"/>
              </a:lnSpc>
              <a:buFont typeface="Wingdings" panose="05000000000000000000" pitchFamily="2" charset="2"/>
              <a:buChar char="§"/>
            </a:pPr>
            <a:r>
              <a:rPr lang="en-GB" sz="1600" dirty="0"/>
              <a:t>The 2014-2015 Ebola outbreak in West Africa killed more than 11,000 people and resulted in US$2.8 billion in economic losses in Guinea, Liberia and Sierra Leone alone.</a:t>
            </a:r>
          </a:p>
          <a:p>
            <a:pPr>
              <a:lnSpc>
                <a:spcPct val="90000"/>
              </a:lnSpc>
              <a:buFont typeface="Wingdings" panose="05000000000000000000" pitchFamily="2" charset="2"/>
              <a:buChar char="§"/>
            </a:pPr>
            <a:r>
              <a:rPr lang="en-GB" sz="1600" dirty="0"/>
              <a:t>It is predicted that drug-resistant TB will cost the global economy approximately US$17 trillion by 2050 if the problem is not addressed.</a:t>
            </a:r>
          </a:p>
          <a:p>
            <a:pPr>
              <a:lnSpc>
                <a:spcPct val="90000"/>
              </a:lnSpc>
              <a:buFont typeface="Wingdings" panose="05000000000000000000" pitchFamily="2" charset="2"/>
              <a:buChar char="§"/>
            </a:pPr>
            <a:r>
              <a:rPr lang="en-GB" sz="1600" dirty="0"/>
              <a:t>WHO estimates that US$4 trillion in economic gains would be generated by eliminating malaria by 2030.</a:t>
            </a:r>
          </a:p>
        </p:txBody>
      </p:sp>
    </p:spTree>
    <p:extLst>
      <p:ext uri="{BB962C8B-B14F-4D97-AF65-F5344CB8AC3E}">
        <p14:creationId xmlns:p14="http://schemas.microsoft.com/office/powerpoint/2010/main" val="121772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1FDF8-294F-528D-69AF-B751C32B90FC}"/>
              </a:ext>
            </a:extLst>
          </p:cNvPr>
          <p:cNvSpPr>
            <a:spLocks noGrp="1"/>
          </p:cNvSpPr>
          <p:nvPr>
            <p:ph type="title"/>
          </p:nvPr>
        </p:nvSpPr>
        <p:spPr>
          <a:xfrm>
            <a:off x="486699" y="1654815"/>
            <a:ext cx="2629121" cy="3506547"/>
          </a:xfrm>
        </p:spPr>
        <p:txBody>
          <a:bodyPr anchor="ctr">
            <a:normAutofit/>
          </a:bodyPr>
          <a:lstStyle/>
          <a:p>
            <a:r>
              <a:rPr lang="en-GB" sz="2700" dirty="0"/>
              <a:t>The Role of Non-Governmental Organisations</a:t>
            </a:r>
          </a:p>
        </p:txBody>
      </p:sp>
      <p:graphicFrame>
        <p:nvGraphicFramePr>
          <p:cNvPr id="5" name="Content Placeholder 2">
            <a:extLst>
              <a:ext uri="{FF2B5EF4-FFF2-40B4-BE49-F238E27FC236}">
                <a16:creationId xmlns:a16="http://schemas.microsoft.com/office/drawing/2014/main" id="{4ADE29B8-82F4-BC73-7C40-CCAF9E8F3A8D}"/>
              </a:ext>
            </a:extLst>
          </p:cNvPr>
          <p:cNvGraphicFramePr>
            <a:graphicFrameLocks noGrp="1"/>
          </p:cNvGraphicFramePr>
          <p:nvPr>
            <p:ph idx="1"/>
            <p:extLst>
              <p:ext uri="{D42A27DB-BD31-4B8C-83A1-F6EECF244321}">
                <p14:modId xmlns:p14="http://schemas.microsoft.com/office/powerpoint/2010/main" val="1226189172"/>
              </p:ext>
            </p:extLst>
          </p:nvPr>
        </p:nvGraphicFramePr>
        <p:xfrm>
          <a:off x="3347864" y="476672"/>
          <a:ext cx="5400600" cy="5112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8780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D8538-C291-2F2D-EDBB-57904B0BC71C}"/>
              </a:ext>
            </a:extLst>
          </p:cNvPr>
          <p:cNvSpPr>
            <a:spLocks noGrp="1"/>
          </p:cNvSpPr>
          <p:nvPr>
            <p:ph type="title"/>
          </p:nvPr>
        </p:nvSpPr>
        <p:spPr>
          <a:xfrm>
            <a:off x="467546" y="1196754"/>
            <a:ext cx="2629121" cy="3506547"/>
          </a:xfrm>
        </p:spPr>
        <p:txBody>
          <a:bodyPr anchor="ctr">
            <a:normAutofit/>
          </a:bodyPr>
          <a:lstStyle/>
          <a:p>
            <a:r>
              <a:rPr lang="en-GB" dirty="0"/>
              <a:t>Goals and Strategies for NGOs</a:t>
            </a:r>
          </a:p>
        </p:txBody>
      </p:sp>
      <p:graphicFrame>
        <p:nvGraphicFramePr>
          <p:cNvPr id="5" name="Content Placeholder 2">
            <a:extLst>
              <a:ext uri="{FF2B5EF4-FFF2-40B4-BE49-F238E27FC236}">
                <a16:creationId xmlns:a16="http://schemas.microsoft.com/office/drawing/2014/main" id="{3C41D796-A04E-CED4-5C4E-815416A3B522}"/>
              </a:ext>
            </a:extLst>
          </p:cNvPr>
          <p:cNvGraphicFramePr>
            <a:graphicFrameLocks noGrp="1"/>
          </p:cNvGraphicFramePr>
          <p:nvPr>
            <p:ph idx="1"/>
            <p:extLst>
              <p:ext uri="{D42A27DB-BD31-4B8C-83A1-F6EECF244321}">
                <p14:modId xmlns:p14="http://schemas.microsoft.com/office/powerpoint/2010/main" val="993422909"/>
              </p:ext>
            </p:extLst>
          </p:nvPr>
        </p:nvGraphicFramePr>
        <p:xfrm>
          <a:off x="4206480" y="548680"/>
          <a:ext cx="4758009" cy="4612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5752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25C50-C030-D819-1276-F9D82D283F52}"/>
              </a:ext>
            </a:extLst>
          </p:cNvPr>
          <p:cNvSpPr>
            <a:spLocks noGrp="1"/>
          </p:cNvSpPr>
          <p:nvPr>
            <p:ph type="title"/>
          </p:nvPr>
        </p:nvSpPr>
        <p:spPr>
          <a:xfrm>
            <a:off x="4211962" y="82960"/>
            <a:ext cx="3575603" cy="1231490"/>
          </a:xfrm>
        </p:spPr>
        <p:txBody>
          <a:bodyPr>
            <a:normAutofit/>
          </a:bodyPr>
          <a:lstStyle/>
          <a:p>
            <a:pPr>
              <a:lnSpc>
                <a:spcPct val="90000"/>
              </a:lnSpc>
            </a:pPr>
            <a:r>
              <a:rPr lang="en-GB" sz="2700" dirty="0"/>
              <a:t>NGOs defined by their range of Activities</a:t>
            </a:r>
          </a:p>
        </p:txBody>
      </p:sp>
      <p:pic>
        <p:nvPicPr>
          <p:cNvPr id="5" name="Picture 4" descr="Old wrinkled hands with some coins">
            <a:extLst>
              <a:ext uri="{FF2B5EF4-FFF2-40B4-BE49-F238E27FC236}">
                <a16:creationId xmlns:a16="http://schemas.microsoft.com/office/drawing/2014/main" id="{C79D1E45-4856-CF2B-E8D9-678C9F1B31F6}"/>
              </a:ext>
            </a:extLst>
          </p:cNvPr>
          <p:cNvPicPr>
            <a:picLocks noChangeAspect="1"/>
          </p:cNvPicPr>
          <p:nvPr/>
        </p:nvPicPr>
        <p:blipFill>
          <a:blip r:embed="rId2"/>
          <a:srcRect l="16987" r="37903" b="-1"/>
          <a:stretch/>
        </p:blipFill>
        <p:spPr>
          <a:xfrm>
            <a:off x="-1" y="857259"/>
            <a:ext cx="3476010" cy="5143493"/>
          </a:xfrm>
          <a:prstGeom prst="rect">
            <a:avLst/>
          </a:prstGeom>
        </p:spPr>
      </p:pic>
      <p:sp>
        <p:nvSpPr>
          <p:cNvPr id="3" name="Content Placeholder 2">
            <a:extLst>
              <a:ext uri="{FF2B5EF4-FFF2-40B4-BE49-F238E27FC236}">
                <a16:creationId xmlns:a16="http://schemas.microsoft.com/office/drawing/2014/main" id="{7170808A-A1A9-821B-2CDB-99ADA358981A}"/>
              </a:ext>
            </a:extLst>
          </p:cNvPr>
          <p:cNvSpPr>
            <a:spLocks noGrp="1"/>
          </p:cNvSpPr>
          <p:nvPr>
            <p:ph idx="1"/>
          </p:nvPr>
        </p:nvSpPr>
        <p:spPr>
          <a:xfrm>
            <a:off x="3961786" y="1196753"/>
            <a:ext cx="4714670" cy="4346798"/>
          </a:xfrm>
        </p:spPr>
        <p:txBody>
          <a:bodyPr>
            <a:normAutofit/>
          </a:bodyPr>
          <a:lstStyle/>
          <a:p>
            <a:pPr>
              <a:lnSpc>
                <a:spcPct val="90000"/>
              </a:lnSpc>
            </a:pPr>
            <a:r>
              <a:rPr lang="en-GB" sz="1800" dirty="0"/>
              <a:t>Non‐profit and profit‐based</a:t>
            </a:r>
          </a:p>
          <a:p>
            <a:pPr>
              <a:lnSpc>
                <a:spcPct val="90000"/>
              </a:lnSpc>
            </a:pPr>
            <a:r>
              <a:rPr lang="en-GB" sz="1800" dirty="0"/>
              <a:t>Religious and secular</a:t>
            </a:r>
          </a:p>
          <a:p>
            <a:pPr>
              <a:lnSpc>
                <a:spcPct val="90000"/>
              </a:lnSpc>
            </a:pPr>
            <a:r>
              <a:rPr lang="en-GB" sz="1800" dirty="0"/>
              <a:t>Narrow and broad scope programs</a:t>
            </a:r>
          </a:p>
          <a:p>
            <a:pPr>
              <a:lnSpc>
                <a:spcPct val="90000"/>
              </a:lnSpc>
            </a:pPr>
            <a:r>
              <a:rPr lang="en-GB" sz="1800" dirty="0"/>
              <a:t>Wealthy and shoe‐string operations</a:t>
            </a:r>
          </a:p>
          <a:p>
            <a:pPr>
              <a:lnSpc>
                <a:spcPct val="90000"/>
              </a:lnSpc>
            </a:pPr>
            <a:r>
              <a:rPr lang="en-GB" sz="1800" dirty="0"/>
              <a:t> Big NGOs are called BINGOs</a:t>
            </a:r>
          </a:p>
          <a:p>
            <a:pPr>
              <a:lnSpc>
                <a:spcPct val="90000"/>
              </a:lnSpc>
            </a:pPr>
            <a:r>
              <a:rPr lang="en-GB" sz="1800" dirty="0"/>
              <a:t>Well paid, marginally paid and volunteer staff</a:t>
            </a:r>
          </a:p>
          <a:p>
            <a:pPr>
              <a:lnSpc>
                <a:spcPct val="90000"/>
              </a:lnSpc>
            </a:pPr>
            <a:r>
              <a:rPr lang="en-GB" sz="1800" dirty="0"/>
              <a:t>Long‐ and short‐term commitments</a:t>
            </a:r>
          </a:p>
          <a:p>
            <a:pPr>
              <a:lnSpc>
                <a:spcPct val="90000"/>
              </a:lnSpc>
            </a:pPr>
            <a:r>
              <a:rPr lang="en-GB" sz="1800" dirty="0"/>
              <a:t>Single‐country, multi‐country and regional focus</a:t>
            </a:r>
          </a:p>
          <a:p>
            <a:pPr>
              <a:lnSpc>
                <a:spcPct val="90000"/>
              </a:lnSpc>
            </a:pPr>
            <a:r>
              <a:rPr lang="en-GB" sz="1800" dirty="0"/>
              <a:t>Single problem and multi‐problem focus</a:t>
            </a:r>
          </a:p>
          <a:p>
            <a:pPr>
              <a:lnSpc>
                <a:spcPct val="90000"/>
              </a:lnSpc>
            </a:pPr>
            <a:r>
              <a:rPr lang="en-GB" sz="1800" dirty="0"/>
              <a:t>Single sector and multi‐sector focus</a:t>
            </a:r>
          </a:p>
          <a:p>
            <a:pPr>
              <a:lnSpc>
                <a:spcPct val="90000"/>
              </a:lnSpc>
            </a:pPr>
            <a:r>
              <a:rPr lang="en-GB" sz="1800" dirty="0"/>
              <a:t>Emergency relief and development focus</a:t>
            </a:r>
          </a:p>
        </p:txBody>
      </p:sp>
    </p:spTree>
    <p:extLst>
      <p:ext uri="{BB962C8B-B14F-4D97-AF65-F5344CB8AC3E}">
        <p14:creationId xmlns:p14="http://schemas.microsoft.com/office/powerpoint/2010/main" val="3502335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0B0C6-769B-B22C-8175-DCD2EB3F4E65}"/>
              </a:ext>
            </a:extLst>
          </p:cNvPr>
          <p:cNvSpPr>
            <a:spLocks noGrp="1"/>
          </p:cNvSpPr>
          <p:nvPr>
            <p:ph type="title"/>
          </p:nvPr>
        </p:nvSpPr>
        <p:spPr>
          <a:xfrm>
            <a:off x="486699" y="248882"/>
            <a:ext cx="4641143" cy="1216741"/>
          </a:xfrm>
        </p:spPr>
        <p:txBody>
          <a:bodyPr>
            <a:normAutofit fontScale="90000"/>
          </a:bodyPr>
          <a:lstStyle/>
          <a:p>
            <a:r>
              <a:rPr lang="en-GB" dirty="0"/>
              <a:t>Charitable (secular) organizations</a:t>
            </a:r>
          </a:p>
        </p:txBody>
      </p:sp>
      <p:sp>
        <p:nvSpPr>
          <p:cNvPr id="3" name="Content Placeholder 2">
            <a:extLst>
              <a:ext uri="{FF2B5EF4-FFF2-40B4-BE49-F238E27FC236}">
                <a16:creationId xmlns:a16="http://schemas.microsoft.com/office/drawing/2014/main" id="{264A311C-BFDB-7D0B-B444-2A0539F8BC43}"/>
              </a:ext>
            </a:extLst>
          </p:cNvPr>
          <p:cNvSpPr>
            <a:spLocks noGrp="1"/>
          </p:cNvSpPr>
          <p:nvPr>
            <p:ph idx="1"/>
          </p:nvPr>
        </p:nvSpPr>
        <p:spPr>
          <a:xfrm>
            <a:off x="486698" y="1465621"/>
            <a:ext cx="4641142" cy="4059494"/>
          </a:xfrm>
        </p:spPr>
        <p:txBody>
          <a:bodyPr>
            <a:normAutofit fontScale="85000" lnSpcReduction="20000"/>
          </a:bodyPr>
          <a:lstStyle/>
          <a:p>
            <a:pPr>
              <a:lnSpc>
                <a:spcPct val="90000"/>
              </a:lnSpc>
            </a:pPr>
            <a:r>
              <a:rPr lang="en-GB" sz="1200" dirty="0">
                <a:solidFill>
                  <a:srgbClr val="FFFFFF"/>
                </a:solidFill>
              </a:rPr>
              <a:t>Oxfam</a:t>
            </a:r>
          </a:p>
          <a:p>
            <a:pPr>
              <a:lnSpc>
                <a:spcPct val="90000"/>
              </a:lnSpc>
            </a:pPr>
            <a:r>
              <a:rPr lang="en-GB" sz="2800" dirty="0">
                <a:solidFill>
                  <a:srgbClr val="FFFFFF"/>
                </a:solidFill>
              </a:rPr>
              <a:t>CARE</a:t>
            </a:r>
          </a:p>
          <a:p>
            <a:pPr>
              <a:lnSpc>
                <a:spcPct val="90000"/>
              </a:lnSpc>
            </a:pPr>
            <a:r>
              <a:rPr lang="en-GB" sz="2800" dirty="0">
                <a:solidFill>
                  <a:srgbClr val="FFFFFF"/>
                </a:solidFill>
              </a:rPr>
              <a:t>Save the Children/UK (&amp; US)</a:t>
            </a:r>
          </a:p>
          <a:p>
            <a:pPr>
              <a:lnSpc>
                <a:spcPct val="90000"/>
              </a:lnSpc>
            </a:pPr>
            <a:r>
              <a:rPr lang="en-GB" sz="2800" dirty="0"/>
              <a:t>International Red Cross</a:t>
            </a:r>
          </a:p>
          <a:p>
            <a:pPr>
              <a:lnSpc>
                <a:spcPct val="90000"/>
              </a:lnSpc>
            </a:pPr>
            <a:r>
              <a:rPr lang="en-GB" sz="2800" dirty="0"/>
              <a:t>Doctors without Borders</a:t>
            </a:r>
          </a:p>
          <a:p>
            <a:pPr>
              <a:lnSpc>
                <a:spcPct val="90000"/>
              </a:lnSpc>
            </a:pPr>
            <a:r>
              <a:rPr lang="en-GB" sz="2800" dirty="0"/>
              <a:t>Project Hope</a:t>
            </a:r>
          </a:p>
          <a:p>
            <a:pPr>
              <a:lnSpc>
                <a:spcPct val="90000"/>
              </a:lnSpc>
            </a:pPr>
            <a:r>
              <a:rPr lang="en-GB" sz="2800" dirty="0"/>
              <a:t>International Rescue Committee</a:t>
            </a:r>
          </a:p>
          <a:p>
            <a:pPr>
              <a:lnSpc>
                <a:spcPct val="90000"/>
              </a:lnSpc>
            </a:pPr>
            <a:r>
              <a:rPr lang="en-GB" sz="2800" dirty="0"/>
              <a:t>CARE</a:t>
            </a:r>
          </a:p>
          <a:p>
            <a:pPr>
              <a:lnSpc>
                <a:spcPct val="90000"/>
              </a:lnSpc>
            </a:pPr>
            <a:r>
              <a:rPr lang="en-GB" sz="2800" dirty="0"/>
              <a:t>Freedom from Hunger</a:t>
            </a:r>
          </a:p>
          <a:p>
            <a:pPr>
              <a:lnSpc>
                <a:spcPct val="90000"/>
              </a:lnSpc>
            </a:pPr>
            <a:r>
              <a:rPr lang="en-GB" sz="2800" dirty="0"/>
              <a:t>Child Family Health International</a:t>
            </a:r>
          </a:p>
          <a:p>
            <a:pPr>
              <a:lnSpc>
                <a:spcPct val="90000"/>
              </a:lnSpc>
            </a:pPr>
            <a:r>
              <a:rPr lang="en-GB" sz="2800" dirty="0"/>
              <a:t>Doctors for Global Health</a:t>
            </a:r>
          </a:p>
        </p:txBody>
      </p:sp>
      <p:pic>
        <p:nvPicPr>
          <p:cNvPr id="5" name="Picture 4" descr="People holding hands">
            <a:extLst>
              <a:ext uri="{FF2B5EF4-FFF2-40B4-BE49-F238E27FC236}">
                <a16:creationId xmlns:a16="http://schemas.microsoft.com/office/drawing/2014/main" id="{A2FB2CFB-EBC9-AF46-0C3A-380390DB59E3}"/>
              </a:ext>
            </a:extLst>
          </p:cNvPr>
          <p:cNvPicPr>
            <a:picLocks noChangeAspect="1"/>
          </p:cNvPicPr>
          <p:nvPr/>
        </p:nvPicPr>
        <p:blipFill>
          <a:blip r:embed="rId2"/>
          <a:srcRect l="31746" r="19945" b="-2"/>
          <a:stretch/>
        </p:blipFill>
        <p:spPr>
          <a:xfrm>
            <a:off x="5421882" y="857253"/>
            <a:ext cx="3722434" cy="51435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73347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68BBB-F237-D204-242D-F0DB60F02B8C}"/>
              </a:ext>
            </a:extLst>
          </p:cNvPr>
          <p:cNvSpPr>
            <a:spLocks noGrp="1"/>
          </p:cNvSpPr>
          <p:nvPr>
            <p:ph type="title"/>
          </p:nvPr>
        </p:nvSpPr>
        <p:spPr>
          <a:xfrm>
            <a:off x="323530" y="332658"/>
            <a:ext cx="4641143" cy="1216741"/>
          </a:xfrm>
        </p:spPr>
        <p:txBody>
          <a:bodyPr>
            <a:normAutofit/>
          </a:bodyPr>
          <a:lstStyle/>
          <a:p>
            <a:pPr>
              <a:lnSpc>
                <a:spcPct val="90000"/>
              </a:lnSpc>
            </a:pPr>
            <a:r>
              <a:rPr lang="en-GB" sz="2700" dirty="0"/>
              <a:t>Contemporary Challenges in Global health</a:t>
            </a:r>
          </a:p>
        </p:txBody>
      </p:sp>
      <p:sp>
        <p:nvSpPr>
          <p:cNvPr id="3" name="Content Placeholder 2">
            <a:extLst>
              <a:ext uri="{FF2B5EF4-FFF2-40B4-BE49-F238E27FC236}">
                <a16:creationId xmlns:a16="http://schemas.microsoft.com/office/drawing/2014/main" id="{ACF456AF-7C89-8B86-4E59-E7F34FD67B65}"/>
              </a:ext>
            </a:extLst>
          </p:cNvPr>
          <p:cNvSpPr>
            <a:spLocks noGrp="1"/>
          </p:cNvSpPr>
          <p:nvPr>
            <p:ph idx="1"/>
          </p:nvPr>
        </p:nvSpPr>
        <p:spPr>
          <a:xfrm>
            <a:off x="486698" y="1628802"/>
            <a:ext cx="4641142" cy="3896315"/>
          </a:xfrm>
        </p:spPr>
        <p:txBody>
          <a:bodyPr>
            <a:noAutofit/>
          </a:bodyPr>
          <a:lstStyle/>
          <a:p>
            <a:pPr>
              <a:lnSpc>
                <a:spcPct val="90000"/>
              </a:lnSpc>
            </a:pPr>
            <a:r>
              <a:rPr lang="en-GB" sz="1800" dirty="0"/>
              <a:t>Global health problems are complex and systemic.  They call upon the need for collaboration across the borders.</a:t>
            </a:r>
          </a:p>
          <a:p>
            <a:pPr>
              <a:lnSpc>
                <a:spcPct val="90000"/>
              </a:lnSpc>
            </a:pPr>
            <a:r>
              <a:rPr lang="en-GB" sz="1800" dirty="0"/>
              <a:t>The eight Millennium Development Goals (MDGs) – which range from halving extreme poverty to halting the spread of HIV/AIDS and providing universal primary education, all by the target date of 2015 – form a blueprint agreed to by all the world’s countries and all the world’s leading development institutions. </a:t>
            </a:r>
          </a:p>
          <a:p>
            <a:pPr>
              <a:lnSpc>
                <a:spcPct val="90000"/>
              </a:lnSpc>
            </a:pPr>
            <a:r>
              <a:rPr lang="en-GB" sz="1800" dirty="0"/>
              <a:t>The millennium goals have galvanized unprecedented efforts to meet the needs of the world’s poorest.</a:t>
            </a:r>
          </a:p>
        </p:txBody>
      </p:sp>
      <p:pic>
        <p:nvPicPr>
          <p:cNvPr id="16" name="Picture 15" descr="Molecular structure and periodic table on a desk">
            <a:extLst>
              <a:ext uri="{FF2B5EF4-FFF2-40B4-BE49-F238E27FC236}">
                <a16:creationId xmlns:a16="http://schemas.microsoft.com/office/drawing/2014/main" id="{D35F953D-A648-7FF9-48DF-ED4CE3D589AC}"/>
              </a:ext>
            </a:extLst>
          </p:cNvPr>
          <p:cNvPicPr>
            <a:picLocks noChangeAspect="1"/>
          </p:cNvPicPr>
          <p:nvPr/>
        </p:nvPicPr>
        <p:blipFill>
          <a:blip r:embed="rId2"/>
          <a:srcRect l="9088" r="42603" b="-2"/>
          <a:stretch/>
        </p:blipFill>
        <p:spPr>
          <a:xfrm>
            <a:off x="5421882" y="1052736"/>
            <a:ext cx="3722434" cy="4680520"/>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683693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E8785-8B0D-4C97-458B-8C990C7F3459}"/>
              </a:ext>
            </a:extLst>
          </p:cNvPr>
          <p:cNvSpPr>
            <a:spLocks noGrp="1"/>
          </p:cNvSpPr>
          <p:nvPr>
            <p:ph type="title"/>
          </p:nvPr>
        </p:nvSpPr>
        <p:spPr>
          <a:xfrm>
            <a:off x="827586" y="1268762"/>
            <a:ext cx="2629121" cy="3506547"/>
          </a:xfrm>
        </p:spPr>
        <p:txBody>
          <a:bodyPr anchor="ctr">
            <a:normAutofit/>
          </a:bodyPr>
          <a:lstStyle/>
          <a:p>
            <a:r>
              <a:rPr lang="en-GB" sz="2925" dirty="0"/>
              <a:t>Millennium Development Goals (United Nations) </a:t>
            </a:r>
          </a:p>
        </p:txBody>
      </p:sp>
      <p:graphicFrame>
        <p:nvGraphicFramePr>
          <p:cNvPr id="5" name="Content Placeholder 2">
            <a:extLst>
              <a:ext uri="{FF2B5EF4-FFF2-40B4-BE49-F238E27FC236}">
                <a16:creationId xmlns:a16="http://schemas.microsoft.com/office/drawing/2014/main" id="{C6379058-B31B-9B65-FDA6-E61B2449D437}"/>
              </a:ext>
            </a:extLst>
          </p:cNvPr>
          <p:cNvGraphicFramePr>
            <a:graphicFrameLocks noGrp="1"/>
          </p:cNvGraphicFramePr>
          <p:nvPr>
            <p:ph idx="1"/>
            <p:extLst>
              <p:ext uri="{D42A27DB-BD31-4B8C-83A1-F6EECF244321}">
                <p14:modId xmlns:p14="http://schemas.microsoft.com/office/powerpoint/2010/main" val="878613766"/>
              </p:ext>
            </p:extLst>
          </p:nvPr>
        </p:nvGraphicFramePr>
        <p:xfrm>
          <a:off x="4206480" y="404664"/>
          <a:ext cx="4541985"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7422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D72CD-F180-3C96-21CB-1F44482F495F}"/>
              </a:ext>
            </a:extLst>
          </p:cNvPr>
          <p:cNvSpPr>
            <a:spLocks noGrp="1"/>
          </p:cNvSpPr>
          <p:nvPr>
            <p:ph type="title"/>
          </p:nvPr>
        </p:nvSpPr>
        <p:spPr>
          <a:xfrm>
            <a:off x="604649" y="1460754"/>
            <a:ext cx="2641019" cy="3936492"/>
          </a:xfrm>
        </p:spPr>
        <p:txBody>
          <a:bodyPr anchor="ctr">
            <a:normAutofit/>
          </a:bodyPr>
          <a:lstStyle/>
          <a:p>
            <a:pPr algn="ctr"/>
            <a:r>
              <a:rPr lang="en-GB" sz="2925"/>
              <a:t>Globalization of Health Challenges </a:t>
            </a:r>
          </a:p>
        </p:txBody>
      </p:sp>
      <p:sp>
        <p:nvSpPr>
          <p:cNvPr id="3" name="Content Placeholder 2">
            <a:extLst>
              <a:ext uri="{FF2B5EF4-FFF2-40B4-BE49-F238E27FC236}">
                <a16:creationId xmlns:a16="http://schemas.microsoft.com/office/drawing/2014/main" id="{1CB9E552-6861-C400-539E-03B5CA24CEFA}"/>
              </a:ext>
            </a:extLst>
          </p:cNvPr>
          <p:cNvSpPr>
            <a:spLocks noGrp="1"/>
          </p:cNvSpPr>
          <p:nvPr>
            <p:ph idx="1"/>
          </p:nvPr>
        </p:nvSpPr>
        <p:spPr>
          <a:xfrm>
            <a:off x="3731896" y="1460756"/>
            <a:ext cx="4799948" cy="3936493"/>
          </a:xfrm>
        </p:spPr>
        <p:txBody>
          <a:bodyPr anchor="ctr">
            <a:noAutofit/>
          </a:bodyPr>
          <a:lstStyle/>
          <a:p>
            <a:pPr>
              <a:lnSpc>
                <a:spcPct val="90000"/>
              </a:lnSpc>
            </a:pPr>
            <a:r>
              <a:rPr lang="en-GB" sz="1600" dirty="0"/>
              <a:t>During the last two decades there has been a fundamental shift in global patterns of disease.</a:t>
            </a:r>
          </a:p>
          <a:p>
            <a:pPr>
              <a:lnSpc>
                <a:spcPct val="90000"/>
              </a:lnSpc>
            </a:pPr>
            <a:r>
              <a:rPr lang="en-GB" sz="1600" dirty="0"/>
              <a:t>New epidemics of chronic illness are following in the wake of rapid urbanization and economic change.</a:t>
            </a:r>
          </a:p>
          <a:p>
            <a:pPr>
              <a:lnSpc>
                <a:spcPct val="90000"/>
              </a:lnSpc>
            </a:pPr>
            <a:r>
              <a:rPr lang="en-GB" sz="1600" dirty="0"/>
              <a:t>The epidemiological profile of many low- and medium-income countries (LMIC) is becoming like that in developed nations.</a:t>
            </a:r>
          </a:p>
          <a:p>
            <a:pPr>
              <a:lnSpc>
                <a:spcPct val="90000"/>
              </a:lnSpc>
            </a:pPr>
            <a:r>
              <a:rPr lang="en-GB" sz="1600" dirty="0"/>
              <a:t>Global challenges are interdependent: an improvement in one makes it easier to address others; deterioration in one makes it harder to address others. Challenges are transnational in nature and trans-institutional in solution. </a:t>
            </a:r>
          </a:p>
          <a:p>
            <a:pPr>
              <a:lnSpc>
                <a:spcPct val="90000"/>
              </a:lnSpc>
            </a:pPr>
            <a:r>
              <a:rPr lang="en-GB" sz="1600" dirty="0"/>
              <a:t>These challenges cannot be addressed by any government or institution acting alone.  There is need for collaborative action among governments, international organizations, corporations, universities, NGOs, and creative individuals. </a:t>
            </a:r>
          </a:p>
        </p:txBody>
      </p:sp>
    </p:spTree>
    <p:extLst>
      <p:ext uri="{BB962C8B-B14F-4D97-AF65-F5344CB8AC3E}">
        <p14:creationId xmlns:p14="http://schemas.microsoft.com/office/powerpoint/2010/main" val="1740891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2015-19F7-A509-64DC-892C6CA5993B}"/>
              </a:ext>
            </a:extLst>
          </p:cNvPr>
          <p:cNvSpPr>
            <a:spLocks noGrp="1"/>
          </p:cNvSpPr>
          <p:nvPr>
            <p:ph type="title"/>
          </p:nvPr>
        </p:nvSpPr>
        <p:spPr>
          <a:xfrm>
            <a:off x="5082535" y="241512"/>
            <a:ext cx="2480808" cy="1231490"/>
          </a:xfrm>
        </p:spPr>
        <p:txBody>
          <a:bodyPr>
            <a:normAutofit/>
          </a:bodyPr>
          <a:lstStyle/>
          <a:p>
            <a:pPr>
              <a:lnSpc>
                <a:spcPct val="90000"/>
              </a:lnSpc>
            </a:pPr>
            <a:r>
              <a:rPr lang="en-GB" sz="1950" dirty="0"/>
              <a:t>Demographic and Social changes that influence health</a:t>
            </a:r>
          </a:p>
        </p:txBody>
      </p:sp>
      <p:pic>
        <p:nvPicPr>
          <p:cNvPr id="5" name="Picture 4" descr="Top shot of a representation of networks with stick figures.">
            <a:extLst>
              <a:ext uri="{FF2B5EF4-FFF2-40B4-BE49-F238E27FC236}">
                <a16:creationId xmlns:a16="http://schemas.microsoft.com/office/drawing/2014/main" id="{1DC2AF56-7777-9948-2200-50A7742FDBB2}"/>
              </a:ext>
            </a:extLst>
          </p:cNvPr>
          <p:cNvPicPr>
            <a:picLocks noChangeAspect="1"/>
          </p:cNvPicPr>
          <p:nvPr/>
        </p:nvPicPr>
        <p:blipFill>
          <a:blip r:embed="rId2"/>
          <a:srcRect l="32369" r="8536"/>
          <a:stretch/>
        </p:blipFill>
        <p:spPr>
          <a:xfrm>
            <a:off x="1" y="857259"/>
            <a:ext cx="4570805" cy="5143493"/>
          </a:xfrm>
          <a:prstGeom prst="rect">
            <a:avLst/>
          </a:prstGeom>
        </p:spPr>
      </p:pic>
      <p:sp>
        <p:nvSpPr>
          <p:cNvPr id="3" name="Content Placeholder 2">
            <a:extLst>
              <a:ext uri="{FF2B5EF4-FFF2-40B4-BE49-F238E27FC236}">
                <a16:creationId xmlns:a16="http://schemas.microsoft.com/office/drawing/2014/main" id="{EAFB1BFF-A9DB-1BC1-BDC0-6D67E857F284}"/>
              </a:ext>
            </a:extLst>
          </p:cNvPr>
          <p:cNvSpPr>
            <a:spLocks noGrp="1"/>
          </p:cNvSpPr>
          <p:nvPr>
            <p:ph idx="1"/>
          </p:nvPr>
        </p:nvSpPr>
        <p:spPr>
          <a:xfrm>
            <a:off x="5056582" y="1473003"/>
            <a:ext cx="3547867" cy="4070548"/>
          </a:xfrm>
        </p:spPr>
        <p:txBody>
          <a:bodyPr>
            <a:noAutofit/>
          </a:bodyPr>
          <a:lstStyle/>
          <a:p>
            <a:pPr marL="0" indent="0">
              <a:lnSpc>
                <a:spcPct val="90000"/>
              </a:lnSpc>
              <a:buNone/>
            </a:pPr>
            <a:r>
              <a:rPr lang="en-GB" sz="1600" dirty="0"/>
              <a:t>Demographic Changes</a:t>
            </a:r>
          </a:p>
          <a:p>
            <a:pPr>
              <a:lnSpc>
                <a:spcPct val="90000"/>
              </a:lnSpc>
            </a:pPr>
            <a:r>
              <a:rPr lang="en-GB" sz="1600" dirty="0"/>
              <a:t>Population Growth</a:t>
            </a:r>
          </a:p>
          <a:p>
            <a:pPr>
              <a:lnSpc>
                <a:spcPct val="90000"/>
              </a:lnSpc>
            </a:pPr>
            <a:r>
              <a:rPr lang="en-GB" sz="1600" dirty="0"/>
              <a:t>Aging</a:t>
            </a:r>
          </a:p>
          <a:p>
            <a:pPr>
              <a:lnSpc>
                <a:spcPct val="90000"/>
              </a:lnSpc>
            </a:pPr>
            <a:r>
              <a:rPr lang="en-GB" sz="1600" dirty="0"/>
              <a:t>Urbanization</a:t>
            </a:r>
          </a:p>
          <a:p>
            <a:pPr>
              <a:lnSpc>
                <a:spcPct val="90000"/>
              </a:lnSpc>
            </a:pPr>
            <a:r>
              <a:rPr lang="en-GB" sz="1600" dirty="0"/>
              <a:t>Increased Mobility</a:t>
            </a:r>
          </a:p>
          <a:p>
            <a:pPr>
              <a:lnSpc>
                <a:spcPct val="90000"/>
              </a:lnSpc>
            </a:pPr>
            <a:r>
              <a:rPr lang="en-GB" sz="1600" dirty="0"/>
              <a:t>Family Structure </a:t>
            </a:r>
          </a:p>
          <a:p>
            <a:pPr marL="0" indent="0">
              <a:lnSpc>
                <a:spcPct val="90000"/>
              </a:lnSpc>
              <a:buNone/>
            </a:pPr>
            <a:endParaRPr lang="en-GB" sz="1600" dirty="0"/>
          </a:p>
          <a:p>
            <a:pPr marL="0" indent="0">
              <a:lnSpc>
                <a:spcPct val="90000"/>
              </a:lnSpc>
              <a:buNone/>
            </a:pPr>
            <a:r>
              <a:rPr lang="en-GB" sz="1600" dirty="0"/>
              <a:t>Social Changes</a:t>
            </a:r>
          </a:p>
          <a:p>
            <a:pPr>
              <a:lnSpc>
                <a:spcPct val="90000"/>
              </a:lnSpc>
            </a:pPr>
            <a:r>
              <a:rPr lang="en-GB" sz="1600" dirty="0"/>
              <a:t>Governance</a:t>
            </a:r>
          </a:p>
          <a:p>
            <a:pPr>
              <a:lnSpc>
                <a:spcPct val="90000"/>
              </a:lnSpc>
            </a:pPr>
            <a:r>
              <a:rPr lang="en-GB" sz="1600" dirty="0"/>
              <a:t>Institutions</a:t>
            </a:r>
          </a:p>
          <a:p>
            <a:pPr>
              <a:lnSpc>
                <a:spcPct val="90000"/>
              </a:lnSpc>
            </a:pPr>
            <a:r>
              <a:rPr lang="en-GB" sz="1600" dirty="0"/>
              <a:t>International codes, treaties and relationships</a:t>
            </a:r>
          </a:p>
          <a:p>
            <a:pPr>
              <a:lnSpc>
                <a:spcPct val="90000"/>
              </a:lnSpc>
            </a:pPr>
            <a:r>
              <a:rPr lang="en-GB" sz="1600" dirty="0"/>
              <a:t>Cultural change and diffusion</a:t>
            </a:r>
          </a:p>
        </p:txBody>
      </p:sp>
    </p:spTree>
    <p:extLst>
      <p:ext uri="{BB962C8B-B14F-4D97-AF65-F5344CB8AC3E}">
        <p14:creationId xmlns:p14="http://schemas.microsoft.com/office/powerpoint/2010/main" val="3432504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ADDF-5631-75D8-F33D-36F255DD1C4C}"/>
              </a:ext>
            </a:extLst>
          </p:cNvPr>
          <p:cNvSpPr>
            <a:spLocks noGrp="1"/>
          </p:cNvSpPr>
          <p:nvPr>
            <p:ph type="title"/>
          </p:nvPr>
        </p:nvSpPr>
        <p:spPr>
          <a:xfrm>
            <a:off x="4058215" y="262698"/>
            <a:ext cx="3479177" cy="1050398"/>
          </a:xfrm>
        </p:spPr>
        <p:txBody>
          <a:bodyPr>
            <a:normAutofit/>
          </a:bodyPr>
          <a:lstStyle/>
          <a:p>
            <a:pPr>
              <a:lnSpc>
                <a:spcPct val="90000"/>
              </a:lnSpc>
            </a:pPr>
            <a:r>
              <a:rPr lang="en-GB" sz="2475" dirty="0">
                <a:solidFill>
                  <a:schemeClr val="tx2"/>
                </a:solidFill>
              </a:rPr>
              <a:t>Global economic influences on  health </a:t>
            </a:r>
          </a:p>
        </p:txBody>
      </p:sp>
      <p:pic>
        <p:nvPicPr>
          <p:cNvPr id="5" name="Picture 4" descr="Aerial view of a city skyline">
            <a:extLst>
              <a:ext uri="{FF2B5EF4-FFF2-40B4-BE49-F238E27FC236}">
                <a16:creationId xmlns:a16="http://schemas.microsoft.com/office/drawing/2014/main" id="{AD8916A6-BFB7-7DEC-977A-2A7BA25E0E7F}"/>
              </a:ext>
            </a:extLst>
          </p:cNvPr>
          <p:cNvPicPr>
            <a:picLocks noChangeAspect="1"/>
          </p:cNvPicPr>
          <p:nvPr/>
        </p:nvPicPr>
        <p:blipFill>
          <a:blip r:embed="rId2"/>
          <a:srcRect l="25190" r="26405" b="-1"/>
          <a:stretch/>
        </p:blipFill>
        <p:spPr>
          <a:xfrm>
            <a:off x="3" y="857260"/>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3EDA42F2-D102-7D28-B400-FBBB5C070589}"/>
              </a:ext>
            </a:extLst>
          </p:cNvPr>
          <p:cNvSpPr>
            <a:spLocks noGrp="1"/>
          </p:cNvSpPr>
          <p:nvPr>
            <p:ph idx="1"/>
          </p:nvPr>
        </p:nvSpPr>
        <p:spPr>
          <a:xfrm>
            <a:off x="4025224" y="1855696"/>
            <a:ext cx="3479177" cy="3146611"/>
          </a:xfrm>
        </p:spPr>
        <p:txBody>
          <a:bodyPr>
            <a:normAutofit fontScale="85000" lnSpcReduction="20000"/>
          </a:bodyPr>
          <a:lstStyle/>
          <a:p>
            <a:r>
              <a:rPr lang="en-GB" dirty="0"/>
              <a:t>Trade and Capital Mobility</a:t>
            </a:r>
          </a:p>
          <a:p>
            <a:r>
              <a:rPr lang="en-GB" dirty="0"/>
              <a:t>Labor conditions</a:t>
            </a:r>
          </a:p>
          <a:p>
            <a:r>
              <a:rPr lang="en-GB" dirty="0"/>
              <a:t>Wealth creation</a:t>
            </a:r>
          </a:p>
          <a:p>
            <a:r>
              <a:rPr lang="en-GB" dirty="0"/>
              <a:t>Wealth distribution</a:t>
            </a:r>
          </a:p>
          <a:p>
            <a:r>
              <a:rPr lang="en-GB" dirty="0"/>
              <a:t>International financial stability</a:t>
            </a:r>
          </a:p>
          <a:p>
            <a:r>
              <a:rPr lang="en-GB" dirty="0"/>
              <a:t>International Aid</a:t>
            </a:r>
          </a:p>
        </p:txBody>
      </p:sp>
    </p:spTree>
    <p:extLst>
      <p:ext uri="{BB962C8B-B14F-4D97-AF65-F5344CB8AC3E}">
        <p14:creationId xmlns:p14="http://schemas.microsoft.com/office/powerpoint/2010/main" val="364451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A06AF-B392-BD62-FD29-A1B4FAA2BACA}"/>
              </a:ext>
            </a:extLst>
          </p:cNvPr>
          <p:cNvSpPr>
            <a:spLocks noGrp="1"/>
          </p:cNvSpPr>
          <p:nvPr>
            <p:ph type="title"/>
          </p:nvPr>
        </p:nvSpPr>
        <p:spPr>
          <a:xfrm>
            <a:off x="4058214" y="273330"/>
            <a:ext cx="3479177" cy="1050398"/>
          </a:xfrm>
        </p:spPr>
        <p:txBody>
          <a:bodyPr>
            <a:normAutofit/>
          </a:bodyPr>
          <a:lstStyle/>
          <a:p>
            <a:pPr>
              <a:lnSpc>
                <a:spcPct val="90000"/>
              </a:lnSpc>
            </a:pPr>
            <a:r>
              <a:rPr lang="en-GB" sz="2475" dirty="0"/>
              <a:t>Environmental influences on Health </a:t>
            </a:r>
          </a:p>
        </p:txBody>
      </p:sp>
      <p:pic>
        <p:nvPicPr>
          <p:cNvPr id="5" name="Picture 4" descr="Arial view of a river, dam and lake">
            <a:extLst>
              <a:ext uri="{FF2B5EF4-FFF2-40B4-BE49-F238E27FC236}">
                <a16:creationId xmlns:a16="http://schemas.microsoft.com/office/drawing/2014/main" id="{0E283475-9584-770C-E969-83D47563A717}"/>
              </a:ext>
            </a:extLst>
          </p:cNvPr>
          <p:cNvPicPr>
            <a:picLocks noChangeAspect="1"/>
          </p:cNvPicPr>
          <p:nvPr/>
        </p:nvPicPr>
        <p:blipFill>
          <a:blip r:embed="rId2"/>
          <a:srcRect l="13800" r="13685"/>
          <a:stretch/>
        </p:blipFill>
        <p:spPr>
          <a:xfrm>
            <a:off x="3" y="857261"/>
            <a:ext cx="3729824" cy="4803988"/>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3E627A77-1D76-1F34-95DE-6EC7E03ACD42}"/>
              </a:ext>
            </a:extLst>
          </p:cNvPr>
          <p:cNvSpPr>
            <a:spLocks noGrp="1"/>
          </p:cNvSpPr>
          <p:nvPr>
            <p:ph idx="1"/>
          </p:nvPr>
        </p:nvSpPr>
        <p:spPr>
          <a:xfrm>
            <a:off x="4058212" y="1628802"/>
            <a:ext cx="3729824" cy="3146611"/>
          </a:xfrm>
        </p:spPr>
        <p:txBody>
          <a:bodyPr>
            <a:normAutofit fontScale="70000" lnSpcReduction="20000"/>
          </a:bodyPr>
          <a:lstStyle/>
          <a:p>
            <a:r>
              <a:rPr lang="en-GB" dirty="0"/>
              <a:t>Land and water resources </a:t>
            </a:r>
          </a:p>
          <a:p>
            <a:r>
              <a:rPr lang="en-GB" dirty="0"/>
              <a:t>Use, degradation and depletion</a:t>
            </a:r>
          </a:p>
          <a:p>
            <a:r>
              <a:rPr lang="en-GB" dirty="0"/>
              <a:t>Energy security and use</a:t>
            </a:r>
          </a:p>
          <a:p>
            <a:r>
              <a:rPr lang="en-GB" dirty="0"/>
              <a:t>Ecosystem disturbances</a:t>
            </a:r>
          </a:p>
          <a:p>
            <a:r>
              <a:rPr lang="en-GB" dirty="0"/>
              <a:t>Climate change</a:t>
            </a:r>
          </a:p>
          <a:p>
            <a:r>
              <a:rPr lang="en-GB" dirty="0"/>
              <a:t>Extreme weather conditions</a:t>
            </a:r>
          </a:p>
          <a:p>
            <a:r>
              <a:rPr lang="en-GB" dirty="0"/>
              <a:t>Global warming</a:t>
            </a:r>
          </a:p>
        </p:txBody>
      </p:sp>
    </p:spTree>
    <p:extLst>
      <p:ext uri="{BB962C8B-B14F-4D97-AF65-F5344CB8AC3E}">
        <p14:creationId xmlns:p14="http://schemas.microsoft.com/office/powerpoint/2010/main" val="3443083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FDCA-1F33-16C9-04FE-F1CDD3E7A08E}"/>
              </a:ext>
            </a:extLst>
          </p:cNvPr>
          <p:cNvSpPr>
            <a:spLocks noGrp="1"/>
          </p:cNvSpPr>
          <p:nvPr>
            <p:ph type="title"/>
          </p:nvPr>
        </p:nvSpPr>
        <p:spPr>
          <a:xfrm>
            <a:off x="4025224" y="332059"/>
            <a:ext cx="3479177" cy="1050398"/>
          </a:xfrm>
        </p:spPr>
        <p:txBody>
          <a:bodyPr>
            <a:normAutofit fontScale="90000"/>
          </a:bodyPr>
          <a:lstStyle/>
          <a:p>
            <a:r>
              <a:rPr lang="en-GB" dirty="0"/>
              <a:t>THE HIV/AIDS EPIDEMIC </a:t>
            </a:r>
          </a:p>
        </p:txBody>
      </p:sp>
      <p:pic>
        <p:nvPicPr>
          <p:cNvPr id="5" name="Picture 4" descr="Test tube with blood">
            <a:extLst>
              <a:ext uri="{FF2B5EF4-FFF2-40B4-BE49-F238E27FC236}">
                <a16:creationId xmlns:a16="http://schemas.microsoft.com/office/drawing/2014/main" id="{BEEA5A8D-FF9B-775D-9996-B22C16094C1A}"/>
              </a:ext>
            </a:extLst>
          </p:cNvPr>
          <p:cNvPicPr>
            <a:picLocks noChangeAspect="1"/>
          </p:cNvPicPr>
          <p:nvPr/>
        </p:nvPicPr>
        <p:blipFill>
          <a:blip r:embed="rId2"/>
          <a:srcRect l="42832" r="8763" b="-1"/>
          <a:stretch/>
        </p:blipFill>
        <p:spPr>
          <a:xfrm>
            <a:off x="3" y="857260"/>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CFB854FB-7EEE-48B0-3DAB-4D02DC5567F5}"/>
              </a:ext>
            </a:extLst>
          </p:cNvPr>
          <p:cNvSpPr>
            <a:spLocks noGrp="1"/>
          </p:cNvSpPr>
          <p:nvPr>
            <p:ph idx="1"/>
          </p:nvPr>
        </p:nvSpPr>
        <p:spPr>
          <a:xfrm>
            <a:off x="4025224" y="1700810"/>
            <a:ext cx="4795248" cy="3960438"/>
          </a:xfrm>
        </p:spPr>
        <p:txBody>
          <a:bodyPr>
            <a:normAutofit fontScale="70000" lnSpcReduction="20000"/>
          </a:bodyPr>
          <a:lstStyle/>
          <a:p>
            <a:r>
              <a:rPr lang="en-GB" dirty="0"/>
              <a:t>The 2020 impact level milestones were as follows:</a:t>
            </a:r>
          </a:p>
          <a:p>
            <a:r>
              <a:rPr lang="en-GB" dirty="0"/>
              <a:t>To reduce new HIV infections to fewer than 500 000 by 2020 </a:t>
            </a:r>
          </a:p>
          <a:p>
            <a:r>
              <a:rPr lang="en-GB" dirty="0"/>
              <a:t>To reduce AIDS-related deaths to fewer than 500 000 by 2020 </a:t>
            </a:r>
          </a:p>
          <a:p>
            <a:r>
              <a:rPr lang="en-GB" dirty="0"/>
              <a:t>To eliminate HIV-related stigma and discrimination by 2020</a:t>
            </a:r>
          </a:p>
          <a:p>
            <a:r>
              <a:rPr lang="en-GB" dirty="0"/>
              <a:t>The following is a video which outlines the global impact of HIV/AIDS: </a:t>
            </a:r>
            <a:r>
              <a:rPr lang="en-GB" dirty="0">
                <a:hlinkClick r:id="rId3"/>
              </a:rPr>
              <a:t>The HIV/AIDS Epidemic: Where Does The World Stand?</a:t>
            </a:r>
            <a:r>
              <a:rPr lang="en-GB" dirty="0"/>
              <a:t> </a:t>
            </a:r>
          </a:p>
          <a:p>
            <a:endParaRPr lang="en-GB" dirty="0"/>
          </a:p>
        </p:txBody>
      </p:sp>
    </p:spTree>
    <p:extLst>
      <p:ext uri="{BB962C8B-B14F-4D97-AF65-F5344CB8AC3E}">
        <p14:creationId xmlns:p14="http://schemas.microsoft.com/office/powerpoint/2010/main" val="1494048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C62FE-21B0-C25A-372D-59B18ECA5314}"/>
              </a:ext>
            </a:extLst>
          </p:cNvPr>
          <p:cNvSpPr>
            <a:spLocks noGrp="1"/>
          </p:cNvSpPr>
          <p:nvPr>
            <p:ph type="title"/>
          </p:nvPr>
        </p:nvSpPr>
        <p:spPr>
          <a:xfrm>
            <a:off x="486699" y="1654815"/>
            <a:ext cx="2629121" cy="3506547"/>
          </a:xfrm>
        </p:spPr>
        <p:txBody>
          <a:bodyPr anchor="ctr">
            <a:normAutofit/>
          </a:bodyPr>
          <a:lstStyle/>
          <a:p>
            <a:r>
              <a:rPr lang="en-GB" sz="2400" dirty="0">
                <a:solidFill>
                  <a:schemeClr val="tx2"/>
                </a:solidFill>
              </a:rPr>
              <a:t>HIV and AIDS Among Adolescents </a:t>
            </a:r>
          </a:p>
        </p:txBody>
      </p:sp>
      <p:graphicFrame>
        <p:nvGraphicFramePr>
          <p:cNvPr id="5" name="Content Placeholder 2">
            <a:extLst>
              <a:ext uri="{FF2B5EF4-FFF2-40B4-BE49-F238E27FC236}">
                <a16:creationId xmlns:a16="http://schemas.microsoft.com/office/drawing/2014/main" id="{75F80DA6-E206-8D18-89DA-39C321CF73AC}"/>
              </a:ext>
            </a:extLst>
          </p:cNvPr>
          <p:cNvGraphicFramePr>
            <a:graphicFrameLocks noGrp="1"/>
          </p:cNvGraphicFramePr>
          <p:nvPr>
            <p:ph idx="1"/>
            <p:extLst>
              <p:ext uri="{D42A27DB-BD31-4B8C-83A1-F6EECF244321}">
                <p14:modId xmlns:p14="http://schemas.microsoft.com/office/powerpoint/2010/main" val="502489635"/>
              </p:ext>
            </p:extLst>
          </p:nvPr>
        </p:nvGraphicFramePr>
        <p:xfrm>
          <a:off x="3347864" y="260648"/>
          <a:ext cx="5688632" cy="4900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9963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24D54-0364-1D21-7A6B-F1BDF957CBB9}"/>
              </a:ext>
            </a:extLst>
          </p:cNvPr>
          <p:cNvSpPr>
            <a:spLocks noGrp="1"/>
          </p:cNvSpPr>
          <p:nvPr>
            <p:ph type="title"/>
          </p:nvPr>
        </p:nvSpPr>
        <p:spPr>
          <a:xfrm>
            <a:off x="251522" y="1556794"/>
            <a:ext cx="2629121" cy="3506547"/>
          </a:xfrm>
        </p:spPr>
        <p:txBody>
          <a:bodyPr anchor="ctr">
            <a:normAutofit/>
          </a:bodyPr>
          <a:lstStyle/>
          <a:p>
            <a:pPr>
              <a:lnSpc>
                <a:spcPct val="90000"/>
              </a:lnSpc>
            </a:pPr>
            <a:r>
              <a:rPr lang="en-GB" sz="1600" b="1" dirty="0">
                <a:solidFill>
                  <a:schemeClr val="tx2"/>
                </a:solidFill>
              </a:rPr>
              <a:t>Factors involved in the emergence of new infections – especially viral</a:t>
            </a:r>
            <a:r>
              <a:rPr lang="en-GB" sz="1600" dirty="0">
                <a:solidFill>
                  <a:schemeClr val="tx2"/>
                </a:solidFill>
              </a:rPr>
              <a:t> </a:t>
            </a:r>
          </a:p>
        </p:txBody>
      </p:sp>
      <p:graphicFrame>
        <p:nvGraphicFramePr>
          <p:cNvPr id="16" name="Content Placeholder 2">
            <a:extLst>
              <a:ext uri="{FF2B5EF4-FFF2-40B4-BE49-F238E27FC236}">
                <a16:creationId xmlns:a16="http://schemas.microsoft.com/office/drawing/2014/main" id="{28AB639C-E52F-D29D-C112-38D64159A7CC}"/>
              </a:ext>
            </a:extLst>
          </p:cNvPr>
          <p:cNvGraphicFramePr>
            <a:graphicFrameLocks noGrp="1"/>
          </p:cNvGraphicFramePr>
          <p:nvPr>
            <p:ph idx="1"/>
            <p:extLst>
              <p:ext uri="{D42A27DB-BD31-4B8C-83A1-F6EECF244321}">
                <p14:modId xmlns:p14="http://schemas.microsoft.com/office/powerpoint/2010/main" val="3512411659"/>
              </p:ext>
            </p:extLst>
          </p:nvPr>
        </p:nvGraphicFramePr>
        <p:xfrm>
          <a:off x="3115818" y="260648"/>
          <a:ext cx="5344614" cy="547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9804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BB72E-EA20-E9F1-CEC1-86A92FED0ACE}"/>
              </a:ext>
            </a:extLst>
          </p:cNvPr>
          <p:cNvSpPr>
            <a:spLocks noGrp="1"/>
          </p:cNvSpPr>
          <p:nvPr>
            <p:ph type="title"/>
          </p:nvPr>
        </p:nvSpPr>
        <p:spPr>
          <a:xfrm>
            <a:off x="4139954" y="332059"/>
            <a:ext cx="3479177" cy="1050398"/>
          </a:xfrm>
        </p:spPr>
        <p:txBody>
          <a:bodyPr>
            <a:normAutofit/>
          </a:bodyPr>
          <a:lstStyle/>
          <a:p>
            <a:pPr>
              <a:lnSpc>
                <a:spcPct val="90000"/>
              </a:lnSpc>
            </a:pPr>
            <a:r>
              <a:rPr lang="en-GB" sz="2700" dirty="0"/>
              <a:t>What is Coronavirus &amp; COVID-19 </a:t>
            </a:r>
          </a:p>
        </p:txBody>
      </p:sp>
      <p:pic>
        <p:nvPicPr>
          <p:cNvPr id="5" name="Picture 4" descr="Digital rendering of a virus formation">
            <a:extLst>
              <a:ext uri="{FF2B5EF4-FFF2-40B4-BE49-F238E27FC236}">
                <a16:creationId xmlns:a16="http://schemas.microsoft.com/office/drawing/2014/main" id="{EA825D64-28AB-C3DB-33F8-88BFE1DA4153}"/>
              </a:ext>
            </a:extLst>
          </p:cNvPr>
          <p:cNvPicPr>
            <a:picLocks noChangeAspect="1"/>
          </p:cNvPicPr>
          <p:nvPr/>
        </p:nvPicPr>
        <p:blipFill>
          <a:blip r:embed="rId2"/>
          <a:srcRect l="27757" r="20938" b="-1"/>
          <a:stretch/>
        </p:blipFill>
        <p:spPr>
          <a:xfrm>
            <a:off x="3" y="857260"/>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DEB5A25B-17FD-4F40-CBF2-EE78EC5F4DF2}"/>
              </a:ext>
            </a:extLst>
          </p:cNvPr>
          <p:cNvSpPr>
            <a:spLocks noGrp="1"/>
          </p:cNvSpPr>
          <p:nvPr>
            <p:ph idx="1"/>
          </p:nvPr>
        </p:nvSpPr>
        <p:spPr>
          <a:xfrm>
            <a:off x="4058215" y="1382459"/>
            <a:ext cx="4906275" cy="4161093"/>
          </a:xfrm>
        </p:spPr>
        <p:txBody>
          <a:bodyPr>
            <a:normAutofit/>
          </a:bodyPr>
          <a:lstStyle/>
          <a:p>
            <a:pPr>
              <a:lnSpc>
                <a:spcPct val="90000"/>
              </a:lnSpc>
            </a:pPr>
            <a:r>
              <a:rPr lang="en-GB" sz="1600" dirty="0"/>
              <a:t>Coronaviruses are a large family of viruses, some cause illness in humans, and others cause illness in animals, such as bats, camels, and civets. </a:t>
            </a:r>
          </a:p>
          <a:p>
            <a:pPr>
              <a:lnSpc>
                <a:spcPct val="90000"/>
              </a:lnSpc>
            </a:pPr>
            <a:r>
              <a:rPr lang="en-GB" sz="1600" dirty="0"/>
              <a:t>Human coronaviruses cause mild illness, such as the common cold</a:t>
            </a:r>
          </a:p>
          <a:p>
            <a:pPr>
              <a:lnSpc>
                <a:spcPct val="90000"/>
              </a:lnSpc>
            </a:pPr>
            <a:r>
              <a:rPr lang="en-GB" sz="1600" dirty="0"/>
              <a:t>Severe acute respiratory syndrome (SARS) is a viral respiratory illness caused by a coronavirus, called SARS-associated coronavirus (SARS-CoV)</a:t>
            </a:r>
          </a:p>
          <a:p>
            <a:pPr>
              <a:lnSpc>
                <a:spcPct val="90000"/>
              </a:lnSpc>
            </a:pPr>
            <a:r>
              <a:rPr lang="en-GB" sz="1600" dirty="0"/>
              <a:t>Previous Coronaviruses have included SARS- </a:t>
            </a:r>
            <a:r>
              <a:rPr lang="en-GB" sz="1600" dirty="0" err="1"/>
              <a:t>CoV</a:t>
            </a:r>
            <a:r>
              <a:rPr lang="en-GB" sz="1600" dirty="0"/>
              <a:t> and MERS-</a:t>
            </a:r>
            <a:r>
              <a:rPr lang="en-GB" sz="1600" dirty="0" err="1"/>
              <a:t>CoV</a:t>
            </a:r>
            <a:r>
              <a:rPr lang="en-GB" sz="1600" dirty="0"/>
              <a:t> </a:t>
            </a:r>
          </a:p>
          <a:p>
            <a:pPr>
              <a:lnSpc>
                <a:spcPct val="90000"/>
              </a:lnSpc>
            </a:pPr>
            <a:r>
              <a:rPr lang="en-GB" sz="1600" dirty="0"/>
              <a:t>Severe acute respiratory syndrome coronavirus 2 (SARS-CoV-2) is a new strain of coronavirus that has not been previously identified in humans. This virus has spread rapidly leading to the recent COVID-19 pandemic.</a:t>
            </a:r>
          </a:p>
        </p:txBody>
      </p:sp>
    </p:spTree>
    <p:extLst>
      <p:ext uri="{BB962C8B-B14F-4D97-AF65-F5344CB8AC3E}">
        <p14:creationId xmlns:p14="http://schemas.microsoft.com/office/powerpoint/2010/main" val="2611170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0EC2-0333-4AA4-B51A-169BE52B3A23}"/>
              </a:ext>
            </a:extLst>
          </p:cNvPr>
          <p:cNvSpPr>
            <a:spLocks noGrp="1"/>
          </p:cNvSpPr>
          <p:nvPr>
            <p:ph type="title"/>
          </p:nvPr>
        </p:nvSpPr>
        <p:spPr>
          <a:xfrm>
            <a:off x="584412" y="908720"/>
            <a:ext cx="2641019" cy="3936492"/>
          </a:xfrm>
        </p:spPr>
        <p:txBody>
          <a:bodyPr anchor="ctr">
            <a:normAutofit/>
          </a:bodyPr>
          <a:lstStyle/>
          <a:p>
            <a:pPr algn="ctr"/>
            <a:r>
              <a:rPr lang="en-GB" sz="2000" dirty="0"/>
              <a:t>Global Challenges – how to respond </a:t>
            </a:r>
          </a:p>
        </p:txBody>
      </p:sp>
      <p:sp>
        <p:nvSpPr>
          <p:cNvPr id="3" name="Content Placeholder 2">
            <a:extLst>
              <a:ext uri="{FF2B5EF4-FFF2-40B4-BE49-F238E27FC236}">
                <a16:creationId xmlns:a16="http://schemas.microsoft.com/office/drawing/2014/main" id="{B40B647B-FC53-9D72-9DEF-254161734009}"/>
              </a:ext>
            </a:extLst>
          </p:cNvPr>
          <p:cNvSpPr>
            <a:spLocks noGrp="1"/>
          </p:cNvSpPr>
          <p:nvPr>
            <p:ph idx="1"/>
          </p:nvPr>
        </p:nvSpPr>
        <p:spPr>
          <a:xfrm>
            <a:off x="3739405" y="764706"/>
            <a:ext cx="4799948" cy="3936493"/>
          </a:xfrm>
        </p:spPr>
        <p:txBody>
          <a:bodyPr anchor="ctr">
            <a:normAutofit fontScale="62500" lnSpcReduction="20000"/>
          </a:bodyPr>
          <a:lstStyle/>
          <a:p>
            <a:pPr marL="0" indent="0">
              <a:buNone/>
            </a:pPr>
            <a:r>
              <a:rPr lang="en-GB" dirty="0"/>
              <a:t>The critical aspects of global health are:</a:t>
            </a:r>
          </a:p>
          <a:p>
            <a:r>
              <a:rPr lang="en-GB" dirty="0"/>
              <a:t>interaction with policymakers and professionals in countries at varying stages of development, </a:t>
            </a:r>
          </a:p>
          <a:p>
            <a:r>
              <a:rPr lang="en-GB" dirty="0"/>
              <a:t>policy development by national and international organizations, </a:t>
            </a:r>
          </a:p>
          <a:p>
            <a:r>
              <a:rPr lang="en-GB" dirty="0"/>
              <a:t>questions of funding and prioritization, </a:t>
            </a:r>
          </a:p>
          <a:p>
            <a:r>
              <a:rPr lang="en-GB" dirty="0"/>
              <a:t>the social determinants of health, </a:t>
            </a:r>
          </a:p>
          <a:p>
            <a:r>
              <a:rPr lang="en-GB" dirty="0"/>
              <a:t>education, governance and capacity-building,</a:t>
            </a:r>
          </a:p>
          <a:p>
            <a:r>
              <a:rPr lang="en-GB" dirty="0"/>
              <a:t>All these take place within a complex political, moral and philosophical environment.</a:t>
            </a:r>
          </a:p>
        </p:txBody>
      </p:sp>
    </p:spTree>
    <p:extLst>
      <p:ext uri="{BB962C8B-B14F-4D97-AF65-F5344CB8AC3E}">
        <p14:creationId xmlns:p14="http://schemas.microsoft.com/office/powerpoint/2010/main" val="19759373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D0AD6-2062-CB05-FA69-BCC13C642B3D}"/>
              </a:ext>
            </a:extLst>
          </p:cNvPr>
          <p:cNvSpPr>
            <a:spLocks noGrp="1"/>
          </p:cNvSpPr>
          <p:nvPr>
            <p:ph type="title"/>
          </p:nvPr>
        </p:nvSpPr>
        <p:spPr>
          <a:xfrm>
            <a:off x="4283970" y="47081"/>
            <a:ext cx="3575603" cy="1231490"/>
          </a:xfrm>
        </p:spPr>
        <p:txBody>
          <a:bodyPr>
            <a:normAutofit/>
          </a:bodyPr>
          <a:lstStyle/>
          <a:p>
            <a:r>
              <a:rPr lang="en-GB" sz="2700" dirty="0"/>
              <a:t>Noncommunicable diseases </a:t>
            </a:r>
          </a:p>
        </p:txBody>
      </p:sp>
      <p:pic>
        <p:nvPicPr>
          <p:cNvPr id="15" name="Picture 14" descr="Heartshaped platelets suspended in the air">
            <a:extLst>
              <a:ext uri="{FF2B5EF4-FFF2-40B4-BE49-F238E27FC236}">
                <a16:creationId xmlns:a16="http://schemas.microsoft.com/office/drawing/2014/main" id="{D5D530F3-70BA-F26C-4762-724C17B33ECE}"/>
              </a:ext>
            </a:extLst>
          </p:cNvPr>
          <p:cNvPicPr>
            <a:picLocks noChangeAspect="1"/>
          </p:cNvPicPr>
          <p:nvPr/>
        </p:nvPicPr>
        <p:blipFill>
          <a:blip r:embed="rId2"/>
          <a:srcRect l="28290" r="21024"/>
          <a:stretch/>
        </p:blipFill>
        <p:spPr>
          <a:xfrm>
            <a:off x="-1" y="857259"/>
            <a:ext cx="3476010" cy="5143493"/>
          </a:xfrm>
          <a:prstGeom prst="rect">
            <a:avLst/>
          </a:prstGeom>
        </p:spPr>
      </p:pic>
      <p:sp>
        <p:nvSpPr>
          <p:cNvPr id="3" name="Content Placeholder 2">
            <a:extLst>
              <a:ext uri="{FF2B5EF4-FFF2-40B4-BE49-F238E27FC236}">
                <a16:creationId xmlns:a16="http://schemas.microsoft.com/office/drawing/2014/main" id="{39FE394A-BFD4-FEF9-2B4B-C948F5754BF1}"/>
              </a:ext>
            </a:extLst>
          </p:cNvPr>
          <p:cNvSpPr>
            <a:spLocks noGrp="1"/>
          </p:cNvSpPr>
          <p:nvPr>
            <p:ph idx="1"/>
          </p:nvPr>
        </p:nvSpPr>
        <p:spPr>
          <a:xfrm>
            <a:off x="3961786" y="1052738"/>
            <a:ext cx="4858686" cy="4490815"/>
          </a:xfrm>
        </p:spPr>
        <p:txBody>
          <a:bodyPr>
            <a:noAutofit/>
          </a:bodyPr>
          <a:lstStyle/>
          <a:p>
            <a:pPr>
              <a:lnSpc>
                <a:spcPct val="90000"/>
              </a:lnSpc>
            </a:pPr>
            <a:r>
              <a:rPr lang="en-GB" sz="1400" dirty="0"/>
              <a:t>Noncommunicable diseases (NCDs), including heart disease, stroke, cancer, diabetes and chronic lung disease, are collectively responsible for 74% of all deaths worldwide. More than three-quarters of all NCD deaths, and 86% of the 17 million people who died prematurely, or before reaching 70 years of age, occur in low- and middle-income countries. </a:t>
            </a:r>
          </a:p>
          <a:p>
            <a:pPr>
              <a:lnSpc>
                <a:spcPct val="90000"/>
              </a:lnSpc>
            </a:pPr>
            <a:r>
              <a:rPr lang="en-GB" sz="1400" dirty="0"/>
              <a:t>NCDs share four major risk factors: tobacco use, physical inactivity, the harmful use of alcohol and unhealthy diets. </a:t>
            </a:r>
          </a:p>
          <a:p>
            <a:pPr>
              <a:lnSpc>
                <a:spcPct val="90000"/>
              </a:lnSpc>
            </a:pPr>
            <a:r>
              <a:rPr lang="en-GB" sz="1400" dirty="0"/>
              <a:t>The epidemic of NCDs poses devastating health consequences for individuals, families and communities, and threatens to overwhelm health systems. The socioeconomic costs associated with NCDs make the prevention and control of these diseases a major development imperative for the 21st century. </a:t>
            </a:r>
          </a:p>
          <a:p>
            <a:pPr>
              <a:lnSpc>
                <a:spcPct val="90000"/>
              </a:lnSpc>
            </a:pPr>
            <a:r>
              <a:rPr lang="en-GB" sz="1400" dirty="0"/>
              <a:t>WHO’s mission is to provide leadership and the evidence base for international action on surveillance, prevention and control of NCDs. Urgent government action is needed to meet global targets to reduce the burden of NCDs.</a:t>
            </a:r>
          </a:p>
        </p:txBody>
      </p:sp>
    </p:spTree>
    <p:extLst>
      <p:ext uri="{BB962C8B-B14F-4D97-AF65-F5344CB8AC3E}">
        <p14:creationId xmlns:p14="http://schemas.microsoft.com/office/powerpoint/2010/main" val="3147966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292B4-C61F-D2E5-B5CC-968426C4392F}"/>
              </a:ext>
            </a:extLst>
          </p:cNvPr>
          <p:cNvSpPr>
            <a:spLocks noGrp="1"/>
          </p:cNvSpPr>
          <p:nvPr>
            <p:ph type="title"/>
          </p:nvPr>
        </p:nvSpPr>
        <p:spPr>
          <a:xfrm>
            <a:off x="583708" y="824697"/>
            <a:ext cx="2641019" cy="3936492"/>
          </a:xfrm>
        </p:spPr>
        <p:txBody>
          <a:bodyPr anchor="ctr">
            <a:normAutofit/>
          </a:bodyPr>
          <a:lstStyle/>
          <a:p>
            <a:pPr algn="ctr"/>
            <a:r>
              <a:rPr lang="en-GB" sz="1950" dirty="0"/>
              <a:t>WHO Response for Noncommunicable diseases </a:t>
            </a:r>
          </a:p>
        </p:txBody>
      </p:sp>
      <p:sp>
        <p:nvSpPr>
          <p:cNvPr id="3" name="Content Placeholder 2">
            <a:extLst>
              <a:ext uri="{FF2B5EF4-FFF2-40B4-BE49-F238E27FC236}">
                <a16:creationId xmlns:a16="http://schemas.microsoft.com/office/drawing/2014/main" id="{CF31D280-C504-647C-EE50-1F60FEE6B590}"/>
              </a:ext>
            </a:extLst>
          </p:cNvPr>
          <p:cNvSpPr>
            <a:spLocks noGrp="1"/>
          </p:cNvSpPr>
          <p:nvPr>
            <p:ph idx="1"/>
          </p:nvPr>
        </p:nvSpPr>
        <p:spPr>
          <a:xfrm>
            <a:off x="3731896" y="188642"/>
            <a:ext cx="4799948" cy="5208607"/>
          </a:xfrm>
        </p:spPr>
        <p:txBody>
          <a:bodyPr anchor="ctr">
            <a:normAutofit/>
          </a:bodyPr>
          <a:lstStyle/>
          <a:p>
            <a:pPr>
              <a:lnSpc>
                <a:spcPct val="90000"/>
              </a:lnSpc>
            </a:pPr>
            <a:r>
              <a:rPr lang="en-GB" sz="1600" dirty="0"/>
              <a:t>The WHO Department of Noncommunicable Diseases is responsible for global leadership, coordination, guidance and technical support to reduce premature mortality and morbidity from NCDs.</a:t>
            </a:r>
          </a:p>
          <a:p>
            <a:pPr>
              <a:lnSpc>
                <a:spcPct val="90000"/>
              </a:lnSpc>
            </a:pPr>
            <a:r>
              <a:rPr lang="en-GB" sz="1600" dirty="0"/>
              <a:t> In 2019, the World Health Assembly extended the WHO Global action plan for the prevention and control of NCDs 2013–2020 to 2030. It called for the development of an Implementation Roadmap 2023–2030 to accelerate progress on preventing and controlling NCDs..</a:t>
            </a:r>
          </a:p>
          <a:p>
            <a:pPr>
              <a:lnSpc>
                <a:spcPct val="90000"/>
              </a:lnSpc>
            </a:pPr>
            <a:r>
              <a:rPr lang="en-GB" sz="1600" dirty="0"/>
              <a:t>Noncommunicable diseases are recognized as a major global challenge in the United Nations 2030 Agenda for Sustainable Development. </a:t>
            </a:r>
          </a:p>
          <a:p>
            <a:pPr>
              <a:lnSpc>
                <a:spcPct val="90000"/>
              </a:lnSpc>
            </a:pPr>
            <a:r>
              <a:rPr lang="en-GB" sz="1600" dirty="0"/>
              <a:t>The Agenda sets the target of reducing premature deaths from NCDs by one third by 2030. </a:t>
            </a:r>
          </a:p>
          <a:p>
            <a:pPr>
              <a:lnSpc>
                <a:spcPct val="90000"/>
              </a:lnSpc>
            </a:pPr>
            <a:r>
              <a:rPr lang="en-GB" sz="1600" dirty="0"/>
              <a:t>WHO plays a key leadership role in the coordination and promotion of the global fight against NCDs and the achievement of the Sustainable Development Goals target 3.4.</a:t>
            </a:r>
          </a:p>
        </p:txBody>
      </p:sp>
    </p:spTree>
    <p:extLst>
      <p:ext uri="{BB962C8B-B14F-4D97-AF65-F5344CB8AC3E}">
        <p14:creationId xmlns:p14="http://schemas.microsoft.com/office/powerpoint/2010/main" val="36365793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64BB-1B45-9FCA-3C35-4D17DA103B49}"/>
              </a:ext>
            </a:extLst>
          </p:cNvPr>
          <p:cNvSpPr>
            <a:spLocks noGrp="1"/>
          </p:cNvSpPr>
          <p:nvPr>
            <p:ph type="title"/>
          </p:nvPr>
        </p:nvSpPr>
        <p:spPr>
          <a:xfrm>
            <a:off x="4139954" y="116632"/>
            <a:ext cx="3479177" cy="1050398"/>
          </a:xfrm>
        </p:spPr>
        <p:txBody>
          <a:bodyPr>
            <a:normAutofit/>
          </a:bodyPr>
          <a:lstStyle/>
          <a:p>
            <a:r>
              <a:rPr lang="en-GB" dirty="0"/>
              <a:t>Air Pollution</a:t>
            </a:r>
          </a:p>
        </p:txBody>
      </p:sp>
      <p:pic>
        <p:nvPicPr>
          <p:cNvPr id="5" name="Picture 4">
            <a:extLst>
              <a:ext uri="{FF2B5EF4-FFF2-40B4-BE49-F238E27FC236}">
                <a16:creationId xmlns:a16="http://schemas.microsoft.com/office/drawing/2014/main" id="{D0294634-3C0B-CF5C-B1C9-9289CA5F58DD}"/>
              </a:ext>
            </a:extLst>
          </p:cNvPr>
          <p:cNvPicPr>
            <a:picLocks noChangeAspect="1"/>
          </p:cNvPicPr>
          <p:nvPr/>
        </p:nvPicPr>
        <p:blipFill>
          <a:blip r:embed="rId2"/>
          <a:srcRect l="25543" r="33667"/>
          <a:stretch/>
        </p:blipFill>
        <p:spPr>
          <a:xfrm>
            <a:off x="3" y="857260"/>
            <a:ext cx="3729824" cy="5143493"/>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8396AD09-345B-DFB8-8709-82512785349F}"/>
              </a:ext>
            </a:extLst>
          </p:cNvPr>
          <p:cNvSpPr>
            <a:spLocks noGrp="1"/>
          </p:cNvSpPr>
          <p:nvPr>
            <p:ph idx="1"/>
          </p:nvPr>
        </p:nvSpPr>
        <p:spPr>
          <a:xfrm>
            <a:off x="4058215" y="1484786"/>
            <a:ext cx="4762259" cy="4176463"/>
          </a:xfrm>
        </p:spPr>
        <p:txBody>
          <a:bodyPr>
            <a:noAutofit/>
          </a:bodyPr>
          <a:lstStyle/>
          <a:p>
            <a:pPr>
              <a:lnSpc>
                <a:spcPct val="90000"/>
              </a:lnSpc>
            </a:pPr>
            <a:r>
              <a:rPr lang="en-GB" sz="1700" dirty="0"/>
              <a:t>Air pollution is contamination of the indoor or outdoor environment by any chemical, physical or biological agent that modifies the natural characteristics of the atmosphere.</a:t>
            </a:r>
          </a:p>
          <a:p>
            <a:pPr>
              <a:lnSpc>
                <a:spcPct val="90000"/>
              </a:lnSpc>
            </a:pPr>
            <a:r>
              <a:rPr lang="en-GB" sz="1700" dirty="0"/>
              <a:t>Pollutants of major public health concern include particulate matter, carbon monoxide, ozone, nitrogen dioxide and </a:t>
            </a:r>
            <a:r>
              <a:rPr lang="en-GB" sz="1700" dirty="0" err="1"/>
              <a:t>sulfur</a:t>
            </a:r>
            <a:r>
              <a:rPr lang="en-GB" sz="1700" dirty="0"/>
              <a:t> dioxide. </a:t>
            </a:r>
          </a:p>
          <a:p>
            <a:pPr>
              <a:lnSpc>
                <a:spcPct val="90000"/>
              </a:lnSpc>
            </a:pPr>
            <a:r>
              <a:rPr lang="en-GB" sz="1700" dirty="0"/>
              <a:t>WHO data show that almost all of the global population (99%) breathe air that exceeds WHO guideline limits and contains high levels of pollutants, with low- and middle-income countries suffering from the highest exposures.</a:t>
            </a:r>
          </a:p>
          <a:p>
            <a:pPr>
              <a:lnSpc>
                <a:spcPct val="90000"/>
              </a:lnSpc>
            </a:pPr>
            <a:r>
              <a:rPr lang="en-GB" sz="1700" dirty="0"/>
              <a:t>Air quality is closely linked to the earth’s climate and ecosystems globally. </a:t>
            </a:r>
          </a:p>
        </p:txBody>
      </p:sp>
    </p:spTree>
    <p:extLst>
      <p:ext uri="{BB962C8B-B14F-4D97-AF65-F5344CB8AC3E}">
        <p14:creationId xmlns:p14="http://schemas.microsoft.com/office/powerpoint/2010/main" val="4160255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FB669-A11C-2799-0DC5-8DAD20380D52}"/>
              </a:ext>
            </a:extLst>
          </p:cNvPr>
          <p:cNvSpPr>
            <a:spLocks noGrp="1"/>
          </p:cNvSpPr>
          <p:nvPr>
            <p:ph type="title"/>
          </p:nvPr>
        </p:nvSpPr>
        <p:spPr>
          <a:xfrm>
            <a:off x="4067946" y="332656"/>
            <a:ext cx="3575603" cy="936104"/>
          </a:xfrm>
        </p:spPr>
        <p:txBody>
          <a:bodyPr>
            <a:normAutofit fontScale="90000"/>
          </a:bodyPr>
          <a:lstStyle/>
          <a:p>
            <a:r>
              <a:rPr lang="en-GB" sz="2800" dirty="0"/>
              <a:t>WHO Response to Air Pollution </a:t>
            </a:r>
          </a:p>
        </p:txBody>
      </p:sp>
      <p:pic>
        <p:nvPicPr>
          <p:cNvPr id="5" name="Picture 4" descr="Smoke from factory">
            <a:extLst>
              <a:ext uri="{FF2B5EF4-FFF2-40B4-BE49-F238E27FC236}">
                <a16:creationId xmlns:a16="http://schemas.microsoft.com/office/drawing/2014/main" id="{2122BB64-5890-33D1-0527-A28E219DDE85}"/>
              </a:ext>
            </a:extLst>
          </p:cNvPr>
          <p:cNvPicPr>
            <a:picLocks noChangeAspect="1"/>
          </p:cNvPicPr>
          <p:nvPr/>
        </p:nvPicPr>
        <p:blipFill>
          <a:blip r:embed="rId2"/>
          <a:srcRect l="45092" r="9797" b="-1"/>
          <a:stretch/>
        </p:blipFill>
        <p:spPr>
          <a:xfrm>
            <a:off x="-1" y="857259"/>
            <a:ext cx="3476010" cy="5143493"/>
          </a:xfrm>
          <a:prstGeom prst="rect">
            <a:avLst/>
          </a:prstGeom>
        </p:spPr>
      </p:pic>
      <p:sp>
        <p:nvSpPr>
          <p:cNvPr id="3" name="Content Placeholder 2">
            <a:extLst>
              <a:ext uri="{FF2B5EF4-FFF2-40B4-BE49-F238E27FC236}">
                <a16:creationId xmlns:a16="http://schemas.microsoft.com/office/drawing/2014/main" id="{E1BF7F30-3A3F-B030-41C8-811A5AFA024B}"/>
              </a:ext>
            </a:extLst>
          </p:cNvPr>
          <p:cNvSpPr>
            <a:spLocks noGrp="1"/>
          </p:cNvSpPr>
          <p:nvPr>
            <p:ph idx="1"/>
          </p:nvPr>
        </p:nvSpPr>
        <p:spPr>
          <a:xfrm>
            <a:off x="3961786" y="1268761"/>
            <a:ext cx="4858686" cy="4274790"/>
          </a:xfrm>
        </p:spPr>
        <p:txBody>
          <a:bodyPr>
            <a:normAutofit/>
          </a:bodyPr>
          <a:lstStyle/>
          <a:p>
            <a:pPr>
              <a:lnSpc>
                <a:spcPct val="90000"/>
              </a:lnSpc>
            </a:pPr>
            <a:r>
              <a:rPr lang="en-GB" sz="1800" dirty="0"/>
              <a:t>WHO provides technical support to WHO’s Member States in the development of normative guidance, tools and provision of authoritative advice on health issues related to air pollution and its sources. </a:t>
            </a:r>
          </a:p>
          <a:p>
            <a:pPr>
              <a:lnSpc>
                <a:spcPct val="90000"/>
              </a:lnSpc>
            </a:pPr>
            <a:r>
              <a:rPr lang="en-GB" sz="1800" dirty="0"/>
              <a:t>WHO monitors and reports on global trends and changes in health outcomes associated with actions taken to address air pollution at the national, regional and global levels. </a:t>
            </a:r>
          </a:p>
          <a:p>
            <a:pPr>
              <a:lnSpc>
                <a:spcPct val="90000"/>
              </a:lnSpc>
            </a:pPr>
            <a:r>
              <a:rPr lang="en-GB" sz="1800" dirty="0"/>
              <a:t>WHO has also developed and implemented a strategy for raising awareness on the risk of air pollution, as well as available solutions that can be implemented to mitigate the risks of exposure to air pollution. </a:t>
            </a:r>
          </a:p>
        </p:txBody>
      </p:sp>
    </p:spTree>
    <p:extLst>
      <p:ext uri="{BB962C8B-B14F-4D97-AF65-F5344CB8AC3E}">
        <p14:creationId xmlns:p14="http://schemas.microsoft.com/office/powerpoint/2010/main" val="13864156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9316B-C39F-B145-11AB-3DC65BCFBBA3}"/>
              </a:ext>
            </a:extLst>
          </p:cNvPr>
          <p:cNvSpPr>
            <a:spLocks noGrp="1"/>
          </p:cNvSpPr>
          <p:nvPr>
            <p:ph type="title"/>
          </p:nvPr>
        </p:nvSpPr>
        <p:spPr>
          <a:xfrm>
            <a:off x="4058215" y="239015"/>
            <a:ext cx="3479177" cy="618245"/>
          </a:xfrm>
        </p:spPr>
        <p:txBody>
          <a:bodyPr>
            <a:normAutofit/>
          </a:bodyPr>
          <a:lstStyle/>
          <a:p>
            <a:r>
              <a:rPr lang="en-GB" sz="2400" dirty="0"/>
              <a:t>Climate Change</a:t>
            </a:r>
          </a:p>
        </p:txBody>
      </p:sp>
      <p:pic>
        <p:nvPicPr>
          <p:cNvPr id="5" name="Picture 4">
            <a:extLst>
              <a:ext uri="{FF2B5EF4-FFF2-40B4-BE49-F238E27FC236}">
                <a16:creationId xmlns:a16="http://schemas.microsoft.com/office/drawing/2014/main" id="{3A73A95A-50D0-43C6-628A-CC37C4A9C7F6}"/>
              </a:ext>
            </a:extLst>
          </p:cNvPr>
          <p:cNvPicPr>
            <a:picLocks noChangeAspect="1"/>
          </p:cNvPicPr>
          <p:nvPr/>
        </p:nvPicPr>
        <p:blipFill>
          <a:blip r:embed="rId2"/>
          <a:srcRect l="36907" r="22303"/>
          <a:stretch/>
        </p:blipFill>
        <p:spPr>
          <a:xfrm>
            <a:off x="3" y="857261"/>
            <a:ext cx="3729824" cy="4731980"/>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EC0E6A36-9E2A-BD66-8701-B63E1BD83C5D}"/>
              </a:ext>
            </a:extLst>
          </p:cNvPr>
          <p:cNvSpPr>
            <a:spLocks noGrp="1"/>
          </p:cNvSpPr>
          <p:nvPr>
            <p:ph idx="1"/>
          </p:nvPr>
        </p:nvSpPr>
        <p:spPr>
          <a:xfrm>
            <a:off x="3851921" y="857260"/>
            <a:ext cx="5112568" cy="4686293"/>
          </a:xfrm>
        </p:spPr>
        <p:txBody>
          <a:bodyPr>
            <a:noAutofit/>
          </a:bodyPr>
          <a:lstStyle/>
          <a:p>
            <a:pPr>
              <a:lnSpc>
                <a:spcPct val="90000"/>
              </a:lnSpc>
            </a:pPr>
            <a:r>
              <a:rPr lang="en-GB" sz="1600" dirty="0"/>
              <a:t>Climate change affects the social and environmental determinants of health – clean air, safe drinking water, sufficient food and secure shelter.</a:t>
            </a:r>
          </a:p>
          <a:p>
            <a:pPr>
              <a:lnSpc>
                <a:spcPct val="90000"/>
              </a:lnSpc>
            </a:pPr>
            <a:r>
              <a:rPr lang="en-GB" sz="1600" dirty="0"/>
              <a:t>Between 2030 and 2050, climate change is expected to cause approximately 250 000 additional deaths per year, from malnutrition, malaria, diarrhoea and heat stress.</a:t>
            </a:r>
          </a:p>
          <a:p>
            <a:pPr>
              <a:lnSpc>
                <a:spcPct val="90000"/>
              </a:lnSpc>
            </a:pPr>
            <a:r>
              <a:rPr lang="en-GB" sz="1600" dirty="0"/>
              <a:t>The direct damage costs to health (i.e. excluding costs in health-determining sectors such as agriculture and water and sanitation), is estimated to be between USD 2-4 billion/year by 2030.</a:t>
            </a:r>
          </a:p>
          <a:p>
            <a:pPr>
              <a:lnSpc>
                <a:spcPct val="90000"/>
              </a:lnSpc>
            </a:pPr>
            <a:r>
              <a:rPr lang="en-GB" sz="1600" dirty="0"/>
              <a:t>Areas with weak health infrastructure – mostly in developing countries – will be the least able to cope without assistance to prepare and respond.</a:t>
            </a:r>
          </a:p>
          <a:p>
            <a:pPr>
              <a:lnSpc>
                <a:spcPct val="90000"/>
              </a:lnSpc>
            </a:pPr>
            <a:r>
              <a:rPr lang="en-GB" sz="1600" dirty="0"/>
              <a:t>Reducing emissions of greenhouse gases through better transport, food and energy-use choices can result in improved health, particularly through reduced air pollution (Adapted from World Health Organisation, 2021)</a:t>
            </a:r>
          </a:p>
        </p:txBody>
      </p:sp>
    </p:spTree>
    <p:extLst>
      <p:ext uri="{BB962C8B-B14F-4D97-AF65-F5344CB8AC3E}">
        <p14:creationId xmlns:p14="http://schemas.microsoft.com/office/powerpoint/2010/main" val="6868792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C1EF2-84D0-3928-7051-7E830608B4D0}"/>
              </a:ext>
            </a:extLst>
          </p:cNvPr>
          <p:cNvSpPr>
            <a:spLocks noGrp="1"/>
          </p:cNvSpPr>
          <p:nvPr>
            <p:ph type="title"/>
          </p:nvPr>
        </p:nvSpPr>
        <p:spPr>
          <a:xfrm>
            <a:off x="3930304" y="332658"/>
            <a:ext cx="4530129" cy="1102409"/>
          </a:xfrm>
        </p:spPr>
        <p:txBody>
          <a:bodyPr>
            <a:normAutofit/>
          </a:bodyPr>
          <a:lstStyle/>
          <a:p>
            <a:r>
              <a:rPr lang="en-GB" sz="2800" dirty="0"/>
              <a:t>Global Health Partnerships </a:t>
            </a:r>
          </a:p>
        </p:txBody>
      </p:sp>
      <p:pic>
        <p:nvPicPr>
          <p:cNvPr id="17" name="Graphic 16" descr="Medical">
            <a:extLst>
              <a:ext uri="{FF2B5EF4-FFF2-40B4-BE49-F238E27FC236}">
                <a16:creationId xmlns:a16="http://schemas.microsoft.com/office/drawing/2014/main" id="{04ED93D9-0F32-717C-D2BA-34939C3EDC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77688" y="1861904"/>
            <a:ext cx="3195817" cy="3195817"/>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CE0AF699-CE88-CFC8-31C0-5A556A1A387F}"/>
              </a:ext>
            </a:extLst>
          </p:cNvPr>
          <p:cNvSpPr>
            <a:spLocks noGrp="1"/>
          </p:cNvSpPr>
          <p:nvPr>
            <p:ph idx="1"/>
          </p:nvPr>
        </p:nvSpPr>
        <p:spPr>
          <a:xfrm>
            <a:off x="3918004" y="1556794"/>
            <a:ext cx="4902468" cy="3986757"/>
          </a:xfrm>
        </p:spPr>
        <p:txBody>
          <a:bodyPr>
            <a:normAutofit/>
          </a:bodyPr>
          <a:lstStyle/>
          <a:p>
            <a:pPr>
              <a:lnSpc>
                <a:spcPct val="90000"/>
              </a:lnSpc>
            </a:pPr>
            <a:r>
              <a:rPr lang="en-GB" sz="1600" dirty="0"/>
              <a:t>Global health partnerships, such as the Global Fund to Fight AIDS, Tuberculosis and Malaria and the GAVI, The Vaccine Alliance, were established to streamline efforts in the health sector and respond to the challenges posed by the new aid environment. </a:t>
            </a:r>
          </a:p>
          <a:p>
            <a:pPr>
              <a:lnSpc>
                <a:spcPct val="90000"/>
              </a:lnSpc>
            </a:pPr>
            <a:r>
              <a:rPr lang="en-GB" sz="1600" dirty="0"/>
              <a:t>They involve governments, civil society, international organizations, the private sector and affected communities under an umbrella framework. </a:t>
            </a:r>
          </a:p>
          <a:p>
            <a:pPr>
              <a:lnSpc>
                <a:spcPct val="90000"/>
              </a:lnSpc>
            </a:pPr>
            <a:r>
              <a:rPr lang="en-GB" sz="1600" dirty="0"/>
              <a:t>Their goal is to achieve health improvement that no organization could achieve alone.</a:t>
            </a:r>
          </a:p>
          <a:p>
            <a:pPr>
              <a:lnSpc>
                <a:spcPct val="90000"/>
              </a:lnSpc>
            </a:pPr>
            <a:r>
              <a:rPr lang="en-GB" sz="1600" dirty="0"/>
              <a:t>WHO engages with both global health partnerships through engaging in their governance structures and providing leadership on technical and health systems approaches (WHO, n.d.).</a:t>
            </a:r>
          </a:p>
        </p:txBody>
      </p:sp>
    </p:spTree>
    <p:extLst>
      <p:ext uri="{BB962C8B-B14F-4D97-AF65-F5344CB8AC3E}">
        <p14:creationId xmlns:p14="http://schemas.microsoft.com/office/powerpoint/2010/main" val="633341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3F6B8-5945-E7B7-74EA-AC0AD8973C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99336B4-34B5-70E8-6B12-AB1FBB5D3F8B}"/>
              </a:ext>
            </a:extLst>
          </p:cNvPr>
          <p:cNvSpPr>
            <a:spLocks noGrp="1"/>
          </p:cNvSpPr>
          <p:nvPr>
            <p:ph idx="1"/>
          </p:nvPr>
        </p:nvSpPr>
        <p:spPr/>
        <p:txBody>
          <a:bodyPr/>
          <a:lstStyle/>
          <a:p>
            <a:r>
              <a:rPr lang="en-GB" sz="1600" dirty="0" err="1"/>
              <a:t>Kohlmorgen</a:t>
            </a:r>
            <a:r>
              <a:rPr lang="en-GB" sz="1600" dirty="0"/>
              <a:t>, L., 2007. International governmental organizations and global health governance: The role of the World Health Organization, World Bank and UNAIDS. In Global Health Governance and the Fight Against HIV/AIDS (pp. 119-145). London: Palgrave Macmillan UK.</a:t>
            </a:r>
          </a:p>
          <a:p>
            <a:r>
              <a:rPr lang="en-GB" sz="1600" dirty="0" err="1"/>
              <a:t>Maciocco</a:t>
            </a:r>
            <a:r>
              <a:rPr lang="en-GB" sz="1600" dirty="0"/>
              <a:t>, G. and Stefanini, A., 2007. From Alma-Ata to the Global Fund: the history of international health policy. </a:t>
            </a:r>
            <a:r>
              <a:rPr lang="en-GB" sz="1600" dirty="0" err="1"/>
              <a:t>Revista</a:t>
            </a:r>
            <a:r>
              <a:rPr lang="en-GB" sz="1600" dirty="0"/>
              <a:t> </a:t>
            </a:r>
            <a:r>
              <a:rPr lang="en-GB" sz="1600" dirty="0" err="1"/>
              <a:t>Brasileira</a:t>
            </a:r>
            <a:r>
              <a:rPr lang="en-GB" sz="1600" dirty="0"/>
              <a:t> de </a:t>
            </a:r>
            <a:r>
              <a:rPr lang="en-GB" sz="1600" dirty="0" err="1"/>
              <a:t>Saúde</a:t>
            </a:r>
            <a:r>
              <a:rPr lang="en-GB" sz="1600" dirty="0"/>
              <a:t> </a:t>
            </a:r>
            <a:r>
              <a:rPr lang="en-GB" sz="1600" dirty="0" err="1"/>
              <a:t>Materno</a:t>
            </a:r>
            <a:r>
              <a:rPr lang="en-GB" sz="1600" dirty="0"/>
              <a:t> </a:t>
            </a:r>
            <a:r>
              <a:rPr lang="en-GB" sz="1600" dirty="0" err="1"/>
              <a:t>Infantil</a:t>
            </a:r>
            <a:r>
              <a:rPr lang="en-GB" sz="1600" dirty="0"/>
              <a:t>, 7, pp.479-486.</a:t>
            </a:r>
          </a:p>
          <a:p>
            <a:r>
              <a:rPr lang="en-GB" sz="1600" dirty="0" err="1"/>
              <a:t>Morens</a:t>
            </a:r>
            <a:r>
              <a:rPr lang="en-GB" sz="1600" dirty="0"/>
              <a:t>, D.M. and Fauci, A.S., 2020. Emerging pandemic diseases: how we got to COVID-19. </a:t>
            </a:r>
            <a:r>
              <a:rPr lang="en-GB" sz="1600"/>
              <a:t>Cell, 182(5), pp.1077-1092.</a:t>
            </a:r>
            <a:endParaRPr lang="en-GB" sz="1600" dirty="0"/>
          </a:p>
          <a:p>
            <a:r>
              <a:rPr lang="en-GB" sz="1600" dirty="0"/>
              <a:t>Ruger JP, </a:t>
            </a:r>
            <a:r>
              <a:rPr lang="en-GB" sz="1600" dirty="0" err="1"/>
              <a:t>Yach</a:t>
            </a:r>
            <a:r>
              <a:rPr lang="en-GB" sz="1600" dirty="0"/>
              <a:t> D. The Global Role of the World Health Organization. Glob Health Gov. 2009 Apr 1;2(2):1-11. Available from https://pmc.ncbi.nlm.nih.gov/articles/PMC3981564/ [Accessed 30 January November 2024].</a:t>
            </a:r>
          </a:p>
          <a:p>
            <a:pPr marL="0" indent="0">
              <a:buNone/>
            </a:pPr>
            <a:endParaRPr lang="en-GB" sz="1600" dirty="0"/>
          </a:p>
        </p:txBody>
      </p:sp>
      <p:sp>
        <p:nvSpPr>
          <p:cNvPr id="4" name="Date Placeholder 3">
            <a:extLst>
              <a:ext uri="{FF2B5EF4-FFF2-40B4-BE49-F238E27FC236}">
                <a16:creationId xmlns:a16="http://schemas.microsoft.com/office/drawing/2014/main" id="{335E0CBD-670F-0776-2D74-6E82B1F1FEDD}"/>
              </a:ext>
            </a:extLst>
          </p:cNvPr>
          <p:cNvSpPr>
            <a:spLocks noGrp="1"/>
          </p:cNvSpPr>
          <p:nvPr>
            <p:ph type="dt" sz="half" idx="10"/>
          </p:nvPr>
        </p:nvSpPr>
        <p:spPr/>
        <p:txBody>
          <a:bodyPr/>
          <a:lstStyle/>
          <a:p>
            <a:pPr>
              <a:defRPr/>
            </a:pPr>
            <a:fld id="{CCBD3259-2FF3-4D79-946D-C5CDA461F24B}" type="datetime1">
              <a:rPr lang="en-GB" altLang="en-US" smtClean="0"/>
              <a:pPr>
                <a:defRPr/>
              </a:pPr>
              <a:t>14/07/2026</a:t>
            </a:fld>
            <a:endParaRPr lang="en-GB" altLang="en-US" dirty="0"/>
          </a:p>
        </p:txBody>
      </p:sp>
      <p:sp>
        <p:nvSpPr>
          <p:cNvPr id="5" name="Slide Number Placeholder 4">
            <a:extLst>
              <a:ext uri="{FF2B5EF4-FFF2-40B4-BE49-F238E27FC236}">
                <a16:creationId xmlns:a16="http://schemas.microsoft.com/office/drawing/2014/main" id="{71849994-C89A-8F41-4284-C162ED0D985F}"/>
              </a:ext>
            </a:extLst>
          </p:cNvPr>
          <p:cNvSpPr>
            <a:spLocks noGrp="1"/>
          </p:cNvSpPr>
          <p:nvPr>
            <p:ph type="sldNum" sz="quarter" idx="12"/>
          </p:nvPr>
        </p:nvSpPr>
        <p:spPr/>
        <p:txBody>
          <a:bodyPr/>
          <a:lstStyle/>
          <a:p>
            <a:pPr>
              <a:defRPr/>
            </a:pPr>
            <a:fld id="{B6EA6BB5-5C58-42AB-859A-19261A4C39A7}" type="slidenum">
              <a:rPr lang="en-GB" altLang="en-US" smtClean="0"/>
              <a:pPr>
                <a:defRPr/>
              </a:pPr>
              <a:t>35</a:t>
            </a:fld>
            <a:endParaRPr lang="en-GB" altLang="en-US"/>
          </a:p>
        </p:txBody>
      </p:sp>
    </p:spTree>
    <p:extLst>
      <p:ext uri="{BB962C8B-B14F-4D97-AF65-F5344CB8AC3E}">
        <p14:creationId xmlns:p14="http://schemas.microsoft.com/office/powerpoint/2010/main" val="299275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4" descr="Question mark. Red hand drawn Doodle FAQ symbol. 13995977 ...">
            <a:extLst>
              <a:ext uri="{FF2B5EF4-FFF2-40B4-BE49-F238E27FC236}">
                <a16:creationId xmlns:a16="http://schemas.microsoft.com/office/drawing/2014/main" id="{FEF45B3D-52AA-534F-E964-AC75F62375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3274" r="2" b="25639"/>
          <a:stretch>
            <a:fillRect/>
          </a:stretch>
        </p:blipFill>
        <p:spPr bwMode="auto">
          <a:xfrm>
            <a:off x="482600" y="1125538"/>
            <a:ext cx="8178800" cy="475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2086</TotalTime>
  <Words>3173</Words>
  <Application>Microsoft Office PowerPoint</Application>
  <PresentationFormat>On-screen Show (4:3)</PresentationFormat>
  <Paragraphs>247</Paragraphs>
  <Slides>36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Myriad Pro</vt:lpstr>
      <vt:lpstr>Arial</vt:lpstr>
      <vt:lpstr>Symbol</vt:lpstr>
      <vt:lpstr>Verdana</vt:lpstr>
      <vt:lpstr>Wingdings</vt:lpstr>
      <vt:lpstr>20140311PresentationUWTSDTemplate</vt:lpstr>
      <vt:lpstr>  </vt:lpstr>
      <vt:lpstr>Course Overview</vt:lpstr>
      <vt:lpstr>Course Overview</vt:lpstr>
      <vt:lpstr>Lesson Objectives</vt:lpstr>
      <vt:lpstr>Introduction</vt:lpstr>
      <vt:lpstr>Key stakeholders in Global Health</vt:lpstr>
      <vt:lpstr>World Health Organisation Video</vt:lpstr>
      <vt:lpstr>World Health Organisation</vt:lpstr>
      <vt:lpstr>WHO Core Functions</vt:lpstr>
      <vt:lpstr>WHO and Its Role in Surveillance </vt:lpstr>
      <vt:lpstr>The Role of The  World Bank in Global Health</vt:lpstr>
      <vt:lpstr>UNAIDS and Global Health </vt:lpstr>
      <vt:lpstr>Global Fund and Health</vt:lpstr>
      <vt:lpstr>The Role of Non-Governmental Organisations</vt:lpstr>
      <vt:lpstr>Goals and Strategies for NGOs</vt:lpstr>
      <vt:lpstr>NGOs defined by their range of Activities</vt:lpstr>
      <vt:lpstr>Charitable (secular) organizations</vt:lpstr>
      <vt:lpstr>Contemporary Challenges in Global health</vt:lpstr>
      <vt:lpstr>Millennium Development Goals (United Nations) </vt:lpstr>
      <vt:lpstr>Globalization of Health Challenges </vt:lpstr>
      <vt:lpstr>Demographic and Social changes that influence health</vt:lpstr>
      <vt:lpstr>Global economic influences on  health </vt:lpstr>
      <vt:lpstr>Environmental influences on Health </vt:lpstr>
      <vt:lpstr>THE HIV/AIDS EPIDEMIC </vt:lpstr>
      <vt:lpstr>HIV and AIDS Among Adolescents </vt:lpstr>
      <vt:lpstr>Factors involved in the emergence of new infections – especially viral </vt:lpstr>
      <vt:lpstr>What is Coronavirus &amp; COVID-19 </vt:lpstr>
      <vt:lpstr>Global Challenges – how to respond </vt:lpstr>
      <vt:lpstr>Noncommunicable diseases </vt:lpstr>
      <vt:lpstr>WHO Response for Noncommunicable diseases </vt:lpstr>
      <vt:lpstr>Air Pollution</vt:lpstr>
      <vt:lpstr>WHO Response to Air Pollution </vt:lpstr>
      <vt:lpstr>Climate Change</vt:lpstr>
      <vt:lpstr>Global Health Partnerships </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Itse Olaoye</cp:lastModifiedBy>
  <cp:revision>231</cp:revision>
  <cp:lastPrinted>1601-01-01T00:00:00Z</cp:lastPrinted>
  <dcterms:created xsi:type="dcterms:W3CDTF">2002-10-07T19:43:58Z</dcterms:created>
  <dcterms:modified xsi:type="dcterms:W3CDTF">2026-07-14T08:12:03Z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2025-02-26T16:21:04Z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46ddf792-2858-4063-bfd7-60a0a381f6ef</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