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0" r:id="rId1"/>
  </p:sldMasterIdLst>
  <p:notesMasterIdLst>
    <p:notesMasterId r:id="rId13"/>
  </p:notesMasterIdLst>
  <p:sldIdLst>
    <p:sldId id="256" r:id="rId2"/>
    <p:sldId id="266" r:id="rId3"/>
    <p:sldId id="273" r:id="rId4"/>
    <p:sldId id="265" r:id="rId5"/>
    <p:sldId id="276" r:id="rId6"/>
    <p:sldId id="275" r:id="rId7"/>
    <p:sldId id="268" r:id="rId8"/>
    <p:sldId id="269" r:id="rId9"/>
    <p:sldId id="270" r:id="rId10"/>
    <p:sldId id="271" r:id="rId11"/>
    <p:sldId id="272"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5" d="100"/>
          <a:sy n="105" d="100"/>
        </p:scale>
        <p:origin x="714"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63B476F-39AE-4E9F-BA10-046420B37080}" type="doc">
      <dgm:prSet loTypeId="urn:microsoft.com/office/officeart/2005/8/layout/cycle6" loCatId="relationship" qsTypeId="urn:microsoft.com/office/officeart/2005/8/quickstyle/simple1" qsCatId="simple" csTypeId="urn:microsoft.com/office/officeart/2005/8/colors/accent1_2" csCatId="accent1" phldr="1"/>
      <dgm:spPr/>
      <dgm:t>
        <a:bodyPr/>
        <a:lstStyle/>
        <a:p>
          <a:endParaRPr lang="en-GB"/>
        </a:p>
      </dgm:t>
    </dgm:pt>
    <dgm:pt modelId="{0C34B5B4-6177-40FE-9556-C2022D07E12D}">
      <dgm:prSet phldrT="[Text]"/>
      <dgm:spPr>
        <a:solidFill>
          <a:schemeClr val="tx1">
            <a:lumMod val="65000"/>
            <a:lumOff val="35000"/>
          </a:schemeClr>
        </a:solidFill>
        <a:ln>
          <a:solidFill>
            <a:schemeClr val="accent1"/>
          </a:solidFill>
        </a:ln>
      </dgm:spPr>
      <dgm:t>
        <a:bodyPr/>
        <a:lstStyle/>
        <a:p>
          <a:r>
            <a:rPr lang="en-GB" dirty="0"/>
            <a:t>Internal and External Stakeholders</a:t>
          </a:r>
        </a:p>
      </dgm:t>
    </dgm:pt>
    <dgm:pt modelId="{501459D6-B1E4-4BE1-AA58-B2E174374075}" type="parTrans" cxnId="{2C95196F-6F22-430D-B9A0-987364E39D88}">
      <dgm:prSet/>
      <dgm:spPr/>
      <dgm:t>
        <a:bodyPr/>
        <a:lstStyle/>
        <a:p>
          <a:endParaRPr lang="en-GB"/>
        </a:p>
      </dgm:t>
    </dgm:pt>
    <dgm:pt modelId="{1B5F46F2-C844-4A3F-A1B6-D0BAC7974383}" type="sibTrans" cxnId="{2C95196F-6F22-430D-B9A0-987364E39D88}">
      <dgm:prSet/>
      <dgm:spPr/>
      <dgm:t>
        <a:bodyPr/>
        <a:lstStyle/>
        <a:p>
          <a:endParaRPr lang="en-GB"/>
        </a:p>
      </dgm:t>
    </dgm:pt>
    <dgm:pt modelId="{8B988B19-B3D6-4CFB-B24A-F533735B6CD6}">
      <dgm:prSet phldrT="[Text]"/>
      <dgm:spPr>
        <a:solidFill>
          <a:schemeClr val="tx1">
            <a:lumMod val="65000"/>
            <a:lumOff val="35000"/>
          </a:schemeClr>
        </a:solidFill>
        <a:ln>
          <a:solidFill>
            <a:schemeClr val="accent1"/>
          </a:solidFill>
        </a:ln>
      </dgm:spPr>
      <dgm:t>
        <a:bodyPr/>
        <a:lstStyle/>
        <a:p>
          <a:r>
            <a:rPr lang="en-GB" dirty="0"/>
            <a:t>Project Manager</a:t>
          </a:r>
        </a:p>
      </dgm:t>
    </dgm:pt>
    <dgm:pt modelId="{48179430-6692-41EA-9E43-0D7C6DAAA4C7}" type="parTrans" cxnId="{D8A61642-9834-4301-A70E-BD20845FD327}">
      <dgm:prSet/>
      <dgm:spPr/>
      <dgm:t>
        <a:bodyPr/>
        <a:lstStyle/>
        <a:p>
          <a:endParaRPr lang="en-GB"/>
        </a:p>
      </dgm:t>
    </dgm:pt>
    <dgm:pt modelId="{B5101541-4CF7-4CCE-8AF4-4D55F44471D8}" type="sibTrans" cxnId="{D8A61642-9834-4301-A70E-BD20845FD327}">
      <dgm:prSet/>
      <dgm:spPr/>
      <dgm:t>
        <a:bodyPr/>
        <a:lstStyle/>
        <a:p>
          <a:endParaRPr lang="en-GB"/>
        </a:p>
      </dgm:t>
    </dgm:pt>
    <dgm:pt modelId="{9841757B-DFB7-41B8-9D9A-A471138B883F}">
      <dgm:prSet phldrT="[Text]"/>
      <dgm:spPr/>
      <dgm:t>
        <a:bodyPr/>
        <a:lstStyle/>
        <a:p>
          <a:r>
            <a:rPr lang="en-GB" dirty="0"/>
            <a:t>Project Management</a:t>
          </a:r>
        </a:p>
      </dgm:t>
    </dgm:pt>
    <dgm:pt modelId="{C3F53720-2575-4BE7-88E9-8E83F546A3B3}" type="parTrans" cxnId="{D6C145BF-348C-4156-9750-610AAC376521}">
      <dgm:prSet/>
      <dgm:spPr/>
      <dgm:t>
        <a:bodyPr/>
        <a:lstStyle/>
        <a:p>
          <a:endParaRPr lang="en-GB"/>
        </a:p>
      </dgm:t>
    </dgm:pt>
    <dgm:pt modelId="{4EB613ED-3403-4929-B7E1-2563E25753CB}" type="sibTrans" cxnId="{D6C145BF-348C-4156-9750-610AAC376521}">
      <dgm:prSet/>
      <dgm:spPr/>
      <dgm:t>
        <a:bodyPr/>
        <a:lstStyle/>
        <a:p>
          <a:endParaRPr lang="en-GB"/>
        </a:p>
      </dgm:t>
    </dgm:pt>
    <dgm:pt modelId="{B6E505AC-5D61-40E4-BEEC-B8F3ACDC3504}">
      <dgm:prSet phldrT="[Text]"/>
      <dgm:spPr>
        <a:solidFill>
          <a:schemeClr val="tx1">
            <a:lumMod val="65000"/>
            <a:lumOff val="35000"/>
          </a:schemeClr>
        </a:solidFill>
        <a:ln>
          <a:solidFill>
            <a:schemeClr val="accent1"/>
          </a:solidFill>
        </a:ln>
      </dgm:spPr>
      <dgm:t>
        <a:bodyPr/>
        <a:lstStyle/>
        <a:p>
          <a:r>
            <a:rPr lang="en-GB" dirty="0"/>
            <a:t>Staff</a:t>
          </a:r>
        </a:p>
      </dgm:t>
    </dgm:pt>
    <dgm:pt modelId="{CB9242E5-0608-4FEB-A4C1-ACC7E577D77D}" type="parTrans" cxnId="{29CCF7C9-9EB2-4945-9FF7-E4195D83F331}">
      <dgm:prSet/>
      <dgm:spPr/>
      <dgm:t>
        <a:bodyPr/>
        <a:lstStyle/>
        <a:p>
          <a:endParaRPr lang="en-GB"/>
        </a:p>
      </dgm:t>
    </dgm:pt>
    <dgm:pt modelId="{6ECE1996-073C-4228-A04F-C273C90638D0}" type="sibTrans" cxnId="{29CCF7C9-9EB2-4945-9FF7-E4195D83F331}">
      <dgm:prSet/>
      <dgm:spPr/>
      <dgm:t>
        <a:bodyPr/>
        <a:lstStyle/>
        <a:p>
          <a:endParaRPr lang="en-GB"/>
        </a:p>
      </dgm:t>
    </dgm:pt>
    <dgm:pt modelId="{F5594999-506E-43DA-AD6B-432FA56D02D0}">
      <dgm:prSet phldrT="[Text]"/>
      <dgm:spPr>
        <a:solidFill>
          <a:schemeClr val="tx1">
            <a:lumMod val="65000"/>
            <a:lumOff val="35000"/>
          </a:schemeClr>
        </a:solidFill>
        <a:ln>
          <a:solidFill>
            <a:schemeClr val="accent1"/>
          </a:solidFill>
        </a:ln>
      </dgm:spPr>
      <dgm:t>
        <a:bodyPr/>
        <a:lstStyle/>
        <a:p>
          <a:r>
            <a:rPr lang="en-GB" dirty="0"/>
            <a:t>Other Managers</a:t>
          </a:r>
        </a:p>
      </dgm:t>
    </dgm:pt>
    <dgm:pt modelId="{FF2AA1A1-67BA-4AF3-B0C0-E0EB585634CD}" type="parTrans" cxnId="{EB4F58F9-3CD0-44A8-A068-678E45373988}">
      <dgm:prSet/>
      <dgm:spPr/>
      <dgm:t>
        <a:bodyPr/>
        <a:lstStyle/>
        <a:p>
          <a:endParaRPr lang="en-GB"/>
        </a:p>
      </dgm:t>
    </dgm:pt>
    <dgm:pt modelId="{E2F070D1-598E-47B7-980F-B162A39EECA9}" type="sibTrans" cxnId="{EB4F58F9-3CD0-44A8-A068-678E45373988}">
      <dgm:prSet/>
      <dgm:spPr/>
      <dgm:t>
        <a:bodyPr/>
        <a:lstStyle/>
        <a:p>
          <a:endParaRPr lang="en-GB"/>
        </a:p>
      </dgm:t>
    </dgm:pt>
    <dgm:pt modelId="{DD6D1263-FD13-4033-9C51-18DBBE9687E9}">
      <dgm:prSet phldrT="[Text]"/>
      <dgm:spPr>
        <a:solidFill>
          <a:schemeClr val="tx1">
            <a:lumMod val="65000"/>
            <a:lumOff val="35000"/>
          </a:schemeClr>
        </a:solidFill>
        <a:ln>
          <a:solidFill>
            <a:schemeClr val="accent1"/>
          </a:solidFill>
        </a:ln>
      </dgm:spPr>
      <dgm:t>
        <a:bodyPr/>
        <a:lstStyle/>
        <a:p>
          <a:r>
            <a:rPr lang="en-GB" dirty="0"/>
            <a:t>Project Team</a:t>
          </a:r>
        </a:p>
      </dgm:t>
    </dgm:pt>
    <dgm:pt modelId="{45B065AB-9F51-440E-B0BE-B74A33E65CD2}" type="parTrans" cxnId="{840D1DDC-2E90-457E-8D92-29ED44E4E225}">
      <dgm:prSet/>
      <dgm:spPr/>
      <dgm:t>
        <a:bodyPr/>
        <a:lstStyle/>
        <a:p>
          <a:endParaRPr lang="en-GB"/>
        </a:p>
      </dgm:t>
    </dgm:pt>
    <dgm:pt modelId="{7ADD4054-F40E-4AFC-8BD6-E55A9C25D9F7}" type="sibTrans" cxnId="{840D1DDC-2E90-457E-8D92-29ED44E4E225}">
      <dgm:prSet/>
      <dgm:spPr/>
      <dgm:t>
        <a:bodyPr/>
        <a:lstStyle/>
        <a:p>
          <a:endParaRPr lang="en-GB"/>
        </a:p>
      </dgm:t>
    </dgm:pt>
    <dgm:pt modelId="{65ACE035-5902-4100-B789-31EFD9914F05}">
      <dgm:prSet phldrT="[Text]"/>
      <dgm:spPr>
        <a:solidFill>
          <a:schemeClr val="tx1">
            <a:lumMod val="65000"/>
            <a:lumOff val="35000"/>
          </a:schemeClr>
        </a:solidFill>
        <a:ln>
          <a:solidFill>
            <a:schemeClr val="accent1"/>
          </a:solidFill>
        </a:ln>
      </dgm:spPr>
      <dgm:t>
        <a:bodyPr/>
        <a:lstStyle/>
        <a:p>
          <a:r>
            <a:rPr lang="en-GB" dirty="0"/>
            <a:t>Trade Unions</a:t>
          </a:r>
        </a:p>
      </dgm:t>
    </dgm:pt>
    <dgm:pt modelId="{DA7CBA0A-15BF-4258-8544-4893F8DC129E}" type="parTrans" cxnId="{1A0D3F55-2C52-443D-9650-19790A03FFF9}">
      <dgm:prSet/>
      <dgm:spPr/>
      <dgm:t>
        <a:bodyPr/>
        <a:lstStyle/>
        <a:p>
          <a:endParaRPr lang="en-GB"/>
        </a:p>
      </dgm:t>
    </dgm:pt>
    <dgm:pt modelId="{87293430-9C11-435F-83F1-BB409C7FF62C}" type="sibTrans" cxnId="{1A0D3F55-2C52-443D-9650-19790A03FFF9}">
      <dgm:prSet/>
      <dgm:spPr/>
      <dgm:t>
        <a:bodyPr/>
        <a:lstStyle/>
        <a:p>
          <a:endParaRPr lang="en-GB"/>
        </a:p>
      </dgm:t>
    </dgm:pt>
    <dgm:pt modelId="{BF527ADE-BAAC-48F9-987D-BF1380C1567B}" type="pres">
      <dgm:prSet presAssocID="{563B476F-39AE-4E9F-BA10-046420B37080}" presName="cycle" presStyleCnt="0">
        <dgm:presLayoutVars>
          <dgm:dir/>
          <dgm:resizeHandles val="exact"/>
        </dgm:presLayoutVars>
      </dgm:prSet>
      <dgm:spPr/>
    </dgm:pt>
    <dgm:pt modelId="{8655F809-C1B2-413D-9100-1440D1CD1C6F}" type="pres">
      <dgm:prSet presAssocID="{0C34B5B4-6177-40FE-9556-C2022D07E12D}" presName="node" presStyleLbl="node1" presStyleIdx="0" presStyleCnt="7">
        <dgm:presLayoutVars>
          <dgm:bulletEnabled val="1"/>
        </dgm:presLayoutVars>
      </dgm:prSet>
      <dgm:spPr/>
    </dgm:pt>
    <dgm:pt modelId="{936311BF-95E8-4EDF-9DEC-70DC28BF07A4}" type="pres">
      <dgm:prSet presAssocID="{0C34B5B4-6177-40FE-9556-C2022D07E12D}" presName="spNode" presStyleCnt="0"/>
      <dgm:spPr/>
    </dgm:pt>
    <dgm:pt modelId="{758F696E-1B66-47DA-83A0-4D5D7AE46630}" type="pres">
      <dgm:prSet presAssocID="{1B5F46F2-C844-4A3F-A1B6-D0BAC7974383}" presName="sibTrans" presStyleLbl="sibTrans1D1" presStyleIdx="0" presStyleCnt="7"/>
      <dgm:spPr/>
    </dgm:pt>
    <dgm:pt modelId="{0EFA57EB-C552-48EF-A9FA-06954E3342E4}" type="pres">
      <dgm:prSet presAssocID="{8B988B19-B3D6-4CFB-B24A-F533735B6CD6}" presName="node" presStyleLbl="node1" presStyleIdx="1" presStyleCnt="7">
        <dgm:presLayoutVars>
          <dgm:bulletEnabled val="1"/>
        </dgm:presLayoutVars>
      </dgm:prSet>
      <dgm:spPr/>
    </dgm:pt>
    <dgm:pt modelId="{632ABB11-237A-4054-A611-294559BA1165}" type="pres">
      <dgm:prSet presAssocID="{8B988B19-B3D6-4CFB-B24A-F533735B6CD6}" presName="spNode" presStyleCnt="0"/>
      <dgm:spPr/>
    </dgm:pt>
    <dgm:pt modelId="{80B546F0-DE9B-4797-9969-8D9D8CB3BC9B}" type="pres">
      <dgm:prSet presAssocID="{B5101541-4CF7-4CCE-8AF4-4D55F44471D8}" presName="sibTrans" presStyleLbl="sibTrans1D1" presStyleIdx="1" presStyleCnt="7"/>
      <dgm:spPr/>
    </dgm:pt>
    <dgm:pt modelId="{2D5D74F5-01B7-4CA4-94E1-25757EB4C677}" type="pres">
      <dgm:prSet presAssocID="{9841757B-DFB7-41B8-9D9A-A471138B883F}" presName="node" presStyleLbl="node1" presStyleIdx="2" presStyleCnt="7" custRadScaleRad="2113" custRadScaleInc="464288">
        <dgm:presLayoutVars>
          <dgm:bulletEnabled val="1"/>
        </dgm:presLayoutVars>
      </dgm:prSet>
      <dgm:spPr/>
    </dgm:pt>
    <dgm:pt modelId="{AC908258-23BB-404B-9287-B7E26976AAA5}" type="pres">
      <dgm:prSet presAssocID="{9841757B-DFB7-41B8-9D9A-A471138B883F}" presName="spNode" presStyleCnt="0"/>
      <dgm:spPr/>
    </dgm:pt>
    <dgm:pt modelId="{72381821-778F-40C8-9ECE-549962B8312E}" type="pres">
      <dgm:prSet presAssocID="{4EB613ED-3403-4929-B7E1-2563E25753CB}" presName="sibTrans" presStyleLbl="sibTrans1D1" presStyleIdx="2" presStyleCnt="7"/>
      <dgm:spPr/>
    </dgm:pt>
    <dgm:pt modelId="{E04D5903-7F5A-4637-A09B-EFAFC19CB3E6}" type="pres">
      <dgm:prSet presAssocID="{B6E505AC-5D61-40E4-BEEC-B8F3ACDC3504}" presName="node" presStyleLbl="node1" presStyleIdx="3" presStyleCnt="7">
        <dgm:presLayoutVars>
          <dgm:bulletEnabled val="1"/>
        </dgm:presLayoutVars>
      </dgm:prSet>
      <dgm:spPr/>
    </dgm:pt>
    <dgm:pt modelId="{6610C0EB-C97C-4A32-A9F8-74C4FB21AA50}" type="pres">
      <dgm:prSet presAssocID="{B6E505AC-5D61-40E4-BEEC-B8F3ACDC3504}" presName="spNode" presStyleCnt="0"/>
      <dgm:spPr/>
    </dgm:pt>
    <dgm:pt modelId="{D722FE96-DAC6-4E9F-A8BD-BDEB5A18D342}" type="pres">
      <dgm:prSet presAssocID="{6ECE1996-073C-4228-A04F-C273C90638D0}" presName="sibTrans" presStyleLbl="sibTrans1D1" presStyleIdx="3" presStyleCnt="7"/>
      <dgm:spPr/>
    </dgm:pt>
    <dgm:pt modelId="{EF9AF591-3BED-47CE-AC8A-996B73F3AF10}" type="pres">
      <dgm:prSet presAssocID="{F5594999-506E-43DA-AD6B-432FA56D02D0}" presName="node" presStyleLbl="node1" presStyleIdx="4" presStyleCnt="7">
        <dgm:presLayoutVars>
          <dgm:bulletEnabled val="1"/>
        </dgm:presLayoutVars>
      </dgm:prSet>
      <dgm:spPr/>
    </dgm:pt>
    <dgm:pt modelId="{4E80E586-B38E-4D8A-99CE-19611D84E20E}" type="pres">
      <dgm:prSet presAssocID="{F5594999-506E-43DA-AD6B-432FA56D02D0}" presName="spNode" presStyleCnt="0"/>
      <dgm:spPr/>
    </dgm:pt>
    <dgm:pt modelId="{2B058F14-B209-4C72-91DB-F568F323F9A9}" type="pres">
      <dgm:prSet presAssocID="{E2F070D1-598E-47B7-980F-B162A39EECA9}" presName="sibTrans" presStyleLbl="sibTrans1D1" presStyleIdx="4" presStyleCnt="7"/>
      <dgm:spPr/>
    </dgm:pt>
    <dgm:pt modelId="{7534EECB-9399-4103-968F-42411E335856}" type="pres">
      <dgm:prSet presAssocID="{DD6D1263-FD13-4033-9C51-18DBBE9687E9}" presName="node" presStyleLbl="node1" presStyleIdx="5" presStyleCnt="7">
        <dgm:presLayoutVars>
          <dgm:bulletEnabled val="1"/>
        </dgm:presLayoutVars>
      </dgm:prSet>
      <dgm:spPr/>
    </dgm:pt>
    <dgm:pt modelId="{6E51E95F-6B7A-459A-A672-93EB3EDD4DDD}" type="pres">
      <dgm:prSet presAssocID="{DD6D1263-FD13-4033-9C51-18DBBE9687E9}" presName="spNode" presStyleCnt="0"/>
      <dgm:spPr/>
    </dgm:pt>
    <dgm:pt modelId="{C2AABA23-146A-42F0-BE88-8B22D243222D}" type="pres">
      <dgm:prSet presAssocID="{7ADD4054-F40E-4AFC-8BD6-E55A9C25D9F7}" presName="sibTrans" presStyleLbl="sibTrans1D1" presStyleIdx="5" presStyleCnt="7"/>
      <dgm:spPr/>
    </dgm:pt>
    <dgm:pt modelId="{5EF09153-8319-40E7-B8A0-B969D62151DC}" type="pres">
      <dgm:prSet presAssocID="{65ACE035-5902-4100-B789-31EFD9914F05}" presName="node" presStyleLbl="node1" presStyleIdx="6" presStyleCnt="7">
        <dgm:presLayoutVars>
          <dgm:bulletEnabled val="1"/>
        </dgm:presLayoutVars>
      </dgm:prSet>
      <dgm:spPr/>
    </dgm:pt>
    <dgm:pt modelId="{82F26495-7A5C-485B-ADEF-0F9BD36CCDCE}" type="pres">
      <dgm:prSet presAssocID="{65ACE035-5902-4100-B789-31EFD9914F05}" presName="spNode" presStyleCnt="0"/>
      <dgm:spPr/>
    </dgm:pt>
    <dgm:pt modelId="{C989D421-60C7-43A5-A492-F3497ABB137E}" type="pres">
      <dgm:prSet presAssocID="{87293430-9C11-435F-83F1-BB409C7FF62C}" presName="sibTrans" presStyleLbl="sibTrans1D1" presStyleIdx="6" presStyleCnt="7"/>
      <dgm:spPr/>
    </dgm:pt>
  </dgm:ptLst>
  <dgm:cxnLst>
    <dgm:cxn modelId="{C06FF01E-CD3B-42C4-8723-DD3B265525B7}" type="presOf" srcId="{E2F070D1-598E-47B7-980F-B162A39EECA9}" destId="{2B058F14-B209-4C72-91DB-F568F323F9A9}" srcOrd="0" destOrd="0" presId="urn:microsoft.com/office/officeart/2005/8/layout/cycle6"/>
    <dgm:cxn modelId="{918A432F-7A57-415D-8139-D096DB6924C5}" type="presOf" srcId="{7ADD4054-F40E-4AFC-8BD6-E55A9C25D9F7}" destId="{C2AABA23-146A-42F0-BE88-8B22D243222D}" srcOrd="0" destOrd="0" presId="urn:microsoft.com/office/officeart/2005/8/layout/cycle6"/>
    <dgm:cxn modelId="{8E2F5F36-6FBD-462A-A553-28FB77EA7E99}" type="presOf" srcId="{B5101541-4CF7-4CCE-8AF4-4D55F44471D8}" destId="{80B546F0-DE9B-4797-9969-8D9D8CB3BC9B}" srcOrd="0" destOrd="0" presId="urn:microsoft.com/office/officeart/2005/8/layout/cycle6"/>
    <dgm:cxn modelId="{D8A61642-9834-4301-A70E-BD20845FD327}" srcId="{563B476F-39AE-4E9F-BA10-046420B37080}" destId="{8B988B19-B3D6-4CFB-B24A-F533735B6CD6}" srcOrd="1" destOrd="0" parTransId="{48179430-6692-41EA-9E43-0D7C6DAAA4C7}" sibTransId="{B5101541-4CF7-4CCE-8AF4-4D55F44471D8}"/>
    <dgm:cxn modelId="{09887943-3380-4D1B-B66D-607AEA96E793}" type="presOf" srcId="{DD6D1263-FD13-4033-9C51-18DBBE9687E9}" destId="{7534EECB-9399-4103-968F-42411E335856}" srcOrd="0" destOrd="0" presId="urn:microsoft.com/office/officeart/2005/8/layout/cycle6"/>
    <dgm:cxn modelId="{2C95196F-6F22-430D-B9A0-987364E39D88}" srcId="{563B476F-39AE-4E9F-BA10-046420B37080}" destId="{0C34B5B4-6177-40FE-9556-C2022D07E12D}" srcOrd="0" destOrd="0" parTransId="{501459D6-B1E4-4BE1-AA58-B2E174374075}" sibTransId="{1B5F46F2-C844-4A3F-A1B6-D0BAC7974383}"/>
    <dgm:cxn modelId="{C20B3B4F-9D71-4AC3-9E5D-A58C2C4C8D8C}" type="presOf" srcId="{9841757B-DFB7-41B8-9D9A-A471138B883F}" destId="{2D5D74F5-01B7-4CA4-94E1-25757EB4C677}" srcOrd="0" destOrd="0" presId="urn:microsoft.com/office/officeart/2005/8/layout/cycle6"/>
    <dgm:cxn modelId="{0C823150-E6B2-4AE9-A94F-1079E940DD0B}" type="presOf" srcId="{F5594999-506E-43DA-AD6B-432FA56D02D0}" destId="{EF9AF591-3BED-47CE-AC8A-996B73F3AF10}" srcOrd="0" destOrd="0" presId="urn:microsoft.com/office/officeart/2005/8/layout/cycle6"/>
    <dgm:cxn modelId="{1A0D3F55-2C52-443D-9650-19790A03FFF9}" srcId="{563B476F-39AE-4E9F-BA10-046420B37080}" destId="{65ACE035-5902-4100-B789-31EFD9914F05}" srcOrd="6" destOrd="0" parTransId="{DA7CBA0A-15BF-4258-8544-4893F8DC129E}" sibTransId="{87293430-9C11-435F-83F1-BB409C7FF62C}"/>
    <dgm:cxn modelId="{89E1EF92-93D0-4AC1-94F5-1C51C5420D9A}" type="presOf" srcId="{4EB613ED-3403-4929-B7E1-2563E25753CB}" destId="{72381821-778F-40C8-9ECE-549962B8312E}" srcOrd="0" destOrd="0" presId="urn:microsoft.com/office/officeart/2005/8/layout/cycle6"/>
    <dgm:cxn modelId="{8A203895-7D88-44E1-B0BF-D2474648E3F8}" type="presOf" srcId="{65ACE035-5902-4100-B789-31EFD9914F05}" destId="{5EF09153-8319-40E7-B8A0-B969D62151DC}" srcOrd="0" destOrd="0" presId="urn:microsoft.com/office/officeart/2005/8/layout/cycle6"/>
    <dgm:cxn modelId="{EF10D49D-72E0-4F78-8085-9E2979DAE2E7}" type="presOf" srcId="{8B988B19-B3D6-4CFB-B24A-F533735B6CD6}" destId="{0EFA57EB-C552-48EF-A9FA-06954E3342E4}" srcOrd="0" destOrd="0" presId="urn:microsoft.com/office/officeart/2005/8/layout/cycle6"/>
    <dgm:cxn modelId="{D6C145BF-348C-4156-9750-610AAC376521}" srcId="{563B476F-39AE-4E9F-BA10-046420B37080}" destId="{9841757B-DFB7-41B8-9D9A-A471138B883F}" srcOrd="2" destOrd="0" parTransId="{C3F53720-2575-4BE7-88E9-8E83F546A3B3}" sibTransId="{4EB613ED-3403-4929-B7E1-2563E25753CB}"/>
    <dgm:cxn modelId="{29CCF7C9-9EB2-4945-9FF7-E4195D83F331}" srcId="{563B476F-39AE-4E9F-BA10-046420B37080}" destId="{B6E505AC-5D61-40E4-BEEC-B8F3ACDC3504}" srcOrd="3" destOrd="0" parTransId="{CB9242E5-0608-4FEB-A4C1-ACC7E577D77D}" sibTransId="{6ECE1996-073C-4228-A04F-C273C90638D0}"/>
    <dgm:cxn modelId="{0F6167CF-9372-40FF-9970-B915FE243E78}" type="presOf" srcId="{87293430-9C11-435F-83F1-BB409C7FF62C}" destId="{C989D421-60C7-43A5-A492-F3497ABB137E}" srcOrd="0" destOrd="0" presId="urn:microsoft.com/office/officeart/2005/8/layout/cycle6"/>
    <dgm:cxn modelId="{840D1DDC-2E90-457E-8D92-29ED44E4E225}" srcId="{563B476F-39AE-4E9F-BA10-046420B37080}" destId="{DD6D1263-FD13-4033-9C51-18DBBE9687E9}" srcOrd="5" destOrd="0" parTransId="{45B065AB-9F51-440E-B0BE-B74A33E65CD2}" sibTransId="{7ADD4054-F40E-4AFC-8BD6-E55A9C25D9F7}"/>
    <dgm:cxn modelId="{352377DF-C2F2-4161-9BF5-223F40F42127}" type="presOf" srcId="{563B476F-39AE-4E9F-BA10-046420B37080}" destId="{BF527ADE-BAAC-48F9-987D-BF1380C1567B}" srcOrd="0" destOrd="0" presId="urn:microsoft.com/office/officeart/2005/8/layout/cycle6"/>
    <dgm:cxn modelId="{12853AE1-E1CB-494A-85FC-181612A79EFC}" type="presOf" srcId="{1B5F46F2-C844-4A3F-A1B6-D0BAC7974383}" destId="{758F696E-1B66-47DA-83A0-4D5D7AE46630}" srcOrd="0" destOrd="0" presId="urn:microsoft.com/office/officeart/2005/8/layout/cycle6"/>
    <dgm:cxn modelId="{300DEAE2-777E-4F6E-946E-0A931DA0267C}" type="presOf" srcId="{6ECE1996-073C-4228-A04F-C273C90638D0}" destId="{D722FE96-DAC6-4E9F-A8BD-BDEB5A18D342}" srcOrd="0" destOrd="0" presId="urn:microsoft.com/office/officeart/2005/8/layout/cycle6"/>
    <dgm:cxn modelId="{6B30E0EF-7CE5-43C1-B402-3E49DE718B2D}" type="presOf" srcId="{0C34B5B4-6177-40FE-9556-C2022D07E12D}" destId="{8655F809-C1B2-413D-9100-1440D1CD1C6F}" srcOrd="0" destOrd="0" presId="urn:microsoft.com/office/officeart/2005/8/layout/cycle6"/>
    <dgm:cxn modelId="{EB4F58F9-3CD0-44A8-A068-678E45373988}" srcId="{563B476F-39AE-4E9F-BA10-046420B37080}" destId="{F5594999-506E-43DA-AD6B-432FA56D02D0}" srcOrd="4" destOrd="0" parTransId="{FF2AA1A1-67BA-4AF3-B0C0-E0EB585634CD}" sibTransId="{E2F070D1-598E-47B7-980F-B162A39EECA9}"/>
    <dgm:cxn modelId="{FAE099FA-53AA-444A-8576-CCF38FA2C972}" type="presOf" srcId="{B6E505AC-5D61-40E4-BEEC-B8F3ACDC3504}" destId="{E04D5903-7F5A-4637-A09B-EFAFC19CB3E6}" srcOrd="0" destOrd="0" presId="urn:microsoft.com/office/officeart/2005/8/layout/cycle6"/>
    <dgm:cxn modelId="{69CEA79B-51B1-43CC-9DDA-B7834B091A02}" type="presParOf" srcId="{BF527ADE-BAAC-48F9-987D-BF1380C1567B}" destId="{8655F809-C1B2-413D-9100-1440D1CD1C6F}" srcOrd="0" destOrd="0" presId="urn:microsoft.com/office/officeart/2005/8/layout/cycle6"/>
    <dgm:cxn modelId="{5D99DE37-F221-406E-B82C-B0821B3479FD}" type="presParOf" srcId="{BF527ADE-BAAC-48F9-987D-BF1380C1567B}" destId="{936311BF-95E8-4EDF-9DEC-70DC28BF07A4}" srcOrd="1" destOrd="0" presId="urn:microsoft.com/office/officeart/2005/8/layout/cycle6"/>
    <dgm:cxn modelId="{3D82BB13-2681-4ECB-895A-430A855F3709}" type="presParOf" srcId="{BF527ADE-BAAC-48F9-987D-BF1380C1567B}" destId="{758F696E-1B66-47DA-83A0-4D5D7AE46630}" srcOrd="2" destOrd="0" presId="urn:microsoft.com/office/officeart/2005/8/layout/cycle6"/>
    <dgm:cxn modelId="{89BD7A19-D636-493F-B761-1C1704F82937}" type="presParOf" srcId="{BF527ADE-BAAC-48F9-987D-BF1380C1567B}" destId="{0EFA57EB-C552-48EF-A9FA-06954E3342E4}" srcOrd="3" destOrd="0" presId="urn:microsoft.com/office/officeart/2005/8/layout/cycle6"/>
    <dgm:cxn modelId="{94505B82-E874-4226-BE55-495ED1EC66D2}" type="presParOf" srcId="{BF527ADE-BAAC-48F9-987D-BF1380C1567B}" destId="{632ABB11-237A-4054-A611-294559BA1165}" srcOrd="4" destOrd="0" presId="urn:microsoft.com/office/officeart/2005/8/layout/cycle6"/>
    <dgm:cxn modelId="{E4A749ED-A36E-4009-A88F-F2D2BF99703F}" type="presParOf" srcId="{BF527ADE-BAAC-48F9-987D-BF1380C1567B}" destId="{80B546F0-DE9B-4797-9969-8D9D8CB3BC9B}" srcOrd="5" destOrd="0" presId="urn:microsoft.com/office/officeart/2005/8/layout/cycle6"/>
    <dgm:cxn modelId="{964CD2AE-2779-4C4D-B931-E546A2F2718B}" type="presParOf" srcId="{BF527ADE-BAAC-48F9-987D-BF1380C1567B}" destId="{2D5D74F5-01B7-4CA4-94E1-25757EB4C677}" srcOrd="6" destOrd="0" presId="urn:microsoft.com/office/officeart/2005/8/layout/cycle6"/>
    <dgm:cxn modelId="{1A7D96A3-C70E-4D0F-9D47-1E48DAC5A131}" type="presParOf" srcId="{BF527ADE-BAAC-48F9-987D-BF1380C1567B}" destId="{AC908258-23BB-404B-9287-B7E26976AAA5}" srcOrd="7" destOrd="0" presId="urn:microsoft.com/office/officeart/2005/8/layout/cycle6"/>
    <dgm:cxn modelId="{6E924498-5AD4-4FC0-BBDE-579A5810ED89}" type="presParOf" srcId="{BF527ADE-BAAC-48F9-987D-BF1380C1567B}" destId="{72381821-778F-40C8-9ECE-549962B8312E}" srcOrd="8" destOrd="0" presId="urn:microsoft.com/office/officeart/2005/8/layout/cycle6"/>
    <dgm:cxn modelId="{7037EDE8-F82F-4902-AF51-9E92C3E40AB7}" type="presParOf" srcId="{BF527ADE-BAAC-48F9-987D-BF1380C1567B}" destId="{E04D5903-7F5A-4637-A09B-EFAFC19CB3E6}" srcOrd="9" destOrd="0" presId="urn:microsoft.com/office/officeart/2005/8/layout/cycle6"/>
    <dgm:cxn modelId="{4164877B-BD09-4307-BFC0-36FCACA64C90}" type="presParOf" srcId="{BF527ADE-BAAC-48F9-987D-BF1380C1567B}" destId="{6610C0EB-C97C-4A32-A9F8-74C4FB21AA50}" srcOrd="10" destOrd="0" presId="urn:microsoft.com/office/officeart/2005/8/layout/cycle6"/>
    <dgm:cxn modelId="{0FC20245-6C20-4250-87C8-BB67D94E8B06}" type="presParOf" srcId="{BF527ADE-BAAC-48F9-987D-BF1380C1567B}" destId="{D722FE96-DAC6-4E9F-A8BD-BDEB5A18D342}" srcOrd="11" destOrd="0" presId="urn:microsoft.com/office/officeart/2005/8/layout/cycle6"/>
    <dgm:cxn modelId="{DDEF3C65-C71B-49EE-A4BD-EFB507D895B0}" type="presParOf" srcId="{BF527ADE-BAAC-48F9-987D-BF1380C1567B}" destId="{EF9AF591-3BED-47CE-AC8A-996B73F3AF10}" srcOrd="12" destOrd="0" presId="urn:microsoft.com/office/officeart/2005/8/layout/cycle6"/>
    <dgm:cxn modelId="{32EDD1E7-650E-4085-A308-1BB4F503074E}" type="presParOf" srcId="{BF527ADE-BAAC-48F9-987D-BF1380C1567B}" destId="{4E80E586-B38E-4D8A-99CE-19611D84E20E}" srcOrd="13" destOrd="0" presId="urn:microsoft.com/office/officeart/2005/8/layout/cycle6"/>
    <dgm:cxn modelId="{DEAEC66F-7318-4BCB-AB85-AFD92F8FB420}" type="presParOf" srcId="{BF527ADE-BAAC-48F9-987D-BF1380C1567B}" destId="{2B058F14-B209-4C72-91DB-F568F323F9A9}" srcOrd="14" destOrd="0" presId="urn:microsoft.com/office/officeart/2005/8/layout/cycle6"/>
    <dgm:cxn modelId="{7D7FD5EA-69D9-4425-A1C6-BDA2A195C0DA}" type="presParOf" srcId="{BF527ADE-BAAC-48F9-987D-BF1380C1567B}" destId="{7534EECB-9399-4103-968F-42411E335856}" srcOrd="15" destOrd="0" presId="urn:microsoft.com/office/officeart/2005/8/layout/cycle6"/>
    <dgm:cxn modelId="{65D02C87-1874-4E61-A16C-5B5F129AE104}" type="presParOf" srcId="{BF527ADE-BAAC-48F9-987D-BF1380C1567B}" destId="{6E51E95F-6B7A-459A-A672-93EB3EDD4DDD}" srcOrd="16" destOrd="0" presId="urn:microsoft.com/office/officeart/2005/8/layout/cycle6"/>
    <dgm:cxn modelId="{C530A809-7BB1-4736-B33B-0CB7D70491D4}" type="presParOf" srcId="{BF527ADE-BAAC-48F9-987D-BF1380C1567B}" destId="{C2AABA23-146A-42F0-BE88-8B22D243222D}" srcOrd="17" destOrd="0" presId="urn:microsoft.com/office/officeart/2005/8/layout/cycle6"/>
    <dgm:cxn modelId="{F2362FA9-4CE3-4E23-AE7B-F896728D6353}" type="presParOf" srcId="{BF527ADE-BAAC-48F9-987D-BF1380C1567B}" destId="{5EF09153-8319-40E7-B8A0-B969D62151DC}" srcOrd="18" destOrd="0" presId="urn:microsoft.com/office/officeart/2005/8/layout/cycle6"/>
    <dgm:cxn modelId="{1349DCB0-C865-464B-85F8-70584BD2AF2B}" type="presParOf" srcId="{BF527ADE-BAAC-48F9-987D-BF1380C1567B}" destId="{82F26495-7A5C-485B-ADEF-0F9BD36CCDCE}" srcOrd="19" destOrd="0" presId="urn:microsoft.com/office/officeart/2005/8/layout/cycle6"/>
    <dgm:cxn modelId="{034022FF-86F7-481B-9A67-220AB06DEAB9}" type="presParOf" srcId="{BF527ADE-BAAC-48F9-987D-BF1380C1567B}" destId="{C989D421-60C7-43A5-A492-F3497ABB137E}" srcOrd="20"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FD3FEB5-0436-4BBD-B240-4A8BBEF87B4E}"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E0CDBEC5-89D5-46F2-A47C-AB2320C731C5}">
      <dgm:prSet phldrT="[Text]" custT="1"/>
      <dgm:spPr>
        <a:solidFill>
          <a:schemeClr val="bg1">
            <a:lumMod val="85000"/>
          </a:schemeClr>
        </a:solidFill>
        <a:ln>
          <a:solidFill>
            <a:schemeClr val="accent1"/>
          </a:solidFill>
        </a:ln>
      </dgm:spPr>
      <dgm:t>
        <a:bodyPr/>
        <a:lstStyle/>
        <a:p>
          <a:r>
            <a:rPr lang="en-GB" sz="2400" dirty="0">
              <a:solidFill>
                <a:schemeClr val="tx1"/>
              </a:solidFill>
            </a:rPr>
            <a:t>Waterfall</a:t>
          </a:r>
        </a:p>
      </dgm:t>
    </dgm:pt>
    <dgm:pt modelId="{831886A5-89AD-48A2-A834-88455A8DC6F3}" type="parTrans" cxnId="{601CEC18-CAF2-4D58-91F7-21141B67C180}">
      <dgm:prSet/>
      <dgm:spPr/>
      <dgm:t>
        <a:bodyPr/>
        <a:lstStyle/>
        <a:p>
          <a:endParaRPr lang="en-GB"/>
        </a:p>
      </dgm:t>
    </dgm:pt>
    <dgm:pt modelId="{E622BA4F-03DF-4CEF-A3E9-8B620DB3B906}" type="sibTrans" cxnId="{601CEC18-CAF2-4D58-91F7-21141B67C180}">
      <dgm:prSet/>
      <dgm:spPr/>
      <dgm:t>
        <a:bodyPr/>
        <a:lstStyle/>
        <a:p>
          <a:endParaRPr lang="en-GB"/>
        </a:p>
      </dgm:t>
    </dgm:pt>
    <dgm:pt modelId="{3A4778EC-32E1-410E-9A66-72CCEF943114}">
      <dgm:prSet phldrT="[Text]" custT="1"/>
      <dgm:spPr>
        <a:solidFill>
          <a:schemeClr val="bg1">
            <a:lumMod val="85000"/>
          </a:schemeClr>
        </a:solidFill>
        <a:ln>
          <a:solidFill>
            <a:schemeClr val="accent1"/>
          </a:solidFill>
        </a:ln>
      </dgm:spPr>
      <dgm:t>
        <a:bodyPr/>
        <a:lstStyle/>
        <a:p>
          <a:r>
            <a:rPr lang="en-GB" sz="2400" dirty="0">
              <a:solidFill>
                <a:schemeClr val="tx1"/>
              </a:solidFill>
            </a:rPr>
            <a:t>Agile</a:t>
          </a:r>
          <a:r>
            <a:rPr lang="en-GB" sz="2400" dirty="0"/>
            <a:t> </a:t>
          </a:r>
        </a:p>
      </dgm:t>
    </dgm:pt>
    <dgm:pt modelId="{FFABB650-7DED-4626-8328-942CD458E7FA}" type="parTrans" cxnId="{3ABB3B8E-3B7B-4106-83FA-5A77454217CC}">
      <dgm:prSet/>
      <dgm:spPr/>
      <dgm:t>
        <a:bodyPr/>
        <a:lstStyle/>
        <a:p>
          <a:endParaRPr lang="en-GB"/>
        </a:p>
      </dgm:t>
    </dgm:pt>
    <dgm:pt modelId="{A88EBDEE-9A3A-4384-9ECB-E0635DB5CC63}" type="sibTrans" cxnId="{3ABB3B8E-3B7B-4106-83FA-5A77454217CC}">
      <dgm:prSet/>
      <dgm:spPr/>
      <dgm:t>
        <a:bodyPr/>
        <a:lstStyle/>
        <a:p>
          <a:endParaRPr lang="en-GB"/>
        </a:p>
      </dgm:t>
    </dgm:pt>
    <dgm:pt modelId="{62D50565-B60E-455B-B69D-821C601F5760}">
      <dgm:prSet phldrT="[Text]" custT="1"/>
      <dgm:spPr>
        <a:solidFill>
          <a:schemeClr val="bg1">
            <a:lumMod val="85000"/>
          </a:schemeClr>
        </a:solidFill>
        <a:ln>
          <a:solidFill>
            <a:schemeClr val="accent1"/>
          </a:solidFill>
        </a:ln>
      </dgm:spPr>
      <dgm:t>
        <a:bodyPr/>
        <a:lstStyle/>
        <a:p>
          <a:r>
            <a:rPr lang="en-GB" sz="2400" dirty="0">
              <a:solidFill>
                <a:schemeClr val="tx1"/>
              </a:solidFill>
            </a:rPr>
            <a:t>Prince 2</a:t>
          </a:r>
        </a:p>
      </dgm:t>
    </dgm:pt>
    <dgm:pt modelId="{A19027A7-C8BE-4B1A-B727-B4647AC60D29}" type="parTrans" cxnId="{E54A0158-9CF2-4EE7-AD78-046B346981B1}">
      <dgm:prSet/>
      <dgm:spPr/>
      <dgm:t>
        <a:bodyPr/>
        <a:lstStyle/>
        <a:p>
          <a:endParaRPr lang="en-GB"/>
        </a:p>
      </dgm:t>
    </dgm:pt>
    <dgm:pt modelId="{71BC3FA3-3485-450E-8FA7-94A29401FA99}" type="sibTrans" cxnId="{E54A0158-9CF2-4EE7-AD78-046B346981B1}">
      <dgm:prSet/>
      <dgm:spPr/>
      <dgm:t>
        <a:bodyPr/>
        <a:lstStyle/>
        <a:p>
          <a:endParaRPr lang="en-GB"/>
        </a:p>
      </dgm:t>
    </dgm:pt>
    <dgm:pt modelId="{73E26726-7B1E-400B-B95D-6450EC07473C}" type="pres">
      <dgm:prSet presAssocID="{EFD3FEB5-0436-4BBD-B240-4A8BBEF87B4E}" presName="linear" presStyleCnt="0">
        <dgm:presLayoutVars>
          <dgm:dir/>
          <dgm:animLvl val="lvl"/>
          <dgm:resizeHandles val="exact"/>
        </dgm:presLayoutVars>
      </dgm:prSet>
      <dgm:spPr/>
    </dgm:pt>
    <dgm:pt modelId="{E77396F9-05E8-4F6A-AC0C-57CFE587AC0E}" type="pres">
      <dgm:prSet presAssocID="{E0CDBEC5-89D5-46F2-A47C-AB2320C731C5}" presName="parentLin" presStyleCnt="0"/>
      <dgm:spPr/>
    </dgm:pt>
    <dgm:pt modelId="{D557FB90-DBE1-4CA6-A83F-D92BC611FAE7}" type="pres">
      <dgm:prSet presAssocID="{E0CDBEC5-89D5-46F2-A47C-AB2320C731C5}" presName="parentLeftMargin" presStyleLbl="node1" presStyleIdx="0" presStyleCnt="3"/>
      <dgm:spPr/>
    </dgm:pt>
    <dgm:pt modelId="{B7519CD2-E4A9-49CC-9321-771072CB788E}" type="pres">
      <dgm:prSet presAssocID="{E0CDBEC5-89D5-46F2-A47C-AB2320C731C5}" presName="parentText" presStyleLbl="node1" presStyleIdx="0" presStyleCnt="3" custLinFactNeighborX="10285" custLinFactNeighborY="7184">
        <dgm:presLayoutVars>
          <dgm:chMax val="0"/>
          <dgm:bulletEnabled val="1"/>
        </dgm:presLayoutVars>
      </dgm:prSet>
      <dgm:spPr/>
    </dgm:pt>
    <dgm:pt modelId="{F71C14FB-C492-4698-93F6-25E89F64163F}" type="pres">
      <dgm:prSet presAssocID="{E0CDBEC5-89D5-46F2-A47C-AB2320C731C5}" presName="negativeSpace" presStyleCnt="0"/>
      <dgm:spPr/>
    </dgm:pt>
    <dgm:pt modelId="{04FE8427-81FE-4A1A-8C90-E0538EDF209F}" type="pres">
      <dgm:prSet presAssocID="{E0CDBEC5-89D5-46F2-A47C-AB2320C731C5}" presName="childText" presStyleLbl="conFgAcc1" presStyleIdx="0" presStyleCnt="3">
        <dgm:presLayoutVars>
          <dgm:bulletEnabled val="1"/>
        </dgm:presLayoutVars>
      </dgm:prSet>
      <dgm:spPr>
        <a:solidFill>
          <a:schemeClr val="tx1">
            <a:lumMod val="75000"/>
            <a:lumOff val="25000"/>
            <a:alpha val="90000"/>
          </a:schemeClr>
        </a:solidFill>
        <a:ln>
          <a:solidFill>
            <a:schemeClr val="tx1"/>
          </a:solidFill>
        </a:ln>
      </dgm:spPr>
    </dgm:pt>
    <dgm:pt modelId="{3A70BDE0-2805-4255-B3B0-1DD79C0D01E1}" type="pres">
      <dgm:prSet presAssocID="{E622BA4F-03DF-4CEF-A3E9-8B620DB3B906}" presName="spaceBetweenRectangles" presStyleCnt="0"/>
      <dgm:spPr/>
    </dgm:pt>
    <dgm:pt modelId="{964D50F0-8E0F-4172-9D32-57867FE93738}" type="pres">
      <dgm:prSet presAssocID="{3A4778EC-32E1-410E-9A66-72CCEF943114}" presName="parentLin" presStyleCnt="0"/>
      <dgm:spPr/>
    </dgm:pt>
    <dgm:pt modelId="{CC61AB5E-8D4A-4B59-95EE-A26C634401C7}" type="pres">
      <dgm:prSet presAssocID="{3A4778EC-32E1-410E-9A66-72CCEF943114}" presName="parentLeftMargin" presStyleLbl="node1" presStyleIdx="0" presStyleCnt="3"/>
      <dgm:spPr/>
    </dgm:pt>
    <dgm:pt modelId="{AD490ACC-67A3-468E-B0F9-099CD554FDCE}" type="pres">
      <dgm:prSet presAssocID="{3A4778EC-32E1-410E-9A66-72CCEF943114}" presName="parentText" presStyleLbl="node1" presStyleIdx="1" presStyleCnt="3" custLinFactNeighborY="4017">
        <dgm:presLayoutVars>
          <dgm:chMax val="0"/>
          <dgm:bulletEnabled val="1"/>
        </dgm:presLayoutVars>
      </dgm:prSet>
      <dgm:spPr/>
    </dgm:pt>
    <dgm:pt modelId="{A2712A0D-208C-4DE4-B32E-00FE69820CAC}" type="pres">
      <dgm:prSet presAssocID="{3A4778EC-32E1-410E-9A66-72CCEF943114}" presName="negativeSpace" presStyleCnt="0"/>
      <dgm:spPr/>
    </dgm:pt>
    <dgm:pt modelId="{A1383C3A-2E0C-42FB-ABC5-73E146380DB3}" type="pres">
      <dgm:prSet presAssocID="{3A4778EC-32E1-410E-9A66-72CCEF943114}" presName="childText" presStyleLbl="conFgAcc1" presStyleIdx="1" presStyleCnt="3">
        <dgm:presLayoutVars>
          <dgm:bulletEnabled val="1"/>
        </dgm:presLayoutVars>
      </dgm:prSet>
      <dgm:spPr>
        <a:solidFill>
          <a:schemeClr val="tx1">
            <a:lumMod val="75000"/>
            <a:lumOff val="25000"/>
            <a:alpha val="90000"/>
          </a:schemeClr>
        </a:solidFill>
        <a:ln>
          <a:solidFill>
            <a:schemeClr val="tx1"/>
          </a:solidFill>
        </a:ln>
      </dgm:spPr>
    </dgm:pt>
    <dgm:pt modelId="{49ED6190-994B-42EA-B4C1-ADC7B55B17EE}" type="pres">
      <dgm:prSet presAssocID="{A88EBDEE-9A3A-4384-9ECB-E0635DB5CC63}" presName="spaceBetweenRectangles" presStyleCnt="0"/>
      <dgm:spPr/>
    </dgm:pt>
    <dgm:pt modelId="{310CDC47-93E5-4D01-9A54-2EACD970AEF5}" type="pres">
      <dgm:prSet presAssocID="{62D50565-B60E-455B-B69D-821C601F5760}" presName="parentLin" presStyleCnt="0"/>
      <dgm:spPr/>
    </dgm:pt>
    <dgm:pt modelId="{C5427AD8-314A-4120-B664-2671CDA6F1C6}" type="pres">
      <dgm:prSet presAssocID="{62D50565-B60E-455B-B69D-821C601F5760}" presName="parentLeftMargin" presStyleLbl="node1" presStyleIdx="1" presStyleCnt="3"/>
      <dgm:spPr/>
    </dgm:pt>
    <dgm:pt modelId="{4B32F886-B2D4-4658-BEAF-BB62A278501F}" type="pres">
      <dgm:prSet presAssocID="{62D50565-B60E-455B-B69D-821C601F5760}" presName="parentText" presStyleLbl="node1" presStyleIdx="2" presStyleCnt="3">
        <dgm:presLayoutVars>
          <dgm:chMax val="0"/>
          <dgm:bulletEnabled val="1"/>
        </dgm:presLayoutVars>
      </dgm:prSet>
      <dgm:spPr/>
    </dgm:pt>
    <dgm:pt modelId="{4CC9B0E7-F885-4E0B-A684-46B017C2B716}" type="pres">
      <dgm:prSet presAssocID="{62D50565-B60E-455B-B69D-821C601F5760}" presName="negativeSpace" presStyleCnt="0"/>
      <dgm:spPr/>
    </dgm:pt>
    <dgm:pt modelId="{2652B086-4061-4969-A39E-798E5A298587}" type="pres">
      <dgm:prSet presAssocID="{62D50565-B60E-455B-B69D-821C601F5760}" presName="childText" presStyleLbl="conFgAcc1" presStyleIdx="2" presStyleCnt="3">
        <dgm:presLayoutVars>
          <dgm:bulletEnabled val="1"/>
        </dgm:presLayoutVars>
      </dgm:prSet>
      <dgm:spPr>
        <a:solidFill>
          <a:schemeClr val="tx1">
            <a:lumMod val="75000"/>
            <a:lumOff val="25000"/>
            <a:alpha val="90000"/>
          </a:schemeClr>
        </a:solidFill>
        <a:ln>
          <a:solidFill>
            <a:schemeClr val="tx1"/>
          </a:solidFill>
        </a:ln>
      </dgm:spPr>
    </dgm:pt>
  </dgm:ptLst>
  <dgm:cxnLst>
    <dgm:cxn modelId="{0EE7E801-075B-4863-9CEB-B09034AC828B}" type="presOf" srcId="{62D50565-B60E-455B-B69D-821C601F5760}" destId="{4B32F886-B2D4-4658-BEAF-BB62A278501F}" srcOrd="1" destOrd="0" presId="urn:microsoft.com/office/officeart/2005/8/layout/list1"/>
    <dgm:cxn modelId="{601CEC18-CAF2-4D58-91F7-21141B67C180}" srcId="{EFD3FEB5-0436-4BBD-B240-4A8BBEF87B4E}" destId="{E0CDBEC5-89D5-46F2-A47C-AB2320C731C5}" srcOrd="0" destOrd="0" parTransId="{831886A5-89AD-48A2-A834-88455A8DC6F3}" sibTransId="{E622BA4F-03DF-4CEF-A3E9-8B620DB3B906}"/>
    <dgm:cxn modelId="{E54A0158-9CF2-4EE7-AD78-046B346981B1}" srcId="{EFD3FEB5-0436-4BBD-B240-4A8BBEF87B4E}" destId="{62D50565-B60E-455B-B69D-821C601F5760}" srcOrd="2" destOrd="0" parTransId="{A19027A7-C8BE-4B1A-B727-B4647AC60D29}" sibTransId="{71BC3FA3-3485-450E-8FA7-94A29401FA99}"/>
    <dgm:cxn modelId="{07DF537A-88A6-4A4E-99DB-765F1E08F59A}" type="presOf" srcId="{E0CDBEC5-89D5-46F2-A47C-AB2320C731C5}" destId="{B7519CD2-E4A9-49CC-9321-771072CB788E}" srcOrd="1" destOrd="0" presId="urn:microsoft.com/office/officeart/2005/8/layout/list1"/>
    <dgm:cxn modelId="{3ABB3B8E-3B7B-4106-83FA-5A77454217CC}" srcId="{EFD3FEB5-0436-4BBD-B240-4A8BBEF87B4E}" destId="{3A4778EC-32E1-410E-9A66-72CCEF943114}" srcOrd="1" destOrd="0" parTransId="{FFABB650-7DED-4626-8328-942CD458E7FA}" sibTransId="{A88EBDEE-9A3A-4384-9ECB-E0635DB5CC63}"/>
    <dgm:cxn modelId="{8A11D38E-B790-4D9A-B51C-55EDA8FACF73}" type="presOf" srcId="{3A4778EC-32E1-410E-9A66-72CCEF943114}" destId="{AD490ACC-67A3-468E-B0F9-099CD554FDCE}" srcOrd="1" destOrd="0" presId="urn:microsoft.com/office/officeart/2005/8/layout/list1"/>
    <dgm:cxn modelId="{BECA399C-9AA5-4CE9-B71A-177D76918181}" type="presOf" srcId="{3A4778EC-32E1-410E-9A66-72CCEF943114}" destId="{CC61AB5E-8D4A-4B59-95EE-A26C634401C7}" srcOrd="0" destOrd="0" presId="urn:microsoft.com/office/officeart/2005/8/layout/list1"/>
    <dgm:cxn modelId="{DE9E5DB9-99BF-455F-B411-08F689ADECCD}" type="presOf" srcId="{EFD3FEB5-0436-4BBD-B240-4A8BBEF87B4E}" destId="{73E26726-7B1E-400B-B95D-6450EC07473C}" srcOrd="0" destOrd="0" presId="urn:microsoft.com/office/officeart/2005/8/layout/list1"/>
    <dgm:cxn modelId="{CF2BCFCB-BC0D-4059-8CAA-3B38BD5504D9}" type="presOf" srcId="{62D50565-B60E-455B-B69D-821C601F5760}" destId="{C5427AD8-314A-4120-B664-2671CDA6F1C6}" srcOrd="0" destOrd="0" presId="urn:microsoft.com/office/officeart/2005/8/layout/list1"/>
    <dgm:cxn modelId="{D198DEE3-555E-475C-B80C-CE3D8F59E71B}" type="presOf" srcId="{E0CDBEC5-89D5-46F2-A47C-AB2320C731C5}" destId="{D557FB90-DBE1-4CA6-A83F-D92BC611FAE7}" srcOrd="0" destOrd="0" presId="urn:microsoft.com/office/officeart/2005/8/layout/list1"/>
    <dgm:cxn modelId="{56929A0A-939A-4C7A-91D5-D7DC7B811088}" type="presParOf" srcId="{73E26726-7B1E-400B-B95D-6450EC07473C}" destId="{E77396F9-05E8-4F6A-AC0C-57CFE587AC0E}" srcOrd="0" destOrd="0" presId="urn:microsoft.com/office/officeart/2005/8/layout/list1"/>
    <dgm:cxn modelId="{19808524-6687-4784-9D19-D9A1B4C7EC15}" type="presParOf" srcId="{E77396F9-05E8-4F6A-AC0C-57CFE587AC0E}" destId="{D557FB90-DBE1-4CA6-A83F-D92BC611FAE7}" srcOrd="0" destOrd="0" presId="urn:microsoft.com/office/officeart/2005/8/layout/list1"/>
    <dgm:cxn modelId="{6C09A6F5-F6F7-4CDC-87BF-F4096C2D4BF8}" type="presParOf" srcId="{E77396F9-05E8-4F6A-AC0C-57CFE587AC0E}" destId="{B7519CD2-E4A9-49CC-9321-771072CB788E}" srcOrd="1" destOrd="0" presId="urn:microsoft.com/office/officeart/2005/8/layout/list1"/>
    <dgm:cxn modelId="{85A09991-A77E-40FA-A44D-ADE923DFDE9D}" type="presParOf" srcId="{73E26726-7B1E-400B-B95D-6450EC07473C}" destId="{F71C14FB-C492-4698-93F6-25E89F64163F}" srcOrd="1" destOrd="0" presId="urn:microsoft.com/office/officeart/2005/8/layout/list1"/>
    <dgm:cxn modelId="{0ECF0818-8DE4-486E-B69D-3B0CCC1445BF}" type="presParOf" srcId="{73E26726-7B1E-400B-B95D-6450EC07473C}" destId="{04FE8427-81FE-4A1A-8C90-E0538EDF209F}" srcOrd="2" destOrd="0" presId="urn:microsoft.com/office/officeart/2005/8/layout/list1"/>
    <dgm:cxn modelId="{FD47BDA4-E3D7-47ED-AFFE-5800C87C501D}" type="presParOf" srcId="{73E26726-7B1E-400B-B95D-6450EC07473C}" destId="{3A70BDE0-2805-4255-B3B0-1DD79C0D01E1}" srcOrd="3" destOrd="0" presId="urn:microsoft.com/office/officeart/2005/8/layout/list1"/>
    <dgm:cxn modelId="{63978730-3319-4217-8FF2-D565DA0FA07D}" type="presParOf" srcId="{73E26726-7B1E-400B-B95D-6450EC07473C}" destId="{964D50F0-8E0F-4172-9D32-57867FE93738}" srcOrd="4" destOrd="0" presId="urn:microsoft.com/office/officeart/2005/8/layout/list1"/>
    <dgm:cxn modelId="{B25D54E0-EF63-4686-BC3F-C77465A380FE}" type="presParOf" srcId="{964D50F0-8E0F-4172-9D32-57867FE93738}" destId="{CC61AB5E-8D4A-4B59-95EE-A26C634401C7}" srcOrd="0" destOrd="0" presId="urn:microsoft.com/office/officeart/2005/8/layout/list1"/>
    <dgm:cxn modelId="{D0269C13-280F-4A81-8F29-0D8C854E7D5E}" type="presParOf" srcId="{964D50F0-8E0F-4172-9D32-57867FE93738}" destId="{AD490ACC-67A3-468E-B0F9-099CD554FDCE}" srcOrd="1" destOrd="0" presId="urn:microsoft.com/office/officeart/2005/8/layout/list1"/>
    <dgm:cxn modelId="{F53CC9CA-6F8F-48D6-842E-2AB3721FED74}" type="presParOf" srcId="{73E26726-7B1E-400B-B95D-6450EC07473C}" destId="{A2712A0D-208C-4DE4-B32E-00FE69820CAC}" srcOrd="5" destOrd="0" presId="urn:microsoft.com/office/officeart/2005/8/layout/list1"/>
    <dgm:cxn modelId="{9DE6871D-30B7-4416-98F7-07560EAFA60B}" type="presParOf" srcId="{73E26726-7B1E-400B-B95D-6450EC07473C}" destId="{A1383C3A-2E0C-42FB-ABC5-73E146380DB3}" srcOrd="6" destOrd="0" presId="urn:microsoft.com/office/officeart/2005/8/layout/list1"/>
    <dgm:cxn modelId="{A52A5D4B-FA13-4520-8095-933378DA1890}" type="presParOf" srcId="{73E26726-7B1E-400B-B95D-6450EC07473C}" destId="{49ED6190-994B-42EA-B4C1-ADC7B55B17EE}" srcOrd="7" destOrd="0" presId="urn:microsoft.com/office/officeart/2005/8/layout/list1"/>
    <dgm:cxn modelId="{7524F288-97BB-474B-8376-C1DA3EAE7F07}" type="presParOf" srcId="{73E26726-7B1E-400B-B95D-6450EC07473C}" destId="{310CDC47-93E5-4D01-9A54-2EACD970AEF5}" srcOrd="8" destOrd="0" presId="urn:microsoft.com/office/officeart/2005/8/layout/list1"/>
    <dgm:cxn modelId="{D5EB5874-C39B-487F-ABF6-1F8F420875F0}" type="presParOf" srcId="{310CDC47-93E5-4D01-9A54-2EACD970AEF5}" destId="{C5427AD8-314A-4120-B664-2671CDA6F1C6}" srcOrd="0" destOrd="0" presId="urn:microsoft.com/office/officeart/2005/8/layout/list1"/>
    <dgm:cxn modelId="{0DE033B5-E711-4905-9875-4E62AB657BA7}" type="presParOf" srcId="{310CDC47-93E5-4D01-9A54-2EACD970AEF5}" destId="{4B32F886-B2D4-4658-BEAF-BB62A278501F}" srcOrd="1" destOrd="0" presId="urn:microsoft.com/office/officeart/2005/8/layout/list1"/>
    <dgm:cxn modelId="{BDBF4FD0-9006-4213-9781-9D5C5C6B1211}" type="presParOf" srcId="{73E26726-7B1E-400B-B95D-6450EC07473C}" destId="{4CC9B0E7-F885-4E0B-A684-46B017C2B716}" srcOrd="9" destOrd="0" presId="urn:microsoft.com/office/officeart/2005/8/layout/list1"/>
    <dgm:cxn modelId="{05C7B43B-AF08-4128-BDDF-632DA8C05FDF}" type="presParOf" srcId="{73E26726-7B1E-400B-B95D-6450EC07473C}" destId="{2652B086-4061-4969-A39E-798E5A298587}"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55F809-C1B2-413D-9100-1440D1CD1C6F}">
      <dsp:nvSpPr>
        <dsp:cNvPr id="0" name=""/>
        <dsp:cNvSpPr/>
      </dsp:nvSpPr>
      <dsp:spPr>
        <a:xfrm>
          <a:off x="3052929" y="2367"/>
          <a:ext cx="1109835" cy="721393"/>
        </a:xfrm>
        <a:prstGeom prst="roundRect">
          <a:avLst/>
        </a:prstGeom>
        <a:solidFill>
          <a:schemeClr val="tx1">
            <a:lumMod val="65000"/>
            <a:lumOff val="35000"/>
          </a:schemeClr>
        </a:solidFill>
        <a:ln w="15875" cap="flat" cmpd="sng" algn="ctr">
          <a:solidFill>
            <a:schemeClr val="accent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Internal and External Stakeholders</a:t>
          </a:r>
        </a:p>
      </dsp:txBody>
      <dsp:txXfrm>
        <a:off x="3088145" y="37583"/>
        <a:ext cx="1039403" cy="650961"/>
      </dsp:txXfrm>
    </dsp:sp>
    <dsp:sp modelId="{758F696E-1B66-47DA-83A0-4D5D7AE46630}">
      <dsp:nvSpPr>
        <dsp:cNvPr id="0" name=""/>
        <dsp:cNvSpPr/>
      </dsp:nvSpPr>
      <dsp:spPr>
        <a:xfrm>
          <a:off x="1548555" y="363064"/>
          <a:ext cx="4118583" cy="4118583"/>
        </a:xfrm>
        <a:custGeom>
          <a:avLst/>
          <a:gdLst/>
          <a:ahLst/>
          <a:cxnLst/>
          <a:rect l="0" t="0" r="0" b="0"/>
          <a:pathLst>
            <a:path>
              <a:moveTo>
                <a:pt x="2621558" y="78246"/>
              </a:moveTo>
              <a:arcTo wR="2059291" hR="2059291" stAng="17150710" swAng="1256487"/>
            </a:path>
          </a:pathLst>
        </a:custGeom>
        <a:noFill/>
        <a:ln w="12700"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0EFA57EB-C552-48EF-A9FA-06954E3342E4}">
      <dsp:nvSpPr>
        <dsp:cNvPr id="0" name=""/>
        <dsp:cNvSpPr/>
      </dsp:nvSpPr>
      <dsp:spPr>
        <a:xfrm>
          <a:off x="4662948" y="777712"/>
          <a:ext cx="1109835" cy="721393"/>
        </a:xfrm>
        <a:prstGeom prst="roundRect">
          <a:avLst/>
        </a:prstGeom>
        <a:solidFill>
          <a:schemeClr val="tx1">
            <a:lumMod val="65000"/>
            <a:lumOff val="35000"/>
          </a:schemeClr>
        </a:solidFill>
        <a:ln w="15875" cap="flat" cmpd="sng" algn="ctr">
          <a:solidFill>
            <a:schemeClr val="accent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Project Manager</a:t>
          </a:r>
        </a:p>
      </dsp:txBody>
      <dsp:txXfrm>
        <a:off x="4698164" y="812928"/>
        <a:ext cx="1039403" cy="650961"/>
      </dsp:txXfrm>
    </dsp:sp>
    <dsp:sp modelId="{80B546F0-DE9B-4797-9969-8D9D8CB3BC9B}">
      <dsp:nvSpPr>
        <dsp:cNvPr id="0" name=""/>
        <dsp:cNvSpPr/>
      </dsp:nvSpPr>
      <dsp:spPr>
        <a:xfrm>
          <a:off x="1079085" y="-1803636"/>
          <a:ext cx="4118583" cy="4118583"/>
        </a:xfrm>
        <a:custGeom>
          <a:avLst/>
          <a:gdLst/>
          <a:ahLst/>
          <a:cxnLst/>
          <a:rect l="0" t="0" r="0" b="0"/>
          <a:pathLst>
            <a:path>
              <a:moveTo>
                <a:pt x="3695015" y="3310328"/>
              </a:moveTo>
              <a:arcTo wR="2059291" hR="2059291" stAng="2244571" swAng="1574185"/>
            </a:path>
          </a:pathLst>
        </a:custGeom>
        <a:noFill/>
        <a:ln w="12700"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2D5D74F5-01B7-4CA4-94E1-25757EB4C677}">
      <dsp:nvSpPr>
        <dsp:cNvPr id="0" name=""/>
        <dsp:cNvSpPr/>
      </dsp:nvSpPr>
      <dsp:spPr>
        <a:xfrm>
          <a:off x="3051069" y="2105132"/>
          <a:ext cx="1109835" cy="72139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Project Management</a:t>
          </a:r>
        </a:p>
      </dsp:txBody>
      <dsp:txXfrm>
        <a:off x="3086285" y="2140348"/>
        <a:ext cx="1039403" cy="650961"/>
      </dsp:txXfrm>
    </dsp:sp>
    <dsp:sp modelId="{72381821-778F-40C8-9ECE-549962B8312E}">
      <dsp:nvSpPr>
        <dsp:cNvPr id="0" name=""/>
        <dsp:cNvSpPr/>
      </dsp:nvSpPr>
      <dsp:spPr>
        <a:xfrm>
          <a:off x="230542" y="2184086"/>
          <a:ext cx="4118583" cy="4118583"/>
        </a:xfrm>
        <a:custGeom>
          <a:avLst/>
          <a:gdLst/>
          <a:ahLst/>
          <a:cxnLst/>
          <a:rect l="0" t="0" r="0" b="0"/>
          <a:pathLst>
            <a:path>
              <a:moveTo>
                <a:pt x="3562028" y="651291"/>
              </a:moveTo>
              <a:arcTo wR="2059291" hR="2059291" stAng="19011850" swAng="2020717"/>
            </a:path>
          </a:pathLst>
        </a:custGeom>
        <a:noFill/>
        <a:ln w="12700"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E04D5903-7F5A-4637-A09B-EFAFC19CB3E6}">
      <dsp:nvSpPr>
        <dsp:cNvPr id="0" name=""/>
        <dsp:cNvSpPr/>
      </dsp:nvSpPr>
      <dsp:spPr>
        <a:xfrm>
          <a:off x="3946422" y="3917017"/>
          <a:ext cx="1109835" cy="721393"/>
        </a:xfrm>
        <a:prstGeom prst="roundRect">
          <a:avLst/>
        </a:prstGeom>
        <a:solidFill>
          <a:schemeClr val="tx1">
            <a:lumMod val="65000"/>
            <a:lumOff val="35000"/>
          </a:schemeClr>
        </a:solidFill>
        <a:ln w="15875" cap="flat" cmpd="sng" algn="ctr">
          <a:solidFill>
            <a:schemeClr val="accent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Staff</a:t>
          </a:r>
        </a:p>
      </dsp:txBody>
      <dsp:txXfrm>
        <a:off x="3981638" y="3952233"/>
        <a:ext cx="1039403" cy="650961"/>
      </dsp:txXfrm>
    </dsp:sp>
    <dsp:sp modelId="{D722FE96-DAC6-4E9F-A8BD-BDEB5A18D342}">
      <dsp:nvSpPr>
        <dsp:cNvPr id="0" name=""/>
        <dsp:cNvSpPr/>
      </dsp:nvSpPr>
      <dsp:spPr>
        <a:xfrm>
          <a:off x="1548555" y="363064"/>
          <a:ext cx="4118583" cy="4118583"/>
        </a:xfrm>
        <a:custGeom>
          <a:avLst/>
          <a:gdLst/>
          <a:ahLst/>
          <a:cxnLst/>
          <a:rect l="0" t="0" r="0" b="0"/>
          <a:pathLst>
            <a:path>
              <a:moveTo>
                <a:pt x="2391186" y="4091662"/>
              </a:moveTo>
              <a:arcTo wR="2059291" hR="2059291" stAng="4843514" swAng="1112971"/>
            </a:path>
          </a:pathLst>
        </a:custGeom>
        <a:noFill/>
        <a:ln w="12700"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EF9AF591-3BED-47CE-AC8A-996B73F3AF10}">
      <dsp:nvSpPr>
        <dsp:cNvPr id="0" name=""/>
        <dsp:cNvSpPr/>
      </dsp:nvSpPr>
      <dsp:spPr>
        <a:xfrm>
          <a:off x="2159436" y="3917017"/>
          <a:ext cx="1109835" cy="721393"/>
        </a:xfrm>
        <a:prstGeom prst="roundRect">
          <a:avLst/>
        </a:prstGeom>
        <a:solidFill>
          <a:schemeClr val="tx1">
            <a:lumMod val="65000"/>
            <a:lumOff val="35000"/>
          </a:schemeClr>
        </a:solidFill>
        <a:ln w="15875" cap="flat" cmpd="sng" algn="ctr">
          <a:solidFill>
            <a:schemeClr val="accent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Other Managers</a:t>
          </a:r>
        </a:p>
      </dsp:txBody>
      <dsp:txXfrm>
        <a:off x="2194652" y="3952233"/>
        <a:ext cx="1039403" cy="650961"/>
      </dsp:txXfrm>
    </dsp:sp>
    <dsp:sp modelId="{2B058F14-B209-4C72-91DB-F568F323F9A9}">
      <dsp:nvSpPr>
        <dsp:cNvPr id="0" name=""/>
        <dsp:cNvSpPr/>
      </dsp:nvSpPr>
      <dsp:spPr>
        <a:xfrm>
          <a:off x="1548555" y="363064"/>
          <a:ext cx="4118583" cy="4118583"/>
        </a:xfrm>
        <a:custGeom>
          <a:avLst/>
          <a:gdLst/>
          <a:ahLst/>
          <a:cxnLst/>
          <a:rect l="0" t="0" r="0" b="0"/>
          <a:pathLst>
            <a:path>
              <a:moveTo>
                <a:pt x="636746" y="3548267"/>
              </a:moveTo>
              <a:arcTo wR="2059291" hR="2059291" stAng="8021576" swAng="1358675"/>
            </a:path>
          </a:pathLst>
        </a:custGeom>
        <a:noFill/>
        <a:ln w="12700"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7534EECB-9399-4103-968F-42411E335856}">
      <dsp:nvSpPr>
        <dsp:cNvPr id="0" name=""/>
        <dsp:cNvSpPr/>
      </dsp:nvSpPr>
      <dsp:spPr>
        <a:xfrm>
          <a:off x="1045268" y="2519895"/>
          <a:ext cx="1109835" cy="721393"/>
        </a:xfrm>
        <a:prstGeom prst="roundRect">
          <a:avLst/>
        </a:prstGeom>
        <a:solidFill>
          <a:schemeClr val="tx1">
            <a:lumMod val="65000"/>
            <a:lumOff val="35000"/>
          </a:schemeClr>
        </a:solidFill>
        <a:ln w="15875" cap="flat" cmpd="sng" algn="ctr">
          <a:solidFill>
            <a:schemeClr val="accent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Project Team</a:t>
          </a:r>
        </a:p>
      </dsp:txBody>
      <dsp:txXfrm>
        <a:off x="1080484" y="2555111"/>
        <a:ext cx="1039403" cy="650961"/>
      </dsp:txXfrm>
    </dsp:sp>
    <dsp:sp modelId="{C2AABA23-146A-42F0-BE88-8B22D243222D}">
      <dsp:nvSpPr>
        <dsp:cNvPr id="0" name=""/>
        <dsp:cNvSpPr/>
      </dsp:nvSpPr>
      <dsp:spPr>
        <a:xfrm>
          <a:off x="1548555" y="363064"/>
          <a:ext cx="4118583" cy="4118583"/>
        </a:xfrm>
        <a:custGeom>
          <a:avLst/>
          <a:gdLst/>
          <a:ahLst/>
          <a:cxnLst/>
          <a:rect l="0" t="0" r="0" b="0"/>
          <a:pathLst>
            <a:path>
              <a:moveTo>
                <a:pt x="1843" y="2146406"/>
              </a:moveTo>
              <a:arcTo wR="2059291" hR="2059291" stAng="10654528" swAng="1726264"/>
            </a:path>
          </a:pathLst>
        </a:custGeom>
        <a:noFill/>
        <a:ln w="12700"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5EF09153-8319-40E7-B8A0-B969D62151DC}">
      <dsp:nvSpPr>
        <dsp:cNvPr id="0" name=""/>
        <dsp:cNvSpPr/>
      </dsp:nvSpPr>
      <dsp:spPr>
        <a:xfrm>
          <a:off x="1442910" y="777712"/>
          <a:ext cx="1109835" cy="721393"/>
        </a:xfrm>
        <a:prstGeom prst="roundRect">
          <a:avLst/>
        </a:prstGeom>
        <a:solidFill>
          <a:schemeClr val="tx1">
            <a:lumMod val="65000"/>
            <a:lumOff val="35000"/>
          </a:schemeClr>
        </a:solidFill>
        <a:ln w="15875" cap="flat" cmpd="sng" algn="ctr">
          <a:solidFill>
            <a:schemeClr val="accent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Trade Unions</a:t>
          </a:r>
        </a:p>
      </dsp:txBody>
      <dsp:txXfrm>
        <a:off x="1478126" y="812928"/>
        <a:ext cx="1039403" cy="650961"/>
      </dsp:txXfrm>
    </dsp:sp>
    <dsp:sp modelId="{C989D421-60C7-43A5-A492-F3497ABB137E}">
      <dsp:nvSpPr>
        <dsp:cNvPr id="0" name=""/>
        <dsp:cNvSpPr/>
      </dsp:nvSpPr>
      <dsp:spPr>
        <a:xfrm>
          <a:off x="1548555" y="363064"/>
          <a:ext cx="4118583" cy="4118583"/>
        </a:xfrm>
        <a:custGeom>
          <a:avLst/>
          <a:gdLst/>
          <a:ahLst/>
          <a:cxnLst/>
          <a:rect l="0" t="0" r="0" b="0"/>
          <a:pathLst>
            <a:path>
              <a:moveTo>
                <a:pt x="826112" y="410064"/>
              </a:moveTo>
              <a:arcTo wR="2059291" hR="2059291" stAng="13992803" swAng="1256487"/>
            </a:path>
          </a:pathLst>
        </a:custGeom>
        <a:noFill/>
        <a:ln w="12700"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FE8427-81FE-4A1A-8C90-E0538EDF209F}">
      <dsp:nvSpPr>
        <dsp:cNvPr id="0" name=""/>
        <dsp:cNvSpPr/>
      </dsp:nvSpPr>
      <dsp:spPr>
        <a:xfrm>
          <a:off x="0" y="421986"/>
          <a:ext cx="9861066" cy="705600"/>
        </a:xfrm>
        <a:prstGeom prst="rect">
          <a:avLst/>
        </a:prstGeom>
        <a:solidFill>
          <a:schemeClr val="tx1">
            <a:lumMod val="75000"/>
            <a:lumOff val="25000"/>
            <a:alpha val="9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dsp:style>
    </dsp:sp>
    <dsp:sp modelId="{B7519CD2-E4A9-49CC-9321-771072CB788E}">
      <dsp:nvSpPr>
        <dsp:cNvPr id="0" name=""/>
        <dsp:cNvSpPr/>
      </dsp:nvSpPr>
      <dsp:spPr>
        <a:xfrm>
          <a:off x="543763" y="68087"/>
          <a:ext cx="6902746" cy="826560"/>
        </a:xfrm>
        <a:prstGeom prst="roundRect">
          <a:avLst/>
        </a:prstGeom>
        <a:solidFill>
          <a:schemeClr val="bg1">
            <a:lumMod val="85000"/>
          </a:schemeClr>
        </a:solidFill>
        <a:ln w="15875" cap="flat" cmpd="sng" algn="ctr">
          <a:solidFill>
            <a:schemeClr val="accent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0907" tIns="0" rIns="260907" bIns="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Waterfall</a:t>
          </a:r>
        </a:p>
      </dsp:txBody>
      <dsp:txXfrm>
        <a:off x="584112" y="108436"/>
        <a:ext cx="6822048" cy="745862"/>
      </dsp:txXfrm>
    </dsp:sp>
    <dsp:sp modelId="{A1383C3A-2E0C-42FB-ABC5-73E146380DB3}">
      <dsp:nvSpPr>
        <dsp:cNvPr id="0" name=""/>
        <dsp:cNvSpPr/>
      </dsp:nvSpPr>
      <dsp:spPr>
        <a:xfrm>
          <a:off x="0" y="1692067"/>
          <a:ext cx="9861066" cy="705600"/>
        </a:xfrm>
        <a:prstGeom prst="rect">
          <a:avLst/>
        </a:prstGeom>
        <a:solidFill>
          <a:schemeClr val="tx1">
            <a:lumMod val="75000"/>
            <a:lumOff val="25000"/>
            <a:alpha val="9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dsp:style>
    </dsp:sp>
    <dsp:sp modelId="{AD490ACC-67A3-468E-B0F9-099CD554FDCE}">
      <dsp:nvSpPr>
        <dsp:cNvPr id="0" name=""/>
        <dsp:cNvSpPr/>
      </dsp:nvSpPr>
      <dsp:spPr>
        <a:xfrm>
          <a:off x="493053" y="1311989"/>
          <a:ext cx="6902746" cy="826560"/>
        </a:xfrm>
        <a:prstGeom prst="roundRect">
          <a:avLst/>
        </a:prstGeom>
        <a:solidFill>
          <a:schemeClr val="bg1">
            <a:lumMod val="85000"/>
          </a:schemeClr>
        </a:solidFill>
        <a:ln w="15875" cap="flat" cmpd="sng" algn="ctr">
          <a:solidFill>
            <a:schemeClr val="accent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0907" tIns="0" rIns="260907" bIns="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Agile</a:t>
          </a:r>
          <a:r>
            <a:rPr lang="en-GB" sz="2400" kern="1200" dirty="0"/>
            <a:t> </a:t>
          </a:r>
        </a:p>
      </dsp:txBody>
      <dsp:txXfrm>
        <a:off x="533402" y="1352338"/>
        <a:ext cx="6822048" cy="745862"/>
      </dsp:txXfrm>
    </dsp:sp>
    <dsp:sp modelId="{2652B086-4061-4969-A39E-798E5A298587}">
      <dsp:nvSpPr>
        <dsp:cNvPr id="0" name=""/>
        <dsp:cNvSpPr/>
      </dsp:nvSpPr>
      <dsp:spPr>
        <a:xfrm>
          <a:off x="0" y="2962147"/>
          <a:ext cx="9861066" cy="705600"/>
        </a:xfrm>
        <a:prstGeom prst="rect">
          <a:avLst/>
        </a:prstGeom>
        <a:solidFill>
          <a:schemeClr val="tx1">
            <a:lumMod val="75000"/>
            <a:lumOff val="25000"/>
            <a:alpha val="9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dsp:style>
    </dsp:sp>
    <dsp:sp modelId="{4B32F886-B2D4-4658-BEAF-BB62A278501F}">
      <dsp:nvSpPr>
        <dsp:cNvPr id="0" name=""/>
        <dsp:cNvSpPr/>
      </dsp:nvSpPr>
      <dsp:spPr>
        <a:xfrm>
          <a:off x="493053" y="2548867"/>
          <a:ext cx="6902746" cy="826560"/>
        </a:xfrm>
        <a:prstGeom prst="roundRect">
          <a:avLst/>
        </a:prstGeom>
        <a:solidFill>
          <a:schemeClr val="bg1">
            <a:lumMod val="85000"/>
          </a:schemeClr>
        </a:solidFill>
        <a:ln w="15875" cap="flat" cmpd="sng" algn="ctr">
          <a:solidFill>
            <a:schemeClr val="accent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0907" tIns="0" rIns="260907" bIns="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Prince 2</a:t>
          </a:r>
        </a:p>
      </dsp:txBody>
      <dsp:txXfrm>
        <a:off x="533402" y="2589216"/>
        <a:ext cx="6822048" cy="745862"/>
      </dsp:txXfrm>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D2CC63C-7A18-4E9F-BDEE-CDCAB759F059}" type="datetimeFigureOut">
              <a:rPr lang="en-GB" smtClean="0"/>
              <a:t>09/12/2019</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9361E4-CFC8-4BC0-ABC6-38EB2A4DE45A}" type="slidenum">
              <a:rPr lang="en-GB" smtClean="0"/>
              <a:t>‹#›</a:t>
            </a:fld>
            <a:endParaRPr lang="en-GB" dirty="0"/>
          </a:p>
        </p:txBody>
      </p:sp>
    </p:spTree>
    <p:extLst>
      <p:ext uri="{BB962C8B-B14F-4D97-AF65-F5344CB8AC3E}">
        <p14:creationId xmlns:p14="http://schemas.microsoft.com/office/powerpoint/2010/main" val="18314629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 feel the most important element is the project manager. They can determine if the project is viable and what tools and methodologies are appropriate. A good project manager is capable of reducing costs for an organisation. They should be confident to end a project if it is failing. Self determined and motivational, they should lead their team effectively.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r>
              <a:rPr lang="en-GB" sz="1200" kern="1200" dirty="0">
                <a:solidFill>
                  <a:schemeClr val="tx1"/>
                </a:solidFill>
                <a:effectLst/>
                <a:latin typeface="+mn-lt"/>
                <a:ea typeface="+mn-ea"/>
                <a:cs typeface="+mn-cs"/>
              </a:rPr>
              <a:t>( Haughey, 2019) </a:t>
            </a:r>
            <a:r>
              <a:rPr lang="en-GB" dirty="0"/>
              <a:t> states that "A</a:t>
            </a:r>
            <a:r>
              <a:rPr lang="en-GB" sz="1200" b="0" i="0" u="none" strike="noStrike" kern="1200" dirty="0">
                <a:solidFill>
                  <a:schemeClr val="tx1"/>
                </a:solidFill>
                <a:effectLst/>
                <a:latin typeface="+mn-lt"/>
                <a:ea typeface="+mn-ea"/>
                <a:cs typeface="+mn-cs"/>
              </a:rPr>
              <a:t> project manager is a person who has the overall responsibility for the successful initiation, planning, design, execution, monitoring, controlling and closure of a project. “</a:t>
            </a:r>
            <a:endParaRPr lang="en-GB" dirty="0"/>
          </a:p>
        </p:txBody>
      </p:sp>
      <p:sp>
        <p:nvSpPr>
          <p:cNvPr id="4" name="Slide Number Placeholder 3"/>
          <p:cNvSpPr>
            <a:spLocks noGrp="1"/>
          </p:cNvSpPr>
          <p:nvPr>
            <p:ph type="sldNum" sz="quarter" idx="5"/>
          </p:nvPr>
        </p:nvSpPr>
        <p:spPr/>
        <p:txBody>
          <a:bodyPr/>
          <a:lstStyle/>
          <a:p>
            <a:fld id="{EC9361E4-CFC8-4BC0-ABC6-38EB2A4DE45A}" type="slidenum">
              <a:rPr lang="en-GB" smtClean="0"/>
              <a:t>2</a:t>
            </a:fld>
            <a:endParaRPr lang="en-GB" dirty="0"/>
          </a:p>
        </p:txBody>
      </p:sp>
    </p:spTree>
    <p:extLst>
      <p:ext uri="{BB962C8B-B14F-4D97-AF65-F5344CB8AC3E}">
        <p14:creationId xmlns:p14="http://schemas.microsoft.com/office/powerpoint/2010/main" val="19046642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initiating any project there are a number of people to consider. Other members of staff, who though not directly involved in the project, may be affected by the changes.</a:t>
            </a:r>
          </a:p>
        </p:txBody>
      </p:sp>
      <p:sp>
        <p:nvSpPr>
          <p:cNvPr id="4" name="Slide Number Placeholder 3"/>
          <p:cNvSpPr>
            <a:spLocks noGrp="1"/>
          </p:cNvSpPr>
          <p:nvPr>
            <p:ph type="sldNum" sz="quarter" idx="5"/>
          </p:nvPr>
        </p:nvSpPr>
        <p:spPr/>
        <p:txBody>
          <a:bodyPr/>
          <a:lstStyle/>
          <a:p>
            <a:fld id="{EC9361E4-CFC8-4BC0-ABC6-38EB2A4DE45A}" type="slidenum">
              <a:rPr lang="en-GB" smtClean="0"/>
              <a:t>3</a:t>
            </a:fld>
            <a:endParaRPr lang="en-GB" dirty="0"/>
          </a:p>
        </p:txBody>
      </p:sp>
    </p:spTree>
    <p:extLst>
      <p:ext uri="{BB962C8B-B14F-4D97-AF65-F5344CB8AC3E}">
        <p14:creationId xmlns:p14="http://schemas.microsoft.com/office/powerpoint/2010/main" val="24695640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many more methodologies to utilise in the project management process . However, the above methodologies have been covered in lectures. </a:t>
            </a:r>
          </a:p>
        </p:txBody>
      </p:sp>
      <p:sp>
        <p:nvSpPr>
          <p:cNvPr id="4" name="Slide Number Placeholder 3"/>
          <p:cNvSpPr>
            <a:spLocks noGrp="1"/>
          </p:cNvSpPr>
          <p:nvPr>
            <p:ph type="sldNum" sz="quarter" idx="5"/>
          </p:nvPr>
        </p:nvSpPr>
        <p:spPr/>
        <p:txBody>
          <a:bodyPr/>
          <a:lstStyle/>
          <a:p>
            <a:fld id="{EC9361E4-CFC8-4BC0-ABC6-38EB2A4DE45A}" type="slidenum">
              <a:rPr lang="en-GB" smtClean="0"/>
              <a:t>4</a:t>
            </a:fld>
            <a:endParaRPr lang="en-GB" dirty="0"/>
          </a:p>
        </p:txBody>
      </p:sp>
    </p:spTree>
    <p:extLst>
      <p:ext uri="{BB962C8B-B14F-4D97-AF65-F5344CB8AC3E}">
        <p14:creationId xmlns:p14="http://schemas.microsoft.com/office/powerpoint/2010/main" val="7235689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Waterfall was first developed in 1970 and was used in software development. This process is also used by construction companies. It follows a strict linear order much like a waterfall flowing down.  Each process must be completed before the next stage commences. Requirements from stakeholders and customers are gathered at the begging of the process.  Physical and logical design solutions are made into concrete specifications. Implementation is for example when programmers take the information from previous stages and start to produce code. At the verification stage the product is issued to the customer, to see if it meets their requirements. Maintenance is where the customer uses the product and any issues are discovered and resolved.</a:t>
            </a:r>
          </a:p>
        </p:txBody>
      </p:sp>
      <p:sp>
        <p:nvSpPr>
          <p:cNvPr id="4" name="Slide Number Placeholder 3"/>
          <p:cNvSpPr>
            <a:spLocks noGrp="1"/>
          </p:cNvSpPr>
          <p:nvPr>
            <p:ph type="sldNum" sz="quarter" idx="5"/>
          </p:nvPr>
        </p:nvSpPr>
        <p:spPr/>
        <p:txBody>
          <a:bodyPr/>
          <a:lstStyle/>
          <a:p>
            <a:fld id="{EC9361E4-CFC8-4BC0-ABC6-38EB2A4DE45A}" type="slidenum">
              <a:rPr lang="en-GB" smtClean="0"/>
              <a:t>5</a:t>
            </a:fld>
            <a:endParaRPr lang="en-GB" dirty="0"/>
          </a:p>
        </p:txBody>
      </p:sp>
    </p:spTree>
    <p:extLst>
      <p:ext uri="{BB962C8B-B14F-4D97-AF65-F5344CB8AC3E}">
        <p14:creationId xmlns:p14="http://schemas.microsoft.com/office/powerpoint/2010/main" val="24680349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Agile methodology is flexible and offers guidance, with procedures and methods that will work best for each project. A great methodology for projects with uncertainty, as can be adapted at any point. Scrum is one of the frameworks which uses Agile’s values and principles. There are many advantages and Agile is a lot more flexible than the waterfall methodology ,though does have its weaknesses. </a:t>
            </a:r>
          </a:p>
          <a:p>
            <a:endParaRPr lang="en-GB" dirty="0"/>
          </a:p>
        </p:txBody>
      </p:sp>
      <p:sp>
        <p:nvSpPr>
          <p:cNvPr id="4" name="Slide Number Placeholder 3"/>
          <p:cNvSpPr>
            <a:spLocks noGrp="1"/>
          </p:cNvSpPr>
          <p:nvPr>
            <p:ph type="sldNum" sz="quarter" idx="5"/>
          </p:nvPr>
        </p:nvSpPr>
        <p:spPr/>
        <p:txBody>
          <a:bodyPr/>
          <a:lstStyle/>
          <a:p>
            <a:fld id="{EC9361E4-CFC8-4BC0-ABC6-38EB2A4DE45A}" type="slidenum">
              <a:rPr lang="en-GB" smtClean="0"/>
              <a:t>6</a:t>
            </a:fld>
            <a:endParaRPr lang="en-GB" dirty="0"/>
          </a:p>
        </p:txBody>
      </p:sp>
    </p:spTree>
    <p:extLst>
      <p:ext uri="{BB962C8B-B14F-4D97-AF65-F5344CB8AC3E}">
        <p14:creationId xmlns:p14="http://schemas.microsoft.com/office/powerpoint/2010/main" val="15231881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Prince 2 is a very structured methodology which follows set processes. Often used by public sector organisations due to its structured approach. It is possible to use a combination of prince 2 and agile. This methodology is suitable for all sizes of project.</a:t>
            </a:r>
          </a:p>
        </p:txBody>
      </p:sp>
      <p:sp>
        <p:nvSpPr>
          <p:cNvPr id="4" name="Slide Number Placeholder 3"/>
          <p:cNvSpPr>
            <a:spLocks noGrp="1"/>
          </p:cNvSpPr>
          <p:nvPr>
            <p:ph type="sldNum" sz="quarter" idx="5"/>
          </p:nvPr>
        </p:nvSpPr>
        <p:spPr/>
        <p:txBody>
          <a:bodyPr/>
          <a:lstStyle/>
          <a:p>
            <a:fld id="{EC9361E4-CFC8-4BC0-ABC6-38EB2A4DE45A}" type="slidenum">
              <a:rPr lang="en-GB" smtClean="0"/>
              <a:t>7</a:t>
            </a:fld>
            <a:endParaRPr lang="en-GB" dirty="0"/>
          </a:p>
        </p:txBody>
      </p:sp>
    </p:spTree>
    <p:extLst>
      <p:ext uri="{BB962C8B-B14F-4D97-AF65-F5344CB8AC3E}">
        <p14:creationId xmlns:p14="http://schemas.microsoft.com/office/powerpoint/2010/main" val="17535546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Recognising risks that can develop is an important strategy. It is not possible to anticipate everything that could go wrong, although preparation is key. There are many ways to document and assess risk, including a risk analysis or a risk log.   A Stakeholder Power and Interest model, as shown can identify both internal and external stakeholders. This allows a project manager to recognise the importance of each individual or organisation, and how they should be managed. </a:t>
            </a:r>
          </a:p>
        </p:txBody>
      </p:sp>
      <p:sp>
        <p:nvSpPr>
          <p:cNvPr id="4" name="Slide Number Placeholder 3"/>
          <p:cNvSpPr>
            <a:spLocks noGrp="1"/>
          </p:cNvSpPr>
          <p:nvPr>
            <p:ph type="sldNum" sz="quarter" idx="5"/>
          </p:nvPr>
        </p:nvSpPr>
        <p:spPr/>
        <p:txBody>
          <a:bodyPr/>
          <a:lstStyle/>
          <a:p>
            <a:fld id="{EC9361E4-CFC8-4BC0-ABC6-38EB2A4DE45A}" type="slidenum">
              <a:rPr lang="en-GB" smtClean="0"/>
              <a:t>8</a:t>
            </a:fld>
            <a:endParaRPr lang="en-GB" dirty="0"/>
          </a:p>
        </p:txBody>
      </p:sp>
    </p:spTree>
    <p:extLst>
      <p:ext uri="{BB962C8B-B14F-4D97-AF65-F5344CB8AC3E}">
        <p14:creationId xmlns:p14="http://schemas.microsoft.com/office/powerpoint/2010/main" val="34396207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have gained an interesting insight into the roles and responsibilities of a project manager.  A project Managers job is a complex and often difficult task meeting deadlines and managing people. This profession could also be rewarding and satisfying with the completion of  successful projects. Leading and managing are not necessarily the same. However, a manager who has worked their way through the company may have a different perspective. Sustainability has not been considered enough in the past and will be a large consideration for businesses moving forward. The pace of change in technology will certainly have an impact on projects in the future. This will bring both challenges and opportunities   A good project manager should be able to adapt and embrace these changes, for the benefit of their organisation.</a:t>
            </a:r>
          </a:p>
        </p:txBody>
      </p:sp>
      <p:sp>
        <p:nvSpPr>
          <p:cNvPr id="4" name="Slide Number Placeholder 3"/>
          <p:cNvSpPr>
            <a:spLocks noGrp="1"/>
          </p:cNvSpPr>
          <p:nvPr>
            <p:ph type="sldNum" sz="quarter" idx="5"/>
          </p:nvPr>
        </p:nvSpPr>
        <p:spPr/>
        <p:txBody>
          <a:bodyPr/>
          <a:lstStyle/>
          <a:p>
            <a:fld id="{EC9361E4-CFC8-4BC0-ABC6-38EB2A4DE45A}" type="slidenum">
              <a:rPr lang="en-GB" smtClean="0"/>
              <a:t>9</a:t>
            </a:fld>
            <a:endParaRPr lang="en-GB" dirty="0"/>
          </a:p>
        </p:txBody>
      </p:sp>
    </p:spTree>
    <p:extLst>
      <p:ext uri="{BB962C8B-B14F-4D97-AF65-F5344CB8AC3E}">
        <p14:creationId xmlns:p14="http://schemas.microsoft.com/office/powerpoint/2010/main" val="36255355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Reflecting on your own experience can be a valuable tool in further personal development.</a:t>
            </a:r>
            <a:r>
              <a:rPr lang="en-GB" sz="1200" dirty="0"/>
              <a:t> (Shefield University, 2019)  suggests that "Sometimes</a:t>
            </a:r>
            <a:r>
              <a:rPr lang="en-GB" sz="1200" b="0" i="0" u="none" strike="noStrike" kern="1200" dirty="0">
                <a:solidFill>
                  <a:schemeClr val="tx1"/>
                </a:solidFill>
                <a:effectLst/>
                <a:latin typeface="+mn-lt"/>
                <a:ea typeface="+mn-ea"/>
                <a:cs typeface="+mn-cs"/>
              </a:rPr>
              <a:t> what we’ve learned from an activity or piece of work isn’t always obvious, which is why we reflect on our experiences”. The Gibbs reflective learning cycle above, demonstrates the reflective process. This could also be applied in regards to the project management cycle.</a:t>
            </a:r>
            <a:endParaRPr lang="en-GB" dirty="0"/>
          </a:p>
        </p:txBody>
      </p:sp>
      <p:sp>
        <p:nvSpPr>
          <p:cNvPr id="4" name="Slide Number Placeholder 3"/>
          <p:cNvSpPr>
            <a:spLocks noGrp="1"/>
          </p:cNvSpPr>
          <p:nvPr>
            <p:ph type="sldNum" sz="quarter" idx="5"/>
          </p:nvPr>
        </p:nvSpPr>
        <p:spPr/>
        <p:txBody>
          <a:bodyPr/>
          <a:lstStyle/>
          <a:p>
            <a:fld id="{EC9361E4-CFC8-4BC0-ABC6-38EB2A4DE45A}" type="slidenum">
              <a:rPr lang="en-GB" smtClean="0"/>
              <a:t>10</a:t>
            </a:fld>
            <a:endParaRPr lang="en-GB" dirty="0"/>
          </a:p>
        </p:txBody>
      </p:sp>
    </p:spTree>
    <p:extLst>
      <p:ext uri="{BB962C8B-B14F-4D97-AF65-F5344CB8AC3E}">
        <p14:creationId xmlns:p14="http://schemas.microsoft.com/office/powerpoint/2010/main" val="36619348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12/9/2019</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33582996"/>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12/9/2019</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49025365"/>
      </p:ext>
    </p:extLst>
  </p:cSld>
  <p:clrMap bg1="lt1" tx1="dk1" bg2="lt2" tx2="dk2" accent1="accent1" accent2="accent2" accent3="accent3" accent4="accent4" accent5="accent5" accent6="accent6" hlink="hlink" folHlink="folHlink"/>
  <p:sldLayoutIdLst>
    <p:sldLayoutId id="2147483799" r:id="rId1"/>
  </p:sldLayoutIdLst>
  <p:hf sldNum="0" hdr="0" ftr="0" dt="0"/>
  <p:txStyles>
    <p:titleStyle>
      <a:lvl1pPr algn="l" defTabSz="914400" rtl="0" eaLnBrk="1" latinLnBrk="0" hangingPunct="1">
        <a:lnSpc>
          <a:spcPct val="90000"/>
        </a:lnSpc>
        <a:spcBef>
          <a:spcPct val="0"/>
        </a:spcBef>
        <a:buNone/>
        <a:defRPr sz="42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20000"/>
        </a:lnSpc>
        <a:spcBef>
          <a:spcPts val="1200"/>
        </a:spcBef>
        <a:spcAft>
          <a:spcPts val="200"/>
        </a:spcAft>
        <a:buClr>
          <a:schemeClr val="accent1"/>
        </a:buClr>
        <a:buSzPct val="100000"/>
        <a:buFont typeface="Calibri" panose="020F0502020204030204" pitchFamily="34" charset="0"/>
        <a:buChar char=" "/>
        <a:defRPr sz="18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AEF3323-221C-473F-AB26-1D40D2F8311D}"/>
              </a:ext>
            </a:extLst>
          </p:cNvPr>
          <p:cNvPicPr>
            <a:picLocks noChangeAspect="1"/>
          </p:cNvPicPr>
          <p:nvPr/>
        </p:nvPicPr>
        <p:blipFill rotWithShape="1">
          <a:blip r:embed="rId2"/>
          <a:srcRect b="16357"/>
          <a:stretch/>
        </p:blipFill>
        <p:spPr>
          <a:xfrm>
            <a:off x="1" y="10"/>
            <a:ext cx="12191999" cy="6857990"/>
          </a:xfrm>
          <a:prstGeom prst="rect">
            <a:avLst/>
          </a:prstGeom>
        </p:spPr>
      </p:pic>
      <p:sp>
        <p:nvSpPr>
          <p:cNvPr id="9" name="Rectangle 8">
            <a:extLst>
              <a:ext uri="{FF2B5EF4-FFF2-40B4-BE49-F238E27FC236}">
                <a16:creationId xmlns:a16="http://schemas.microsoft.com/office/drawing/2014/main" id="{7319A1DD-F557-4EC6-8A8C-F7617B4CD6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3118982"/>
            <a:ext cx="7537704" cy="2462668"/>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AF29767-AAE3-4D85-8EAC-25A83C0B54F1}"/>
              </a:ext>
            </a:extLst>
          </p:cNvPr>
          <p:cNvSpPr>
            <a:spLocks noGrp="1"/>
          </p:cNvSpPr>
          <p:nvPr>
            <p:ph type="ctrTitle"/>
          </p:nvPr>
        </p:nvSpPr>
        <p:spPr>
          <a:xfrm>
            <a:off x="4985517" y="3331444"/>
            <a:ext cx="6470692" cy="1229306"/>
          </a:xfrm>
        </p:spPr>
        <p:txBody>
          <a:bodyPr>
            <a:normAutofit/>
          </a:bodyPr>
          <a:lstStyle/>
          <a:p>
            <a:r>
              <a:rPr lang="en-GB" sz="2200" dirty="0">
                <a:solidFill>
                  <a:schemeClr val="tx1"/>
                </a:solidFill>
              </a:rPr>
              <a:t>Project Management for Sustainability BMSP5008</a:t>
            </a:r>
            <a:br>
              <a:rPr lang="en-GB" sz="2200" dirty="0">
                <a:solidFill>
                  <a:schemeClr val="tx1"/>
                </a:solidFill>
              </a:rPr>
            </a:br>
            <a:r>
              <a:rPr lang="en-GB" sz="2200" dirty="0">
                <a:solidFill>
                  <a:schemeClr val="tx1"/>
                </a:solidFill>
              </a:rPr>
              <a:t>Glenn Behenna </a:t>
            </a:r>
            <a:br>
              <a:rPr lang="en-GB" sz="2200" dirty="0">
                <a:solidFill>
                  <a:schemeClr val="tx1"/>
                </a:solidFill>
              </a:rPr>
            </a:br>
            <a:r>
              <a:rPr lang="en-GB" sz="2200" dirty="0">
                <a:solidFill>
                  <a:schemeClr val="tx1"/>
                </a:solidFill>
              </a:rPr>
              <a:t>Natalie Male 1702161</a:t>
            </a:r>
          </a:p>
        </p:txBody>
      </p:sp>
      <p:cxnSp>
        <p:nvCxnSpPr>
          <p:cNvPr id="11" name="Straight Connector 10">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0211" y="4641183"/>
            <a:ext cx="6309360" cy="0"/>
          </a:xfrm>
          <a:prstGeom prst="line">
            <a:avLst/>
          </a:prstGeom>
          <a:ln w="19050">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D50218C5-E017-43D2-8345-FD9FBF0C99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463227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144BC1B-A5E2-4709-B8E4-241DE4B6C9C6}"/>
              </a:ext>
            </a:extLst>
          </p:cNvPr>
          <p:cNvSpPr/>
          <p:nvPr/>
        </p:nvSpPr>
        <p:spPr>
          <a:xfrm>
            <a:off x="941832" y="4096512"/>
            <a:ext cx="10213848" cy="768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extBox 4">
            <a:extLst>
              <a:ext uri="{FF2B5EF4-FFF2-40B4-BE49-F238E27FC236}">
                <a16:creationId xmlns:a16="http://schemas.microsoft.com/office/drawing/2014/main" id="{C6E9CAF1-9F8D-40AA-87CD-B2B42C48BD89}"/>
              </a:ext>
            </a:extLst>
          </p:cNvPr>
          <p:cNvSpPr txBox="1"/>
          <p:nvPr/>
        </p:nvSpPr>
        <p:spPr>
          <a:xfrm>
            <a:off x="390144" y="227186"/>
            <a:ext cx="11411712" cy="5386090"/>
          </a:xfrm>
          <a:prstGeom prst="rect">
            <a:avLst/>
          </a:prstGeom>
          <a:noFill/>
        </p:spPr>
        <p:txBody>
          <a:bodyPr wrap="square" rtlCol="0">
            <a:spAutoFit/>
          </a:bodyPr>
          <a:lstStyle/>
          <a:p>
            <a:pPr algn="ctr"/>
            <a:r>
              <a:rPr lang="en-GB" sz="2800" u="sng" dirty="0"/>
              <a:t>Introduction to Project Management</a:t>
            </a:r>
          </a:p>
          <a:p>
            <a:pPr algn="ctr"/>
            <a:endParaRPr lang="en-GB" sz="3200" u="sng" dirty="0"/>
          </a:p>
          <a:p>
            <a:pPr algn="ctr"/>
            <a:endParaRPr lang="en-GB" sz="3200" u="sng" dirty="0"/>
          </a:p>
          <a:p>
            <a:pPr algn="ctr"/>
            <a:endParaRPr lang="en-GB" sz="3200" u="sng" dirty="0"/>
          </a:p>
          <a:p>
            <a:endParaRPr lang="en-GB" dirty="0"/>
          </a:p>
          <a:p>
            <a:endParaRPr lang="en-GB" dirty="0"/>
          </a:p>
          <a:p>
            <a:r>
              <a:rPr lang="en-GB" b="1" dirty="0"/>
              <a:t>Project : </a:t>
            </a:r>
            <a:r>
              <a:rPr lang="en-GB" dirty="0"/>
              <a:t>An activity that achieves a defined goal in a specified time. Undertaken by a team of individuals, each designated roles and responsibilities. Each project budget is determined and monitored.</a:t>
            </a:r>
          </a:p>
          <a:p>
            <a:endParaRPr lang="en-GB" dirty="0"/>
          </a:p>
          <a:p>
            <a:endParaRPr lang="en-GB" dirty="0"/>
          </a:p>
          <a:p>
            <a:r>
              <a:rPr lang="en-GB" b="1" dirty="0"/>
              <a:t>Project Management: </a:t>
            </a:r>
            <a:r>
              <a:rPr lang="en-GB" dirty="0"/>
              <a:t>To achieve a defined goal using the following: The application of methodologies, tools, processes, experience and expertise. Maintaining specified time constraints and budget. </a:t>
            </a:r>
            <a:r>
              <a:rPr lang="en-GB" b="1" dirty="0"/>
              <a:t> </a:t>
            </a:r>
          </a:p>
          <a:p>
            <a:endParaRPr lang="en-GB" dirty="0"/>
          </a:p>
          <a:p>
            <a:endParaRPr lang="en-GB" dirty="0"/>
          </a:p>
          <a:p>
            <a:r>
              <a:rPr lang="en-GB" b="1" dirty="0"/>
              <a:t>Project Manager: </a:t>
            </a:r>
            <a:r>
              <a:rPr lang="en-GB" dirty="0"/>
              <a:t>Requires many qualities, be able to motivate and keep within determined parameters. A capable, supportive leader who is able to get the best from their team.</a:t>
            </a:r>
          </a:p>
        </p:txBody>
      </p:sp>
      <p:pic>
        <p:nvPicPr>
          <p:cNvPr id="9" name="Picture 8" descr="A close up of a logo&#10;&#10;Description automatically generated">
            <a:extLst>
              <a:ext uri="{FF2B5EF4-FFF2-40B4-BE49-F238E27FC236}">
                <a16:creationId xmlns:a16="http://schemas.microsoft.com/office/drawing/2014/main" id="{AA42F28B-2180-4639-85B4-9CA096E3FC8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39873" y="704405"/>
            <a:ext cx="2935419" cy="1953388"/>
          </a:xfrm>
          <a:prstGeom prst="rect">
            <a:avLst/>
          </a:prstGeom>
        </p:spPr>
      </p:pic>
    </p:spTree>
    <p:extLst>
      <p:ext uri="{BB962C8B-B14F-4D97-AF65-F5344CB8AC3E}">
        <p14:creationId xmlns:p14="http://schemas.microsoft.com/office/powerpoint/2010/main" val="6402678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144BC1B-A5E2-4709-B8E4-241DE4B6C9C6}"/>
              </a:ext>
            </a:extLst>
          </p:cNvPr>
          <p:cNvSpPr/>
          <p:nvPr/>
        </p:nvSpPr>
        <p:spPr>
          <a:xfrm>
            <a:off x="941832" y="4096512"/>
            <a:ext cx="10213848" cy="768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extBox 6">
            <a:extLst>
              <a:ext uri="{FF2B5EF4-FFF2-40B4-BE49-F238E27FC236}">
                <a16:creationId xmlns:a16="http://schemas.microsoft.com/office/drawing/2014/main" id="{B7FD748D-548A-444F-8933-0B9B26117EFB}"/>
              </a:ext>
            </a:extLst>
          </p:cNvPr>
          <p:cNvSpPr txBox="1"/>
          <p:nvPr/>
        </p:nvSpPr>
        <p:spPr>
          <a:xfrm>
            <a:off x="516353" y="461789"/>
            <a:ext cx="11411712" cy="800219"/>
          </a:xfrm>
          <a:prstGeom prst="rect">
            <a:avLst/>
          </a:prstGeom>
          <a:noFill/>
        </p:spPr>
        <p:txBody>
          <a:bodyPr wrap="square" rtlCol="0">
            <a:spAutoFit/>
          </a:bodyPr>
          <a:lstStyle/>
          <a:p>
            <a:br>
              <a:rPr lang="en-GB" dirty="0"/>
            </a:br>
            <a:endParaRPr lang="en-GB" sz="2800" dirty="0"/>
          </a:p>
        </p:txBody>
      </p:sp>
      <p:graphicFrame>
        <p:nvGraphicFramePr>
          <p:cNvPr id="8" name="Diagram 7">
            <a:extLst>
              <a:ext uri="{FF2B5EF4-FFF2-40B4-BE49-F238E27FC236}">
                <a16:creationId xmlns:a16="http://schemas.microsoft.com/office/drawing/2014/main" id="{CFF947D5-31C2-47C1-A239-E2BD4B69BAEC}"/>
              </a:ext>
            </a:extLst>
          </p:cNvPr>
          <p:cNvGraphicFramePr/>
          <p:nvPr>
            <p:extLst>
              <p:ext uri="{D42A27DB-BD31-4B8C-83A1-F6EECF244321}">
                <p14:modId xmlns:p14="http://schemas.microsoft.com/office/powerpoint/2010/main" val="932489568"/>
              </p:ext>
            </p:extLst>
          </p:nvPr>
        </p:nvGraphicFramePr>
        <p:xfrm>
          <a:off x="2032000" y="1497554"/>
          <a:ext cx="7215695" cy="46407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a:extLst>
              <a:ext uri="{FF2B5EF4-FFF2-40B4-BE49-F238E27FC236}">
                <a16:creationId xmlns:a16="http://schemas.microsoft.com/office/drawing/2014/main" id="{07B75E37-7B58-4DD9-AD74-39EA327AAB40}"/>
              </a:ext>
            </a:extLst>
          </p:cNvPr>
          <p:cNvSpPr txBox="1"/>
          <p:nvPr/>
        </p:nvSpPr>
        <p:spPr>
          <a:xfrm>
            <a:off x="516353" y="226243"/>
            <a:ext cx="8448538" cy="523220"/>
          </a:xfrm>
          <a:prstGeom prst="rect">
            <a:avLst/>
          </a:prstGeom>
          <a:noFill/>
        </p:spPr>
        <p:txBody>
          <a:bodyPr wrap="square" rtlCol="0">
            <a:spAutoFit/>
          </a:bodyPr>
          <a:lstStyle/>
          <a:p>
            <a:r>
              <a:rPr lang="en-GB" sz="2800" dirty="0"/>
              <a:t>People involved or affected by the project:</a:t>
            </a:r>
          </a:p>
        </p:txBody>
      </p:sp>
    </p:spTree>
    <p:extLst>
      <p:ext uri="{BB962C8B-B14F-4D97-AF65-F5344CB8AC3E}">
        <p14:creationId xmlns:p14="http://schemas.microsoft.com/office/powerpoint/2010/main" val="28648361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144BC1B-A5E2-4709-B8E4-241DE4B6C9C6}"/>
              </a:ext>
            </a:extLst>
          </p:cNvPr>
          <p:cNvSpPr/>
          <p:nvPr/>
        </p:nvSpPr>
        <p:spPr>
          <a:xfrm>
            <a:off x="941832" y="4096512"/>
            <a:ext cx="10213848" cy="768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extBox 6">
            <a:extLst>
              <a:ext uri="{FF2B5EF4-FFF2-40B4-BE49-F238E27FC236}">
                <a16:creationId xmlns:a16="http://schemas.microsoft.com/office/drawing/2014/main" id="{B7FD748D-548A-444F-8933-0B9B26117EFB}"/>
              </a:ext>
            </a:extLst>
          </p:cNvPr>
          <p:cNvSpPr txBox="1"/>
          <p:nvPr/>
        </p:nvSpPr>
        <p:spPr>
          <a:xfrm>
            <a:off x="216816" y="393192"/>
            <a:ext cx="11679528" cy="4031873"/>
          </a:xfrm>
          <a:prstGeom prst="rect">
            <a:avLst/>
          </a:prstGeom>
          <a:noFill/>
        </p:spPr>
        <p:txBody>
          <a:bodyPr wrap="square" rtlCol="0">
            <a:spAutoFit/>
          </a:bodyPr>
          <a:lstStyle/>
          <a:p>
            <a:pPr algn="ctr"/>
            <a:r>
              <a:rPr lang="en-GB" sz="2800" dirty="0"/>
              <a:t> Methodology : An important tool in assisting the project to succeed </a:t>
            </a:r>
          </a:p>
          <a:p>
            <a:pPr algn="ctr"/>
            <a:endParaRPr lang="en-GB" sz="3200" dirty="0"/>
          </a:p>
          <a:p>
            <a:pPr algn="ctr"/>
            <a:endParaRPr lang="en-GB" sz="3200" dirty="0"/>
          </a:p>
          <a:p>
            <a:pPr algn="ctr"/>
            <a:endParaRPr lang="en-GB" sz="3200" dirty="0"/>
          </a:p>
          <a:p>
            <a:pPr algn="ctr"/>
            <a:endParaRPr lang="en-GB" sz="3200" dirty="0"/>
          </a:p>
          <a:p>
            <a:pPr algn="ctr"/>
            <a:endParaRPr lang="en-GB" sz="3200" dirty="0"/>
          </a:p>
          <a:p>
            <a:pPr algn="ctr"/>
            <a:endParaRPr lang="en-GB" sz="3200" dirty="0"/>
          </a:p>
          <a:p>
            <a:pPr algn="ctr"/>
            <a:br>
              <a:rPr lang="en-GB" dirty="0"/>
            </a:br>
            <a:endParaRPr lang="en-GB" dirty="0"/>
          </a:p>
        </p:txBody>
      </p:sp>
      <p:graphicFrame>
        <p:nvGraphicFramePr>
          <p:cNvPr id="9" name="Diagram 8">
            <a:extLst>
              <a:ext uri="{FF2B5EF4-FFF2-40B4-BE49-F238E27FC236}">
                <a16:creationId xmlns:a16="http://schemas.microsoft.com/office/drawing/2014/main" id="{566491C4-259E-45BC-A6D0-2C18B617D811}"/>
              </a:ext>
            </a:extLst>
          </p:cNvPr>
          <p:cNvGraphicFramePr/>
          <p:nvPr>
            <p:extLst>
              <p:ext uri="{D42A27DB-BD31-4B8C-83A1-F6EECF244321}">
                <p14:modId xmlns:p14="http://schemas.microsoft.com/office/powerpoint/2010/main" val="3504557928"/>
              </p:ext>
            </p:extLst>
          </p:nvPr>
        </p:nvGraphicFramePr>
        <p:xfrm>
          <a:off x="1036320" y="1527142"/>
          <a:ext cx="9861066" cy="36764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915231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144BC1B-A5E2-4709-B8E4-241DE4B6C9C6}"/>
              </a:ext>
            </a:extLst>
          </p:cNvPr>
          <p:cNvSpPr/>
          <p:nvPr/>
        </p:nvSpPr>
        <p:spPr>
          <a:xfrm>
            <a:off x="941832" y="4096512"/>
            <a:ext cx="10213848" cy="768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extBox 6">
            <a:extLst>
              <a:ext uri="{FF2B5EF4-FFF2-40B4-BE49-F238E27FC236}">
                <a16:creationId xmlns:a16="http://schemas.microsoft.com/office/drawing/2014/main" id="{B7FD748D-548A-444F-8933-0B9B26117EFB}"/>
              </a:ext>
            </a:extLst>
          </p:cNvPr>
          <p:cNvSpPr txBox="1"/>
          <p:nvPr/>
        </p:nvSpPr>
        <p:spPr>
          <a:xfrm>
            <a:off x="646066" y="452363"/>
            <a:ext cx="11411712" cy="1169551"/>
          </a:xfrm>
          <a:prstGeom prst="rect">
            <a:avLst/>
          </a:prstGeom>
          <a:noFill/>
        </p:spPr>
        <p:txBody>
          <a:bodyPr wrap="square" rtlCol="0">
            <a:spAutoFit/>
          </a:bodyPr>
          <a:lstStyle/>
          <a:p>
            <a:br>
              <a:rPr lang="en-GB" dirty="0"/>
            </a:br>
            <a:r>
              <a:rPr lang="en-GB" sz="2400" dirty="0"/>
              <a:t>Waterfall: Linear process </a:t>
            </a:r>
          </a:p>
          <a:p>
            <a:endParaRPr lang="en-GB" sz="2800" dirty="0"/>
          </a:p>
        </p:txBody>
      </p:sp>
      <p:pic>
        <p:nvPicPr>
          <p:cNvPr id="6" name="Picture 5">
            <a:extLst>
              <a:ext uri="{FF2B5EF4-FFF2-40B4-BE49-F238E27FC236}">
                <a16:creationId xmlns:a16="http://schemas.microsoft.com/office/drawing/2014/main" id="{E2886CFE-0337-43BD-8353-60BFF2479C4E}"/>
              </a:ext>
            </a:extLst>
          </p:cNvPr>
          <p:cNvPicPr/>
          <p:nvPr/>
        </p:nvPicPr>
        <p:blipFill>
          <a:blip r:embed="rId3">
            <a:extLst>
              <a:ext uri="{28A0092B-C50C-407E-A947-70E740481C1C}">
                <a14:useLocalDpi xmlns:a14="http://schemas.microsoft.com/office/drawing/2010/main" val="0"/>
              </a:ext>
            </a:extLst>
          </a:blip>
          <a:stretch>
            <a:fillRect/>
          </a:stretch>
        </p:blipFill>
        <p:spPr>
          <a:xfrm>
            <a:off x="1762812" y="1621914"/>
            <a:ext cx="6421068" cy="3553590"/>
          </a:xfrm>
          <a:prstGeom prst="rect">
            <a:avLst/>
          </a:prstGeom>
        </p:spPr>
      </p:pic>
      <p:sp>
        <p:nvSpPr>
          <p:cNvPr id="2" name="TextBox 1">
            <a:extLst>
              <a:ext uri="{FF2B5EF4-FFF2-40B4-BE49-F238E27FC236}">
                <a16:creationId xmlns:a16="http://schemas.microsoft.com/office/drawing/2014/main" id="{6C9B31F3-00EE-4AFB-A797-425050A0EBEA}"/>
              </a:ext>
            </a:extLst>
          </p:cNvPr>
          <p:cNvSpPr txBox="1"/>
          <p:nvPr/>
        </p:nvSpPr>
        <p:spPr>
          <a:xfrm>
            <a:off x="722376" y="5276088"/>
            <a:ext cx="11009376" cy="923330"/>
          </a:xfrm>
          <a:prstGeom prst="rect">
            <a:avLst/>
          </a:prstGeom>
          <a:noFill/>
        </p:spPr>
        <p:txBody>
          <a:bodyPr wrap="square" rtlCol="0">
            <a:spAutoFit/>
          </a:bodyPr>
          <a:lstStyle/>
          <a:p>
            <a:r>
              <a:rPr lang="en-GB" dirty="0"/>
              <a:t>“The waterfall model is a linear, sequential project management process. Published in 1970 by Dr. Winston W. Royce, the model was originally developed for use in software development”. (Hales, 2019)</a:t>
            </a:r>
          </a:p>
          <a:p>
            <a:endParaRPr lang="en-GB" dirty="0"/>
          </a:p>
        </p:txBody>
      </p:sp>
    </p:spTree>
    <p:extLst>
      <p:ext uri="{BB962C8B-B14F-4D97-AF65-F5344CB8AC3E}">
        <p14:creationId xmlns:p14="http://schemas.microsoft.com/office/powerpoint/2010/main" val="27327262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144BC1B-A5E2-4709-B8E4-241DE4B6C9C6}"/>
              </a:ext>
            </a:extLst>
          </p:cNvPr>
          <p:cNvSpPr/>
          <p:nvPr/>
        </p:nvSpPr>
        <p:spPr>
          <a:xfrm>
            <a:off x="941832" y="4096512"/>
            <a:ext cx="10213848" cy="768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extBox 6">
            <a:extLst>
              <a:ext uri="{FF2B5EF4-FFF2-40B4-BE49-F238E27FC236}">
                <a16:creationId xmlns:a16="http://schemas.microsoft.com/office/drawing/2014/main" id="{B7FD748D-548A-444F-8933-0B9B26117EFB}"/>
              </a:ext>
            </a:extLst>
          </p:cNvPr>
          <p:cNvSpPr txBox="1"/>
          <p:nvPr/>
        </p:nvSpPr>
        <p:spPr>
          <a:xfrm>
            <a:off x="649224" y="405229"/>
            <a:ext cx="11411712" cy="800219"/>
          </a:xfrm>
          <a:prstGeom prst="rect">
            <a:avLst/>
          </a:prstGeom>
          <a:noFill/>
        </p:spPr>
        <p:txBody>
          <a:bodyPr wrap="square" rtlCol="0">
            <a:spAutoFit/>
          </a:bodyPr>
          <a:lstStyle/>
          <a:p>
            <a:br>
              <a:rPr lang="en-GB" dirty="0"/>
            </a:br>
            <a:r>
              <a:rPr lang="en-GB" sz="2800" dirty="0"/>
              <a:t>Agile is a flexible methodology </a:t>
            </a:r>
          </a:p>
        </p:txBody>
      </p:sp>
      <p:pic>
        <p:nvPicPr>
          <p:cNvPr id="3" name="Picture 2" descr="A picture containing table, sitting&#10;&#10;Description automatically generated">
            <a:extLst>
              <a:ext uri="{FF2B5EF4-FFF2-40B4-BE49-F238E27FC236}">
                <a16:creationId xmlns:a16="http://schemas.microsoft.com/office/drawing/2014/main" id="{ECD635F1-E06F-4FA2-9FD3-0429EF5E357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15717" y="1269704"/>
            <a:ext cx="6547896" cy="4042235"/>
          </a:xfrm>
          <a:prstGeom prst="rect">
            <a:avLst/>
          </a:prstGeom>
        </p:spPr>
      </p:pic>
      <p:sp>
        <p:nvSpPr>
          <p:cNvPr id="6" name="TextBox 5">
            <a:extLst>
              <a:ext uri="{FF2B5EF4-FFF2-40B4-BE49-F238E27FC236}">
                <a16:creationId xmlns:a16="http://schemas.microsoft.com/office/drawing/2014/main" id="{D7E432F1-DE2D-4848-9EEE-1A9931901E07}"/>
              </a:ext>
            </a:extLst>
          </p:cNvPr>
          <p:cNvSpPr txBox="1"/>
          <p:nvPr/>
        </p:nvSpPr>
        <p:spPr>
          <a:xfrm>
            <a:off x="1093509" y="5571241"/>
            <a:ext cx="10727703" cy="641023"/>
          </a:xfrm>
          <a:prstGeom prst="rect">
            <a:avLst/>
          </a:prstGeom>
          <a:noFill/>
        </p:spPr>
        <p:txBody>
          <a:bodyPr wrap="square" rtlCol="0">
            <a:spAutoFit/>
          </a:bodyPr>
          <a:lstStyle/>
          <a:p>
            <a:r>
              <a:rPr lang="en-GB" dirty="0"/>
              <a:t>“Actually there are many encouraging benefits in agile philosophy such as short development cycle, high customer satisfaction, and quick adaptation to change” (Mohammad , D., &amp; et al.2013)</a:t>
            </a:r>
          </a:p>
        </p:txBody>
      </p:sp>
    </p:spTree>
    <p:extLst>
      <p:ext uri="{BB962C8B-B14F-4D97-AF65-F5344CB8AC3E}">
        <p14:creationId xmlns:p14="http://schemas.microsoft.com/office/powerpoint/2010/main" val="8492333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144BC1B-A5E2-4709-B8E4-241DE4B6C9C6}"/>
              </a:ext>
            </a:extLst>
          </p:cNvPr>
          <p:cNvSpPr/>
          <p:nvPr/>
        </p:nvSpPr>
        <p:spPr>
          <a:xfrm>
            <a:off x="941832" y="4096512"/>
            <a:ext cx="10213848" cy="768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extBox 4">
            <a:extLst>
              <a:ext uri="{FF2B5EF4-FFF2-40B4-BE49-F238E27FC236}">
                <a16:creationId xmlns:a16="http://schemas.microsoft.com/office/drawing/2014/main" id="{C6E9CAF1-9F8D-40AA-87CD-B2B42C48BD89}"/>
              </a:ext>
            </a:extLst>
          </p:cNvPr>
          <p:cNvSpPr txBox="1"/>
          <p:nvPr/>
        </p:nvSpPr>
        <p:spPr>
          <a:xfrm>
            <a:off x="548640" y="320040"/>
            <a:ext cx="11283696" cy="369332"/>
          </a:xfrm>
          <a:prstGeom prst="rect">
            <a:avLst/>
          </a:prstGeom>
          <a:noFill/>
        </p:spPr>
        <p:txBody>
          <a:bodyPr wrap="square" rtlCol="0">
            <a:spAutoFit/>
          </a:bodyPr>
          <a:lstStyle/>
          <a:p>
            <a:r>
              <a:rPr lang="en-GB" dirty="0"/>
              <a:t>Prince 2</a:t>
            </a:r>
          </a:p>
        </p:txBody>
      </p:sp>
      <p:pic>
        <p:nvPicPr>
          <p:cNvPr id="6" name="Picture 5" descr="Image result for prince2">
            <a:extLst>
              <a:ext uri="{FF2B5EF4-FFF2-40B4-BE49-F238E27FC236}">
                <a16:creationId xmlns:a16="http://schemas.microsoft.com/office/drawing/2014/main" id="{09A1AE55-50B5-47D4-B94C-5CBDA36A9785}"/>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1828800" y="1014984"/>
            <a:ext cx="8174736" cy="3849624"/>
          </a:xfrm>
          <a:prstGeom prst="rect">
            <a:avLst/>
          </a:prstGeom>
          <a:noFill/>
          <a:ln>
            <a:noFill/>
          </a:ln>
        </p:spPr>
      </p:pic>
      <p:sp>
        <p:nvSpPr>
          <p:cNvPr id="2" name="TextBox 1">
            <a:extLst>
              <a:ext uri="{FF2B5EF4-FFF2-40B4-BE49-F238E27FC236}">
                <a16:creationId xmlns:a16="http://schemas.microsoft.com/office/drawing/2014/main" id="{4BDA6F8A-9DC0-48DB-B185-612C34679609}"/>
              </a:ext>
            </a:extLst>
          </p:cNvPr>
          <p:cNvSpPr txBox="1"/>
          <p:nvPr/>
        </p:nvSpPr>
        <p:spPr>
          <a:xfrm>
            <a:off x="466344" y="5239512"/>
            <a:ext cx="11082528" cy="923330"/>
          </a:xfrm>
          <a:prstGeom prst="rect">
            <a:avLst/>
          </a:prstGeom>
          <a:noFill/>
        </p:spPr>
        <p:txBody>
          <a:bodyPr wrap="square" rtlCol="0">
            <a:spAutoFit/>
          </a:bodyPr>
          <a:lstStyle/>
          <a:p>
            <a:r>
              <a:rPr lang="en-GB" dirty="0"/>
              <a:t>“PRINCE2 derives its methods from 7 core principles. Collectively, these principles provide a framework for good practice”  (Prince2, 2016)</a:t>
            </a:r>
          </a:p>
          <a:p>
            <a:endParaRPr lang="en-GB" dirty="0"/>
          </a:p>
        </p:txBody>
      </p:sp>
    </p:spTree>
    <p:extLst>
      <p:ext uri="{BB962C8B-B14F-4D97-AF65-F5344CB8AC3E}">
        <p14:creationId xmlns:p14="http://schemas.microsoft.com/office/powerpoint/2010/main" val="24376590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144BC1B-A5E2-4709-B8E4-241DE4B6C9C6}"/>
              </a:ext>
            </a:extLst>
          </p:cNvPr>
          <p:cNvSpPr/>
          <p:nvPr/>
        </p:nvSpPr>
        <p:spPr>
          <a:xfrm>
            <a:off x="941832" y="4096512"/>
            <a:ext cx="10213848" cy="768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extBox 1">
            <a:extLst>
              <a:ext uri="{FF2B5EF4-FFF2-40B4-BE49-F238E27FC236}">
                <a16:creationId xmlns:a16="http://schemas.microsoft.com/office/drawing/2014/main" id="{02925315-BECC-4E90-9CA1-A5F570D690EF}"/>
              </a:ext>
            </a:extLst>
          </p:cNvPr>
          <p:cNvSpPr txBox="1"/>
          <p:nvPr/>
        </p:nvSpPr>
        <p:spPr>
          <a:xfrm>
            <a:off x="347472" y="301752"/>
            <a:ext cx="11603736" cy="369332"/>
          </a:xfrm>
          <a:prstGeom prst="rect">
            <a:avLst/>
          </a:prstGeom>
          <a:noFill/>
        </p:spPr>
        <p:txBody>
          <a:bodyPr wrap="square" rtlCol="0">
            <a:spAutoFit/>
          </a:bodyPr>
          <a:lstStyle/>
          <a:p>
            <a:r>
              <a:rPr lang="en-GB" dirty="0"/>
              <a:t>Risk &amp; Stakeholder Management</a:t>
            </a:r>
          </a:p>
        </p:txBody>
      </p:sp>
      <p:pic>
        <p:nvPicPr>
          <p:cNvPr id="6" name="Picture 5">
            <a:extLst>
              <a:ext uri="{FF2B5EF4-FFF2-40B4-BE49-F238E27FC236}">
                <a16:creationId xmlns:a16="http://schemas.microsoft.com/office/drawing/2014/main" id="{95C2191E-CEB9-46E3-A12D-FD0698278FE1}"/>
              </a:ext>
            </a:extLst>
          </p:cNvPr>
          <p:cNvPicPr/>
          <p:nvPr/>
        </p:nvPicPr>
        <p:blipFill rotWithShape="1">
          <a:blip r:embed="rId3"/>
          <a:srcRect l="14288" t="13855" r="38637" b="20034"/>
          <a:stretch/>
        </p:blipFill>
        <p:spPr bwMode="auto">
          <a:xfrm>
            <a:off x="2478024" y="772998"/>
            <a:ext cx="6411452" cy="4823130"/>
          </a:xfrm>
          <a:prstGeom prst="rect">
            <a:avLst/>
          </a:prstGeom>
          <a:ln>
            <a:noFill/>
          </a:ln>
          <a:extLst>
            <a:ext uri="{53640926-AAD7-44D8-BBD7-CCE9431645EC}">
              <a14:shadowObscured xmlns:a14="http://schemas.microsoft.com/office/drawing/2010/main"/>
            </a:ext>
          </a:extLst>
        </p:spPr>
      </p:pic>
      <p:sp>
        <p:nvSpPr>
          <p:cNvPr id="3" name="TextBox 2">
            <a:extLst>
              <a:ext uri="{FF2B5EF4-FFF2-40B4-BE49-F238E27FC236}">
                <a16:creationId xmlns:a16="http://schemas.microsoft.com/office/drawing/2014/main" id="{88B7AB6B-1324-4F5D-8F18-40CF306D6DCB}"/>
              </a:ext>
            </a:extLst>
          </p:cNvPr>
          <p:cNvSpPr txBox="1"/>
          <p:nvPr/>
        </p:nvSpPr>
        <p:spPr>
          <a:xfrm>
            <a:off x="347472" y="5312441"/>
            <a:ext cx="11798808" cy="923330"/>
          </a:xfrm>
          <a:prstGeom prst="rect">
            <a:avLst/>
          </a:prstGeom>
          <a:noFill/>
        </p:spPr>
        <p:txBody>
          <a:bodyPr wrap="square" rtlCol="0">
            <a:spAutoFit/>
          </a:bodyPr>
          <a:lstStyle/>
          <a:p>
            <a:r>
              <a:rPr lang="en-GB" dirty="0"/>
              <a:t> Stakeholder-“The term refers to persons, groups, or organizations that must somehow be taken into account by leaders, managers, and front-line staff”. (Bryson, 2009)</a:t>
            </a:r>
          </a:p>
          <a:p>
            <a:endParaRPr lang="en-GB" dirty="0"/>
          </a:p>
        </p:txBody>
      </p:sp>
    </p:spTree>
    <p:extLst>
      <p:ext uri="{BB962C8B-B14F-4D97-AF65-F5344CB8AC3E}">
        <p14:creationId xmlns:p14="http://schemas.microsoft.com/office/powerpoint/2010/main" val="20803664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144BC1B-A5E2-4709-B8E4-241DE4B6C9C6}"/>
              </a:ext>
            </a:extLst>
          </p:cNvPr>
          <p:cNvSpPr/>
          <p:nvPr/>
        </p:nvSpPr>
        <p:spPr>
          <a:xfrm>
            <a:off x="941832" y="4096512"/>
            <a:ext cx="10213848" cy="768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extBox 1">
            <a:extLst>
              <a:ext uri="{FF2B5EF4-FFF2-40B4-BE49-F238E27FC236}">
                <a16:creationId xmlns:a16="http://schemas.microsoft.com/office/drawing/2014/main" id="{02925315-BECC-4E90-9CA1-A5F570D690EF}"/>
              </a:ext>
            </a:extLst>
          </p:cNvPr>
          <p:cNvSpPr txBox="1"/>
          <p:nvPr/>
        </p:nvSpPr>
        <p:spPr>
          <a:xfrm>
            <a:off x="294132" y="358200"/>
            <a:ext cx="11603736" cy="9571851"/>
          </a:xfrm>
          <a:prstGeom prst="rect">
            <a:avLst/>
          </a:prstGeom>
          <a:noFill/>
        </p:spPr>
        <p:txBody>
          <a:bodyPr wrap="square" rtlCol="0">
            <a:spAutoFit/>
          </a:bodyPr>
          <a:lstStyle/>
          <a:p>
            <a:pPr algn="ctr"/>
            <a:r>
              <a:rPr lang="en-GB" sz="3200" dirty="0"/>
              <a:t>My Learning Journey</a:t>
            </a:r>
          </a:p>
          <a:p>
            <a:pPr algn="ctr"/>
            <a:endParaRPr lang="en-GB" sz="3200" dirty="0"/>
          </a:p>
          <a:p>
            <a:pPr algn="ctr"/>
            <a:endParaRPr lang="en-GB" sz="3200" dirty="0"/>
          </a:p>
          <a:p>
            <a:pPr algn="ctr"/>
            <a:endParaRPr lang="en-GB" sz="3200" dirty="0"/>
          </a:p>
          <a:p>
            <a:endParaRPr lang="en-GB" sz="3200" dirty="0"/>
          </a:p>
          <a:p>
            <a:endParaRPr lang="en-GB" sz="2400" dirty="0"/>
          </a:p>
          <a:p>
            <a:r>
              <a:rPr lang="en-GB" sz="2400" dirty="0"/>
              <a:t>: A PM role is both complex and challenging</a:t>
            </a:r>
          </a:p>
          <a:p>
            <a:r>
              <a:rPr lang="en-GB" sz="2400" dirty="0"/>
              <a:t>: There are many factors to consider when choosing and appropriate methodology</a:t>
            </a:r>
          </a:p>
          <a:p>
            <a:r>
              <a:rPr lang="en-GB" sz="2400" dirty="0"/>
              <a:t>: Risk and Stakeholder management are important considerations</a:t>
            </a:r>
          </a:p>
          <a:p>
            <a:r>
              <a:rPr lang="en-GB" sz="2400" dirty="0"/>
              <a:t>: Sustainability will be key in project Management moving forwards</a:t>
            </a:r>
          </a:p>
          <a:p>
            <a:r>
              <a:rPr lang="en-GB" sz="2400" dirty="0"/>
              <a:t>: The pace of change in PM is being driven by developments in technology</a:t>
            </a:r>
          </a:p>
          <a:p>
            <a:endParaRPr lang="en-GB" sz="2400" dirty="0"/>
          </a:p>
          <a:p>
            <a:pPr algn="ctr"/>
            <a:endParaRPr lang="en-GB" sz="3200" dirty="0"/>
          </a:p>
          <a:p>
            <a:pPr algn="ctr"/>
            <a:endParaRPr lang="en-GB" sz="3200" dirty="0"/>
          </a:p>
          <a:p>
            <a:pPr algn="ctr"/>
            <a:endParaRPr lang="en-GB" sz="3200" dirty="0"/>
          </a:p>
          <a:p>
            <a:pPr algn="ctr"/>
            <a:endParaRPr lang="en-GB" sz="3200" dirty="0"/>
          </a:p>
          <a:p>
            <a:pPr algn="ctr"/>
            <a:endParaRPr lang="en-GB" sz="3200" dirty="0"/>
          </a:p>
          <a:p>
            <a:pPr algn="ctr"/>
            <a:endParaRPr lang="en-GB" sz="3200" dirty="0"/>
          </a:p>
          <a:p>
            <a:pPr algn="ctr"/>
            <a:endParaRPr lang="en-GB" sz="3200" dirty="0"/>
          </a:p>
          <a:p>
            <a:pPr algn="ctr"/>
            <a:endParaRPr lang="en-GB" sz="3200" dirty="0"/>
          </a:p>
          <a:p>
            <a:pPr algn="ctr"/>
            <a:endParaRPr lang="en-GB" sz="3200" dirty="0"/>
          </a:p>
        </p:txBody>
      </p:sp>
      <p:pic>
        <p:nvPicPr>
          <p:cNvPr id="5" name="Picture 4" descr="A close up of a sign&#10;&#10;Description automatically generated">
            <a:extLst>
              <a:ext uri="{FF2B5EF4-FFF2-40B4-BE49-F238E27FC236}">
                <a16:creationId xmlns:a16="http://schemas.microsoft.com/office/drawing/2014/main" id="{6FFC737F-C4D0-4B92-BFF4-F2BE55B121C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0352" y="358200"/>
            <a:ext cx="2423160" cy="2196816"/>
          </a:xfrm>
          <a:prstGeom prst="rect">
            <a:avLst/>
          </a:prstGeom>
        </p:spPr>
      </p:pic>
    </p:spTree>
    <p:extLst>
      <p:ext uri="{BB962C8B-B14F-4D97-AF65-F5344CB8AC3E}">
        <p14:creationId xmlns:p14="http://schemas.microsoft.com/office/powerpoint/2010/main" val="21983417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144BC1B-A5E2-4709-B8E4-241DE4B6C9C6}"/>
              </a:ext>
            </a:extLst>
          </p:cNvPr>
          <p:cNvSpPr/>
          <p:nvPr/>
        </p:nvSpPr>
        <p:spPr>
          <a:xfrm>
            <a:off x="941832" y="4096512"/>
            <a:ext cx="10213848" cy="768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extBox 1">
            <a:extLst>
              <a:ext uri="{FF2B5EF4-FFF2-40B4-BE49-F238E27FC236}">
                <a16:creationId xmlns:a16="http://schemas.microsoft.com/office/drawing/2014/main" id="{02925315-BECC-4E90-9CA1-A5F570D690EF}"/>
              </a:ext>
            </a:extLst>
          </p:cNvPr>
          <p:cNvSpPr txBox="1"/>
          <p:nvPr/>
        </p:nvSpPr>
        <p:spPr>
          <a:xfrm>
            <a:off x="374904" y="301752"/>
            <a:ext cx="11603736" cy="369332"/>
          </a:xfrm>
          <a:prstGeom prst="rect">
            <a:avLst/>
          </a:prstGeom>
          <a:noFill/>
        </p:spPr>
        <p:txBody>
          <a:bodyPr wrap="square" rtlCol="0">
            <a:spAutoFit/>
          </a:bodyPr>
          <a:lstStyle/>
          <a:p>
            <a:r>
              <a:rPr lang="en-GB" dirty="0"/>
              <a:t>Reflective Cycle</a:t>
            </a:r>
          </a:p>
        </p:txBody>
      </p:sp>
      <p:pic>
        <p:nvPicPr>
          <p:cNvPr id="2055" name="Picture 7" descr="Image result for reflective cycle">
            <a:extLst>
              <a:ext uri="{FF2B5EF4-FFF2-40B4-BE49-F238E27FC236}">
                <a16:creationId xmlns:a16="http://schemas.microsoft.com/office/drawing/2014/main" id="{2D6942F4-1143-47F8-9ED2-819884276B3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73138" y="895546"/>
            <a:ext cx="4807669" cy="477939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D5F30CE5-5828-48D2-9B39-E61BCAFF570D}"/>
              </a:ext>
            </a:extLst>
          </p:cNvPr>
          <p:cNvSpPr txBox="1"/>
          <p:nvPr/>
        </p:nvSpPr>
        <p:spPr>
          <a:xfrm>
            <a:off x="7795966" y="5236529"/>
            <a:ext cx="2969443" cy="338554"/>
          </a:xfrm>
          <a:prstGeom prst="rect">
            <a:avLst/>
          </a:prstGeom>
          <a:noFill/>
        </p:spPr>
        <p:txBody>
          <a:bodyPr wrap="square" rtlCol="0">
            <a:spAutoFit/>
          </a:bodyPr>
          <a:lstStyle/>
          <a:p>
            <a:r>
              <a:rPr lang="en-GB" sz="1600" dirty="0"/>
              <a:t>(Shefield University, 2019)</a:t>
            </a:r>
          </a:p>
        </p:txBody>
      </p:sp>
    </p:spTree>
    <p:extLst>
      <p:ext uri="{BB962C8B-B14F-4D97-AF65-F5344CB8AC3E}">
        <p14:creationId xmlns:p14="http://schemas.microsoft.com/office/powerpoint/2010/main" val="787648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144BC1B-A5E2-4709-B8E4-241DE4B6C9C6}"/>
              </a:ext>
            </a:extLst>
          </p:cNvPr>
          <p:cNvSpPr/>
          <p:nvPr/>
        </p:nvSpPr>
        <p:spPr>
          <a:xfrm>
            <a:off x="941832" y="4096512"/>
            <a:ext cx="10213848" cy="768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extBox 1">
            <a:extLst>
              <a:ext uri="{FF2B5EF4-FFF2-40B4-BE49-F238E27FC236}">
                <a16:creationId xmlns:a16="http://schemas.microsoft.com/office/drawing/2014/main" id="{02925315-BECC-4E90-9CA1-A5F570D690EF}"/>
              </a:ext>
            </a:extLst>
          </p:cNvPr>
          <p:cNvSpPr txBox="1"/>
          <p:nvPr/>
        </p:nvSpPr>
        <p:spPr>
          <a:xfrm>
            <a:off x="347472" y="301752"/>
            <a:ext cx="11603736" cy="7571303"/>
          </a:xfrm>
          <a:prstGeom prst="rect">
            <a:avLst/>
          </a:prstGeom>
          <a:noFill/>
        </p:spPr>
        <p:txBody>
          <a:bodyPr wrap="square" rtlCol="0">
            <a:spAutoFit/>
          </a:bodyPr>
          <a:lstStyle/>
          <a:p>
            <a:r>
              <a:rPr lang="en-GB" dirty="0"/>
              <a:t>References</a:t>
            </a:r>
          </a:p>
          <a:p>
            <a:endParaRPr lang="en-GB" dirty="0"/>
          </a:p>
          <a:p>
            <a:endParaRPr lang="en-GB" dirty="0"/>
          </a:p>
          <a:p>
            <a:r>
              <a:rPr lang="en-GB" dirty="0"/>
              <a:t>Haughey, D. (2019, December 7th). </a:t>
            </a:r>
            <a:r>
              <a:rPr lang="en-GB" i="1" dirty="0"/>
              <a:t>The Role of the Project Manager</a:t>
            </a:r>
            <a:r>
              <a:rPr lang="en-GB" dirty="0"/>
              <a:t>. Retrieved from Project Smart: </a:t>
            </a:r>
          </a:p>
          <a:p>
            <a:r>
              <a:rPr lang="en-GB" dirty="0"/>
              <a:t>https://www.projectsmart.co.uk/the-role-of-the-project-manager.php</a:t>
            </a:r>
          </a:p>
          <a:p>
            <a:endParaRPr lang="en-GB" dirty="0"/>
          </a:p>
          <a:p>
            <a:r>
              <a:rPr lang="en-GB" dirty="0"/>
              <a:t>Mohammad , D., &amp; et al. (2013). Agile Software Methodologies: Strength and Weakness. </a:t>
            </a:r>
            <a:r>
              <a:rPr lang="en-GB" i="1" dirty="0"/>
              <a:t>International Journal of Engineering Science and Technology</a:t>
            </a:r>
            <a:r>
              <a:rPr lang="en-GB" dirty="0"/>
              <a:t>, 455-459.</a:t>
            </a:r>
          </a:p>
          <a:p>
            <a:endParaRPr lang="en-GB" dirty="0"/>
          </a:p>
          <a:p>
            <a:r>
              <a:rPr lang="en-GB" dirty="0"/>
              <a:t>Bryson, P. M. (2009). What to do when stakeholders matter. </a:t>
            </a:r>
            <a:r>
              <a:rPr lang="en-GB" i="1" dirty="0"/>
              <a:t>National Public Management Research Conference</a:t>
            </a:r>
            <a:r>
              <a:rPr lang="en-GB" dirty="0"/>
              <a:t> (pp. 1-47). Washington: Public Management Review.</a:t>
            </a:r>
          </a:p>
          <a:p>
            <a:endParaRPr lang="en-GB" dirty="0"/>
          </a:p>
          <a:p>
            <a:r>
              <a:rPr lang="en-GB" dirty="0"/>
              <a:t>Hales, L. (2019, December 9th). </a:t>
            </a:r>
            <a:r>
              <a:rPr lang="en-GB" i="1" dirty="0"/>
              <a:t>Waterfall Model: Methodology &amp; Phases</a:t>
            </a:r>
            <a:r>
              <a:rPr lang="en-GB" dirty="0"/>
              <a:t>. Retrieved from Study.com: https://study.com/academy/lesson/waterfall-model-methodology-phases.html</a:t>
            </a:r>
          </a:p>
          <a:p>
            <a:endParaRPr lang="en-GB" dirty="0"/>
          </a:p>
          <a:p>
            <a:r>
              <a:rPr lang="en-GB" dirty="0"/>
              <a:t>Shefield University. (2019, December 2019). </a:t>
            </a:r>
            <a:r>
              <a:rPr lang="en-GB" i="1" dirty="0"/>
              <a:t>Reflective Practice</a:t>
            </a:r>
            <a:r>
              <a:rPr lang="en-GB" dirty="0"/>
              <a:t>. Retrieved from Shefield ac.uk: https://www.sheffield.ac.uk/ssid/301/study-skills/university-study/reflective-practice</a:t>
            </a:r>
          </a:p>
          <a:p>
            <a:endParaRPr lang="en-GB" dirty="0"/>
          </a:p>
          <a:p>
            <a:r>
              <a:rPr lang="en-GB" i="1" dirty="0"/>
              <a:t>The 7 Principles, Themes and Processes of PRINCE2</a:t>
            </a:r>
            <a:r>
              <a:rPr lang="en-GB" dirty="0"/>
              <a:t>. (2016, September 19th). Retrieved from www,price2.com: https://www.prince2.com/uk/blog/the-7-principles-themes-and-processes-of-prince2</a:t>
            </a:r>
          </a:p>
          <a:p>
            <a:r>
              <a:rPr lang="en-GB" dirty="0"/>
              <a:t> </a:t>
            </a:r>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494810"/>
      </p:ext>
    </p:extLst>
  </p:cSld>
  <p:clrMapOvr>
    <a:masterClrMapping/>
  </p:clrMapOvr>
</p:sld>
</file>

<file path=ppt/theme/theme1.xml><?xml version="1.0" encoding="utf-8"?>
<a:theme xmlns:a="http://schemas.openxmlformats.org/drawingml/2006/main" name="RetrospectVTI">
  <a:themeElements>
    <a:clrScheme name="AnalogousFromRegularSeedRightStep">
      <a:dk1>
        <a:srgbClr val="000000"/>
      </a:dk1>
      <a:lt1>
        <a:srgbClr val="FFFFFF"/>
      </a:lt1>
      <a:dk2>
        <a:srgbClr val="413424"/>
      </a:dk2>
      <a:lt2>
        <a:srgbClr val="E2E7E8"/>
      </a:lt2>
      <a:accent1>
        <a:srgbClr val="C35D4D"/>
      </a:accent1>
      <a:accent2>
        <a:srgbClr val="B17D3B"/>
      </a:accent2>
      <a:accent3>
        <a:srgbClr val="A9A742"/>
      </a:accent3>
      <a:accent4>
        <a:srgbClr val="83B13B"/>
      </a:accent4>
      <a:accent5>
        <a:srgbClr val="5DB647"/>
      </a:accent5>
      <a:accent6>
        <a:srgbClr val="3BB155"/>
      </a:accent6>
      <a:hlink>
        <a:srgbClr val="348F9D"/>
      </a:hlink>
      <a:folHlink>
        <a:srgbClr val="7F7F7F"/>
      </a:folHlink>
    </a:clrScheme>
    <a:fontScheme name="Retrospect">
      <a:majorFont>
        <a:latin typeface="Arial Nova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Nova"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455</TotalTime>
  <Words>1278</Words>
  <Application>Microsoft Office PowerPoint</Application>
  <PresentationFormat>Widescreen</PresentationFormat>
  <Paragraphs>102</Paragraphs>
  <Slides>11</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 Nova</vt:lpstr>
      <vt:lpstr>Arial Nova Light</vt:lpstr>
      <vt:lpstr>Calibri</vt:lpstr>
      <vt:lpstr>RetrospectVTI</vt:lpstr>
      <vt:lpstr>Project Management for Sustainability BMSP5008 Glenn Behenna  Natalie Male 1702161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lee male</dc:creator>
  <cp:lastModifiedBy>lee male</cp:lastModifiedBy>
  <cp:revision>85</cp:revision>
  <dcterms:created xsi:type="dcterms:W3CDTF">2019-11-17T16:22:42Z</dcterms:created>
  <dcterms:modified xsi:type="dcterms:W3CDTF">2019-12-09T16:27:13Z</dcterms:modified>
</cp:coreProperties>
</file>