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>
        <p:scale>
          <a:sx n="43" d="100"/>
          <a:sy n="43" d="100"/>
        </p:scale>
        <p:origin x="528" y="3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3887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02887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4058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979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751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387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362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51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197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5221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2886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875557-0B89-4262-9FC5-6783CFC157E3}" type="datetimeFigureOut">
              <a:rPr lang="en-GB" smtClean="0"/>
              <a:t>30/09/2025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63F99F-ED40-4E4D-8ADF-CA7154409E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564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ca-colacompany.com/report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B4F6806-5898-4FE8-B610-A058C8B84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97A9B4-DD22-84BC-6535-346A613B6409}"/>
              </a:ext>
            </a:extLst>
          </p:cNvPr>
          <p:cNvSpPr txBox="1"/>
          <p:nvPr/>
        </p:nvSpPr>
        <p:spPr>
          <a:xfrm>
            <a:off x="4335694" y="4224938"/>
            <a:ext cx="6256964" cy="14593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400" b="1" kern="120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Real-World Case Studies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D93AE4-0CD6-6CA2-A1D9-D106B0D360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26" r="5883"/>
          <a:stretch>
            <a:fillRect/>
          </a:stretch>
        </p:blipFill>
        <p:spPr>
          <a:xfrm>
            <a:off x="4406845" y="4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ACB773-5BFC-8B0F-C2FF-215DFE57EE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101000"/>
                    </a14:imgEffect>
                  </a14:imgLayer>
                </a14:imgProps>
              </a:ext>
            </a:extLst>
          </a:blip>
          <a:srcRect l="10961" r="10869" b="1"/>
          <a:stretch>
            <a:fillRect/>
          </a:stretch>
        </p:blipFill>
        <p:spPr>
          <a:xfrm>
            <a:off x="20" y="277472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255161-11F4-EAB6-B24E-B9AB5250AF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100000"/>
                    </a14:imgEffect>
                  </a14:imgLayer>
                </a14:imgProps>
              </a:ext>
            </a:extLst>
          </a:blip>
          <a:srcRect l="21726" r="26518" b="3"/>
          <a:stretch>
            <a:fillRect/>
          </a:stretch>
        </p:blipFill>
        <p:spPr>
          <a:xfrm>
            <a:off x="8653074" y="-3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3993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45713B1-7841-77F1-6E6A-67075D1147C4}"/>
              </a:ext>
            </a:extLst>
          </p:cNvPr>
          <p:cNvSpPr txBox="1"/>
          <p:nvPr/>
        </p:nvSpPr>
        <p:spPr>
          <a:xfrm>
            <a:off x="1058778" y="285342"/>
            <a:ext cx="10234061" cy="40546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15000"/>
              </a:lnSpc>
              <a:spcAft>
                <a:spcPts val="800"/>
              </a:spcAft>
              <a:buAutoNum type="arabicPeriod"/>
            </a:pPr>
            <a:r>
              <a:rPr lang="en-GB" sz="2800" b="1" kern="10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Netflix –  ERP &amp; Data Analytics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dirty="0">
                <a:cs typeface="Arial" panose="020B0604020202020204" pitchFamily="34" charset="0"/>
              </a:rPr>
              <a:t>Netflix uses ERP and advanced data analytics to coordinate financial operations and apply predictive analytics for customer viewing recommendations and content investment decisions (Marr, 2016; Netflix, 2023).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b="1" dirty="0"/>
              <a:t>ERP and data analytics systems </a:t>
            </a:r>
            <a:r>
              <a:rPr lang="en-GB" dirty="0"/>
              <a:t>integrate business processes and analyse large datasets to provide insights that improve efficiency and decision-making.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dirty="0"/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AutoNum type="arabicPeriod"/>
            </a:pP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AutoNum type="arabicPeriod"/>
            </a:pPr>
            <a:endParaRPr lang="en-GB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2263C6-5E9A-1F4E-A519-9278D96DEA04}"/>
              </a:ext>
            </a:extLst>
          </p:cNvPr>
          <p:cNvSpPr txBox="1"/>
          <p:nvPr/>
        </p:nvSpPr>
        <p:spPr>
          <a:xfrm>
            <a:off x="583407" y="2879339"/>
            <a:ext cx="756618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 dirty="0">
                <a:cs typeface="Arial" panose="020B0604020202020204" pitchFamily="34" charset="0"/>
              </a:rPr>
              <a:t>Challenges:</a:t>
            </a:r>
          </a:p>
          <a:p>
            <a:pPr lvl="0"/>
            <a:r>
              <a:rPr lang="en-GB" dirty="0">
                <a:cs typeface="Arial" panose="020B0604020202020204" pitchFamily="34" charset="0"/>
              </a:rPr>
              <a:t>Managing global operations while providing personalised viewing experiences.</a:t>
            </a:r>
          </a:p>
          <a:p>
            <a:pPr lvl="0"/>
            <a:endParaRPr lang="en-GB" dirty="0">
              <a:cs typeface="Arial" panose="020B0604020202020204" pitchFamily="34" charset="0"/>
            </a:endParaRPr>
          </a:p>
          <a:p>
            <a:pPr lvl="0"/>
            <a:r>
              <a:rPr lang="en-GB" b="1" dirty="0">
                <a:cs typeface="Arial" panose="020B0604020202020204" pitchFamily="34" charset="0"/>
              </a:rPr>
              <a:t>Impact:</a:t>
            </a:r>
          </a:p>
          <a:p>
            <a:pPr lvl="0"/>
            <a:r>
              <a:rPr lang="en-GB" dirty="0">
                <a:cs typeface="Arial" panose="020B0604020202020204" pitchFamily="34" charset="0"/>
              </a:rPr>
              <a:t>Increased customer satisfaction, efficient resource allocation, and data-driven decision-making in content production.</a:t>
            </a:r>
          </a:p>
          <a:p>
            <a:pPr lvl="0"/>
            <a:endParaRPr lang="en-GB" dirty="0">
              <a:cs typeface="Arial" panose="020B0604020202020204" pitchFamily="34" charset="0"/>
            </a:endParaRPr>
          </a:p>
          <a:p>
            <a:r>
              <a:rPr lang="en-GB" b="1" dirty="0">
                <a:cs typeface="Arial" panose="020B0604020202020204" pitchFamily="34" charset="0"/>
              </a:rPr>
              <a:t>Ethical Issues:</a:t>
            </a:r>
            <a:endParaRPr lang="en-GB" dirty="0"/>
          </a:p>
          <a:p>
            <a:pPr lvl="0"/>
            <a:r>
              <a:rPr lang="en-GB" dirty="0">
                <a:cs typeface="Arial" panose="020B0604020202020204" pitchFamily="34" charset="0"/>
              </a:rPr>
              <a:t>Risk of over-reliance on algorithms in shaping content.</a:t>
            </a:r>
          </a:p>
          <a:p>
            <a:r>
              <a:rPr lang="en-GB" dirty="0">
                <a:cs typeface="Arial" panose="020B0604020202020204" pitchFamily="34" charset="0"/>
              </a:rPr>
              <a:t>Concerns over data privacy in collecting and analysing user behaviour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4261C8-4CD3-9978-595A-47F972B6B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3891" y="3486810"/>
            <a:ext cx="3474720" cy="22013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34318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ED152-D039-83E1-8905-1882B883B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255974"/>
            <a:ext cx="5145485" cy="858256"/>
          </a:xfrm>
          <a:solidFill>
            <a:schemeClr val="bg1"/>
          </a:solidFill>
        </p:spPr>
        <p:txBody>
          <a:bodyPr anchor="t">
            <a:normAutofit/>
          </a:bodyPr>
          <a:lstStyle/>
          <a:p>
            <a:r>
              <a:rPr lang="en-GB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2. Nike  – CRM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81485-06F0-A310-F617-65830FD0F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355" y="1357313"/>
            <a:ext cx="6242765" cy="1960243"/>
          </a:xfrm>
          <a:noFill/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>
                <a:cs typeface="Arial" panose="020B0604020202020204" pitchFamily="34" charset="0"/>
              </a:rPr>
              <a:t>Nike uses CRM systems and data analytics to personalise product recommendations and to improve customer experiences across digital and physical stores (McDowell, 2021; Nike, 2023).</a:t>
            </a:r>
          </a:p>
          <a:p>
            <a:pPr marL="0" indent="0">
              <a:buNone/>
            </a:pPr>
            <a:r>
              <a:rPr lang="en-GB" sz="1800" b="1" dirty="0">
                <a:cs typeface="Arial" panose="020B0604020202020204" pitchFamily="34" charset="0"/>
              </a:rPr>
              <a:t>CRM systems</a:t>
            </a:r>
            <a:r>
              <a:rPr lang="en-GB" sz="1800" dirty="0">
                <a:cs typeface="Arial" panose="020B0604020202020204" pitchFamily="34" charset="0"/>
              </a:rPr>
              <a:t> manage interactions with customers by tracking preferences, behaviours, and purchases to personalise service.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DDBCF4-03A0-0F2B-84B0-CD5B1E673031}"/>
              </a:ext>
            </a:extLst>
          </p:cNvPr>
          <p:cNvSpPr txBox="1"/>
          <p:nvPr/>
        </p:nvSpPr>
        <p:spPr>
          <a:xfrm>
            <a:off x="1371600" y="3571873"/>
            <a:ext cx="99212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 dirty="0"/>
              <a:t>Challenges: </a:t>
            </a:r>
          </a:p>
          <a:p>
            <a:pPr lvl="0"/>
            <a:r>
              <a:rPr lang="en-GB" dirty="0"/>
              <a:t>Strengthening customer loyalty and engagement in a competitive sportswear </a:t>
            </a:r>
            <a:r>
              <a:rPr lang="en-GB" dirty="0">
                <a:cs typeface="Arial" panose="020B0604020202020204" pitchFamily="34" charset="0"/>
              </a:rPr>
              <a:t>market.</a:t>
            </a:r>
          </a:p>
          <a:p>
            <a:pPr lvl="0"/>
            <a:endParaRPr lang="en-GB" dirty="0">
              <a:cs typeface="Arial" panose="020B0604020202020204" pitchFamily="34" charset="0"/>
            </a:endParaRPr>
          </a:p>
          <a:p>
            <a:pPr lvl="0"/>
            <a:r>
              <a:rPr lang="en-GB" b="1" dirty="0">
                <a:cs typeface="Arial" panose="020B0604020202020204" pitchFamily="34" charset="0"/>
              </a:rPr>
              <a:t>Impact</a:t>
            </a:r>
            <a:r>
              <a:rPr lang="en-GB" dirty="0">
                <a:cs typeface="Arial" panose="020B0604020202020204" pitchFamily="34" charset="0"/>
              </a:rPr>
              <a:t>: Improved customer retention, increased sales through personalised offers, and stronger brand loyalty.</a:t>
            </a:r>
          </a:p>
          <a:p>
            <a:pPr lvl="0"/>
            <a:endParaRPr lang="en-GB" dirty="0">
              <a:cs typeface="Arial" panose="020B0604020202020204" pitchFamily="34" charset="0"/>
            </a:endParaRPr>
          </a:p>
          <a:p>
            <a:r>
              <a:rPr lang="en-GB" b="1" dirty="0">
                <a:cs typeface="Arial" panose="020B0604020202020204" pitchFamily="34" charset="0"/>
              </a:rPr>
              <a:t>Ethical Issues</a:t>
            </a:r>
            <a:r>
              <a:rPr lang="en-GB" dirty="0">
                <a:cs typeface="Arial" panose="020B0604020202020204" pitchFamily="34" charset="0"/>
              </a:rPr>
              <a:t>: Data privacy in tracking online and app-based customer activity.</a:t>
            </a:r>
          </a:p>
          <a:p>
            <a:r>
              <a:rPr lang="en-GB" dirty="0">
                <a:cs typeface="Arial" panose="020B0604020202020204" pitchFamily="34" charset="0"/>
              </a:rPr>
              <a:t>Transparency in how personal data is stored and used.</a:t>
            </a:r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AF116B8-1825-1445-FD77-47021D5EB5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46"/>
          <a:stretch>
            <a:fillRect/>
          </a:stretch>
        </p:blipFill>
        <p:spPr>
          <a:xfrm>
            <a:off x="6774742" y="393538"/>
            <a:ext cx="5172797" cy="27012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46748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FBF115A-6181-9780-3E2E-C4A4F990F475}"/>
              </a:ext>
            </a:extLst>
          </p:cNvPr>
          <p:cNvSpPr txBox="1"/>
          <p:nvPr/>
        </p:nvSpPr>
        <p:spPr>
          <a:xfrm>
            <a:off x="217170" y="287816"/>
            <a:ext cx="8172450" cy="1577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3. Coca-Cola - (DSS)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9A397B-9BA7-375B-3869-F0EC12F7D674}"/>
              </a:ext>
            </a:extLst>
          </p:cNvPr>
          <p:cNvSpPr txBox="1"/>
          <p:nvPr/>
        </p:nvSpPr>
        <p:spPr>
          <a:xfrm>
            <a:off x="5006539" y="1611631"/>
            <a:ext cx="7185459" cy="547003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b="1" dirty="0"/>
              <a:t>Challenges: </a:t>
            </a:r>
          </a:p>
          <a:p>
            <a:pPr lvl="0"/>
            <a:r>
              <a:rPr lang="en-GB" dirty="0"/>
              <a:t>Demand forecasting and global supply chain management.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Impact:</a:t>
            </a:r>
          </a:p>
          <a:p>
            <a:pPr lvl="0"/>
            <a:r>
              <a:rPr lang="en-GB" dirty="0"/>
              <a:t>Improved supply chain efficiency, reduced costs, and better alignment between demand and production.</a:t>
            </a:r>
          </a:p>
          <a:p>
            <a:endParaRPr lang="en-GB" b="1" dirty="0"/>
          </a:p>
          <a:p>
            <a:r>
              <a:rPr lang="en-GB" b="1" dirty="0"/>
              <a:t>Ethical Issues:</a:t>
            </a:r>
          </a:p>
          <a:p>
            <a:pPr lvl="0"/>
            <a:r>
              <a:rPr lang="en-GB" dirty="0"/>
              <a:t>Potential workforce reduction due to automation.</a:t>
            </a:r>
          </a:p>
          <a:p>
            <a:pPr lvl="0"/>
            <a:r>
              <a:rPr lang="en-GB" dirty="0"/>
              <a:t>Environmental considerations in global logistics decisions.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FFFD04-6A69-670F-DB63-7E470BD6A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170" y="3636264"/>
            <a:ext cx="4572198" cy="27905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5A856A-5050-96B5-59E9-9D45FE086E66}"/>
              </a:ext>
            </a:extLst>
          </p:cNvPr>
          <p:cNvSpPr txBox="1"/>
          <p:nvPr/>
        </p:nvSpPr>
        <p:spPr>
          <a:xfrm>
            <a:off x="302007" y="1350265"/>
            <a:ext cx="10502099" cy="203132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Coca-Cola applies DSS tools for predictive analytics to optimise production planning, distribution routes, and inventory levels (Chopra, 2022; Coca-Cola, 2023).</a:t>
            </a:r>
          </a:p>
          <a:p>
            <a:endParaRPr lang="en-GB" dirty="0"/>
          </a:p>
          <a:p>
            <a:r>
              <a:rPr lang="en-GB" b="1" dirty="0"/>
              <a:t>Decision Support Systems (DSS)</a:t>
            </a:r>
          </a:p>
          <a:p>
            <a:r>
              <a:rPr lang="en-GB" dirty="0"/>
              <a:t>DSS are interactive software systems  that Integrates internal and external data sources..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642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A8B5F9-1C7E-7479-8BD3-8D1D2075D2A3}"/>
              </a:ext>
            </a:extLst>
          </p:cNvPr>
          <p:cNvSpPr txBox="1"/>
          <p:nvPr/>
        </p:nvSpPr>
        <p:spPr>
          <a:xfrm>
            <a:off x="246126" y="976247"/>
            <a:ext cx="11265408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dirty="0"/>
          </a:p>
          <a:p>
            <a:r>
              <a:rPr lang="en-GB" dirty="0"/>
              <a:t>Chopra, S. (2022) </a:t>
            </a:r>
            <a:r>
              <a:rPr lang="en-GB" i="1" dirty="0"/>
              <a:t>Supply chain management: Strategy, planning, and operation</a:t>
            </a:r>
            <a:r>
              <a:rPr lang="en-GB" dirty="0"/>
              <a:t>. 8th edn. Harlow: Pearson Education.</a:t>
            </a:r>
          </a:p>
          <a:p>
            <a:endParaRPr lang="en-GB" dirty="0"/>
          </a:p>
          <a:p>
            <a:r>
              <a:rPr lang="en-GB" dirty="0"/>
              <a:t>Coca-Cola (2023) </a:t>
            </a:r>
            <a:r>
              <a:rPr lang="en-GB" i="1" dirty="0"/>
              <a:t>Business and sustainability report 2023</a:t>
            </a:r>
            <a:r>
              <a:rPr lang="en-GB" dirty="0"/>
              <a:t>. : </a:t>
            </a:r>
            <a:r>
              <a:rPr lang="en-GB" dirty="0">
                <a:hlinkClick r:id="rId2"/>
              </a:rPr>
              <a:t>https://www.coca-colacompany.com/reports</a:t>
            </a:r>
            <a:endParaRPr lang="en-GB" dirty="0"/>
          </a:p>
          <a:p>
            <a:endParaRPr lang="en-GB" dirty="0"/>
          </a:p>
          <a:p>
            <a:r>
              <a:rPr lang="en-GB" dirty="0"/>
              <a:t>Marr, B. (2016) ‘How Netflix uses analytics to select movies, create content and make multimillion-dollar decisions’, </a:t>
            </a:r>
            <a:r>
              <a:rPr lang="en-GB" i="1" dirty="0"/>
              <a:t>Forbes</a:t>
            </a:r>
            <a:r>
              <a:rPr lang="en-GB" dirty="0"/>
              <a:t>. Available at: https://www.forbes.com/sites/bernardmarr/2016/11/30/how-netflix-uses-analytics </a:t>
            </a:r>
          </a:p>
          <a:p>
            <a:endParaRPr lang="en-GB" dirty="0"/>
          </a:p>
          <a:p>
            <a:r>
              <a:rPr lang="en-GB" dirty="0"/>
              <a:t>McDowell, M. (2021) ‘Nike’s digital strategy: Building customer loyalty through data’, </a:t>
            </a:r>
            <a:r>
              <a:rPr lang="en-GB" i="1" dirty="0"/>
              <a:t>Business Insider</a:t>
            </a:r>
            <a:r>
              <a:rPr lang="en-GB" dirty="0"/>
              <a:t>. Available at: https://www.businessinsider.com/nike-digital-strategy </a:t>
            </a:r>
          </a:p>
          <a:p>
            <a:endParaRPr lang="en-GB" dirty="0"/>
          </a:p>
          <a:p>
            <a:r>
              <a:rPr lang="en-GB" dirty="0"/>
              <a:t>Nike (2023) </a:t>
            </a:r>
            <a:r>
              <a:rPr lang="en-GB" i="1" dirty="0"/>
              <a:t>Annual report 2023</a:t>
            </a:r>
            <a:r>
              <a:rPr lang="en-GB" dirty="0"/>
              <a:t>. Available at: https://investors.nike.com/investors/news-events-and-reports </a:t>
            </a:r>
          </a:p>
          <a:p>
            <a:endParaRPr lang="en-GB" dirty="0"/>
          </a:p>
          <a:p>
            <a:r>
              <a:rPr lang="en-GB" dirty="0"/>
              <a:t>Netflix (2023) </a:t>
            </a:r>
            <a:r>
              <a:rPr lang="en-GB" i="1" dirty="0"/>
              <a:t>Annual report 2023</a:t>
            </a:r>
            <a:r>
              <a:rPr lang="en-GB" dirty="0"/>
              <a:t>. Available at: https://ir.netflix.net/financials/annual-reports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6528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743</TotalTime>
  <Words>484</Words>
  <Application>Microsoft Office PowerPoint</Application>
  <PresentationFormat>Widescreen</PresentationFormat>
  <Paragraphs>52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ADLaM Display</vt:lpstr>
      <vt:lpstr>Aptos</vt:lpstr>
      <vt:lpstr>Aptos Display</vt:lpstr>
      <vt:lpstr>Arial</vt:lpstr>
      <vt:lpstr>Office Theme</vt:lpstr>
      <vt:lpstr>PowerPoint Presentation</vt:lpstr>
      <vt:lpstr>PowerPoint Presentation</vt:lpstr>
      <vt:lpstr>2. Nike  – CRM Systems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Jemma Whelan (2318821)</dc:creator>
  <cp:lastModifiedBy>Jemma Whelan (2318821)</cp:lastModifiedBy>
  <cp:revision>4</cp:revision>
  <dcterms:created xsi:type="dcterms:W3CDTF">2025-09-27T20:42:38Z</dcterms:created>
  <dcterms:modified xsi:type="dcterms:W3CDTF">2025-09-30T20:55:41Z</dcterms:modified>
</cp:coreProperties>
</file>