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6" r:id="rId3"/>
  </p:sldIdLst>
  <p:sldSz cx="32918400" cy="21945600"/>
  <p:notesSz cx="21945600" cy="3291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25" d="100"/>
          <a:sy n="25" d="100"/>
        </p:scale>
        <p:origin x="283"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B09D9-DF21-43F5-92B4-5C5A5A72876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76723D0-167D-4ACC-9496-2358A30931A7}">
      <dgm:prSet/>
      <dgm:spPr/>
      <dgm:t>
        <a:bodyPr/>
        <a:lstStyle/>
        <a:p>
          <a:r>
            <a:rPr lang="en-GB" b="1"/>
            <a:t>Msc Public health and social care in Practice </a:t>
          </a:r>
          <a:endParaRPr lang="en-US"/>
        </a:p>
      </dgm:t>
    </dgm:pt>
    <dgm:pt modelId="{1F9B9696-E88A-422E-A6AE-273946BEDA18}" type="parTrans" cxnId="{2ED28773-FA88-4039-9EBA-81DBBD361FAE}">
      <dgm:prSet/>
      <dgm:spPr/>
      <dgm:t>
        <a:bodyPr/>
        <a:lstStyle/>
        <a:p>
          <a:endParaRPr lang="en-US"/>
        </a:p>
      </dgm:t>
    </dgm:pt>
    <dgm:pt modelId="{7A4A38E9-B4B9-49E2-BBA5-1DF2872EEE58}" type="sibTrans" cxnId="{2ED28773-FA88-4039-9EBA-81DBBD361FAE}">
      <dgm:prSet/>
      <dgm:spPr/>
      <dgm:t>
        <a:bodyPr/>
        <a:lstStyle/>
        <a:p>
          <a:endParaRPr lang="en-US"/>
        </a:p>
      </dgm:t>
    </dgm:pt>
    <dgm:pt modelId="{FA119438-00D5-47F5-8D1D-54F1F251E727}">
      <dgm:prSet/>
      <dgm:spPr/>
      <dgm:t>
        <a:bodyPr/>
        <a:lstStyle/>
        <a:p>
          <a:r>
            <a:rPr lang="en-US" b="1"/>
            <a:t>Module: Population health and digital health promotion </a:t>
          </a:r>
          <a:endParaRPr lang="en-US"/>
        </a:p>
      </dgm:t>
    </dgm:pt>
    <dgm:pt modelId="{67047A79-EA35-4E93-88AB-1B580985510D}" type="parTrans" cxnId="{9A7921AB-94A8-47E8-82A1-6E1FAE0E7FF6}">
      <dgm:prSet/>
      <dgm:spPr/>
      <dgm:t>
        <a:bodyPr/>
        <a:lstStyle/>
        <a:p>
          <a:endParaRPr lang="en-US"/>
        </a:p>
      </dgm:t>
    </dgm:pt>
    <dgm:pt modelId="{B2F366D7-ABD3-41FC-B2AA-6D536EF5B33C}" type="sibTrans" cxnId="{9A7921AB-94A8-47E8-82A1-6E1FAE0E7FF6}">
      <dgm:prSet/>
      <dgm:spPr/>
      <dgm:t>
        <a:bodyPr/>
        <a:lstStyle/>
        <a:p>
          <a:endParaRPr lang="en-US"/>
        </a:p>
      </dgm:t>
    </dgm:pt>
    <dgm:pt modelId="{0978B006-DADA-46C8-B88F-F0DCE1EE4E6D}">
      <dgm:prSet/>
      <dgm:spPr/>
      <dgm:t>
        <a:bodyPr/>
        <a:lstStyle/>
        <a:p>
          <a:r>
            <a:rPr lang="en-US" b="1"/>
            <a:t>Module Code and Title: LCHS7009</a:t>
          </a:r>
          <a:r>
            <a:rPr lang="en-US"/>
            <a:t> </a:t>
          </a:r>
          <a:r>
            <a:rPr lang="en-US" b="1"/>
            <a:t>–  Component 2 Digital Health Promotion Poster </a:t>
          </a:r>
          <a:endParaRPr lang="en-US"/>
        </a:p>
      </dgm:t>
    </dgm:pt>
    <dgm:pt modelId="{8E5E13A9-E00C-4BB2-9AFF-2DA6B177A065}" type="parTrans" cxnId="{75D87744-9879-4F13-B819-58547C9FFC1C}">
      <dgm:prSet/>
      <dgm:spPr/>
      <dgm:t>
        <a:bodyPr/>
        <a:lstStyle/>
        <a:p>
          <a:endParaRPr lang="en-US"/>
        </a:p>
      </dgm:t>
    </dgm:pt>
    <dgm:pt modelId="{072D5F30-BBD8-4DC2-BF4D-7D24D2030899}" type="sibTrans" cxnId="{75D87744-9879-4F13-B819-58547C9FFC1C}">
      <dgm:prSet/>
      <dgm:spPr/>
      <dgm:t>
        <a:bodyPr/>
        <a:lstStyle/>
        <a:p>
          <a:endParaRPr lang="en-US"/>
        </a:p>
      </dgm:t>
    </dgm:pt>
    <dgm:pt modelId="{CA9C7EDA-A04B-4AAD-8782-D9A33C531E09}">
      <dgm:prSet/>
      <dgm:spPr/>
      <dgm:t>
        <a:bodyPr/>
        <a:lstStyle/>
        <a:p>
          <a:r>
            <a:rPr lang="en-GB" b="1"/>
            <a:t>Student Name: Ikechukwu Nzediegwu </a:t>
          </a:r>
          <a:endParaRPr lang="en-US"/>
        </a:p>
      </dgm:t>
    </dgm:pt>
    <dgm:pt modelId="{E503D570-B9C3-4FEF-83C7-FD6A7442F5F0}" type="parTrans" cxnId="{42E90FB4-C1F9-4815-8E07-5ECEFC9F82A5}">
      <dgm:prSet/>
      <dgm:spPr/>
      <dgm:t>
        <a:bodyPr/>
        <a:lstStyle/>
        <a:p>
          <a:endParaRPr lang="en-US"/>
        </a:p>
      </dgm:t>
    </dgm:pt>
    <dgm:pt modelId="{98302F06-F02E-4F52-9C98-E72B3CF670F0}" type="sibTrans" cxnId="{42E90FB4-C1F9-4815-8E07-5ECEFC9F82A5}">
      <dgm:prSet/>
      <dgm:spPr/>
      <dgm:t>
        <a:bodyPr/>
        <a:lstStyle/>
        <a:p>
          <a:endParaRPr lang="en-US"/>
        </a:p>
      </dgm:t>
    </dgm:pt>
    <dgm:pt modelId="{1BD462D4-2EAE-428E-977A-1F596ADAD9B2}">
      <dgm:prSet/>
      <dgm:spPr/>
      <dgm:t>
        <a:bodyPr/>
        <a:lstStyle/>
        <a:p>
          <a:r>
            <a:rPr lang="en-GB" b="1"/>
            <a:t>Student ID: 2226941</a:t>
          </a:r>
          <a:endParaRPr lang="en-US"/>
        </a:p>
      </dgm:t>
    </dgm:pt>
    <dgm:pt modelId="{E7B67658-8304-41F3-96D2-902D3F51DF59}" type="parTrans" cxnId="{FDD35F46-13DC-4518-A446-AF1254994DD5}">
      <dgm:prSet/>
      <dgm:spPr/>
      <dgm:t>
        <a:bodyPr/>
        <a:lstStyle/>
        <a:p>
          <a:endParaRPr lang="en-US"/>
        </a:p>
      </dgm:t>
    </dgm:pt>
    <dgm:pt modelId="{6DF6AE3F-05AB-47DE-8533-95DCC9A1B637}" type="sibTrans" cxnId="{FDD35F46-13DC-4518-A446-AF1254994DD5}">
      <dgm:prSet/>
      <dgm:spPr/>
      <dgm:t>
        <a:bodyPr/>
        <a:lstStyle/>
        <a:p>
          <a:endParaRPr lang="en-US"/>
        </a:p>
      </dgm:t>
    </dgm:pt>
    <dgm:pt modelId="{A6C6867D-5687-41B9-917E-4097E289125D}">
      <dgm:prSet/>
      <dgm:spPr/>
      <dgm:t>
        <a:bodyPr/>
        <a:lstStyle/>
        <a:p>
          <a:r>
            <a:rPr lang="en-GB" b="1"/>
            <a:t>Institution: University of Wales, trinity saint David</a:t>
          </a:r>
          <a:endParaRPr lang="en-US"/>
        </a:p>
      </dgm:t>
    </dgm:pt>
    <dgm:pt modelId="{D8986E62-9D63-4A7D-85CC-2363A76DCB14}" type="parTrans" cxnId="{6B98B414-05A9-4094-B090-D1CC94B64007}">
      <dgm:prSet/>
      <dgm:spPr/>
      <dgm:t>
        <a:bodyPr/>
        <a:lstStyle/>
        <a:p>
          <a:endParaRPr lang="en-US"/>
        </a:p>
      </dgm:t>
    </dgm:pt>
    <dgm:pt modelId="{71B434D6-57E7-4BF8-B12B-676099260D51}" type="sibTrans" cxnId="{6B98B414-05A9-4094-B090-D1CC94B64007}">
      <dgm:prSet/>
      <dgm:spPr/>
      <dgm:t>
        <a:bodyPr/>
        <a:lstStyle/>
        <a:p>
          <a:endParaRPr lang="en-US"/>
        </a:p>
      </dgm:t>
    </dgm:pt>
    <dgm:pt modelId="{A029DE8C-2A7B-41B9-88C9-CD9F414591B2}">
      <dgm:prSet/>
      <dgm:spPr/>
      <dgm:t>
        <a:bodyPr/>
        <a:lstStyle/>
        <a:p>
          <a:r>
            <a:rPr lang="en-GB" b="1"/>
            <a:t>Lecturer: Diola Bijlhout</a:t>
          </a:r>
          <a:endParaRPr lang="en-US"/>
        </a:p>
      </dgm:t>
    </dgm:pt>
    <dgm:pt modelId="{DD1F1B53-0378-4785-8537-9A4A2628B96A}" type="parTrans" cxnId="{0AA958C9-B733-45E7-AC16-F41D68FD316D}">
      <dgm:prSet/>
      <dgm:spPr/>
      <dgm:t>
        <a:bodyPr/>
        <a:lstStyle/>
        <a:p>
          <a:endParaRPr lang="en-US"/>
        </a:p>
      </dgm:t>
    </dgm:pt>
    <dgm:pt modelId="{40743E0B-AEFD-49C5-AA9D-7B49D6170B3B}" type="sibTrans" cxnId="{0AA958C9-B733-45E7-AC16-F41D68FD316D}">
      <dgm:prSet/>
      <dgm:spPr/>
      <dgm:t>
        <a:bodyPr/>
        <a:lstStyle/>
        <a:p>
          <a:endParaRPr lang="en-US"/>
        </a:p>
      </dgm:t>
    </dgm:pt>
    <dgm:pt modelId="{C1202292-D58D-40DD-8917-58E42C48A8CE}">
      <dgm:prSet/>
      <dgm:spPr/>
      <dgm:t>
        <a:bodyPr/>
        <a:lstStyle/>
        <a:p>
          <a:r>
            <a:rPr lang="en-GB" b="1"/>
            <a:t>Submission Date:  28</a:t>
          </a:r>
          <a:r>
            <a:rPr lang="en-GB" b="1" baseline="30000"/>
            <a:t>th</a:t>
          </a:r>
          <a:r>
            <a:rPr lang="en-GB" b="1"/>
            <a:t> July 2026</a:t>
          </a:r>
          <a:endParaRPr lang="en-US"/>
        </a:p>
      </dgm:t>
    </dgm:pt>
    <dgm:pt modelId="{4C1BDDFB-6C0C-4ADC-A7D5-E286D0D14231}" type="parTrans" cxnId="{8E8E0AC9-9CCB-4829-9F57-25BE1DA28139}">
      <dgm:prSet/>
      <dgm:spPr/>
      <dgm:t>
        <a:bodyPr/>
        <a:lstStyle/>
        <a:p>
          <a:endParaRPr lang="en-US"/>
        </a:p>
      </dgm:t>
    </dgm:pt>
    <dgm:pt modelId="{53343EE1-0D4A-4A13-867E-F503324FD31D}" type="sibTrans" cxnId="{8E8E0AC9-9CCB-4829-9F57-25BE1DA28139}">
      <dgm:prSet/>
      <dgm:spPr/>
      <dgm:t>
        <a:bodyPr/>
        <a:lstStyle/>
        <a:p>
          <a:endParaRPr lang="en-US"/>
        </a:p>
      </dgm:t>
    </dgm:pt>
    <dgm:pt modelId="{2245C317-044A-4FDD-850C-D46756E83928}" type="pres">
      <dgm:prSet presAssocID="{4A5B09D9-DF21-43F5-92B4-5C5A5A72876E}" presName="vert0" presStyleCnt="0">
        <dgm:presLayoutVars>
          <dgm:dir/>
          <dgm:animOne val="branch"/>
          <dgm:animLvl val="lvl"/>
        </dgm:presLayoutVars>
      </dgm:prSet>
      <dgm:spPr/>
    </dgm:pt>
    <dgm:pt modelId="{6432BA12-3DAE-4149-8D74-94F675535AAE}" type="pres">
      <dgm:prSet presAssocID="{876723D0-167D-4ACC-9496-2358A30931A7}" presName="thickLine" presStyleLbl="alignNode1" presStyleIdx="0" presStyleCnt="8"/>
      <dgm:spPr/>
    </dgm:pt>
    <dgm:pt modelId="{CE762AEA-03B3-4205-BC21-2642D92649A5}" type="pres">
      <dgm:prSet presAssocID="{876723D0-167D-4ACC-9496-2358A30931A7}" presName="horz1" presStyleCnt="0"/>
      <dgm:spPr/>
    </dgm:pt>
    <dgm:pt modelId="{DB58AF62-856A-4AA4-AE43-91490E4F0666}" type="pres">
      <dgm:prSet presAssocID="{876723D0-167D-4ACC-9496-2358A30931A7}" presName="tx1" presStyleLbl="revTx" presStyleIdx="0" presStyleCnt="8"/>
      <dgm:spPr/>
    </dgm:pt>
    <dgm:pt modelId="{EBED0A5A-4265-43E7-9593-4CB166DE408F}" type="pres">
      <dgm:prSet presAssocID="{876723D0-167D-4ACC-9496-2358A30931A7}" presName="vert1" presStyleCnt="0"/>
      <dgm:spPr/>
    </dgm:pt>
    <dgm:pt modelId="{C204C1A6-F91F-4172-A61E-2B638FE87883}" type="pres">
      <dgm:prSet presAssocID="{FA119438-00D5-47F5-8D1D-54F1F251E727}" presName="thickLine" presStyleLbl="alignNode1" presStyleIdx="1" presStyleCnt="8"/>
      <dgm:spPr/>
    </dgm:pt>
    <dgm:pt modelId="{97344CCA-F7D9-4DAD-9941-A45E17CCB72D}" type="pres">
      <dgm:prSet presAssocID="{FA119438-00D5-47F5-8D1D-54F1F251E727}" presName="horz1" presStyleCnt="0"/>
      <dgm:spPr/>
    </dgm:pt>
    <dgm:pt modelId="{A9A0EA2B-B02D-45A1-80EB-49778B4E0D18}" type="pres">
      <dgm:prSet presAssocID="{FA119438-00D5-47F5-8D1D-54F1F251E727}" presName="tx1" presStyleLbl="revTx" presStyleIdx="1" presStyleCnt="8"/>
      <dgm:spPr/>
    </dgm:pt>
    <dgm:pt modelId="{5F93CA0B-318D-49AE-BA3B-0B44165074DA}" type="pres">
      <dgm:prSet presAssocID="{FA119438-00D5-47F5-8D1D-54F1F251E727}" presName="vert1" presStyleCnt="0"/>
      <dgm:spPr/>
    </dgm:pt>
    <dgm:pt modelId="{CDD237AB-E61D-424A-8022-FAEB77AC29AF}" type="pres">
      <dgm:prSet presAssocID="{0978B006-DADA-46C8-B88F-F0DCE1EE4E6D}" presName="thickLine" presStyleLbl="alignNode1" presStyleIdx="2" presStyleCnt="8"/>
      <dgm:spPr/>
    </dgm:pt>
    <dgm:pt modelId="{9882275B-EA4A-45B0-ABFE-9063DE519A66}" type="pres">
      <dgm:prSet presAssocID="{0978B006-DADA-46C8-B88F-F0DCE1EE4E6D}" presName="horz1" presStyleCnt="0"/>
      <dgm:spPr/>
    </dgm:pt>
    <dgm:pt modelId="{E0F01F6F-47A4-40D7-886D-6CF436D9AA73}" type="pres">
      <dgm:prSet presAssocID="{0978B006-DADA-46C8-B88F-F0DCE1EE4E6D}" presName="tx1" presStyleLbl="revTx" presStyleIdx="2" presStyleCnt="8"/>
      <dgm:spPr/>
    </dgm:pt>
    <dgm:pt modelId="{B5271282-01BE-48DB-96DF-118EDDB20235}" type="pres">
      <dgm:prSet presAssocID="{0978B006-DADA-46C8-B88F-F0DCE1EE4E6D}" presName="vert1" presStyleCnt="0"/>
      <dgm:spPr/>
    </dgm:pt>
    <dgm:pt modelId="{4430F91A-1876-4960-9DDE-9723CDA51646}" type="pres">
      <dgm:prSet presAssocID="{CA9C7EDA-A04B-4AAD-8782-D9A33C531E09}" presName="thickLine" presStyleLbl="alignNode1" presStyleIdx="3" presStyleCnt="8"/>
      <dgm:spPr/>
    </dgm:pt>
    <dgm:pt modelId="{4DA6A682-7BC0-4EBD-A9B8-1A7896066BF9}" type="pres">
      <dgm:prSet presAssocID="{CA9C7EDA-A04B-4AAD-8782-D9A33C531E09}" presName="horz1" presStyleCnt="0"/>
      <dgm:spPr/>
    </dgm:pt>
    <dgm:pt modelId="{B8036208-737D-4B30-9461-844F0696ED51}" type="pres">
      <dgm:prSet presAssocID="{CA9C7EDA-A04B-4AAD-8782-D9A33C531E09}" presName="tx1" presStyleLbl="revTx" presStyleIdx="3" presStyleCnt="8"/>
      <dgm:spPr/>
    </dgm:pt>
    <dgm:pt modelId="{C3CE9E6E-A658-450D-8D7B-5E13976A5F7C}" type="pres">
      <dgm:prSet presAssocID="{CA9C7EDA-A04B-4AAD-8782-D9A33C531E09}" presName="vert1" presStyleCnt="0"/>
      <dgm:spPr/>
    </dgm:pt>
    <dgm:pt modelId="{62101E07-3521-4B16-B2F0-957FBEC58A74}" type="pres">
      <dgm:prSet presAssocID="{1BD462D4-2EAE-428E-977A-1F596ADAD9B2}" presName="thickLine" presStyleLbl="alignNode1" presStyleIdx="4" presStyleCnt="8"/>
      <dgm:spPr/>
    </dgm:pt>
    <dgm:pt modelId="{AA293027-29C6-42D5-A49C-622918631C53}" type="pres">
      <dgm:prSet presAssocID="{1BD462D4-2EAE-428E-977A-1F596ADAD9B2}" presName="horz1" presStyleCnt="0"/>
      <dgm:spPr/>
    </dgm:pt>
    <dgm:pt modelId="{6761403F-7376-40F8-AF7A-6CA844C75BAB}" type="pres">
      <dgm:prSet presAssocID="{1BD462D4-2EAE-428E-977A-1F596ADAD9B2}" presName="tx1" presStyleLbl="revTx" presStyleIdx="4" presStyleCnt="8"/>
      <dgm:spPr/>
    </dgm:pt>
    <dgm:pt modelId="{3C8ADCC0-81F4-4927-A54D-FE1486463368}" type="pres">
      <dgm:prSet presAssocID="{1BD462D4-2EAE-428E-977A-1F596ADAD9B2}" presName="vert1" presStyleCnt="0"/>
      <dgm:spPr/>
    </dgm:pt>
    <dgm:pt modelId="{90356441-164E-42F5-ADC5-5889C126C8EE}" type="pres">
      <dgm:prSet presAssocID="{A6C6867D-5687-41B9-917E-4097E289125D}" presName="thickLine" presStyleLbl="alignNode1" presStyleIdx="5" presStyleCnt="8"/>
      <dgm:spPr/>
    </dgm:pt>
    <dgm:pt modelId="{AECE7937-B535-4600-8ADF-5522B4650B1B}" type="pres">
      <dgm:prSet presAssocID="{A6C6867D-5687-41B9-917E-4097E289125D}" presName="horz1" presStyleCnt="0"/>
      <dgm:spPr/>
    </dgm:pt>
    <dgm:pt modelId="{D24C8772-1B1A-4792-9439-2C5883B9D056}" type="pres">
      <dgm:prSet presAssocID="{A6C6867D-5687-41B9-917E-4097E289125D}" presName="tx1" presStyleLbl="revTx" presStyleIdx="5" presStyleCnt="8"/>
      <dgm:spPr/>
    </dgm:pt>
    <dgm:pt modelId="{5D0EF9A1-D242-4815-BA6B-40C7746D1491}" type="pres">
      <dgm:prSet presAssocID="{A6C6867D-5687-41B9-917E-4097E289125D}" presName="vert1" presStyleCnt="0"/>
      <dgm:spPr/>
    </dgm:pt>
    <dgm:pt modelId="{ACACE8B9-13FC-4F89-8281-4B91A6497D49}" type="pres">
      <dgm:prSet presAssocID="{A029DE8C-2A7B-41B9-88C9-CD9F414591B2}" presName="thickLine" presStyleLbl="alignNode1" presStyleIdx="6" presStyleCnt="8"/>
      <dgm:spPr/>
    </dgm:pt>
    <dgm:pt modelId="{DFF0AF82-6F9E-44F5-82CC-48C1980DEE1F}" type="pres">
      <dgm:prSet presAssocID="{A029DE8C-2A7B-41B9-88C9-CD9F414591B2}" presName="horz1" presStyleCnt="0"/>
      <dgm:spPr/>
    </dgm:pt>
    <dgm:pt modelId="{B2BD45B0-E512-47B1-9027-75B6D4CF70A0}" type="pres">
      <dgm:prSet presAssocID="{A029DE8C-2A7B-41B9-88C9-CD9F414591B2}" presName="tx1" presStyleLbl="revTx" presStyleIdx="6" presStyleCnt="8"/>
      <dgm:spPr/>
    </dgm:pt>
    <dgm:pt modelId="{0259C636-A85E-4754-BD67-7CBAD8F722BE}" type="pres">
      <dgm:prSet presAssocID="{A029DE8C-2A7B-41B9-88C9-CD9F414591B2}" presName="vert1" presStyleCnt="0"/>
      <dgm:spPr/>
    </dgm:pt>
    <dgm:pt modelId="{179C9C09-CEE0-40B7-9746-1619856006AD}" type="pres">
      <dgm:prSet presAssocID="{C1202292-D58D-40DD-8917-58E42C48A8CE}" presName="thickLine" presStyleLbl="alignNode1" presStyleIdx="7" presStyleCnt="8"/>
      <dgm:spPr/>
    </dgm:pt>
    <dgm:pt modelId="{DF78B8DC-59B9-4D4C-9ED3-AF8DA13ECFA6}" type="pres">
      <dgm:prSet presAssocID="{C1202292-D58D-40DD-8917-58E42C48A8CE}" presName="horz1" presStyleCnt="0"/>
      <dgm:spPr/>
    </dgm:pt>
    <dgm:pt modelId="{0110E544-505C-4BE3-9543-243B6A725A0D}" type="pres">
      <dgm:prSet presAssocID="{C1202292-D58D-40DD-8917-58E42C48A8CE}" presName="tx1" presStyleLbl="revTx" presStyleIdx="7" presStyleCnt="8"/>
      <dgm:spPr/>
    </dgm:pt>
    <dgm:pt modelId="{D15D46DA-6E12-4DC4-B74C-A0171F0F38CF}" type="pres">
      <dgm:prSet presAssocID="{C1202292-D58D-40DD-8917-58E42C48A8CE}" presName="vert1" presStyleCnt="0"/>
      <dgm:spPr/>
    </dgm:pt>
  </dgm:ptLst>
  <dgm:cxnLst>
    <dgm:cxn modelId="{4CD60209-892D-44AB-A4AB-09BBC4ED4FD4}" type="presOf" srcId="{CA9C7EDA-A04B-4AAD-8782-D9A33C531E09}" destId="{B8036208-737D-4B30-9461-844F0696ED51}" srcOrd="0" destOrd="0" presId="urn:microsoft.com/office/officeart/2008/layout/LinedList"/>
    <dgm:cxn modelId="{6B98B414-05A9-4094-B090-D1CC94B64007}" srcId="{4A5B09D9-DF21-43F5-92B4-5C5A5A72876E}" destId="{A6C6867D-5687-41B9-917E-4097E289125D}" srcOrd="5" destOrd="0" parTransId="{D8986E62-9D63-4A7D-85CC-2363A76DCB14}" sibTransId="{71B434D6-57E7-4BF8-B12B-676099260D51}"/>
    <dgm:cxn modelId="{8B733529-3548-4497-ADBA-1238A8DA8906}" type="presOf" srcId="{A029DE8C-2A7B-41B9-88C9-CD9F414591B2}" destId="{B2BD45B0-E512-47B1-9027-75B6D4CF70A0}" srcOrd="0" destOrd="0" presId="urn:microsoft.com/office/officeart/2008/layout/LinedList"/>
    <dgm:cxn modelId="{92A2282A-7FD0-47B7-A0E4-C30E3064AA90}" type="presOf" srcId="{0978B006-DADA-46C8-B88F-F0DCE1EE4E6D}" destId="{E0F01F6F-47A4-40D7-886D-6CF436D9AA73}" srcOrd="0" destOrd="0" presId="urn:microsoft.com/office/officeart/2008/layout/LinedList"/>
    <dgm:cxn modelId="{FE793834-B36D-428F-AF4C-C7129FB62AC2}" type="presOf" srcId="{4A5B09D9-DF21-43F5-92B4-5C5A5A72876E}" destId="{2245C317-044A-4FDD-850C-D46756E83928}" srcOrd="0" destOrd="0" presId="urn:microsoft.com/office/officeart/2008/layout/LinedList"/>
    <dgm:cxn modelId="{BA24AF5C-6AAA-4D55-8708-DBA0EB4604DA}" type="presOf" srcId="{FA119438-00D5-47F5-8D1D-54F1F251E727}" destId="{A9A0EA2B-B02D-45A1-80EB-49778B4E0D18}" srcOrd="0" destOrd="0" presId="urn:microsoft.com/office/officeart/2008/layout/LinedList"/>
    <dgm:cxn modelId="{5C7EC15E-C8E8-4B37-B146-669465B7BF85}" type="presOf" srcId="{C1202292-D58D-40DD-8917-58E42C48A8CE}" destId="{0110E544-505C-4BE3-9543-243B6A725A0D}" srcOrd="0" destOrd="0" presId="urn:microsoft.com/office/officeart/2008/layout/LinedList"/>
    <dgm:cxn modelId="{75D87744-9879-4F13-B819-58547C9FFC1C}" srcId="{4A5B09D9-DF21-43F5-92B4-5C5A5A72876E}" destId="{0978B006-DADA-46C8-B88F-F0DCE1EE4E6D}" srcOrd="2" destOrd="0" parTransId="{8E5E13A9-E00C-4BB2-9AFF-2DA6B177A065}" sibTransId="{072D5F30-BBD8-4DC2-BF4D-7D24D2030899}"/>
    <dgm:cxn modelId="{FDD35F46-13DC-4518-A446-AF1254994DD5}" srcId="{4A5B09D9-DF21-43F5-92B4-5C5A5A72876E}" destId="{1BD462D4-2EAE-428E-977A-1F596ADAD9B2}" srcOrd="4" destOrd="0" parTransId="{E7B67658-8304-41F3-96D2-902D3F51DF59}" sibTransId="{6DF6AE3F-05AB-47DE-8533-95DCC9A1B637}"/>
    <dgm:cxn modelId="{2ED28773-FA88-4039-9EBA-81DBBD361FAE}" srcId="{4A5B09D9-DF21-43F5-92B4-5C5A5A72876E}" destId="{876723D0-167D-4ACC-9496-2358A30931A7}" srcOrd="0" destOrd="0" parTransId="{1F9B9696-E88A-422E-A6AE-273946BEDA18}" sibTransId="{7A4A38E9-B4B9-49E2-BBA5-1DF2872EEE58}"/>
    <dgm:cxn modelId="{B17F54A9-26B8-4FD4-BD92-B31CDCA3559D}" type="presOf" srcId="{A6C6867D-5687-41B9-917E-4097E289125D}" destId="{D24C8772-1B1A-4792-9439-2C5883B9D056}" srcOrd="0" destOrd="0" presId="urn:microsoft.com/office/officeart/2008/layout/LinedList"/>
    <dgm:cxn modelId="{9A7921AB-94A8-47E8-82A1-6E1FAE0E7FF6}" srcId="{4A5B09D9-DF21-43F5-92B4-5C5A5A72876E}" destId="{FA119438-00D5-47F5-8D1D-54F1F251E727}" srcOrd="1" destOrd="0" parTransId="{67047A79-EA35-4E93-88AB-1B580985510D}" sibTransId="{B2F366D7-ABD3-41FC-B2AA-6D536EF5B33C}"/>
    <dgm:cxn modelId="{42E90FB4-C1F9-4815-8E07-5ECEFC9F82A5}" srcId="{4A5B09D9-DF21-43F5-92B4-5C5A5A72876E}" destId="{CA9C7EDA-A04B-4AAD-8782-D9A33C531E09}" srcOrd="3" destOrd="0" parTransId="{E503D570-B9C3-4FEF-83C7-FD6A7442F5F0}" sibTransId="{98302F06-F02E-4F52-9C98-E72B3CF670F0}"/>
    <dgm:cxn modelId="{B9A667C1-45AF-4077-B1FB-26536A3789D7}" type="presOf" srcId="{876723D0-167D-4ACC-9496-2358A30931A7}" destId="{DB58AF62-856A-4AA4-AE43-91490E4F0666}" srcOrd="0" destOrd="0" presId="urn:microsoft.com/office/officeart/2008/layout/LinedList"/>
    <dgm:cxn modelId="{8E8E0AC9-9CCB-4829-9F57-25BE1DA28139}" srcId="{4A5B09D9-DF21-43F5-92B4-5C5A5A72876E}" destId="{C1202292-D58D-40DD-8917-58E42C48A8CE}" srcOrd="7" destOrd="0" parTransId="{4C1BDDFB-6C0C-4ADC-A7D5-E286D0D14231}" sibTransId="{53343EE1-0D4A-4A13-867E-F503324FD31D}"/>
    <dgm:cxn modelId="{0AA958C9-B733-45E7-AC16-F41D68FD316D}" srcId="{4A5B09D9-DF21-43F5-92B4-5C5A5A72876E}" destId="{A029DE8C-2A7B-41B9-88C9-CD9F414591B2}" srcOrd="6" destOrd="0" parTransId="{DD1F1B53-0378-4785-8537-9A4A2628B96A}" sibTransId="{40743E0B-AEFD-49C5-AA9D-7B49D6170B3B}"/>
    <dgm:cxn modelId="{34BF80F4-3DA3-4F00-8046-5A28B81293A1}" type="presOf" srcId="{1BD462D4-2EAE-428E-977A-1F596ADAD9B2}" destId="{6761403F-7376-40F8-AF7A-6CA844C75BAB}" srcOrd="0" destOrd="0" presId="urn:microsoft.com/office/officeart/2008/layout/LinedList"/>
    <dgm:cxn modelId="{FFD4D442-79C6-400F-AD88-8195EEED3A7E}" type="presParOf" srcId="{2245C317-044A-4FDD-850C-D46756E83928}" destId="{6432BA12-3DAE-4149-8D74-94F675535AAE}" srcOrd="0" destOrd="0" presId="urn:microsoft.com/office/officeart/2008/layout/LinedList"/>
    <dgm:cxn modelId="{23EB2DB4-CA55-4A74-9547-1E4A10F9FCAD}" type="presParOf" srcId="{2245C317-044A-4FDD-850C-D46756E83928}" destId="{CE762AEA-03B3-4205-BC21-2642D92649A5}" srcOrd="1" destOrd="0" presId="urn:microsoft.com/office/officeart/2008/layout/LinedList"/>
    <dgm:cxn modelId="{FC0212D8-08CF-4065-907F-B4F0E6B0D840}" type="presParOf" srcId="{CE762AEA-03B3-4205-BC21-2642D92649A5}" destId="{DB58AF62-856A-4AA4-AE43-91490E4F0666}" srcOrd="0" destOrd="0" presId="urn:microsoft.com/office/officeart/2008/layout/LinedList"/>
    <dgm:cxn modelId="{07CA089C-4193-4607-AE28-50CBBBC676D9}" type="presParOf" srcId="{CE762AEA-03B3-4205-BC21-2642D92649A5}" destId="{EBED0A5A-4265-43E7-9593-4CB166DE408F}" srcOrd="1" destOrd="0" presId="urn:microsoft.com/office/officeart/2008/layout/LinedList"/>
    <dgm:cxn modelId="{C2868BA8-2EA7-4F82-8409-7D316740FA04}" type="presParOf" srcId="{2245C317-044A-4FDD-850C-D46756E83928}" destId="{C204C1A6-F91F-4172-A61E-2B638FE87883}" srcOrd="2" destOrd="0" presId="urn:microsoft.com/office/officeart/2008/layout/LinedList"/>
    <dgm:cxn modelId="{F8B9E5E8-A87B-4CE3-AAC1-6FDEC9BB5D65}" type="presParOf" srcId="{2245C317-044A-4FDD-850C-D46756E83928}" destId="{97344CCA-F7D9-4DAD-9941-A45E17CCB72D}" srcOrd="3" destOrd="0" presId="urn:microsoft.com/office/officeart/2008/layout/LinedList"/>
    <dgm:cxn modelId="{D47CF2D4-F664-4947-A6CF-8B9CBF251302}" type="presParOf" srcId="{97344CCA-F7D9-4DAD-9941-A45E17CCB72D}" destId="{A9A0EA2B-B02D-45A1-80EB-49778B4E0D18}" srcOrd="0" destOrd="0" presId="urn:microsoft.com/office/officeart/2008/layout/LinedList"/>
    <dgm:cxn modelId="{52ADB0D8-F728-40CA-8C65-D0CA27575786}" type="presParOf" srcId="{97344CCA-F7D9-4DAD-9941-A45E17CCB72D}" destId="{5F93CA0B-318D-49AE-BA3B-0B44165074DA}" srcOrd="1" destOrd="0" presId="urn:microsoft.com/office/officeart/2008/layout/LinedList"/>
    <dgm:cxn modelId="{1E56DD91-AF56-4B91-B904-EE67A49D013E}" type="presParOf" srcId="{2245C317-044A-4FDD-850C-D46756E83928}" destId="{CDD237AB-E61D-424A-8022-FAEB77AC29AF}" srcOrd="4" destOrd="0" presId="urn:microsoft.com/office/officeart/2008/layout/LinedList"/>
    <dgm:cxn modelId="{DEE0630F-84B7-46E0-90AB-CD01326F8911}" type="presParOf" srcId="{2245C317-044A-4FDD-850C-D46756E83928}" destId="{9882275B-EA4A-45B0-ABFE-9063DE519A66}" srcOrd="5" destOrd="0" presId="urn:microsoft.com/office/officeart/2008/layout/LinedList"/>
    <dgm:cxn modelId="{4375DC12-9AF1-4678-B5BD-C0733123F3B0}" type="presParOf" srcId="{9882275B-EA4A-45B0-ABFE-9063DE519A66}" destId="{E0F01F6F-47A4-40D7-886D-6CF436D9AA73}" srcOrd="0" destOrd="0" presId="urn:microsoft.com/office/officeart/2008/layout/LinedList"/>
    <dgm:cxn modelId="{93739D6D-B35D-4491-B48F-80EDD8E915B9}" type="presParOf" srcId="{9882275B-EA4A-45B0-ABFE-9063DE519A66}" destId="{B5271282-01BE-48DB-96DF-118EDDB20235}" srcOrd="1" destOrd="0" presId="urn:microsoft.com/office/officeart/2008/layout/LinedList"/>
    <dgm:cxn modelId="{BC044C7A-2EAA-4E32-A654-3E45633464F4}" type="presParOf" srcId="{2245C317-044A-4FDD-850C-D46756E83928}" destId="{4430F91A-1876-4960-9DDE-9723CDA51646}" srcOrd="6" destOrd="0" presId="urn:microsoft.com/office/officeart/2008/layout/LinedList"/>
    <dgm:cxn modelId="{501EF342-B422-46B4-AA9C-E1C75BB0EBD4}" type="presParOf" srcId="{2245C317-044A-4FDD-850C-D46756E83928}" destId="{4DA6A682-7BC0-4EBD-A9B8-1A7896066BF9}" srcOrd="7" destOrd="0" presId="urn:microsoft.com/office/officeart/2008/layout/LinedList"/>
    <dgm:cxn modelId="{8D955AB1-5789-41C7-8A55-31342ACC5025}" type="presParOf" srcId="{4DA6A682-7BC0-4EBD-A9B8-1A7896066BF9}" destId="{B8036208-737D-4B30-9461-844F0696ED51}" srcOrd="0" destOrd="0" presId="urn:microsoft.com/office/officeart/2008/layout/LinedList"/>
    <dgm:cxn modelId="{0F634D3A-9F9C-4233-86B1-E2326149CAC8}" type="presParOf" srcId="{4DA6A682-7BC0-4EBD-A9B8-1A7896066BF9}" destId="{C3CE9E6E-A658-450D-8D7B-5E13976A5F7C}" srcOrd="1" destOrd="0" presId="urn:microsoft.com/office/officeart/2008/layout/LinedList"/>
    <dgm:cxn modelId="{CBB9EBE5-A43D-4D8C-8351-827C7A7C6C69}" type="presParOf" srcId="{2245C317-044A-4FDD-850C-D46756E83928}" destId="{62101E07-3521-4B16-B2F0-957FBEC58A74}" srcOrd="8" destOrd="0" presId="urn:microsoft.com/office/officeart/2008/layout/LinedList"/>
    <dgm:cxn modelId="{29241DC7-01B2-4AAC-9023-46E30558308B}" type="presParOf" srcId="{2245C317-044A-4FDD-850C-D46756E83928}" destId="{AA293027-29C6-42D5-A49C-622918631C53}" srcOrd="9" destOrd="0" presId="urn:microsoft.com/office/officeart/2008/layout/LinedList"/>
    <dgm:cxn modelId="{87434387-0D31-4715-AE85-A823E7FA702C}" type="presParOf" srcId="{AA293027-29C6-42D5-A49C-622918631C53}" destId="{6761403F-7376-40F8-AF7A-6CA844C75BAB}" srcOrd="0" destOrd="0" presId="urn:microsoft.com/office/officeart/2008/layout/LinedList"/>
    <dgm:cxn modelId="{FB83F9F4-8DA5-4441-BE3C-5E5D04C2B388}" type="presParOf" srcId="{AA293027-29C6-42D5-A49C-622918631C53}" destId="{3C8ADCC0-81F4-4927-A54D-FE1486463368}" srcOrd="1" destOrd="0" presId="urn:microsoft.com/office/officeart/2008/layout/LinedList"/>
    <dgm:cxn modelId="{283B559F-1D23-4E88-8CB7-94C55B6B472A}" type="presParOf" srcId="{2245C317-044A-4FDD-850C-D46756E83928}" destId="{90356441-164E-42F5-ADC5-5889C126C8EE}" srcOrd="10" destOrd="0" presId="urn:microsoft.com/office/officeart/2008/layout/LinedList"/>
    <dgm:cxn modelId="{82743771-9BC6-4FCA-BE6B-1714AB1ACFB1}" type="presParOf" srcId="{2245C317-044A-4FDD-850C-D46756E83928}" destId="{AECE7937-B535-4600-8ADF-5522B4650B1B}" srcOrd="11" destOrd="0" presId="urn:microsoft.com/office/officeart/2008/layout/LinedList"/>
    <dgm:cxn modelId="{34CE3857-327E-4E8D-823E-9DA4A900334C}" type="presParOf" srcId="{AECE7937-B535-4600-8ADF-5522B4650B1B}" destId="{D24C8772-1B1A-4792-9439-2C5883B9D056}" srcOrd="0" destOrd="0" presId="urn:microsoft.com/office/officeart/2008/layout/LinedList"/>
    <dgm:cxn modelId="{FAE5EEA0-29A9-4FFA-B670-4D32F87515E4}" type="presParOf" srcId="{AECE7937-B535-4600-8ADF-5522B4650B1B}" destId="{5D0EF9A1-D242-4815-BA6B-40C7746D1491}" srcOrd="1" destOrd="0" presId="urn:microsoft.com/office/officeart/2008/layout/LinedList"/>
    <dgm:cxn modelId="{C006DE7A-22DC-4453-BF8A-6C31DDEA2F8B}" type="presParOf" srcId="{2245C317-044A-4FDD-850C-D46756E83928}" destId="{ACACE8B9-13FC-4F89-8281-4B91A6497D49}" srcOrd="12" destOrd="0" presId="urn:microsoft.com/office/officeart/2008/layout/LinedList"/>
    <dgm:cxn modelId="{05A62BFF-D307-4719-BCA6-4AC73E94C44E}" type="presParOf" srcId="{2245C317-044A-4FDD-850C-D46756E83928}" destId="{DFF0AF82-6F9E-44F5-82CC-48C1980DEE1F}" srcOrd="13" destOrd="0" presId="urn:microsoft.com/office/officeart/2008/layout/LinedList"/>
    <dgm:cxn modelId="{A12C2A7D-0269-45AA-9518-EE75AB6678C4}" type="presParOf" srcId="{DFF0AF82-6F9E-44F5-82CC-48C1980DEE1F}" destId="{B2BD45B0-E512-47B1-9027-75B6D4CF70A0}" srcOrd="0" destOrd="0" presId="urn:microsoft.com/office/officeart/2008/layout/LinedList"/>
    <dgm:cxn modelId="{BE060688-BA81-4445-83B5-96FB5E3B19AB}" type="presParOf" srcId="{DFF0AF82-6F9E-44F5-82CC-48C1980DEE1F}" destId="{0259C636-A85E-4754-BD67-7CBAD8F722BE}" srcOrd="1" destOrd="0" presId="urn:microsoft.com/office/officeart/2008/layout/LinedList"/>
    <dgm:cxn modelId="{90C66F8A-3787-4B63-8857-C13B9E4159BA}" type="presParOf" srcId="{2245C317-044A-4FDD-850C-D46756E83928}" destId="{179C9C09-CEE0-40B7-9746-1619856006AD}" srcOrd="14" destOrd="0" presId="urn:microsoft.com/office/officeart/2008/layout/LinedList"/>
    <dgm:cxn modelId="{98DD2380-6322-4FE0-8926-026D9C807155}" type="presParOf" srcId="{2245C317-044A-4FDD-850C-D46756E83928}" destId="{DF78B8DC-59B9-4D4C-9ED3-AF8DA13ECFA6}" srcOrd="15" destOrd="0" presId="urn:microsoft.com/office/officeart/2008/layout/LinedList"/>
    <dgm:cxn modelId="{C744050A-D504-4D86-9ABD-9FFEDE4B556B}" type="presParOf" srcId="{DF78B8DC-59B9-4D4C-9ED3-AF8DA13ECFA6}" destId="{0110E544-505C-4BE3-9543-243B6A725A0D}" srcOrd="0" destOrd="0" presId="urn:microsoft.com/office/officeart/2008/layout/LinedList"/>
    <dgm:cxn modelId="{DCC8A728-C859-4DA1-870D-2A1C8BCAE7C2}" type="presParOf" srcId="{DF78B8DC-59B9-4D4C-9ED3-AF8DA13ECFA6}" destId="{D15D46DA-6E12-4DC4-B74C-A0171F0F38C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2BA12-3DAE-4149-8D74-94F675535AAE}">
      <dsp:nvSpPr>
        <dsp:cNvPr id="0" name=""/>
        <dsp:cNvSpPr/>
      </dsp:nvSpPr>
      <dsp:spPr>
        <a:xfrm>
          <a:off x="0" y="0"/>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8AF62-856A-4AA4-AE43-91490E4F0666}">
      <dsp:nvSpPr>
        <dsp:cNvPr id="0" name=""/>
        <dsp:cNvSpPr/>
      </dsp:nvSpPr>
      <dsp:spPr>
        <a:xfrm>
          <a:off x="0" y="0"/>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1" kern="1200"/>
            <a:t>Msc Public health and social care in Practice </a:t>
          </a:r>
          <a:endParaRPr lang="en-US" sz="6500" kern="1200"/>
        </a:p>
      </dsp:txBody>
      <dsp:txXfrm>
        <a:off x="0" y="0"/>
        <a:ext cx="30022800" cy="1777409"/>
      </dsp:txXfrm>
    </dsp:sp>
    <dsp:sp modelId="{C204C1A6-F91F-4172-A61E-2B638FE87883}">
      <dsp:nvSpPr>
        <dsp:cNvPr id="0" name=""/>
        <dsp:cNvSpPr/>
      </dsp:nvSpPr>
      <dsp:spPr>
        <a:xfrm>
          <a:off x="0" y="1777409"/>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A0EA2B-B02D-45A1-80EB-49778B4E0D18}">
      <dsp:nvSpPr>
        <dsp:cNvPr id="0" name=""/>
        <dsp:cNvSpPr/>
      </dsp:nvSpPr>
      <dsp:spPr>
        <a:xfrm>
          <a:off x="0" y="1777409"/>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b="1" kern="1200"/>
            <a:t>Module: Population health and digital health promotion </a:t>
          </a:r>
          <a:endParaRPr lang="en-US" sz="6500" kern="1200"/>
        </a:p>
      </dsp:txBody>
      <dsp:txXfrm>
        <a:off x="0" y="1777409"/>
        <a:ext cx="30022800" cy="1777409"/>
      </dsp:txXfrm>
    </dsp:sp>
    <dsp:sp modelId="{CDD237AB-E61D-424A-8022-FAEB77AC29AF}">
      <dsp:nvSpPr>
        <dsp:cNvPr id="0" name=""/>
        <dsp:cNvSpPr/>
      </dsp:nvSpPr>
      <dsp:spPr>
        <a:xfrm>
          <a:off x="0" y="3554819"/>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01F6F-47A4-40D7-886D-6CF436D9AA73}">
      <dsp:nvSpPr>
        <dsp:cNvPr id="0" name=""/>
        <dsp:cNvSpPr/>
      </dsp:nvSpPr>
      <dsp:spPr>
        <a:xfrm>
          <a:off x="0" y="3554819"/>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b="1" kern="1200"/>
            <a:t>Module Code and Title: LCHS7009</a:t>
          </a:r>
          <a:r>
            <a:rPr lang="en-US" sz="6500" kern="1200"/>
            <a:t> </a:t>
          </a:r>
          <a:r>
            <a:rPr lang="en-US" sz="6500" b="1" kern="1200"/>
            <a:t>–  Component 2 Digital Health Promotion Poster </a:t>
          </a:r>
          <a:endParaRPr lang="en-US" sz="6500" kern="1200"/>
        </a:p>
      </dsp:txBody>
      <dsp:txXfrm>
        <a:off x="0" y="3554819"/>
        <a:ext cx="30022800" cy="1777409"/>
      </dsp:txXfrm>
    </dsp:sp>
    <dsp:sp modelId="{4430F91A-1876-4960-9DDE-9723CDA51646}">
      <dsp:nvSpPr>
        <dsp:cNvPr id="0" name=""/>
        <dsp:cNvSpPr/>
      </dsp:nvSpPr>
      <dsp:spPr>
        <a:xfrm>
          <a:off x="0" y="5332228"/>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36208-737D-4B30-9461-844F0696ED51}">
      <dsp:nvSpPr>
        <dsp:cNvPr id="0" name=""/>
        <dsp:cNvSpPr/>
      </dsp:nvSpPr>
      <dsp:spPr>
        <a:xfrm>
          <a:off x="0" y="5332228"/>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1" kern="1200"/>
            <a:t>Student Name: Ikechukwu Nzediegwu </a:t>
          </a:r>
          <a:endParaRPr lang="en-US" sz="6500" kern="1200"/>
        </a:p>
      </dsp:txBody>
      <dsp:txXfrm>
        <a:off x="0" y="5332228"/>
        <a:ext cx="30022800" cy="1777409"/>
      </dsp:txXfrm>
    </dsp:sp>
    <dsp:sp modelId="{62101E07-3521-4B16-B2F0-957FBEC58A74}">
      <dsp:nvSpPr>
        <dsp:cNvPr id="0" name=""/>
        <dsp:cNvSpPr/>
      </dsp:nvSpPr>
      <dsp:spPr>
        <a:xfrm>
          <a:off x="0" y="7109638"/>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61403F-7376-40F8-AF7A-6CA844C75BAB}">
      <dsp:nvSpPr>
        <dsp:cNvPr id="0" name=""/>
        <dsp:cNvSpPr/>
      </dsp:nvSpPr>
      <dsp:spPr>
        <a:xfrm>
          <a:off x="0" y="7109638"/>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1" kern="1200"/>
            <a:t>Student ID: 2226941</a:t>
          </a:r>
          <a:endParaRPr lang="en-US" sz="6500" kern="1200"/>
        </a:p>
      </dsp:txBody>
      <dsp:txXfrm>
        <a:off x="0" y="7109638"/>
        <a:ext cx="30022800" cy="1777409"/>
      </dsp:txXfrm>
    </dsp:sp>
    <dsp:sp modelId="{90356441-164E-42F5-ADC5-5889C126C8EE}">
      <dsp:nvSpPr>
        <dsp:cNvPr id="0" name=""/>
        <dsp:cNvSpPr/>
      </dsp:nvSpPr>
      <dsp:spPr>
        <a:xfrm>
          <a:off x="0" y="8887048"/>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4C8772-1B1A-4792-9439-2C5883B9D056}">
      <dsp:nvSpPr>
        <dsp:cNvPr id="0" name=""/>
        <dsp:cNvSpPr/>
      </dsp:nvSpPr>
      <dsp:spPr>
        <a:xfrm>
          <a:off x="0" y="8887048"/>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1" kern="1200"/>
            <a:t>Institution: University of Wales, trinity saint David</a:t>
          </a:r>
          <a:endParaRPr lang="en-US" sz="6500" kern="1200"/>
        </a:p>
      </dsp:txBody>
      <dsp:txXfrm>
        <a:off x="0" y="8887048"/>
        <a:ext cx="30022800" cy="1777409"/>
      </dsp:txXfrm>
    </dsp:sp>
    <dsp:sp modelId="{ACACE8B9-13FC-4F89-8281-4B91A6497D49}">
      <dsp:nvSpPr>
        <dsp:cNvPr id="0" name=""/>
        <dsp:cNvSpPr/>
      </dsp:nvSpPr>
      <dsp:spPr>
        <a:xfrm>
          <a:off x="0" y="10664457"/>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D45B0-E512-47B1-9027-75B6D4CF70A0}">
      <dsp:nvSpPr>
        <dsp:cNvPr id="0" name=""/>
        <dsp:cNvSpPr/>
      </dsp:nvSpPr>
      <dsp:spPr>
        <a:xfrm>
          <a:off x="0" y="10664457"/>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1" kern="1200"/>
            <a:t>Lecturer: Diola Bijlhout</a:t>
          </a:r>
          <a:endParaRPr lang="en-US" sz="6500" kern="1200"/>
        </a:p>
      </dsp:txBody>
      <dsp:txXfrm>
        <a:off x="0" y="10664457"/>
        <a:ext cx="30022800" cy="1777409"/>
      </dsp:txXfrm>
    </dsp:sp>
    <dsp:sp modelId="{179C9C09-CEE0-40B7-9746-1619856006AD}">
      <dsp:nvSpPr>
        <dsp:cNvPr id="0" name=""/>
        <dsp:cNvSpPr/>
      </dsp:nvSpPr>
      <dsp:spPr>
        <a:xfrm>
          <a:off x="0" y="12441867"/>
          <a:ext cx="30022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0E544-505C-4BE3-9543-243B6A725A0D}">
      <dsp:nvSpPr>
        <dsp:cNvPr id="0" name=""/>
        <dsp:cNvSpPr/>
      </dsp:nvSpPr>
      <dsp:spPr>
        <a:xfrm>
          <a:off x="0" y="12441867"/>
          <a:ext cx="30022800" cy="1777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b="1" kern="1200"/>
            <a:t>Submission Date:  28</a:t>
          </a:r>
          <a:r>
            <a:rPr lang="en-GB" sz="6500" b="1" kern="1200" baseline="30000"/>
            <a:t>th</a:t>
          </a:r>
          <a:r>
            <a:rPr lang="en-GB" sz="6500" b="1" kern="1200"/>
            <a:t> July 2026</a:t>
          </a:r>
          <a:endParaRPr lang="en-US" sz="6500" kern="1200"/>
        </a:p>
      </dsp:txBody>
      <dsp:txXfrm>
        <a:off x="0" y="12441867"/>
        <a:ext cx="30022800" cy="17774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121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6321" y="1050334"/>
            <a:ext cx="9830902" cy="4192226"/>
          </a:xfrm>
          <a:prstGeom prst="rect">
            <a:avLst/>
          </a:prstGeom>
        </p:spPr>
      </p:pic>
      <p:graphicFrame>
        <p:nvGraphicFramePr>
          <p:cNvPr id="6" name="TextBox 3">
            <a:extLst>
              <a:ext uri="{FF2B5EF4-FFF2-40B4-BE49-F238E27FC236}">
                <a16:creationId xmlns:a16="http://schemas.microsoft.com/office/drawing/2014/main" id="{71BBC7F4-2DB2-105A-972C-6BD01409EAC3}"/>
              </a:ext>
            </a:extLst>
          </p:cNvPr>
          <p:cNvGraphicFramePr/>
          <p:nvPr/>
        </p:nvGraphicFramePr>
        <p:xfrm>
          <a:off x="1447800" y="5242560"/>
          <a:ext cx="30022800" cy="14219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2509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1028" name="Picture 4" descr="The COM-B system - a framework for understanding behaviour.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12571" y="14993651"/>
            <a:ext cx="10433277" cy="573830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niversity Students' Mental Health: A Concern for All | Springer Nature Lin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260" y="12995108"/>
            <a:ext cx="8542310" cy="8243019"/>
          </a:xfrm>
          <a:prstGeom prst="rect">
            <a:avLst/>
          </a:prstGeom>
          <a:noFill/>
          <a:extLst>
            <a:ext uri="{909E8E84-426E-40DD-AFC4-6F175D3DCCD1}">
              <a14:hiddenFill xmlns:a14="http://schemas.microsoft.com/office/drawing/2010/main">
                <a:solidFill>
                  <a:srgbClr val="FFFFFF"/>
                </a:solidFill>
              </a14:hiddenFill>
            </a:ext>
          </a:extLst>
        </p:spPr>
      </p:pic>
      <p:sp>
        <p:nvSpPr>
          <p:cNvPr id="2" name="Text 0"/>
          <p:cNvSpPr/>
          <p:nvPr/>
        </p:nvSpPr>
        <p:spPr>
          <a:xfrm>
            <a:off x="685800" y="502920"/>
            <a:ext cx="21945600" cy="411480"/>
          </a:xfrm>
          <a:prstGeom prst="rect">
            <a:avLst/>
          </a:prstGeom>
          <a:noFill/>
          <a:ln/>
        </p:spPr>
        <p:txBody>
          <a:bodyPr wrap="square" lIns="0" tIns="0" rIns="0" bIns="0" rtlCol="0" anchor="ctr"/>
          <a:lstStyle/>
          <a:p>
            <a:pPr marL="0" indent="0">
              <a:buNone/>
            </a:pPr>
            <a:r>
              <a:rPr lang="en-US" sz="2800" b="1" kern="0" spc="300" dirty="0">
                <a:solidFill>
                  <a:srgbClr val="00A896"/>
                </a:solidFill>
                <a:latin typeface="Calibri" pitchFamily="34" charset="0"/>
                <a:ea typeface="Calibri" pitchFamily="34" charset="-122"/>
                <a:cs typeface="Calibri" pitchFamily="34" charset="-120"/>
              </a:rPr>
              <a:t>Component 2 Poster</a:t>
            </a:r>
            <a:endParaRPr lang="en-US" sz="2800" dirty="0"/>
          </a:p>
        </p:txBody>
      </p:sp>
      <p:sp>
        <p:nvSpPr>
          <p:cNvPr id="3" name="Text 1"/>
          <p:cNvSpPr/>
          <p:nvPr/>
        </p:nvSpPr>
        <p:spPr>
          <a:xfrm>
            <a:off x="685800" y="868680"/>
            <a:ext cx="21945600" cy="1371600"/>
          </a:xfrm>
          <a:prstGeom prst="rect">
            <a:avLst/>
          </a:prstGeom>
          <a:noFill/>
          <a:ln/>
        </p:spPr>
        <p:txBody>
          <a:bodyPr wrap="square" lIns="0" tIns="0" rIns="0" bIns="0" rtlCol="0" anchor="ctr"/>
          <a:lstStyle/>
          <a:p>
            <a:pPr marL="0" indent="0">
              <a:buNone/>
            </a:pPr>
            <a:r>
              <a:rPr lang="en-US" sz="7600" b="1" dirty="0">
                <a:solidFill>
                  <a:srgbClr val="028090"/>
                </a:solidFill>
                <a:latin typeface="Cambria" pitchFamily="34" charset="0"/>
                <a:ea typeface="Cambria" pitchFamily="34" charset="-122"/>
                <a:cs typeface="Cambria" pitchFamily="34" charset="-120"/>
              </a:rPr>
              <a:t>Togetherall</a:t>
            </a:r>
            <a:endParaRPr lang="en-US" sz="7600" dirty="0"/>
          </a:p>
        </p:txBody>
      </p:sp>
      <p:sp>
        <p:nvSpPr>
          <p:cNvPr id="4" name="Text 2"/>
          <p:cNvSpPr/>
          <p:nvPr/>
        </p:nvSpPr>
        <p:spPr>
          <a:xfrm>
            <a:off x="685800" y="2240280"/>
            <a:ext cx="21945600" cy="1005840"/>
          </a:xfrm>
          <a:prstGeom prst="rect">
            <a:avLst/>
          </a:prstGeom>
          <a:noFill/>
          <a:ln/>
        </p:spPr>
        <p:txBody>
          <a:bodyPr wrap="square" lIns="0" tIns="0" rIns="0" bIns="0" rtlCol="0" anchor="t"/>
          <a:lstStyle/>
          <a:p>
            <a:pPr marL="0" indent="0">
              <a:buNone/>
            </a:pPr>
            <a:r>
              <a:rPr lang="en-US" sz="2400" i="1" dirty="0">
                <a:solidFill>
                  <a:srgbClr val="1B2B34"/>
                </a:solidFill>
                <a:latin typeface="Calibri" pitchFamily="34" charset="0"/>
                <a:ea typeface="Calibri" pitchFamily="34" charset="-122"/>
                <a:cs typeface="Calibri" pitchFamily="34" charset="-120"/>
              </a:rPr>
              <a:t>Using an online peer-support platform to bridge the digital divide in university student mental health support</a:t>
            </a:r>
            <a:endParaRPr lang="en-US" sz="2400" dirty="0"/>
          </a:p>
        </p:txBody>
      </p:sp>
      <p:sp>
        <p:nvSpPr>
          <p:cNvPr id="5" name="Shape 3"/>
          <p:cNvSpPr/>
          <p:nvPr/>
        </p:nvSpPr>
        <p:spPr>
          <a:xfrm>
            <a:off x="23317200" y="502920"/>
            <a:ext cx="8915400" cy="2743200"/>
          </a:xfrm>
          <a:prstGeom prst="roundRect">
            <a:avLst>
              <a:gd name="adj" fmla="val 5000"/>
            </a:avLst>
          </a:prstGeom>
          <a:solidFill>
            <a:srgbClr val="028090"/>
          </a:solidFill>
          <a:ln/>
        </p:spPr>
        <p:txBody>
          <a:bodyPr/>
          <a:lstStyle/>
          <a:p>
            <a:endParaRPr lang="en-GB"/>
          </a:p>
        </p:txBody>
      </p:sp>
      <p:sp>
        <p:nvSpPr>
          <p:cNvPr id="6" name="Text 4"/>
          <p:cNvSpPr/>
          <p:nvPr/>
        </p:nvSpPr>
        <p:spPr>
          <a:xfrm>
            <a:off x="23774400" y="777240"/>
            <a:ext cx="8275320" cy="2194560"/>
          </a:xfrm>
          <a:prstGeom prst="rect">
            <a:avLst/>
          </a:prstGeom>
          <a:noFill/>
          <a:ln/>
        </p:spPr>
        <p:txBody>
          <a:bodyPr wrap="square" lIns="0" tIns="0" rIns="0" bIns="0" rtlCol="0" anchor="t"/>
          <a:lstStyle/>
          <a:p>
            <a:pPr marL="0" indent="0">
              <a:lnSpc>
                <a:spcPct val="125000"/>
              </a:lnSpc>
              <a:buNone/>
            </a:pPr>
            <a:r>
              <a:rPr lang="en-US" dirty="0">
                <a:solidFill>
                  <a:srgbClr val="FFFFFF"/>
                </a:solidFill>
                <a:latin typeface="Calibri" pitchFamily="34" charset="0"/>
                <a:ea typeface="Calibri" pitchFamily="34" charset="-122"/>
                <a:cs typeface="Calibri" pitchFamily="34" charset="-120"/>
              </a:rPr>
              <a:t>MSc Public Health &amp; Social Care in Practice</a:t>
            </a:r>
          </a:p>
          <a:p>
            <a:pPr marL="0" indent="0">
              <a:lnSpc>
                <a:spcPct val="125000"/>
              </a:lnSpc>
              <a:buNone/>
            </a:pPr>
            <a:r>
              <a:rPr lang="en-US" dirty="0">
                <a:solidFill>
                  <a:srgbClr val="FFFFFF"/>
                </a:solidFill>
                <a:latin typeface="Calibri" pitchFamily="34" charset="0"/>
                <a:ea typeface="Calibri" pitchFamily="34" charset="-122"/>
                <a:cs typeface="Calibri" pitchFamily="34" charset="-120"/>
              </a:rPr>
              <a:t>student’s Name:</a:t>
            </a:r>
          </a:p>
          <a:p>
            <a:pPr marL="0" indent="0">
              <a:lnSpc>
                <a:spcPct val="125000"/>
              </a:lnSpc>
              <a:buNone/>
            </a:pPr>
            <a:r>
              <a:rPr lang="en-US" dirty="0">
                <a:solidFill>
                  <a:srgbClr val="FFFFFF"/>
                </a:solidFill>
                <a:latin typeface="Calibri" pitchFamily="34" charset="0"/>
                <a:ea typeface="Calibri" pitchFamily="34" charset="-122"/>
                <a:cs typeface="Calibri" pitchFamily="34" charset="-120"/>
              </a:rPr>
              <a:t>Instructor:
Module: LCHS7008 – Population Health and Digital Health Promotion
Poster: Health Promotion Application of a Digital Mental Health Intervention</a:t>
            </a:r>
            <a:endParaRPr lang="en-US" dirty="0"/>
          </a:p>
        </p:txBody>
      </p:sp>
      <p:sp>
        <p:nvSpPr>
          <p:cNvPr id="7" name="Shape 5"/>
          <p:cNvSpPr/>
          <p:nvPr/>
        </p:nvSpPr>
        <p:spPr>
          <a:xfrm>
            <a:off x="1157583" y="2762672"/>
            <a:ext cx="868680" cy="868680"/>
          </a:xfrm>
          <a:prstGeom prst="ellipse">
            <a:avLst/>
          </a:prstGeom>
          <a:solidFill>
            <a:srgbClr val="00A896"/>
          </a:solidFill>
          <a:ln/>
        </p:spPr>
        <p:txBody>
          <a:bodyPr/>
          <a:lstStyle/>
          <a:p>
            <a:endParaRPr lang="en-GB"/>
          </a:p>
        </p:txBody>
      </p:sp>
      <p:pic>
        <p:nvPicPr>
          <p:cNvPr id="8" name="Image 0" descr="/home/claude/icon_cap.png"/>
          <p:cNvPicPr>
            <a:picLocks noChangeAspect="1"/>
          </p:cNvPicPr>
          <p:nvPr/>
        </p:nvPicPr>
        <p:blipFill>
          <a:blip r:embed="rId5"/>
          <a:stretch>
            <a:fillRect/>
          </a:stretch>
        </p:blipFill>
        <p:spPr>
          <a:xfrm>
            <a:off x="1325486" y="2955483"/>
            <a:ext cx="502920" cy="502920"/>
          </a:xfrm>
          <a:prstGeom prst="rect">
            <a:avLst/>
          </a:prstGeom>
        </p:spPr>
      </p:pic>
      <p:sp>
        <p:nvSpPr>
          <p:cNvPr id="9" name="Text 6"/>
          <p:cNvSpPr/>
          <p:nvPr/>
        </p:nvSpPr>
        <p:spPr>
          <a:xfrm>
            <a:off x="2194166" y="2788920"/>
            <a:ext cx="9006840" cy="914400"/>
          </a:xfrm>
          <a:prstGeom prst="rect">
            <a:avLst/>
          </a:prstGeom>
          <a:noFill/>
          <a:ln/>
        </p:spPr>
        <p:txBody>
          <a:bodyPr wrap="square" lIns="0" tIns="0" rIns="0" bIns="0" rtlCol="0" anchor="ctr"/>
          <a:lstStyle/>
          <a:p>
            <a:pPr marL="0" indent="0">
              <a:lnSpc>
                <a:spcPct val="95000"/>
              </a:lnSpc>
              <a:buNone/>
            </a:pPr>
            <a:r>
              <a:rPr lang="en-US" sz="3000" b="1" dirty="0">
                <a:solidFill>
                  <a:srgbClr val="028090"/>
                </a:solidFill>
                <a:latin typeface="Cambria" pitchFamily="34" charset="0"/>
                <a:ea typeface="Cambria" pitchFamily="34" charset="-122"/>
                <a:cs typeface="Cambria" pitchFamily="34" charset="-120"/>
              </a:rPr>
              <a:t>Background</a:t>
            </a:r>
            <a:endParaRPr lang="en-US" sz="3000" dirty="0"/>
          </a:p>
        </p:txBody>
      </p:sp>
      <p:sp>
        <p:nvSpPr>
          <p:cNvPr id="10" name="Text 7"/>
          <p:cNvSpPr/>
          <p:nvPr/>
        </p:nvSpPr>
        <p:spPr>
          <a:xfrm>
            <a:off x="548640" y="3830404"/>
            <a:ext cx="10115156" cy="3249169"/>
          </a:xfrm>
          <a:prstGeom prst="rect">
            <a:avLst/>
          </a:prstGeom>
          <a:noFill/>
          <a:ln/>
        </p:spPr>
        <p:txBody>
          <a:bodyPr wrap="square" lIns="0" tIns="0" rIns="0" bIns="0" rtlCol="0" anchor="t"/>
          <a:lstStyle/>
          <a:p>
            <a:pPr>
              <a:lnSpc>
                <a:spcPct val="118000"/>
              </a:lnSpc>
            </a:pPr>
            <a:r>
              <a:rPr lang="en-US" sz="2000" dirty="0">
                <a:solidFill>
                  <a:srgbClr val="1B2B34"/>
                </a:solidFill>
                <a:latin typeface="Calibri" pitchFamily="34" charset="0"/>
                <a:ea typeface="Calibri" pitchFamily="34" charset="-122"/>
                <a:cs typeface="Calibri" pitchFamily="34" charset="-120"/>
              </a:rPr>
              <a:t>Mental health problems such as anxiety and depression, are a major global public health concern among university students</a:t>
            </a:r>
            <a:r>
              <a:rPr lang="en-GB" sz="2000" dirty="0"/>
              <a:t>. Reports indicate that the global student anxiety is at 32.1% and depression at 28.9%, an indication that mental health problems among university students poses a bigger global health challenge (</a:t>
            </a:r>
            <a:r>
              <a:rPr lang="en-US" sz="2000" dirty="0"/>
              <a:t>da Silva Prado et al., 2025)</a:t>
            </a:r>
            <a:r>
              <a:rPr lang="en-GB" sz="2000" dirty="0"/>
              <a:t>. </a:t>
            </a:r>
            <a:r>
              <a:rPr lang="en-US" sz="2000" dirty="0">
                <a:solidFill>
                  <a:srgbClr val="1B2B34"/>
                </a:solidFill>
                <a:latin typeface="Calibri" pitchFamily="34" charset="0"/>
                <a:ea typeface="Calibri" pitchFamily="34" charset="-122"/>
                <a:cs typeface="Calibri" pitchFamily="34" charset="-120"/>
              </a:rPr>
              <a:t>Universities have historically relied on face-to-face counselling and campus wellbeing services, with digital tools such as teletherapy apps and online support communities emerging more recently (</a:t>
            </a:r>
            <a:r>
              <a:rPr lang="en-US" sz="2000" dirty="0" err="1"/>
              <a:t>Grégoire</a:t>
            </a:r>
            <a:r>
              <a:rPr lang="en-US" sz="2000" dirty="0"/>
              <a:t> et al., 2024)</a:t>
            </a:r>
            <a:r>
              <a:rPr lang="en-US" sz="2000" dirty="0">
                <a:solidFill>
                  <a:srgbClr val="1B2B34"/>
                </a:solidFill>
                <a:latin typeface="Calibri" pitchFamily="34" charset="0"/>
                <a:ea typeface="Calibri" pitchFamily="34" charset="-122"/>
                <a:cs typeface="Calibri" pitchFamily="34" charset="-120"/>
              </a:rPr>
              <a:t>. Togetherall is a free, anonymous, clinically moderated online peer-support platform, already adopted across different universities including Pittsburgh, Boston, and UTEP, offering a scalable digital response for students reluctant to seek face-to-face support (</a:t>
            </a:r>
            <a:r>
              <a:rPr lang="en-US" sz="2000" dirty="0"/>
              <a:t>Healthy Minds Network. 2025)</a:t>
            </a:r>
            <a:r>
              <a:rPr lang="en-US" sz="2000" dirty="0">
                <a:solidFill>
                  <a:srgbClr val="1B2B34"/>
                </a:solidFill>
                <a:latin typeface="Calibri" pitchFamily="34" charset="0"/>
                <a:ea typeface="Calibri" pitchFamily="34" charset="-122"/>
                <a:cs typeface="Calibri" pitchFamily="34" charset="-120"/>
              </a:rPr>
              <a:t>.</a:t>
            </a:r>
            <a:endParaRPr lang="en-US" sz="2000" dirty="0"/>
          </a:p>
        </p:txBody>
      </p:sp>
      <p:sp>
        <p:nvSpPr>
          <p:cNvPr id="20" name="Text 17"/>
          <p:cNvSpPr/>
          <p:nvPr/>
        </p:nvSpPr>
        <p:spPr>
          <a:xfrm>
            <a:off x="525780" y="8513956"/>
            <a:ext cx="10058400" cy="685800"/>
          </a:xfrm>
          <a:prstGeom prst="rect">
            <a:avLst/>
          </a:prstGeom>
          <a:noFill/>
          <a:ln/>
        </p:spPr>
        <p:txBody>
          <a:bodyPr wrap="square" lIns="0" tIns="0" rIns="0" bIns="0" rtlCol="0" anchor="t"/>
          <a:lstStyle/>
          <a:p>
            <a:pPr marL="0" indent="0">
              <a:buNone/>
            </a:pPr>
            <a:r>
              <a:rPr lang="en-US" sz="1300" i="1" dirty="0">
                <a:solidFill>
                  <a:srgbClr val="5B6B73"/>
                </a:solidFill>
                <a:latin typeface="Calibri" pitchFamily="34" charset="0"/>
                <a:ea typeface="Calibri" pitchFamily="34" charset="-122"/>
                <a:cs typeface="Calibri" pitchFamily="34" charset="-120"/>
              </a:rPr>
              <a:t>Figure 1: Prevalence of mental health problems among university students (Healthy Minds Network, 2025; da Silva Prado et al., 2026)</a:t>
            </a:r>
            <a:endParaRPr lang="en-US" sz="1300" dirty="0"/>
          </a:p>
        </p:txBody>
      </p:sp>
      <p:sp>
        <p:nvSpPr>
          <p:cNvPr id="21" name="Shape 18"/>
          <p:cNvSpPr/>
          <p:nvPr/>
        </p:nvSpPr>
        <p:spPr>
          <a:xfrm>
            <a:off x="411480" y="8767269"/>
            <a:ext cx="10058400" cy="1554480"/>
          </a:xfrm>
          <a:prstGeom prst="roundRect">
            <a:avLst>
              <a:gd name="adj" fmla="val 7059"/>
            </a:avLst>
          </a:prstGeom>
          <a:solidFill>
            <a:srgbClr val="EAF6F4"/>
          </a:solidFill>
          <a:ln/>
        </p:spPr>
        <p:txBody>
          <a:bodyPr/>
          <a:lstStyle/>
          <a:p>
            <a:endParaRPr lang="en-GB"/>
          </a:p>
        </p:txBody>
      </p:sp>
      <p:pic>
        <p:nvPicPr>
          <p:cNvPr id="22" name="Image 1" descr="/home/claude/icon_comments.png"/>
          <p:cNvPicPr>
            <a:picLocks noChangeAspect="1"/>
          </p:cNvPicPr>
          <p:nvPr/>
        </p:nvPicPr>
        <p:blipFill>
          <a:blip r:embed="rId6"/>
          <a:stretch>
            <a:fillRect/>
          </a:stretch>
        </p:blipFill>
        <p:spPr>
          <a:xfrm>
            <a:off x="764629" y="9151317"/>
            <a:ext cx="640080" cy="640080"/>
          </a:xfrm>
          <a:prstGeom prst="rect">
            <a:avLst/>
          </a:prstGeom>
        </p:spPr>
      </p:pic>
      <p:sp>
        <p:nvSpPr>
          <p:cNvPr id="23" name="Text 19"/>
          <p:cNvSpPr/>
          <p:nvPr/>
        </p:nvSpPr>
        <p:spPr>
          <a:xfrm>
            <a:off x="1633309" y="8931861"/>
            <a:ext cx="8641080" cy="1280160"/>
          </a:xfrm>
          <a:prstGeom prst="rect">
            <a:avLst/>
          </a:prstGeom>
          <a:noFill/>
          <a:ln/>
        </p:spPr>
        <p:txBody>
          <a:bodyPr wrap="square" lIns="0" tIns="0" rIns="0" bIns="0" rtlCol="0" anchor="t"/>
          <a:lstStyle/>
          <a:p>
            <a:pPr marL="0" indent="0">
              <a:lnSpc>
                <a:spcPct val="115000"/>
              </a:lnSpc>
              <a:buNone/>
            </a:pPr>
            <a:r>
              <a:rPr lang="en-US" sz="1550" dirty="0">
                <a:solidFill>
                  <a:srgbClr val="1B2B34"/>
                </a:solidFill>
                <a:latin typeface="Calibri" pitchFamily="34" charset="0"/>
                <a:ea typeface="Calibri" pitchFamily="34" charset="-122"/>
                <a:cs typeface="Calibri" pitchFamily="34" charset="-120"/>
              </a:rPr>
              <a:t>Togetherall offers a diverse, community-based space where students access support from moderators and peers, with 24/7 monitoring by licensed mental health professionals.</a:t>
            </a:r>
            <a:endParaRPr lang="en-US" sz="1550" dirty="0"/>
          </a:p>
        </p:txBody>
      </p:sp>
      <p:sp>
        <p:nvSpPr>
          <p:cNvPr id="24" name="Text 20"/>
          <p:cNvSpPr/>
          <p:nvPr/>
        </p:nvSpPr>
        <p:spPr>
          <a:xfrm>
            <a:off x="685800" y="10308125"/>
            <a:ext cx="10058400" cy="502920"/>
          </a:xfrm>
          <a:prstGeom prst="rect">
            <a:avLst/>
          </a:prstGeom>
          <a:noFill/>
          <a:ln/>
        </p:spPr>
        <p:txBody>
          <a:bodyPr wrap="square" lIns="0" tIns="0" rIns="0" bIns="0" rtlCol="0" anchor="ctr"/>
          <a:lstStyle/>
          <a:p>
            <a:pPr marL="0" indent="0">
              <a:buNone/>
            </a:pPr>
            <a:r>
              <a:rPr lang="en-US" sz="2000" b="1" dirty="0">
                <a:solidFill>
                  <a:srgbClr val="028090"/>
                </a:solidFill>
                <a:latin typeface="Cambria" pitchFamily="34" charset="0"/>
                <a:ea typeface="Cambria" pitchFamily="34" charset="-122"/>
                <a:cs typeface="Cambria" pitchFamily="34" charset="-120"/>
              </a:rPr>
              <a:t>Key Features</a:t>
            </a:r>
            <a:endParaRPr lang="en-US" sz="2000" dirty="0"/>
          </a:p>
        </p:txBody>
      </p:sp>
      <p:sp>
        <p:nvSpPr>
          <p:cNvPr id="27" name="Text 22"/>
          <p:cNvSpPr/>
          <p:nvPr/>
        </p:nvSpPr>
        <p:spPr>
          <a:xfrm>
            <a:off x="685800" y="11214103"/>
            <a:ext cx="4160520" cy="1192425"/>
          </a:xfrm>
          <a:prstGeom prst="rect">
            <a:avLst/>
          </a:prstGeom>
          <a:noFill/>
          <a:ln/>
        </p:spPr>
        <p:txBody>
          <a:bodyPr wrap="square" lIns="0" tIns="0" rIns="0" bIns="0" rtlCol="0" anchor="ctr"/>
          <a:lstStyle/>
          <a:p>
            <a:pPr marL="285750" indent="-285750">
              <a:buFont typeface="Arial" panose="020B0604020202020204" pitchFamily="34" charset="0"/>
              <a:buChar char="•"/>
            </a:pPr>
            <a:r>
              <a:rPr lang="en-US" sz="2000" dirty="0">
                <a:solidFill>
                  <a:srgbClr val="1B2B34"/>
                </a:solidFill>
                <a:latin typeface="Calibri" pitchFamily="34" charset="0"/>
                <a:ea typeface="Calibri" pitchFamily="34" charset="-122"/>
                <a:cs typeface="Calibri" pitchFamily="34" charset="-120"/>
              </a:rPr>
              <a:t>Free &amp; anonymous access</a:t>
            </a:r>
          </a:p>
          <a:p>
            <a:pPr marL="285750" indent="-285750">
              <a:buFont typeface="Arial" panose="020B0604020202020204" pitchFamily="34" charset="0"/>
              <a:buChar char="•"/>
            </a:pPr>
            <a:r>
              <a:rPr lang="en-US" sz="2000" dirty="0">
                <a:solidFill>
                  <a:srgbClr val="1B2B34"/>
                </a:solidFill>
                <a:latin typeface="Calibri" pitchFamily="34" charset="0"/>
                <a:ea typeface="Calibri" pitchFamily="34" charset="-122"/>
                <a:cs typeface="Calibri" pitchFamily="34" charset="-120"/>
              </a:rPr>
              <a:t>24/7 availability</a:t>
            </a:r>
          </a:p>
          <a:p>
            <a:pPr marL="285750" indent="-285750">
              <a:buFont typeface="Arial" panose="020B0604020202020204" pitchFamily="34" charset="0"/>
              <a:buChar char="•"/>
            </a:pPr>
            <a:r>
              <a:rPr lang="en-US" sz="2000" dirty="0">
                <a:solidFill>
                  <a:srgbClr val="1B2B34"/>
                </a:solidFill>
                <a:latin typeface="Calibri" pitchFamily="34" charset="0"/>
                <a:ea typeface="Calibri" pitchFamily="34" charset="-122"/>
                <a:cs typeface="Calibri" pitchFamily="34" charset="-120"/>
              </a:rPr>
              <a:t>Peer community support</a:t>
            </a:r>
          </a:p>
          <a:p>
            <a:pPr marL="285750" indent="-285750">
              <a:buFont typeface="Arial" panose="020B0604020202020204" pitchFamily="34" charset="0"/>
              <a:buChar char="•"/>
            </a:pPr>
            <a:r>
              <a:rPr lang="en-US" sz="2000" dirty="0">
                <a:solidFill>
                  <a:srgbClr val="1B2B34"/>
                </a:solidFill>
                <a:latin typeface="Calibri" pitchFamily="34" charset="0"/>
                <a:ea typeface="Calibri" pitchFamily="34" charset="-122"/>
                <a:cs typeface="Calibri" pitchFamily="34" charset="-120"/>
              </a:rPr>
              <a:t>Clinical moderation by qualified practitioners</a:t>
            </a:r>
            <a:endParaRPr lang="en-US" sz="2000" dirty="0"/>
          </a:p>
        </p:txBody>
      </p:sp>
      <p:sp>
        <p:nvSpPr>
          <p:cNvPr id="37" name="Shape 29"/>
          <p:cNvSpPr/>
          <p:nvPr/>
        </p:nvSpPr>
        <p:spPr>
          <a:xfrm>
            <a:off x="11608150" y="2903220"/>
            <a:ext cx="868680" cy="868680"/>
          </a:xfrm>
          <a:prstGeom prst="ellipse">
            <a:avLst/>
          </a:prstGeom>
          <a:solidFill>
            <a:srgbClr val="00A896"/>
          </a:solidFill>
          <a:ln/>
        </p:spPr>
        <p:txBody>
          <a:bodyPr/>
          <a:lstStyle/>
          <a:p>
            <a:endParaRPr lang="en-GB"/>
          </a:p>
        </p:txBody>
      </p:sp>
      <p:pic>
        <p:nvPicPr>
          <p:cNvPr id="38" name="Image 6" descr="/home/claude/icon_balance.png"/>
          <p:cNvPicPr>
            <a:picLocks noChangeAspect="1"/>
          </p:cNvPicPr>
          <p:nvPr/>
        </p:nvPicPr>
        <p:blipFill>
          <a:blip r:embed="rId7"/>
          <a:stretch>
            <a:fillRect/>
          </a:stretch>
        </p:blipFill>
        <p:spPr>
          <a:xfrm>
            <a:off x="11715356" y="3105806"/>
            <a:ext cx="502920" cy="502920"/>
          </a:xfrm>
          <a:prstGeom prst="rect">
            <a:avLst/>
          </a:prstGeom>
        </p:spPr>
      </p:pic>
      <p:sp>
        <p:nvSpPr>
          <p:cNvPr id="39" name="Text 30"/>
          <p:cNvSpPr/>
          <p:nvPr/>
        </p:nvSpPr>
        <p:spPr>
          <a:xfrm>
            <a:off x="12573000" y="2862072"/>
            <a:ext cx="9006840" cy="914400"/>
          </a:xfrm>
          <a:prstGeom prst="rect">
            <a:avLst/>
          </a:prstGeom>
          <a:noFill/>
          <a:ln/>
        </p:spPr>
        <p:txBody>
          <a:bodyPr wrap="square" lIns="0" tIns="0" rIns="0" bIns="0" rtlCol="0" anchor="ctr"/>
          <a:lstStyle/>
          <a:p>
            <a:pPr marL="0" indent="0">
              <a:lnSpc>
                <a:spcPct val="95000"/>
              </a:lnSpc>
              <a:buNone/>
            </a:pPr>
            <a:r>
              <a:rPr lang="en-US" sz="3000" b="1" dirty="0">
                <a:solidFill>
                  <a:srgbClr val="028090"/>
                </a:solidFill>
                <a:latin typeface="Cambria" pitchFamily="34" charset="0"/>
                <a:ea typeface="Cambria" pitchFamily="34" charset="-122"/>
                <a:cs typeface="Cambria" pitchFamily="34" charset="-120"/>
              </a:rPr>
              <a:t>Health Promotion Values and Principles</a:t>
            </a:r>
            <a:endParaRPr lang="en-US" sz="3000" dirty="0"/>
          </a:p>
        </p:txBody>
      </p:sp>
      <p:sp>
        <p:nvSpPr>
          <p:cNvPr id="41" name="Text 32"/>
          <p:cNvSpPr/>
          <p:nvPr/>
        </p:nvSpPr>
        <p:spPr>
          <a:xfrm>
            <a:off x="11552832" y="3986468"/>
            <a:ext cx="10058400" cy="3525328"/>
          </a:xfrm>
          <a:prstGeom prst="rect">
            <a:avLst/>
          </a:prstGeom>
          <a:noFill/>
          <a:ln/>
        </p:spPr>
        <p:txBody>
          <a:bodyPr wrap="square" lIns="0" tIns="0" rIns="0" bIns="0" rtlCol="0" anchor="t"/>
          <a:lstStyle/>
          <a:p>
            <a:pPr>
              <a:lnSpc>
                <a:spcPct val="118000"/>
              </a:lnSpc>
            </a:pPr>
            <a:r>
              <a:rPr lang="en-US" sz="2000" dirty="0">
                <a:solidFill>
                  <a:srgbClr val="1B2B34"/>
                </a:solidFill>
                <a:latin typeface="Calibri" pitchFamily="34" charset="0"/>
                <a:ea typeface="Calibri" pitchFamily="34" charset="-122"/>
                <a:cs typeface="Calibri" pitchFamily="34" charset="-120"/>
              </a:rPr>
              <a:t>Health promotion is guided by principles various values and principles including empowerment, equity, community participation, collaboration, social justice, and a holistic approach to wellbeing addressing social determinants of health as set out in the Ottawa Charter (WHO, </a:t>
            </a:r>
            <a:r>
              <a:rPr lang="en-US" sz="2000" dirty="0" err="1">
                <a:solidFill>
                  <a:srgbClr val="1B2B34"/>
                </a:solidFill>
                <a:latin typeface="Calibri" pitchFamily="34" charset="0"/>
                <a:ea typeface="Calibri" pitchFamily="34" charset="-122"/>
                <a:cs typeface="Calibri" pitchFamily="34" charset="-120"/>
              </a:rPr>
              <a:t>n.d.</a:t>
            </a:r>
            <a:r>
              <a:rPr lang="en-US" sz="2000" dirty="0">
                <a:solidFill>
                  <a:srgbClr val="1B2B34"/>
                </a:solidFill>
                <a:latin typeface="Calibri" pitchFamily="34" charset="0"/>
                <a:ea typeface="Calibri" pitchFamily="34" charset="-122"/>
                <a:cs typeface="Calibri" pitchFamily="34" charset="-120"/>
              </a:rPr>
              <a:t>; </a:t>
            </a:r>
            <a:r>
              <a:rPr lang="en-US" sz="2000" dirty="0"/>
              <a:t>National Youth Council of Ireland, 2019</a:t>
            </a:r>
            <a:r>
              <a:rPr lang="en-US" sz="2000" dirty="0">
                <a:solidFill>
                  <a:srgbClr val="1B2B34"/>
                </a:solidFill>
                <a:latin typeface="Calibri" pitchFamily="34" charset="0"/>
                <a:ea typeface="Calibri" pitchFamily="34" charset="-122"/>
                <a:cs typeface="Calibri" pitchFamily="34" charset="-120"/>
              </a:rPr>
              <a:t>). Togetherall reflects these values and principles in various ways. For instance the platform empowers students to self-manage their mental health, promotes equity through free 24/7 access regardless of financial capabilities, and encourages participation through anonymous, community-based, clinically moderated forums that reduce stigma around help-seeking (</a:t>
            </a:r>
            <a:r>
              <a:rPr lang="en-US" sz="2000" dirty="0" err="1"/>
              <a:t>Bouranova</a:t>
            </a:r>
            <a:r>
              <a:rPr lang="en-US" sz="2000" dirty="0"/>
              <a:t>, 2024; Das et al., 2026)</a:t>
            </a:r>
            <a:r>
              <a:rPr lang="en-US" sz="2000" dirty="0">
                <a:solidFill>
                  <a:srgbClr val="1B2B34"/>
                </a:solidFill>
                <a:latin typeface="Calibri" pitchFamily="34" charset="0"/>
                <a:ea typeface="Calibri" pitchFamily="34" charset="-122"/>
                <a:cs typeface="Calibri" pitchFamily="34" charset="-120"/>
              </a:rPr>
              <a:t>. Togetherall also encourages social justice which is the belief that every human being has a right to optimal health, thereby providing access to readily available resources.</a:t>
            </a:r>
            <a:endParaRPr lang="en-US" sz="2000" dirty="0"/>
          </a:p>
        </p:txBody>
      </p:sp>
      <p:sp>
        <p:nvSpPr>
          <p:cNvPr id="42" name="Shape 33"/>
          <p:cNvSpPr/>
          <p:nvPr/>
        </p:nvSpPr>
        <p:spPr>
          <a:xfrm>
            <a:off x="11430000" y="8321040"/>
            <a:ext cx="10058400" cy="0"/>
          </a:xfrm>
          <a:prstGeom prst="line">
            <a:avLst/>
          </a:prstGeom>
          <a:noFill/>
          <a:ln w="19050">
            <a:solidFill>
              <a:srgbClr val="D7E6E3"/>
            </a:solidFill>
            <a:prstDash val="solid"/>
          </a:ln>
        </p:spPr>
        <p:txBody>
          <a:bodyPr/>
          <a:lstStyle/>
          <a:p>
            <a:endParaRPr lang="en-GB"/>
          </a:p>
        </p:txBody>
      </p:sp>
      <p:sp>
        <p:nvSpPr>
          <p:cNvPr id="46" name="Text 36"/>
          <p:cNvSpPr/>
          <p:nvPr/>
        </p:nvSpPr>
        <p:spPr>
          <a:xfrm>
            <a:off x="11376281" y="8789912"/>
            <a:ext cx="10058400" cy="3257471"/>
          </a:xfrm>
          <a:prstGeom prst="rect">
            <a:avLst/>
          </a:prstGeom>
          <a:noFill/>
          <a:ln/>
        </p:spPr>
        <p:txBody>
          <a:bodyPr wrap="square" lIns="0" tIns="0" rIns="0" bIns="0" rtlCol="0" anchor="t"/>
          <a:lstStyle/>
          <a:p>
            <a:pPr>
              <a:lnSpc>
                <a:spcPct val="118000"/>
              </a:lnSpc>
            </a:pPr>
            <a:r>
              <a:rPr lang="en-GB" sz="2000" dirty="0">
                <a:solidFill>
                  <a:srgbClr val="1B2B34"/>
                </a:solidFill>
                <a:latin typeface="Calibri" pitchFamily="34" charset="0"/>
                <a:ea typeface="Calibri" pitchFamily="34" charset="-122"/>
                <a:cs typeface="Calibri" pitchFamily="34" charset="-120"/>
              </a:rPr>
              <a:t>The COM-B model is a framework used to understand human behaviour and implement targeted interventions for behaviour change. The model has three components; Capability, Opportunity, and Motivation which must interact successfully for any behaviour to occur (</a:t>
            </a:r>
            <a:r>
              <a:rPr lang="en-GB" sz="2000" dirty="0" err="1"/>
              <a:t>Michie</a:t>
            </a:r>
            <a:r>
              <a:rPr lang="en-GB" sz="2000" dirty="0"/>
              <a:t> et al., 2011; London Metropolitan University, 2023)</a:t>
            </a:r>
            <a:r>
              <a:rPr lang="en-GB" sz="2000" dirty="0">
                <a:solidFill>
                  <a:srgbClr val="1B2B34"/>
                </a:solidFill>
                <a:latin typeface="Calibri" pitchFamily="34" charset="0"/>
                <a:ea typeface="Calibri" pitchFamily="34" charset="-122"/>
                <a:cs typeface="Calibri" pitchFamily="34" charset="-120"/>
              </a:rPr>
              <a:t>. Togetherall builds psychological Capability through moderated peer discussion that improves understanding of coping strategies. It enhances opportunity via 24/7 online availability, though reliance on internet access can restrict opportunity for digitally excluded students. Anonymity strengthens reflective Motivation by lowering stigma-related barriers, together supporting sustained engagement in help-seeking behaviour (</a:t>
            </a:r>
            <a:r>
              <a:rPr lang="en-GB" sz="2000" dirty="0" err="1"/>
              <a:t>Gregg,et</a:t>
            </a:r>
            <a:r>
              <a:rPr lang="en-GB" sz="2000" dirty="0"/>
              <a:t> al., 2024)</a:t>
            </a:r>
            <a:r>
              <a:rPr lang="en-GB" sz="2000" dirty="0">
                <a:solidFill>
                  <a:srgbClr val="1B2B34"/>
                </a:solidFill>
                <a:latin typeface="Calibri" pitchFamily="34" charset="0"/>
                <a:ea typeface="Calibri" pitchFamily="34" charset="-122"/>
                <a:cs typeface="Calibri" pitchFamily="34" charset="-120"/>
              </a:rPr>
              <a:t>.</a:t>
            </a:r>
            <a:endParaRPr lang="en-GB" sz="2000" dirty="0"/>
          </a:p>
        </p:txBody>
      </p:sp>
      <p:sp>
        <p:nvSpPr>
          <p:cNvPr id="62" name="Text 49"/>
          <p:cNvSpPr/>
          <p:nvPr/>
        </p:nvSpPr>
        <p:spPr>
          <a:xfrm>
            <a:off x="11715356" y="14049295"/>
            <a:ext cx="10058400" cy="548640"/>
          </a:xfrm>
          <a:prstGeom prst="rect">
            <a:avLst/>
          </a:prstGeom>
          <a:noFill/>
          <a:ln/>
        </p:spPr>
        <p:txBody>
          <a:bodyPr wrap="square" lIns="0" tIns="0" rIns="0" bIns="0" rtlCol="0" anchor="ctr"/>
          <a:lstStyle/>
          <a:p>
            <a:pPr marL="0" indent="0">
              <a:buNone/>
            </a:pPr>
            <a:r>
              <a:rPr lang="en-US" sz="1300" i="1" dirty="0">
                <a:solidFill>
                  <a:srgbClr val="5B6B73"/>
                </a:solidFill>
                <a:latin typeface="Calibri" pitchFamily="34" charset="0"/>
                <a:ea typeface="Calibri" pitchFamily="34" charset="-122"/>
                <a:cs typeface="Calibri" pitchFamily="34" charset="-120"/>
              </a:rPr>
              <a:t>Figure 2: COM-B model applied to the Togetherall intervention (Michie et al., 2011)</a:t>
            </a:r>
            <a:endParaRPr lang="en-US" sz="1300" dirty="0"/>
          </a:p>
        </p:txBody>
      </p:sp>
      <p:sp>
        <p:nvSpPr>
          <p:cNvPr id="63" name="Shape 50"/>
          <p:cNvSpPr/>
          <p:nvPr/>
        </p:nvSpPr>
        <p:spPr>
          <a:xfrm>
            <a:off x="22174200" y="3931920"/>
            <a:ext cx="868680" cy="868680"/>
          </a:xfrm>
          <a:prstGeom prst="ellipse">
            <a:avLst/>
          </a:prstGeom>
          <a:solidFill>
            <a:srgbClr val="00A896"/>
          </a:solidFill>
          <a:ln/>
        </p:spPr>
        <p:txBody>
          <a:bodyPr/>
          <a:lstStyle/>
          <a:p>
            <a:endParaRPr lang="en-GB"/>
          </a:p>
        </p:txBody>
      </p:sp>
      <p:pic>
        <p:nvPicPr>
          <p:cNvPr id="64" name="Image 11" descr="/home/claude/icon_chart.png"/>
          <p:cNvPicPr>
            <a:picLocks noChangeAspect="1"/>
          </p:cNvPicPr>
          <p:nvPr/>
        </p:nvPicPr>
        <p:blipFill>
          <a:blip r:embed="rId8"/>
          <a:stretch>
            <a:fillRect/>
          </a:stretch>
        </p:blipFill>
        <p:spPr>
          <a:xfrm>
            <a:off x="22357080" y="4114800"/>
            <a:ext cx="502920" cy="502920"/>
          </a:xfrm>
          <a:prstGeom prst="rect">
            <a:avLst/>
          </a:prstGeom>
        </p:spPr>
      </p:pic>
      <p:sp>
        <p:nvSpPr>
          <p:cNvPr id="65" name="Text 51"/>
          <p:cNvSpPr/>
          <p:nvPr/>
        </p:nvSpPr>
        <p:spPr>
          <a:xfrm>
            <a:off x="23225760" y="3913632"/>
            <a:ext cx="9006840" cy="914400"/>
          </a:xfrm>
          <a:prstGeom prst="rect">
            <a:avLst/>
          </a:prstGeom>
          <a:noFill/>
          <a:ln/>
        </p:spPr>
        <p:txBody>
          <a:bodyPr wrap="square" lIns="0" tIns="0" rIns="0" bIns="0" rtlCol="0" anchor="ctr"/>
          <a:lstStyle/>
          <a:p>
            <a:pPr marL="0" indent="0">
              <a:lnSpc>
                <a:spcPct val="95000"/>
              </a:lnSpc>
              <a:buNone/>
            </a:pPr>
            <a:r>
              <a:rPr lang="en-US" sz="3000" b="1" dirty="0">
                <a:solidFill>
                  <a:srgbClr val="028090"/>
                </a:solidFill>
                <a:latin typeface="Cambria" pitchFamily="34" charset="0"/>
                <a:ea typeface="Cambria" pitchFamily="34" charset="-122"/>
                <a:cs typeface="Cambria" pitchFamily="34" charset="-120"/>
              </a:rPr>
              <a:t>Expected Outcome</a:t>
            </a:r>
            <a:endParaRPr lang="en-US" sz="3000" dirty="0"/>
          </a:p>
        </p:txBody>
      </p:sp>
      <p:sp>
        <p:nvSpPr>
          <p:cNvPr id="66" name="Text 52"/>
          <p:cNvSpPr/>
          <p:nvPr/>
        </p:nvSpPr>
        <p:spPr>
          <a:xfrm>
            <a:off x="22174200" y="5029200"/>
            <a:ext cx="10058400" cy="2770632"/>
          </a:xfrm>
          <a:prstGeom prst="rect">
            <a:avLst/>
          </a:prstGeom>
          <a:noFill/>
          <a:ln/>
        </p:spPr>
        <p:txBody>
          <a:bodyPr wrap="square" lIns="0" tIns="0" rIns="0" bIns="0" rtlCol="0" anchor="t"/>
          <a:lstStyle/>
          <a:p>
            <a:pPr>
              <a:lnSpc>
                <a:spcPct val="118000"/>
              </a:lnSpc>
            </a:pPr>
            <a:r>
              <a:rPr lang="en-US" sz="2000" dirty="0">
                <a:solidFill>
                  <a:srgbClr val="1B2B34"/>
                </a:solidFill>
                <a:latin typeface="Calibri" pitchFamily="34" charset="0"/>
                <a:ea typeface="Calibri" pitchFamily="34" charset="-122"/>
                <a:cs typeface="Calibri" pitchFamily="34" charset="-120"/>
              </a:rPr>
              <a:t>Applying COM-B to Togetherall's design can lead to improved help-seeking behaviour, earlier identification of at-risk students, and considerable reductions in anxiety and depressive symptoms among university students (Bouranova, 2024). However, outcomes may be uneven because students with limited digital access or literacy may benefit less, and anonymous peer support cannot fully replace clinical care for severe cases (</a:t>
            </a:r>
            <a:r>
              <a:rPr lang="en-US" sz="2000" dirty="0"/>
              <a:t>West and </a:t>
            </a:r>
            <a:r>
              <a:rPr lang="en-US" sz="2000" dirty="0" err="1"/>
              <a:t>Michie</a:t>
            </a:r>
            <a:r>
              <a:rPr lang="en-US" sz="2000" dirty="0"/>
              <a:t>, 2020)</a:t>
            </a:r>
            <a:r>
              <a:rPr lang="en-US" sz="2000" dirty="0">
                <a:solidFill>
                  <a:srgbClr val="1B2B34"/>
                </a:solidFill>
                <a:latin typeface="Calibri" pitchFamily="34" charset="0"/>
                <a:ea typeface="Calibri" pitchFamily="34" charset="-122"/>
                <a:cs typeface="Calibri" pitchFamily="34" charset="-120"/>
              </a:rPr>
              <a:t>. Sustained change likely depends on Togetherall being integrated with alternative mental health care system rather than used as a standalone solution.</a:t>
            </a:r>
            <a:endParaRPr lang="en-US" sz="2000" dirty="0"/>
          </a:p>
        </p:txBody>
      </p:sp>
      <p:sp>
        <p:nvSpPr>
          <p:cNvPr id="67" name="Shape 53"/>
          <p:cNvSpPr/>
          <p:nvPr/>
        </p:nvSpPr>
        <p:spPr>
          <a:xfrm>
            <a:off x="22174200" y="7680960"/>
            <a:ext cx="10058400" cy="0"/>
          </a:xfrm>
          <a:prstGeom prst="line">
            <a:avLst/>
          </a:prstGeom>
          <a:noFill/>
          <a:ln w="19050">
            <a:solidFill>
              <a:srgbClr val="D7E6E3"/>
            </a:solidFill>
            <a:prstDash val="solid"/>
          </a:ln>
        </p:spPr>
        <p:txBody>
          <a:bodyPr/>
          <a:lstStyle/>
          <a:p>
            <a:endParaRPr lang="en-GB"/>
          </a:p>
        </p:txBody>
      </p:sp>
      <p:sp>
        <p:nvSpPr>
          <p:cNvPr id="68" name="Shape 54"/>
          <p:cNvSpPr/>
          <p:nvPr/>
        </p:nvSpPr>
        <p:spPr>
          <a:xfrm>
            <a:off x="22174200" y="8046720"/>
            <a:ext cx="868680" cy="868680"/>
          </a:xfrm>
          <a:prstGeom prst="ellipse">
            <a:avLst/>
          </a:prstGeom>
          <a:solidFill>
            <a:srgbClr val="00A896"/>
          </a:solidFill>
          <a:ln/>
        </p:spPr>
        <p:txBody>
          <a:bodyPr/>
          <a:lstStyle/>
          <a:p>
            <a:endParaRPr lang="en-GB"/>
          </a:p>
        </p:txBody>
      </p:sp>
      <p:pic>
        <p:nvPicPr>
          <p:cNvPr id="69" name="Image 12" descr="/home/claude/icon_usershield.png"/>
          <p:cNvPicPr>
            <a:picLocks noChangeAspect="1"/>
          </p:cNvPicPr>
          <p:nvPr/>
        </p:nvPicPr>
        <p:blipFill>
          <a:blip r:embed="rId9"/>
          <a:stretch>
            <a:fillRect/>
          </a:stretch>
        </p:blipFill>
        <p:spPr>
          <a:xfrm>
            <a:off x="22357080" y="8229600"/>
            <a:ext cx="502920" cy="502920"/>
          </a:xfrm>
          <a:prstGeom prst="rect">
            <a:avLst/>
          </a:prstGeom>
        </p:spPr>
      </p:pic>
      <p:sp>
        <p:nvSpPr>
          <p:cNvPr id="70" name="Text 55"/>
          <p:cNvSpPr/>
          <p:nvPr/>
        </p:nvSpPr>
        <p:spPr>
          <a:xfrm>
            <a:off x="23225760" y="8028432"/>
            <a:ext cx="9006840" cy="914400"/>
          </a:xfrm>
          <a:prstGeom prst="rect">
            <a:avLst/>
          </a:prstGeom>
          <a:noFill/>
          <a:ln/>
        </p:spPr>
        <p:txBody>
          <a:bodyPr wrap="square" lIns="0" tIns="0" rIns="0" bIns="0" rtlCol="0" anchor="ctr"/>
          <a:lstStyle/>
          <a:p>
            <a:pPr marL="0" indent="0">
              <a:lnSpc>
                <a:spcPct val="95000"/>
              </a:lnSpc>
              <a:buNone/>
            </a:pPr>
            <a:r>
              <a:rPr lang="en-US" sz="3000" b="1" dirty="0">
                <a:solidFill>
                  <a:srgbClr val="028090"/>
                </a:solidFill>
                <a:latin typeface="Cambria" pitchFamily="34" charset="0"/>
                <a:ea typeface="Cambria" pitchFamily="34" charset="-122"/>
                <a:cs typeface="Cambria" pitchFamily="34" charset="-120"/>
              </a:rPr>
              <a:t>Conclusion</a:t>
            </a:r>
            <a:endParaRPr lang="en-US" sz="3000" dirty="0"/>
          </a:p>
        </p:txBody>
      </p:sp>
      <p:sp>
        <p:nvSpPr>
          <p:cNvPr id="71" name="Text 56"/>
          <p:cNvSpPr/>
          <p:nvPr/>
        </p:nvSpPr>
        <p:spPr>
          <a:xfrm>
            <a:off x="22174200" y="9144000"/>
            <a:ext cx="10058400" cy="2377440"/>
          </a:xfrm>
          <a:prstGeom prst="rect">
            <a:avLst/>
          </a:prstGeom>
          <a:noFill/>
          <a:ln/>
        </p:spPr>
        <p:txBody>
          <a:bodyPr wrap="square" lIns="0" tIns="0" rIns="0" bIns="0" rtlCol="0" anchor="t"/>
          <a:lstStyle/>
          <a:p>
            <a:pPr marL="0" indent="0" algn="l">
              <a:lnSpc>
                <a:spcPct val="118000"/>
              </a:lnSpc>
              <a:buNone/>
            </a:pPr>
            <a:r>
              <a:rPr lang="en-GB" sz="2000" dirty="0">
                <a:solidFill>
                  <a:srgbClr val="1B2B34"/>
                </a:solidFill>
                <a:latin typeface="Calibri" pitchFamily="34" charset="0"/>
                <a:ea typeface="Calibri" pitchFamily="34" charset="-122"/>
                <a:cs typeface="Calibri" pitchFamily="34" charset="-120"/>
              </a:rPr>
              <a:t>Digital interventions such as Togetherall carry implications for policy, education, and research. Policy should ensure digital inclusion through subsidised data access to minimise existing inequalities in access to these platforms. Additionally, education should build digital and mental health literacy among students and staff. Further research focusing on sustained engagement, clinical outcomes, and equity of access is necessary to strengthen the evidence base for digital mental health promotion.</a:t>
            </a:r>
            <a:endParaRPr lang="en-GB" sz="2000" dirty="0"/>
          </a:p>
        </p:txBody>
      </p:sp>
      <p:sp>
        <p:nvSpPr>
          <p:cNvPr id="72" name="Shape 57"/>
          <p:cNvSpPr/>
          <p:nvPr/>
        </p:nvSpPr>
        <p:spPr>
          <a:xfrm>
            <a:off x="22174200" y="11795760"/>
            <a:ext cx="10058400" cy="0"/>
          </a:xfrm>
          <a:prstGeom prst="line">
            <a:avLst/>
          </a:prstGeom>
          <a:noFill/>
          <a:ln w="19050">
            <a:solidFill>
              <a:srgbClr val="D7E6E3"/>
            </a:solidFill>
            <a:prstDash val="solid"/>
          </a:ln>
        </p:spPr>
        <p:txBody>
          <a:bodyPr/>
          <a:lstStyle/>
          <a:p>
            <a:endParaRPr lang="en-GB"/>
          </a:p>
        </p:txBody>
      </p:sp>
      <p:sp>
        <p:nvSpPr>
          <p:cNvPr id="73" name="Text 58"/>
          <p:cNvSpPr/>
          <p:nvPr/>
        </p:nvSpPr>
        <p:spPr>
          <a:xfrm>
            <a:off x="22174200" y="12115800"/>
            <a:ext cx="10058400" cy="457200"/>
          </a:xfrm>
          <a:prstGeom prst="rect">
            <a:avLst/>
          </a:prstGeom>
          <a:noFill/>
          <a:ln/>
        </p:spPr>
        <p:txBody>
          <a:bodyPr wrap="square" lIns="0" tIns="0" rIns="0" bIns="0" rtlCol="0" anchor="ctr"/>
          <a:lstStyle/>
          <a:p>
            <a:pPr marL="0" indent="0">
              <a:buNone/>
            </a:pPr>
            <a:r>
              <a:rPr lang="en-US" sz="2000" b="1" dirty="0">
                <a:solidFill>
                  <a:srgbClr val="028090"/>
                </a:solidFill>
                <a:latin typeface="Cambria" pitchFamily="34" charset="0"/>
                <a:ea typeface="Cambria" pitchFamily="34" charset="-122"/>
                <a:cs typeface="Cambria" pitchFamily="34" charset="-120"/>
              </a:rPr>
              <a:t>References</a:t>
            </a:r>
            <a:endParaRPr lang="en-US" sz="2000" dirty="0"/>
          </a:p>
        </p:txBody>
      </p:sp>
      <p:sp>
        <p:nvSpPr>
          <p:cNvPr id="74" name="Text 59"/>
          <p:cNvSpPr/>
          <p:nvPr/>
        </p:nvSpPr>
        <p:spPr>
          <a:xfrm>
            <a:off x="22174200" y="12664440"/>
            <a:ext cx="10058400" cy="7615646"/>
          </a:xfrm>
          <a:prstGeom prst="rect">
            <a:avLst/>
          </a:prstGeom>
          <a:noFill/>
          <a:ln/>
        </p:spPr>
        <p:txBody>
          <a:bodyPr wrap="square" lIns="0" tIns="0" rIns="0" bIns="0" rtlCol="0" anchor="t"/>
          <a:lstStyle/>
          <a:p>
            <a:pPr marL="342900" indent="-342900">
              <a:buFont typeface="+mj-lt"/>
              <a:buAutoNum type="arabicPeriod"/>
            </a:pPr>
            <a:r>
              <a:rPr lang="en-US" sz="1400" dirty="0"/>
              <a:t> </a:t>
            </a:r>
          </a:p>
          <a:p>
            <a:pPr marL="342900" indent="-342900">
              <a:buFont typeface="+mj-lt"/>
              <a:buAutoNum type="arabicPeriod"/>
            </a:pPr>
            <a:r>
              <a:rPr lang="en-US" sz="1400" dirty="0" err="1"/>
              <a:t>Bouranova</a:t>
            </a:r>
            <a:r>
              <a:rPr lang="en-US" sz="1400" dirty="0"/>
              <a:t>, A. 2024. Student Health Services launches Togetherall, a new online peer support platform for students</a:t>
            </a:r>
            <a:r>
              <a:rPr lang="en-US" sz="1400" i="1" dirty="0"/>
              <a:t>. Boston University Today.</a:t>
            </a:r>
            <a:r>
              <a:rPr lang="en-US" sz="1400" dirty="0"/>
              <a:t> </a:t>
            </a:r>
            <a:r>
              <a:rPr lang="en-US" sz="1400" u="sng" dirty="0"/>
              <a:t>https://www.bu.edu/articles/2024/togetherall-a-new-online-peer-support-platform-for-students/</a:t>
            </a:r>
            <a:endParaRPr lang="en-US" sz="1400" dirty="0"/>
          </a:p>
          <a:p>
            <a:pPr marL="342900" indent="-342900">
              <a:buFont typeface="+mj-lt"/>
              <a:buAutoNum type="arabicPeriod"/>
            </a:pPr>
            <a:r>
              <a:rPr lang="en-US" sz="1400" dirty="0"/>
              <a:t>da Silva Prado, A., </a:t>
            </a:r>
            <a:r>
              <a:rPr lang="en-US" sz="1400" dirty="0" err="1"/>
              <a:t>Kohls</a:t>
            </a:r>
            <a:r>
              <a:rPr lang="en-US" sz="1400" dirty="0"/>
              <a:t>, E., Hug, J., </a:t>
            </a:r>
            <a:r>
              <a:rPr lang="en-US" sz="1400" dirty="0" err="1"/>
              <a:t>Endres</a:t>
            </a:r>
            <a:r>
              <a:rPr lang="en-US" sz="1400" dirty="0"/>
              <a:t>, K.J. and </a:t>
            </a:r>
            <a:r>
              <a:rPr lang="en-US" sz="1400" dirty="0" err="1"/>
              <a:t>Rummel</a:t>
            </a:r>
            <a:r>
              <a:rPr lang="en-US" sz="1400" dirty="0"/>
              <a:t>-Kluge, C., 2026. University Students’ Mental Health in 2025: Generation Overwhelmed? https://www.researchsquare.com/article/rs-8561593/v1</a:t>
            </a:r>
          </a:p>
          <a:p>
            <a:pPr marL="342900" indent="-342900">
              <a:buFont typeface="+mj-lt"/>
              <a:buAutoNum type="arabicPeriod"/>
            </a:pPr>
            <a:r>
              <a:rPr lang="en-US" sz="1400" dirty="0"/>
              <a:t>Das, S., </a:t>
            </a:r>
            <a:r>
              <a:rPr lang="en-US" sz="1400" dirty="0" err="1"/>
              <a:t>Naslund</a:t>
            </a:r>
            <a:r>
              <a:rPr lang="en-US" sz="1400" dirty="0"/>
              <a:t>, J. and Locke, B., 2026. Early detection of high-risk users in a digital peer-to-peer mental health support platform.</a:t>
            </a:r>
          </a:p>
          <a:p>
            <a:pPr marL="342900" indent="-342900">
              <a:buFont typeface="+mj-lt"/>
              <a:buAutoNum type="arabicPeriod"/>
            </a:pPr>
            <a:r>
              <a:rPr lang="en-US" sz="1400" dirty="0" err="1"/>
              <a:t>Gawthorne</a:t>
            </a:r>
            <a:r>
              <a:rPr lang="en-US" sz="1400" dirty="0"/>
              <a:t>, J., </a:t>
            </a:r>
            <a:r>
              <a:rPr lang="en-US" sz="1400" dirty="0" err="1"/>
              <a:t>McCloughen</a:t>
            </a:r>
            <a:r>
              <a:rPr lang="en-US" sz="1400" dirty="0"/>
              <a:t>, A., Branch, J., </a:t>
            </a:r>
            <a:r>
              <a:rPr lang="en-US" sz="1400" dirty="0" err="1"/>
              <a:t>McPhillips</a:t>
            </a:r>
            <a:r>
              <a:rPr lang="en-US" sz="1400" dirty="0"/>
              <a:t>, O., Scott, D. and Curtis, K., 2026. Applying </a:t>
            </a:r>
            <a:r>
              <a:rPr lang="en-US" sz="1400" dirty="0" err="1"/>
              <a:t>Behaviour</a:t>
            </a:r>
            <a:r>
              <a:rPr lang="en-US" sz="1400" dirty="0"/>
              <a:t> Change Theory to Develop an Implementation Strategy for Nurse‐Initiated Protocols in the Emergency Department. </a:t>
            </a:r>
            <a:r>
              <a:rPr lang="en-US" sz="1400" i="1" dirty="0"/>
              <a:t>Journal of Advanced Nursing</a:t>
            </a:r>
            <a:r>
              <a:rPr lang="en-US" sz="1400" dirty="0"/>
              <a:t>, </a:t>
            </a:r>
            <a:r>
              <a:rPr lang="en-US" sz="1400" i="1" dirty="0"/>
              <a:t>82</a:t>
            </a:r>
            <a:r>
              <a:rPr lang="en-US" sz="1400" dirty="0"/>
              <a:t>(5), pp.5194-5205.</a:t>
            </a:r>
          </a:p>
          <a:p>
            <a:pPr marL="342900" indent="-342900">
              <a:buFont typeface="+mj-lt"/>
              <a:buAutoNum type="arabicPeriod"/>
            </a:pPr>
            <a:r>
              <a:rPr lang="en-US" sz="1400" dirty="0"/>
              <a:t>Gregg, J. and O'Hara, L., 2007. Values and principles evident in current health promotion practice. </a:t>
            </a:r>
            <a:r>
              <a:rPr lang="en-US" sz="1400" i="1" dirty="0"/>
              <a:t>Health Promotion Journal of Australia</a:t>
            </a:r>
            <a:r>
              <a:rPr lang="en-US" sz="1400" dirty="0"/>
              <a:t>, </a:t>
            </a:r>
            <a:r>
              <a:rPr lang="en-US" sz="1400" i="1" dirty="0"/>
              <a:t>18</a:t>
            </a:r>
            <a:r>
              <a:rPr lang="en-US" sz="1400" dirty="0"/>
              <a:t>(1), pp.7-11.</a:t>
            </a:r>
          </a:p>
          <a:p>
            <a:pPr marL="342900" indent="-342900">
              <a:buFont typeface="+mj-lt"/>
              <a:buAutoNum type="arabicPeriod"/>
            </a:pPr>
            <a:r>
              <a:rPr lang="en-US" sz="1400" dirty="0" err="1"/>
              <a:t>Grégoire</a:t>
            </a:r>
            <a:r>
              <a:rPr lang="en-US" sz="1400" dirty="0"/>
              <a:t>, S., Beaulieu, F., </a:t>
            </a:r>
            <a:r>
              <a:rPr lang="en-US" sz="1400" dirty="0" err="1"/>
              <a:t>Lachance</a:t>
            </a:r>
            <a:r>
              <a:rPr lang="en-US" sz="1400" dirty="0"/>
              <a:t>, L., </a:t>
            </a:r>
            <a:r>
              <a:rPr lang="en-US" sz="1400" dirty="0" err="1"/>
              <a:t>Bouffard</a:t>
            </a:r>
            <a:r>
              <a:rPr lang="en-US" sz="1400" dirty="0"/>
              <a:t>, T., </a:t>
            </a:r>
            <a:r>
              <a:rPr lang="en-US" sz="1400" dirty="0" err="1"/>
              <a:t>Vezeau</a:t>
            </a:r>
            <a:r>
              <a:rPr lang="en-US" sz="1400" dirty="0"/>
              <a:t>, C. and </a:t>
            </a:r>
            <a:r>
              <a:rPr lang="en-US" sz="1400" dirty="0" err="1"/>
              <a:t>Perreault</a:t>
            </a:r>
            <a:r>
              <a:rPr lang="en-US" sz="1400" dirty="0"/>
              <a:t>, M., 2024. An online peer support program to improve mental health among university students: A randomized controlled trial. </a:t>
            </a:r>
            <a:r>
              <a:rPr lang="en-US" sz="1400" i="1" dirty="0"/>
              <a:t>Journal of American College Health</a:t>
            </a:r>
            <a:r>
              <a:rPr lang="en-US" sz="1400" dirty="0"/>
              <a:t>, </a:t>
            </a:r>
            <a:r>
              <a:rPr lang="en-US" sz="1400" i="1" dirty="0"/>
              <a:t>72</a:t>
            </a:r>
            <a:r>
              <a:rPr lang="en-US" sz="1400" dirty="0"/>
              <a:t>(7), pp.2001-2013.</a:t>
            </a:r>
          </a:p>
          <a:p>
            <a:pPr marL="342900" indent="-342900">
              <a:buFont typeface="+mj-lt"/>
              <a:buAutoNum type="arabicPeriod"/>
            </a:pPr>
            <a:r>
              <a:rPr lang="en-US" sz="1400" dirty="0"/>
              <a:t>Healthy Minds Network. 2025. College student depression, anxiety decline for third consecutive year. Available at: https://sph.umich.edu/news/2025posts/college-student-mental-health-third-consecutive-year-improvement.html.</a:t>
            </a:r>
          </a:p>
          <a:p>
            <a:pPr marL="342900" indent="-342900">
              <a:buFont typeface="+mj-lt"/>
              <a:buAutoNum type="arabicPeriod"/>
            </a:pPr>
            <a:r>
              <a:rPr lang="en-US" sz="1400" dirty="0"/>
              <a:t>London Metropolitan University Performance with Purpose Research Centre and UNICEF </a:t>
            </a:r>
            <a:r>
              <a:rPr lang="en-US" sz="1400" dirty="0" err="1"/>
              <a:t>Innocenti</a:t>
            </a:r>
            <a:r>
              <a:rPr lang="en-US" sz="1400" dirty="0"/>
              <a:t> – Global Office of Research and Foresight, 2023. </a:t>
            </a:r>
            <a:r>
              <a:rPr lang="en-US" sz="1400" i="1" dirty="0"/>
              <a:t>Evidence-based Intervention Design for </a:t>
            </a:r>
            <a:r>
              <a:rPr lang="en-US" sz="1400" i="1" dirty="0" err="1"/>
              <a:t>Behaviour</a:t>
            </a:r>
            <a:r>
              <a:rPr lang="en-US" sz="1400" i="1" dirty="0"/>
              <a:t> Change during a Health Emergency: A toolkit based upon the COM-B model and </a:t>
            </a:r>
            <a:r>
              <a:rPr lang="en-US" sz="1400" i="1" dirty="0" err="1"/>
              <a:t>Behaviour</a:t>
            </a:r>
            <a:r>
              <a:rPr lang="en-US" sz="1400" i="1" dirty="0"/>
              <a:t> Change Wheel</a:t>
            </a:r>
            <a:r>
              <a:rPr lang="en-US" sz="1400" dirty="0"/>
              <a:t>. Florence: UNICEF </a:t>
            </a:r>
            <a:r>
              <a:rPr lang="en-US" sz="1400" dirty="0" err="1"/>
              <a:t>Innocenti</a:t>
            </a:r>
            <a:r>
              <a:rPr lang="en-US" sz="1400" dirty="0"/>
              <a:t>. Available at: https://www.unicef.org/innocenti/media/3801/file/Evidence-based-Intervention-Design-Behaviour-Change-2023.pd</a:t>
            </a:r>
          </a:p>
          <a:p>
            <a:pPr marL="342900" indent="-342900">
              <a:buFont typeface="+mj-lt"/>
              <a:buAutoNum type="arabicPeriod"/>
            </a:pPr>
            <a:r>
              <a:rPr lang="en-US" sz="1400" dirty="0" err="1"/>
              <a:t>Michie</a:t>
            </a:r>
            <a:r>
              <a:rPr lang="en-US" sz="1400" dirty="0"/>
              <a:t>, S., Van </a:t>
            </a:r>
            <a:r>
              <a:rPr lang="en-US" sz="1400" dirty="0" err="1"/>
              <a:t>Stralen</a:t>
            </a:r>
            <a:r>
              <a:rPr lang="en-US" sz="1400" dirty="0"/>
              <a:t>, M.M. and West, R., 2011. The </a:t>
            </a:r>
            <a:r>
              <a:rPr lang="en-US" sz="1400" dirty="0" err="1"/>
              <a:t>behaviour</a:t>
            </a:r>
            <a:r>
              <a:rPr lang="en-US" sz="1400" dirty="0"/>
              <a:t> change wheel: a new method for </a:t>
            </a:r>
            <a:r>
              <a:rPr lang="en-US" sz="1400" dirty="0" err="1"/>
              <a:t>characterising</a:t>
            </a:r>
            <a:r>
              <a:rPr lang="en-US" sz="1400" dirty="0"/>
              <a:t> and designing </a:t>
            </a:r>
            <a:r>
              <a:rPr lang="en-US" sz="1400" dirty="0" err="1"/>
              <a:t>behaviour</a:t>
            </a:r>
            <a:r>
              <a:rPr lang="en-US" sz="1400" dirty="0"/>
              <a:t> change interventions. </a:t>
            </a:r>
            <a:r>
              <a:rPr lang="en-US" sz="1400" i="1" dirty="0"/>
              <a:t>Implementation science</a:t>
            </a:r>
            <a:r>
              <a:rPr lang="en-US" sz="1400" dirty="0"/>
              <a:t>, </a:t>
            </a:r>
            <a:r>
              <a:rPr lang="en-US" sz="1400" i="1" dirty="0"/>
              <a:t>6</a:t>
            </a:r>
            <a:r>
              <a:rPr lang="en-US" sz="1400" dirty="0"/>
              <a:t>(1), p.42.</a:t>
            </a:r>
          </a:p>
          <a:p>
            <a:pPr marL="342900" indent="-342900">
              <a:buFont typeface="+mj-lt"/>
              <a:buAutoNum type="arabicPeriod"/>
            </a:pPr>
            <a:r>
              <a:rPr lang="en-US" sz="1400" dirty="0"/>
              <a:t>National Youth Council of Ireland. 2019. </a:t>
            </a:r>
            <a:r>
              <a:rPr lang="en-US" sz="1400" i="1" dirty="0"/>
              <a:t>Principles of Health Promotion</a:t>
            </a:r>
            <a:r>
              <a:rPr lang="en-US" sz="1400" dirty="0"/>
              <a:t>. Available at: </a:t>
            </a:r>
            <a:r>
              <a:rPr lang="en-US" sz="1400" u="sng" dirty="0"/>
              <a:t>https://www.youth.ie/articles/principles-of-health-promotion/</a:t>
            </a:r>
            <a:r>
              <a:rPr lang="en-US" sz="1400" dirty="0"/>
              <a:t> </a:t>
            </a:r>
          </a:p>
          <a:p>
            <a:pPr marL="342900" indent="-342900">
              <a:buFont typeface="+mj-lt"/>
              <a:buAutoNum type="arabicPeriod"/>
            </a:pPr>
            <a:r>
              <a:rPr lang="en-US" sz="1400" dirty="0"/>
              <a:t>Togetherall, </a:t>
            </a:r>
            <a:r>
              <a:rPr lang="en-US" sz="1400" dirty="0" err="1"/>
              <a:t>n.d.</a:t>
            </a:r>
            <a:r>
              <a:rPr lang="en-US" sz="1400" dirty="0"/>
              <a:t> </a:t>
            </a:r>
            <a:r>
              <a:rPr lang="en-US" sz="1400" i="1" dirty="0"/>
              <a:t>About Togetherall</a:t>
            </a:r>
            <a:r>
              <a:rPr lang="en-US" sz="1400" dirty="0"/>
              <a:t>. https://togetherall.com/en-gb/about-us/ West, R. and </a:t>
            </a:r>
            <a:r>
              <a:rPr lang="en-US" sz="1400" dirty="0" err="1"/>
              <a:t>Michie</a:t>
            </a:r>
            <a:r>
              <a:rPr lang="en-US" sz="1400" dirty="0"/>
              <a:t>, S., 2020. A brief introduction to the COM-B Model of </a:t>
            </a:r>
            <a:r>
              <a:rPr lang="en-US" sz="1400" dirty="0" err="1"/>
              <a:t>behaviour</a:t>
            </a:r>
            <a:r>
              <a:rPr lang="en-US" sz="1400" dirty="0"/>
              <a:t> and the PRIME Theory of motivation [v1]. </a:t>
            </a:r>
            <a:r>
              <a:rPr lang="en-US" sz="1400" i="1" dirty="0" err="1"/>
              <a:t>Qeios</a:t>
            </a:r>
            <a:r>
              <a:rPr lang="en-US" sz="1400" dirty="0"/>
              <a:t>. https://prevention-collaborative.org/wp-content/uploads/2021/08/West_2020_Introduction_Com-B-and-Prime.pdf</a:t>
            </a:r>
          </a:p>
          <a:p>
            <a:pPr marL="342900" indent="-342900">
              <a:buFont typeface="+mj-lt"/>
              <a:buAutoNum type="arabicPeriod"/>
            </a:pPr>
            <a:r>
              <a:rPr lang="en-US" sz="1400" dirty="0"/>
              <a:t>West, R. and </a:t>
            </a:r>
            <a:r>
              <a:rPr lang="en-US" sz="1400" dirty="0" err="1"/>
              <a:t>Michie</a:t>
            </a:r>
            <a:r>
              <a:rPr lang="en-US" sz="1400" dirty="0"/>
              <a:t>, S., 2020. A brief introduction to the COM-B Model of </a:t>
            </a:r>
            <a:r>
              <a:rPr lang="en-US" sz="1400" dirty="0" err="1"/>
              <a:t>behaviour</a:t>
            </a:r>
            <a:r>
              <a:rPr lang="en-US" sz="1400" dirty="0"/>
              <a:t> and the PRIME Theory of motivation [v1]. </a:t>
            </a:r>
            <a:r>
              <a:rPr lang="en-US" sz="1400" i="1" dirty="0" err="1"/>
              <a:t>Qeios</a:t>
            </a:r>
            <a:r>
              <a:rPr lang="en-US" sz="1400" dirty="0"/>
              <a:t>.</a:t>
            </a:r>
          </a:p>
          <a:p>
            <a:pPr marL="342900" indent="-342900">
              <a:buFont typeface="+mj-lt"/>
              <a:buAutoNum type="arabicPeriod"/>
            </a:pPr>
            <a:r>
              <a:rPr lang="en-US" sz="1400" dirty="0"/>
              <a:t>World Health </a:t>
            </a:r>
            <a:r>
              <a:rPr lang="en-US" sz="1400" dirty="0" err="1"/>
              <a:t>Organisation</a:t>
            </a:r>
            <a:r>
              <a:rPr lang="en-US" sz="1400" dirty="0"/>
              <a:t>. </a:t>
            </a:r>
            <a:r>
              <a:rPr lang="en-US" sz="1400" dirty="0" err="1"/>
              <a:t>n,d</a:t>
            </a:r>
            <a:r>
              <a:rPr lang="en-US" sz="1400" dirty="0"/>
              <a:t>. Health Promotion. https://www.who.int/health-topics/health-promotion.</a:t>
            </a:r>
            <a:endParaRPr lang="en-US" sz="1400" dirty="0">
              <a:effectLst/>
            </a:endParaRPr>
          </a:p>
        </p:txBody>
      </p:sp>
      <p:pic>
        <p:nvPicPr>
          <p:cNvPr id="75" name="Picture 74"/>
          <p:cNvPicPr>
            <a:picLocks noChangeAspect="1"/>
          </p:cNvPicPr>
          <p:nvPr/>
        </p:nvPicPr>
        <p:blipFill>
          <a:blip r:embed="rId10"/>
          <a:stretch>
            <a:fillRect/>
          </a:stretch>
        </p:blipFill>
        <p:spPr>
          <a:xfrm>
            <a:off x="1678019" y="7236295"/>
            <a:ext cx="6211167" cy="1219370"/>
          </a:xfrm>
          <a:prstGeom prst="rect">
            <a:avLst/>
          </a:prstGeom>
        </p:spPr>
      </p:pic>
      <p:sp>
        <p:nvSpPr>
          <p:cNvPr id="76" name="Shape 34"/>
          <p:cNvSpPr/>
          <p:nvPr/>
        </p:nvSpPr>
        <p:spPr>
          <a:xfrm>
            <a:off x="11454642" y="7723374"/>
            <a:ext cx="868680" cy="868680"/>
          </a:xfrm>
          <a:prstGeom prst="ellipse">
            <a:avLst/>
          </a:prstGeom>
          <a:solidFill>
            <a:srgbClr val="00A896"/>
          </a:solidFill>
          <a:ln/>
        </p:spPr>
        <p:txBody>
          <a:bodyPr/>
          <a:lstStyle/>
          <a:p>
            <a:endParaRPr lang="en-GB"/>
          </a:p>
        </p:txBody>
      </p:sp>
      <p:pic>
        <p:nvPicPr>
          <p:cNvPr id="77" name="Image 7" descr="/home/claude/icon_brain.png"/>
          <p:cNvPicPr>
            <a:picLocks noChangeAspect="1"/>
          </p:cNvPicPr>
          <p:nvPr/>
        </p:nvPicPr>
        <p:blipFill>
          <a:blip r:embed="rId11"/>
          <a:stretch>
            <a:fillRect/>
          </a:stretch>
        </p:blipFill>
        <p:spPr>
          <a:xfrm>
            <a:off x="11637522" y="7906254"/>
            <a:ext cx="502920" cy="502920"/>
          </a:xfrm>
          <a:prstGeom prst="rect">
            <a:avLst/>
          </a:prstGeom>
        </p:spPr>
      </p:pic>
      <p:sp>
        <p:nvSpPr>
          <p:cNvPr id="78" name="Text 35"/>
          <p:cNvSpPr/>
          <p:nvPr/>
        </p:nvSpPr>
        <p:spPr>
          <a:xfrm>
            <a:off x="12441621" y="7695940"/>
            <a:ext cx="9006840" cy="914400"/>
          </a:xfrm>
          <a:prstGeom prst="rect">
            <a:avLst/>
          </a:prstGeom>
          <a:noFill/>
          <a:ln/>
        </p:spPr>
        <p:txBody>
          <a:bodyPr wrap="square" lIns="0" tIns="0" rIns="0" bIns="0" rtlCol="0" anchor="ctr"/>
          <a:lstStyle/>
          <a:p>
            <a:pPr marL="0" indent="0">
              <a:lnSpc>
                <a:spcPct val="95000"/>
              </a:lnSpc>
              <a:buNone/>
            </a:pPr>
            <a:r>
              <a:rPr lang="en-US" sz="3000" b="1" dirty="0">
                <a:solidFill>
                  <a:srgbClr val="028090"/>
                </a:solidFill>
                <a:latin typeface="Cambria" pitchFamily="34" charset="0"/>
                <a:ea typeface="Cambria" pitchFamily="34" charset="-122"/>
                <a:cs typeface="Cambria" pitchFamily="34" charset="-120"/>
              </a:rPr>
              <a:t>Behavioural Change Theory</a:t>
            </a:r>
            <a:endParaRPr lang="en-US" sz="3000" dirty="0"/>
          </a:p>
        </p:txBody>
      </p:sp>
      <p:pic>
        <p:nvPicPr>
          <p:cNvPr id="91" name="Picture 90"/>
          <p:cNvPicPr>
            <a:picLocks noChangeAspect="1"/>
          </p:cNvPicPr>
          <p:nvPr/>
        </p:nvPicPr>
        <p:blipFill>
          <a:blip r:embed="rId12"/>
          <a:stretch>
            <a:fillRect/>
          </a:stretch>
        </p:blipFill>
        <p:spPr>
          <a:xfrm>
            <a:off x="11572941" y="12406528"/>
            <a:ext cx="6912420" cy="164276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1346</Words>
  <Application>Microsoft Office PowerPoint</Application>
  <PresentationFormat>Custom</PresentationFormat>
  <Paragraphs>48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Cambria</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miracle nzediegwu</dc:creator>
  <cp:lastModifiedBy>miracle nzediegwu</cp:lastModifiedBy>
  <cp:revision>3</cp:revision>
  <dcterms:created xsi:type="dcterms:W3CDTF">2026-07-22T04:59:33Z</dcterms:created>
  <dcterms:modified xsi:type="dcterms:W3CDTF">2026-07-24T18:03:15Z</dcterms:modified>
</cp:coreProperties>
</file>