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12"/>
  </p:notesMasterIdLst>
  <p:sldIdLst>
    <p:sldId id="268" r:id="rId2"/>
    <p:sldId id="270" r:id="rId3"/>
    <p:sldId id="269" r:id="rId4"/>
    <p:sldId id="257" r:id="rId5"/>
    <p:sldId id="258" r:id="rId6"/>
    <p:sldId id="259" r:id="rId7"/>
    <p:sldId id="260" r:id="rId8"/>
    <p:sldId id="261"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5" autoAdjust="0"/>
    <p:restoredTop sz="75578" autoAdjust="0"/>
  </p:normalViewPr>
  <p:slideViewPr>
    <p:cSldViewPr snapToGrid="0">
      <p:cViewPr varScale="1">
        <p:scale>
          <a:sx n="95" d="100"/>
          <a:sy n="95" d="100"/>
        </p:scale>
        <p:origin x="179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D86F5B-2849-4BEE-A4CF-3166B9436B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D18960-5D89-4716-8C71-676975944AB4}">
      <dgm:prSet/>
      <dgm:spPr/>
      <dgm:t>
        <a:bodyPr/>
        <a:lstStyle/>
        <a:p>
          <a:r>
            <a:rPr lang="en-US" b="0" i="0"/>
            <a:t>Name:Davood Abbadi</a:t>
          </a:r>
          <a:endParaRPr lang="en-US"/>
        </a:p>
      </dgm:t>
    </dgm:pt>
    <dgm:pt modelId="{A7BBEB72-D350-4C40-870C-5A928D8A89DB}" type="parTrans" cxnId="{A7A83ADB-AA59-4591-98A6-BA0BD29F51E6}">
      <dgm:prSet/>
      <dgm:spPr/>
      <dgm:t>
        <a:bodyPr/>
        <a:lstStyle/>
        <a:p>
          <a:endParaRPr lang="en-US"/>
        </a:p>
      </dgm:t>
    </dgm:pt>
    <dgm:pt modelId="{972D16FA-81D3-41D6-85F3-1F6BA4615922}" type="sibTrans" cxnId="{A7A83ADB-AA59-4591-98A6-BA0BD29F51E6}">
      <dgm:prSet/>
      <dgm:spPr/>
      <dgm:t>
        <a:bodyPr/>
        <a:lstStyle/>
        <a:p>
          <a:endParaRPr lang="en-US"/>
        </a:p>
      </dgm:t>
    </dgm:pt>
    <dgm:pt modelId="{E6BAE9F7-C027-468E-956C-E26E7319A3AB}">
      <dgm:prSet/>
      <dgm:spPr/>
      <dgm:t>
        <a:bodyPr/>
        <a:lstStyle/>
        <a:p>
          <a:r>
            <a:rPr lang="en-US" b="0" i="0"/>
            <a:t>Marketing Strategy in Amazon company</a:t>
          </a:r>
          <a:endParaRPr lang="en-US"/>
        </a:p>
      </dgm:t>
    </dgm:pt>
    <dgm:pt modelId="{837A0E6A-4E35-4782-93F2-CB717CD7A526}" type="parTrans" cxnId="{CC075277-57EB-4151-9EAA-DBAB705DE9C1}">
      <dgm:prSet/>
      <dgm:spPr/>
      <dgm:t>
        <a:bodyPr/>
        <a:lstStyle/>
        <a:p>
          <a:endParaRPr lang="en-US"/>
        </a:p>
      </dgm:t>
    </dgm:pt>
    <dgm:pt modelId="{044178B7-2150-4F10-86EF-0E0D9B610013}" type="sibTrans" cxnId="{CC075277-57EB-4151-9EAA-DBAB705DE9C1}">
      <dgm:prSet/>
      <dgm:spPr/>
      <dgm:t>
        <a:bodyPr/>
        <a:lstStyle/>
        <a:p>
          <a:endParaRPr lang="en-US"/>
        </a:p>
      </dgm:t>
    </dgm:pt>
    <dgm:pt modelId="{0732BFD1-0040-4F00-8A34-F4578324BE93}" type="pres">
      <dgm:prSet presAssocID="{E1D86F5B-2849-4BEE-A4CF-3166B9436B6B}" presName="root" presStyleCnt="0">
        <dgm:presLayoutVars>
          <dgm:dir/>
          <dgm:resizeHandles val="exact"/>
        </dgm:presLayoutVars>
      </dgm:prSet>
      <dgm:spPr/>
    </dgm:pt>
    <dgm:pt modelId="{DC60C5E8-DA0E-456A-B78E-3B64D4F9F904}" type="pres">
      <dgm:prSet presAssocID="{72D18960-5D89-4716-8C71-676975944AB4}" presName="compNode" presStyleCnt="0"/>
      <dgm:spPr/>
    </dgm:pt>
    <dgm:pt modelId="{70BC48E3-DB27-4F4B-B41B-2BAF631B53B5}" type="pres">
      <dgm:prSet presAssocID="{72D18960-5D89-4716-8C71-676975944AB4}" presName="bgRect" presStyleLbl="bgShp" presStyleIdx="0" presStyleCnt="2"/>
      <dgm:spPr/>
    </dgm:pt>
    <dgm:pt modelId="{F1F6EFD3-8E10-4E16-A9E6-B6C6E27034D5}" type="pres">
      <dgm:prSet presAssocID="{72D18960-5D89-4716-8C71-676975944A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lue"/>
        </a:ext>
      </dgm:extLst>
    </dgm:pt>
    <dgm:pt modelId="{17172970-8D99-436B-A4B5-89001F86ACBF}" type="pres">
      <dgm:prSet presAssocID="{72D18960-5D89-4716-8C71-676975944AB4}" presName="spaceRect" presStyleCnt="0"/>
      <dgm:spPr/>
    </dgm:pt>
    <dgm:pt modelId="{03903BDD-4F9E-4A56-8888-B53886497264}" type="pres">
      <dgm:prSet presAssocID="{72D18960-5D89-4716-8C71-676975944AB4}" presName="parTx" presStyleLbl="revTx" presStyleIdx="0" presStyleCnt="2">
        <dgm:presLayoutVars>
          <dgm:chMax val="0"/>
          <dgm:chPref val="0"/>
        </dgm:presLayoutVars>
      </dgm:prSet>
      <dgm:spPr/>
    </dgm:pt>
    <dgm:pt modelId="{A3E9134B-EC98-47A5-A3FE-7D55CE33776D}" type="pres">
      <dgm:prSet presAssocID="{972D16FA-81D3-41D6-85F3-1F6BA4615922}" presName="sibTrans" presStyleCnt="0"/>
      <dgm:spPr/>
    </dgm:pt>
    <dgm:pt modelId="{DA2E2BA0-0060-4997-A9E8-3492B29F3D0D}" type="pres">
      <dgm:prSet presAssocID="{E6BAE9F7-C027-468E-956C-E26E7319A3AB}" presName="compNode" presStyleCnt="0"/>
      <dgm:spPr/>
    </dgm:pt>
    <dgm:pt modelId="{E15960B4-D8A2-488E-AE9A-232E162EB98C}" type="pres">
      <dgm:prSet presAssocID="{E6BAE9F7-C027-468E-956C-E26E7319A3AB}" presName="bgRect" presStyleLbl="bgShp" presStyleIdx="1" presStyleCnt="2"/>
      <dgm:spPr/>
    </dgm:pt>
    <dgm:pt modelId="{CD8AFD26-5E18-4802-895A-BB629DC692AE}" type="pres">
      <dgm:prSet presAssocID="{E6BAE9F7-C027-468E-956C-E26E7319A3A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0BDCD36-8CDC-4111-8EC2-9373F0E7C8F2}" type="pres">
      <dgm:prSet presAssocID="{E6BAE9F7-C027-468E-956C-E26E7319A3AB}" presName="spaceRect" presStyleCnt="0"/>
      <dgm:spPr/>
    </dgm:pt>
    <dgm:pt modelId="{077D4B50-B0E3-46DF-B743-C6C260A86C76}" type="pres">
      <dgm:prSet presAssocID="{E6BAE9F7-C027-468E-956C-E26E7319A3AB}" presName="parTx" presStyleLbl="revTx" presStyleIdx="1" presStyleCnt="2">
        <dgm:presLayoutVars>
          <dgm:chMax val="0"/>
          <dgm:chPref val="0"/>
        </dgm:presLayoutVars>
      </dgm:prSet>
      <dgm:spPr/>
    </dgm:pt>
  </dgm:ptLst>
  <dgm:cxnLst>
    <dgm:cxn modelId="{F630B73B-A210-420B-B79F-981B7894203E}" type="presOf" srcId="{E6BAE9F7-C027-468E-956C-E26E7319A3AB}" destId="{077D4B50-B0E3-46DF-B743-C6C260A86C76}" srcOrd="0" destOrd="0" presId="urn:microsoft.com/office/officeart/2018/2/layout/IconVerticalSolidList"/>
    <dgm:cxn modelId="{2613F874-23E9-4606-B0F2-6EF3DAA2A879}" type="presOf" srcId="{72D18960-5D89-4716-8C71-676975944AB4}" destId="{03903BDD-4F9E-4A56-8888-B53886497264}" srcOrd="0" destOrd="0" presId="urn:microsoft.com/office/officeart/2018/2/layout/IconVerticalSolidList"/>
    <dgm:cxn modelId="{CC075277-57EB-4151-9EAA-DBAB705DE9C1}" srcId="{E1D86F5B-2849-4BEE-A4CF-3166B9436B6B}" destId="{E6BAE9F7-C027-468E-956C-E26E7319A3AB}" srcOrd="1" destOrd="0" parTransId="{837A0E6A-4E35-4782-93F2-CB717CD7A526}" sibTransId="{044178B7-2150-4F10-86EF-0E0D9B610013}"/>
    <dgm:cxn modelId="{E7B36C8C-4E78-4C2E-8700-3EB41840B8DD}" type="presOf" srcId="{E1D86F5B-2849-4BEE-A4CF-3166B9436B6B}" destId="{0732BFD1-0040-4F00-8A34-F4578324BE93}" srcOrd="0" destOrd="0" presId="urn:microsoft.com/office/officeart/2018/2/layout/IconVerticalSolidList"/>
    <dgm:cxn modelId="{A7A83ADB-AA59-4591-98A6-BA0BD29F51E6}" srcId="{E1D86F5B-2849-4BEE-A4CF-3166B9436B6B}" destId="{72D18960-5D89-4716-8C71-676975944AB4}" srcOrd="0" destOrd="0" parTransId="{A7BBEB72-D350-4C40-870C-5A928D8A89DB}" sibTransId="{972D16FA-81D3-41D6-85F3-1F6BA4615922}"/>
    <dgm:cxn modelId="{09493E18-091E-4DAA-989A-BE83A0602F98}" type="presParOf" srcId="{0732BFD1-0040-4F00-8A34-F4578324BE93}" destId="{DC60C5E8-DA0E-456A-B78E-3B64D4F9F904}" srcOrd="0" destOrd="0" presId="urn:microsoft.com/office/officeart/2018/2/layout/IconVerticalSolidList"/>
    <dgm:cxn modelId="{10E3F9AA-4A6D-4C09-8586-BFF294116417}" type="presParOf" srcId="{DC60C5E8-DA0E-456A-B78E-3B64D4F9F904}" destId="{70BC48E3-DB27-4F4B-B41B-2BAF631B53B5}" srcOrd="0" destOrd="0" presId="urn:microsoft.com/office/officeart/2018/2/layout/IconVerticalSolidList"/>
    <dgm:cxn modelId="{DDE1DCFD-5369-4672-8F27-375B049CB220}" type="presParOf" srcId="{DC60C5E8-DA0E-456A-B78E-3B64D4F9F904}" destId="{F1F6EFD3-8E10-4E16-A9E6-B6C6E27034D5}" srcOrd="1" destOrd="0" presId="urn:microsoft.com/office/officeart/2018/2/layout/IconVerticalSolidList"/>
    <dgm:cxn modelId="{D344E9F1-7C3C-4B46-AABC-6E8F0EA76D7A}" type="presParOf" srcId="{DC60C5E8-DA0E-456A-B78E-3B64D4F9F904}" destId="{17172970-8D99-436B-A4B5-89001F86ACBF}" srcOrd="2" destOrd="0" presId="urn:microsoft.com/office/officeart/2018/2/layout/IconVerticalSolidList"/>
    <dgm:cxn modelId="{359796C6-7B1D-4323-B039-B1174BE5B7B2}" type="presParOf" srcId="{DC60C5E8-DA0E-456A-B78E-3B64D4F9F904}" destId="{03903BDD-4F9E-4A56-8888-B53886497264}" srcOrd="3" destOrd="0" presId="urn:microsoft.com/office/officeart/2018/2/layout/IconVerticalSolidList"/>
    <dgm:cxn modelId="{8273918B-DD7A-4407-99A2-2B1A4D97BB00}" type="presParOf" srcId="{0732BFD1-0040-4F00-8A34-F4578324BE93}" destId="{A3E9134B-EC98-47A5-A3FE-7D55CE33776D}" srcOrd="1" destOrd="0" presId="urn:microsoft.com/office/officeart/2018/2/layout/IconVerticalSolidList"/>
    <dgm:cxn modelId="{A6F81617-3976-4C0B-8EEC-C90983FEFB53}" type="presParOf" srcId="{0732BFD1-0040-4F00-8A34-F4578324BE93}" destId="{DA2E2BA0-0060-4997-A9E8-3492B29F3D0D}" srcOrd="2" destOrd="0" presId="urn:microsoft.com/office/officeart/2018/2/layout/IconVerticalSolidList"/>
    <dgm:cxn modelId="{E0C37D15-81A8-4A4E-9394-662644D05E0B}" type="presParOf" srcId="{DA2E2BA0-0060-4997-A9E8-3492B29F3D0D}" destId="{E15960B4-D8A2-488E-AE9A-232E162EB98C}" srcOrd="0" destOrd="0" presId="urn:microsoft.com/office/officeart/2018/2/layout/IconVerticalSolidList"/>
    <dgm:cxn modelId="{81BE2DD2-87D2-43AE-8271-EF84687B1147}" type="presParOf" srcId="{DA2E2BA0-0060-4997-A9E8-3492B29F3D0D}" destId="{CD8AFD26-5E18-4802-895A-BB629DC692AE}" srcOrd="1" destOrd="0" presId="urn:microsoft.com/office/officeart/2018/2/layout/IconVerticalSolidList"/>
    <dgm:cxn modelId="{51F4AE60-773F-45C1-9EED-783EE28C74F6}" type="presParOf" srcId="{DA2E2BA0-0060-4997-A9E8-3492B29F3D0D}" destId="{A0BDCD36-8CDC-4111-8EC2-9373F0E7C8F2}" srcOrd="2" destOrd="0" presId="urn:microsoft.com/office/officeart/2018/2/layout/IconVerticalSolidList"/>
    <dgm:cxn modelId="{A18D1702-25C7-4374-B88B-2B7149EFEAFE}" type="presParOf" srcId="{DA2E2BA0-0060-4997-A9E8-3492B29F3D0D}" destId="{077D4B50-B0E3-46DF-B743-C6C260A86C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C48E3-DB27-4F4B-B41B-2BAF631B53B5}">
      <dsp:nvSpPr>
        <dsp:cNvPr id="0" name=""/>
        <dsp:cNvSpPr/>
      </dsp:nvSpPr>
      <dsp:spPr>
        <a:xfrm>
          <a:off x="0" y="742949"/>
          <a:ext cx="6496050" cy="13716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F6EFD3-8E10-4E16-A9E6-B6C6E27034D5}">
      <dsp:nvSpPr>
        <dsp:cNvPr id="0" name=""/>
        <dsp:cNvSpPr/>
      </dsp:nvSpPr>
      <dsp:spPr>
        <a:xfrm>
          <a:off x="414909" y="1051559"/>
          <a:ext cx="754380" cy="7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903BDD-4F9E-4A56-8888-B53886497264}">
      <dsp:nvSpPr>
        <dsp:cNvPr id="0" name=""/>
        <dsp:cNvSpPr/>
      </dsp:nvSpPr>
      <dsp:spPr>
        <a:xfrm>
          <a:off x="1584198" y="742949"/>
          <a:ext cx="4911851"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US" sz="2500" b="0" i="0" kern="1200"/>
            <a:t>Name:Davood Abbadi</a:t>
          </a:r>
          <a:endParaRPr lang="en-US" sz="2500" kern="1200"/>
        </a:p>
      </dsp:txBody>
      <dsp:txXfrm>
        <a:off x="1584198" y="742949"/>
        <a:ext cx="4911851" cy="1371600"/>
      </dsp:txXfrm>
    </dsp:sp>
    <dsp:sp modelId="{E15960B4-D8A2-488E-AE9A-232E162EB98C}">
      <dsp:nvSpPr>
        <dsp:cNvPr id="0" name=""/>
        <dsp:cNvSpPr/>
      </dsp:nvSpPr>
      <dsp:spPr>
        <a:xfrm>
          <a:off x="0" y="2457450"/>
          <a:ext cx="6496050" cy="13716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AFD26-5E18-4802-895A-BB629DC692AE}">
      <dsp:nvSpPr>
        <dsp:cNvPr id="0" name=""/>
        <dsp:cNvSpPr/>
      </dsp:nvSpPr>
      <dsp:spPr>
        <a:xfrm>
          <a:off x="414909" y="2766060"/>
          <a:ext cx="754380" cy="7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7D4B50-B0E3-46DF-B743-C6C260A86C76}">
      <dsp:nvSpPr>
        <dsp:cNvPr id="0" name=""/>
        <dsp:cNvSpPr/>
      </dsp:nvSpPr>
      <dsp:spPr>
        <a:xfrm>
          <a:off x="1584198" y="2457450"/>
          <a:ext cx="4911851"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111250">
            <a:lnSpc>
              <a:spcPct val="90000"/>
            </a:lnSpc>
            <a:spcBef>
              <a:spcPct val="0"/>
            </a:spcBef>
            <a:spcAft>
              <a:spcPct val="35000"/>
            </a:spcAft>
            <a:buNone/>
          </a:pPr>
          <a:r>
            <a:rPr lang="en-US" sz="2500" b="0" i="0" kern="1200"/>
            <a:t>Marketing Strategy in Amazon company</a:t>
          </a:r>
          <a:endParaRPr lang="en-US" sz="2500" kern="1200"/>
        </a:p>
      </dsp:txBody>
      <dsp:txXfrm>
        <a:off x="1584198" y="2457450"/>
        <a:ext cx="4911851" cy="13716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7D65A7-5A52-4285-8B27-E54D1D4183EF}" type="datetimeFigureOut">
              <a:rPr lang="en-US" smtClean="0"/>
              <a:t>6/1/20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F7FDFF-41DB-4E67-90B3-BDD87001F9C3}" type="slidenum">
              <a:rPr lang="en-US" smtClean="0"/>
              <a:t>‹#›</a:t>
            </a:fld>
            <a:endParaRPr lang="en-US"/>
          </a:p>
        </p:txBody>
      </p:sp>
    </p:spTree>
    <p:extLst>
      <p:ext uri="{BB962C8B-B14F-4D97-AF65-F5344CB8AC3E}">
        <p14:creationId xmlns:p14="http://schemas.microsoft.com/office/powerpoint/2010/main" val="3827892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F7FDFF-41DB-4E67-90B3-BDD87001F9C3}" type="slidenum">
              <a:rPr lang="en-US" smtClean="0"/>
              <a:t>2</a:t>
            </a:fld>
            <a:endParaRPr lang="en-US"/>
          </a:p>
        </p:txBody>
      </p:sp>
    </p:spTree>
    <p:extLst>
      <p:ext uri="{BB962C8B-B14F-4D97-AF65-F5344CB8AC3E}">
        <p14:creationId xmlns:p14="http://schemas.microsoft.com/office/powerpoint/2010/main" val="3224822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four most adhered principles by Amazon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include customer obsession, passion, commitment, and long-term thinking</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(Lincoln, 2017, p. 12)</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dirty="0">
                <a:effectLst/>
                <a:latin typeface="Times New Roman" panose="02020603050405020304" pitchFamily="18" charset="0"/>
                <a:ea typeface="Calibri" panose="020F0502020204030204" pitchFamily="34" charset="0"/>
              </a:rPr>
              <a:t>All these principles are some of the main contributors to the company's competitive advantage. The business strategy of Amazon is made of business administration and the cost leadership as its primary driving force. Online shoppers usually benefit from encouraging communication between the different elements found in its ecosystem and the promotion of its different leadership principles. </a:t>
            </a:r>
            <a:endParaRPr lang="en-US" dirty="0"/>
          </a:p>
        </p:txBody>
      </p:sp>
      <p:sp>
        <p:nvSpPr>
          <p:cNvPr id="4" name="Slide Number Placeholder 3"/>
          <p:cNvSpPr>
            <a:spLocks noGrp="1"/>
          </p:cNvSpPr>
          <p:nvPr>
            <p:ph type="sldNum" sz="quarter" idx="10"/>
          </p:nvPr>
        </p:nvSpPr>
        <p:spPr/>
        <p:txBody>
          <a:bodyPr/>
          <a:lstStyle/>
          <a:p>
            <a:fld id="{09F7FDFF-41DB-4E67-90B3-BDD87001F9C3}" type="slidenum">
              <a:rPr lang="en-US" smtClean="0"/>
              <a:t>3</a:t>
            </a:fld>
            <a:endParaRPr lang="en-US"/>
          </a:p>
        </p:txBody>
      </p:sp>
    </p:spTree>
    <p:extLst>
      <p:ext uri="{BB962C8B-B14F-4D97-AF65-F5344CB8AC3E}">
        <p14:creationId xmlns:p14="http://schemas.microsoft.com/office/powerpoint/2010/main" val="3867087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F7FDFF-41DB-4E67-90B3-BDD87001F9C3}" type="slidenum">
              <a:rPr lang="en-US" smtClean="0"/>
              <a:t>4</a:t>
            </a:fld>
            <a:endParaRPr lang="en-US"/>
          </a:p>
        </p:txBody>
      </p:sp>
    </p:spTree>
    <p:extLst>
      <p:ext uri="{BB962C8B-B14F-4D97-AF65-F5344CB8AC3E}">
        <p14:creationId xmlns:p14="http://schemas.microsoft.com/office/powerpoint/2010/main" val="2265634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rPr>
              <a:t>The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possesses a well-informed centric process that enables it to develop a customer's buying behavior. As a result, the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would have an opportunity of offering individual items or a bundle of them as an offer when they buy such items. The tax avoidance issue has been one of the company's worst weakness, where it has attracted negative publicity on account of tax avoidance in countries such the U.S. and the U.K. Backward integration is the foremost opportunity for the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to come up with different sorts of brands and get the market liking. The price wars, the shrinking margins, and the losses that arise from questioning the sustainability of the players are all considered threats that hinder the </a:t>
            </a:r>
            <a:r>
              <a:rPr lang="en-US" sz="1200" dirty="0" err="1">
                <a:effectLst/>
                <a:latin typeface="Times New Roman" panose="02020603050405020304" pitchFamily="18" charset="0"/>
                <a:ea typeface="Calibri" panose="020F0502020204030204" pitchFamily="34" charset="0"/>
              </a:rPr>
              <a:t>organisation's</a:t>
            </a:r>
            <a:r>
              <a:rPr lang="en-US" sz="1200" dirty="0">
                <a:effectLst/>
                <a:latin typeface="Times New Roman" panose="02020603050405020304" pitchFamily="18" charset="0"/>
                <a:ea typeface="Calibri" panose="020F0502020204030204" pitchFamily="34" charset="0"/>
              </a:rPr>
              <a:t> growth.</a:t>
            </a:r>
            <a:endParaRPr lang="en-US" dirty="0"/>
          </a:p>
        </p:txBody>
      </p:sp>
      <p:sp>
        <p:nvSpPr>
          <p:cNvPr id="4" name="Slide Number Placeholder 3"/>
          <p:cNvSpPr>
            <a:spLocks noGrp="1"/>
          </p:cNvSpPr>
          <p:nvPr>
            <p:ph type="sldNum" sz="quarter" idx="10"/>
          </p:nvPr>
        </p:nvSpPr>
        <p:spPr/>
        <p:txBody>
          <a:bodyPr/>
          <a:lstStyle/>
          <a:p>
            <a:fld id="{09F7FDFF-41DB-4E67-90B3-BDD87001F9C3}" type="slidenum">
              <a:rPr lang="en-US" smtClean="0"/>
              <a:t>5</a:t>
            </a:fld>
            <a:endParaRPr lang="en-US"/>
          </a:p>
        </p:txBody>
      </p:sp>
    </p:spTree>
    <p:extLst>
      <p:ext uri="{BB962C8B-B14F-4D97-AF65-F5344CB8AC3E}">
        <p14:creationId xmlns:p14="http://schemas.microsoft.com/office/powerpoint/2010/main" val="612838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Psychographic segmentation is where the current and prospective customers are grouped according to their shared personality traits, attitudes, beliefs, lifestyles, and interests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Saha</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and Kumar, 2016)</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These characteristics can be observed in an individual, while others may not be easily observed. </a:t>
            </a:r>
            <a:r>
              <a:rPr lang="en-US" sz="1200" b="0" kern="1200" dirty="0">
                <a:solidFill>
                  <a:schemeClr val="tx1"/>
                </a:solidFill>
                <a:effectLst/>
                <a:latin typeface="Times New Roman" panose="02020603050405020304" pitchFamily="18" charset="0"/>
                <a:ea typeface="+mn-ea"/>
                <a:cs typeface="Times New Roman" panose="02020603050405020304" pitchFamily="18" charset="0"/>
              </a:rPr>
              <a:t>Demographic Segmentation</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generally divides the population based on the different variables. Some of these variables include age, Income, family size, race, nationality, occupation, gender, and religion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Giannino</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2019). </a:t>
            </a:r>
            <a:r>
              <a:rPr lang="en-US" sz="1200" b="0" kern="1200" dirty="0">
                <a:solidFill>
                  <a:schemeClr val="tx1"/>
                </a:solidFill>
                <a:effectLst/>
                <a:latin typeface="Times New Roman" panose="02020603050405020304" pitchFamily="18" charset="0"/>
                <a:ea typeface="+mn-ea"/>
                <a:cs typeface="Times New Roman" panose="02020603050405020304" pitchFamily="18" charset="0"/>
              </a:rPr>
              <a:t>Geographic segmentation</a:t>
            </a:r>
            <a:r>
              <a:rPr lang="en-US" sz="1200" b="0" kern="1200" baseline="0" dirty="0">
                <a:solidFill>
                  <a:schemeClr val="tx1"/>
                </a:solidFill>
                <a:effectLst/>
                <a:latin typeface="Times New Roman" panose="02020603050405020304" pitchFamily="18" charset="0"/>
                <a:ea typeface="+mn-ea"/>
                <a:cs typeface="Times New Roman" panose="02020603050405020304" pitchFamily="18" charset="0"/>
              </a:rPr>
              <a:t> is a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type of segmentation is where the market is divided into geographical units like location and the language used in a particular place in the market (George et al., 2016). Behavioral</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segmentation </a:t>
            </a:r>
            <a:r>
              <a:rPr lang="en-US" sz="1200" dirty="0">
                <a:effectLst/>
                <a:latin typeface="Times New Roman" panose="02020603050405020304" pitchFamily="18" charset="0"/>
                <a:ea typeface="Calibri" panose="020F0502020204030204" pitchFamily="34" charset="0"/>
              </a:rPr>
              <a:t>divides the population basing it on the behavior and how the population responds to the use of a particular product. Therefore, consumer behavior is the main area to study for the better part of marketing management</a:t>
            </a:r>
            <a:r>
              <a:rPr lang="en-US" sz="1200" dirty="0">
                <a:effectLst/>
                <a:latin typeface="Times New Roman" panose="02020603050405020304" pitchFamily="18" charset="0"/>
                <a:ea typeface="Times New Roman" panose="02020603050405020304" pitchFamily="18" charset="0"/>
              </a:rPr>
              <a:t> (Nguyen 2019)</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9F7FDFF-41DB-4E67-90B3-BDD87001F9C3}" type="slidenum">
              <a:rPr lang="en-US" smtClean="0"/>
              <a:t>6</a:t>
            </a:fld>
            <a:endParaRPr lang="en-US"/>
          </a:p>
        </p:txBody>
      </p:sp>
    </p:spTree>
    <p:extLst>
      <p:ext uri="{BB962C8B-B14F-4D97-AF65-F5344CB8AC3E}">
        <p14:creationId xmlns:p14="http://schemas.microsoft.com/office/powerpoint/2010/main" val="4105545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rPr>
              <a:t>The customers have learned how to filter all these messages and look for what they specifically want. Therefore, an essential way of reaching that need to be considered by the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is through segmenting them according to what they need and offering them. </a:t>
            </a:r>
            <a:endParaRPr lang="en-US" dirty="0"/>
          </a:p>
        </p:txBody>
      </p:sp>
      <p:sp>
        <p:nvSpPr>
          <p:cNvPr id="4" name="Slide Number Placeholder 3"/>
          <p:cNvSpPr>
            <a:spLocks noGrp="1"/>
          </p:cNvSpPr>
          <p:nvPr>
            <p:ph type="sldNum" sz="quarter" idx="10"/>
          </p:nvPr>
        </p:nvSpPr>
        <p:spPr/>
        <p:txBody>
          <a:bodyPr/>
          <a:lstStyle/>
          <a:p>
            <a:fld id="{09F7FDFF-41DB-4E67-90B3-BDD87001F9C3}" type="slidenum">
              <a:rPr lang="en-US" smtClean="0"/>
              <a:t>7</a:t>
            </a:fld>
            <a:endParaRPr lang="en-US"/>
          </a:p>
        </p:txBody>
      </p:sp>
    </p:spTree>
    <p:extLst>
      <p:ext uri="{BB962C8B-B14F-4D97-AF65-F5344CB8AC3E}">
        <p14:creationId xmlns:p14="http://schemas.microsoft.com/office/powerpoint/2010/main" val="632661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rPr>
              <a:t>Since segmentation of the market is not a new concept in the market, the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needs to move with the trend of segmentation and come up with more enticing means of reaching out for the customers</a:t>
            </a:r>
            <a:r>
              <a:rPr lang="en-US" sz="1200" dirty="0">
                <a:effectLst/>
                <a:latin typeface="Times New Roman" panose="02020603050405020304" pitchFamily="18" charset="0"/>
                <a:ea typeface="Times New Roman" panose="02020603050405020304" pitchFamily="18" charset="0"/>
              </a:rPr>
              <a:t> (Ito, 2019)</a:t>
            </a:r>
            <a:r>
              <a:rPr lang="en-US" sz="1200" dirty="0">
                <a:effectLst/>
                <a:latin typeface="Times New Roman" panose="02020603050405020304" pitchFamily="18" charset="0"/>
                <a:ea typeface="Calibri" panose="020F0502020204030204" pitchFamily="34" charset="0"/>
              </a:rPr>
              <a:t>. This will, in turn, help the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retain most of its clients and customers and avoid competition from other companies. In addition to this, the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needs to incorporate more on the generic segmentation strategy used to separate the customers through the basic demographics and think of how they can be reached in terms of relationships, product choices, and other shared interests </a:t>
            </a:r>
            <a:r>
              <a:rPr lang="en-US" sz="1200" dirty="0">
                <a:effectLst/>
                <a:latin typeface="Times New Roman" panose="02020603050405020304" pitchFamily="18" charset="0"/>
                <a:ea typeface="Times New Roman" panose="02020603050405020304" pitchFamily="18" charset="0"/>
              </a:rPr>
              <a:t>(Ito, 2019)</a:t>
            </a:r>
            <a:r>
              <a:rPr lang="en-US" sz="1200" dirty="0">
                <a:effectLst/>
                <a:latin typeface="Times New Roman" panose="02020603050405020304" pitchFamily="18" charset="0"/>
                <a:ea typeface="Calibri" panose="020F0502020204030204" pitchFamily="34" charset="0"/>
              </a:rPr>
              <a:t>. </a:t>
            </a:r>
            <a:endParaRPr lang="en-US" dirty="0"/>
          </a:p>
        </p:txBody>
      </p:sp>
      <p:sp>
        <p:nvSpPr>
          <p:cNvPr id="4" name="Slide Number Placeholder 3"/>
          <p:cNvSpPr>
            <a:spLocks noGrp="1"/>
          </p:cNvSpPr>
          <p:nvPr>
            <p:ph type="sldNum" sz="quarter" idx="10"/>
          </p:nvPr>
        </p:nvSpPr>
        <p:spPr/>
        <p:txBody>
          <a:bodyPr/>
          <a:lstStyle/>
          <a:p>
            <a:fld id="{09F7FDFF-41DB-4E67-90B3-BDD87001F9C3}" type="slidenum">
              <a:rPr lang="en-US" smtClean="0"/>
              <a:t>8</a:t>
            </a:fld>
            <a:endParaRPr lang="en-US"/>
          </a:p>
        </p:txBody>
      </p:sp>
    </p:spTree>
    <p:extLst>
      <p:ext uri="{BB962C8B-B14F-4D97-AF65-F5344CB8AC3E}">
        <p14:creationId xmlns:p14="http://schemas.microsoft.com/office/powerpoint/2010/main" val="3510218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F7FDFF-41DB-4E67-90B3-BDD87001F9C3}" type="slidenum">
              <a:rPr lang="en-US" smtClean="0"/>
              <a:t>9</a:t>
            </a:fld>
            <a:endParaRPr lang="en-US"/>
          </a:p>
        </p:txBody>
      </p:sp>
    </p:spTree>
    <p:extLst>
      <p:ext uri="{BB962C8B-B14F-4D97-AF65-F5344CB8AC3E}">
        <p14:creationId xmlns:p14="http://schemas.microsoft.com/office/powerpoint/2010/main" val="1228451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rPr>
              <a:t>Also, through market segmentation, other blunders in marketing are alleviated by analyzing the data collected from the four segments</a:t>
            </a:r>
            <a:r>
              <a:rPr lang="en-US" sz="1200" dirty="0">
                <a:effectLst/>
                <a:latin typeface="Times New Roman" panose="02020603050405020304" pitchFamily="18" charset="0"/>
                <a:ea typeface="Times New Roman" panose="02020603050405020304" pitchFamily="18" charset="0"/>
              </a:rPr>
              <a:t> (</a:t>
            </a:r>
            <a:r>
              <a:rPr lang="en-US" sz="1200" dirty="0" err="1">
                <a:effectLst/>
                <a:latin typeface="Times New Roman" panose="02020603050405020304" pitchFamily="18" charset="0"/>
                <a:ea typeface="Times New Roman" panose="02020603050405020304" pitchFamily="18" charset="0"/>
              </a:rPr>
              <a:t>Haider</a:t>
            </a:r>
            <a:r>
              <a:rPr lang="en-US" sz="1200" dirty="0">
                <a:effectLst/>
                <a:latin typeface="Times New Roman" panose="02020603050405020304" pitchFamily="18" charset="0"/>
                <a:ea typeface="Times New Roman" panose="02020603050405020304" pitchFamily="18" charset="0"/>
              </a:rPr>
              <a:t> et al., 2017)</a:t>
            </a:r>
            <a:r>
              <a:rPr lang="en-US" sz="1200" dirty="0">
                <a:effectLst/>
                <a:latin typeface="Times New Roman" panose="02020603050405020304" pitchFamily="18" charset="0"/>
                <a:ea typeface="Calibri" panose="020F0502020204030204" pitchFamily="34" charset="0"/>
              </a:rPr>
              <a:t>. Consequently, it would help the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focus on the efforts of the product aspects, services, or the content that the consumers would positively receive. The nature of the segmentation is always that customer recognition is the key priority to any business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Hence, understanding every segment of the market's different requirement would be the best starting point for marketing a new product or an old product to a new market</a:t>
            </a:r>
            <a:r>
              <a:rPr lang="en-US" sz="1200" dirty="0">
                <a:effectLst/>
                <a:latin typeface="Times New Roman" panose="02020603050405020304" pitchFamily="18" charset="0"/>
                <a:ea typeface="Times New Roman" panose="02020603050405020304" pitchFamily="18" charset="0"/>
              </a:rPr>
              <a:t> (Hun, and </a:t>
            </a:r>
            <a:r>
              <a:rPr lang="en-US" sz="1200" dirty="0" err="1">
                <a:effectLst/>
                <a:latin typeface="Times New Roman" panose="02020603050405020304" pitchFamily="18" charset="0"/>
                <a:ea typeface="Times New Roman" panose="02020603050405020304" pitchFamily="18" charset="0"/>
              </a:rPr>
              <a:t>Yazdanifard</a:t>
            </a:r>
            <a:r>
              <a:rPr lang="en-US" sz="1200" dirty="0">
                <a:effectLst/>
                <a:latin typeface="Times New Roman" panose="02020603050405020304" pitchFamily="18" charset="0"/>
                <a:ea typeface="Times New Roman" panose="02020603050405020304" pitchFamily="18" charset="0"/>
              </a:rPr>
              <a:t>, 2014). </a:t>
            </a:r>
            <a:r>
              <a:rPr lang="en-US" sz="1200" dirty="0">
                <a:effectLst/>
                <a:latin typeface="Times New Roman" panose="02020603050405020304" pitchFamily="18" charset="0"/>
                <a:ea typeface="Calibri" panose="020F0502020204030204" pitchFamily="34" charset="0"/>
              </a:rPr>
              <a:t>Therefore, Amazon needs to the viability of the process of successfully initiating the best market segmentation to reduce competition with other s. These include setting segmentation that is measurable, accessible, actionable, differentiable, and substantial. Therefore, it would be crucial for Amazon to select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market segment that can be easily reached, whether geographically, psychologically, or physically. The segmentation of the market would take place in terms of the behavior of the customers within a specific market, their place and their tastes, preferences and interests. A differentiable aspect is another consideration to be made when designing functional marketing segments for an </a:t>
            </a:r>
            <a:r>
              <a:rPr lang="en-US" sz="1200" dirty="0" err="1">
                <a:effectLst/>
                <a:latin typeface="Times New Roman" panose="02020603050405020304" pitchFamily="18" charset="0"/>
                <a:ea typeface="Calibri" panose="020F0502020204030204" pitchFamily="34" charset="0"/>
              </a:rPr>
              <a:t>organisation</a:t>
            </a:r>
            <a:r>
              <a:rPr lang="en-US" sz="1200" dirty="0">
                <a:effectLst/>
                <a:latin typeface="Times New Roman" panose="02020603050405020304" pitchFamily="18" charset="0"/>
                <a:ea typeface="Calibri" panose="020F0502020204030204" pitchFamily="34" charset="0"/>
              </a:rPr>
              <a:t>. This brings on board the homogeneity of the brands. This is where the particular chosen customers have similar preferences to the characteristics to avoid any irrelevant segments that may appear.</a:t>
            </a:r>
            <a:endParaRPr lang="en-US" dirty="0"/>
          </a:p>
        </p:txBody>
      </p:sp>
      <p:sp>
        <p:nvSpPr>
          <p:cNvPr id="4" name="Slide Number Placeholder 3"/>
          <p:cNvSpPr>
            <a:spLocks noGrp="1"/>
          </p:cNvSpPr>
          <p:nvPr>
            <p:ph type="sldNum" sz="quarter" idx="10"/>
          </p:nvPr>
        </p:nvSpPr>
        <p:spPr/>
        <p:txBody>
          <a:bodyPr/>
          <a:lstStyle/>
          <a:p>
            <a:fld id="{09F7FDFF-41DB-4E67-90B3-BDD87001F9C3}" type="slidenum">
              <a:rPr lang="en-US" smtClean="0"/>
              <a:t>10</a:t>
            </a:fld>
            <a:endParaRPr lang="en-US"/>
          </a:p>
        </p:txBody>
      </p:sp>
    </p:spTree>
    <p:extLst>
      <p:ext uri="{BB962C8B-B14F-4D97-AF65-F5344CB8AC3E}">
        <p14:creationId xmlns:p14="http://schemas.microsoft.com/office/powerpoint/2010/main" val="482060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2356755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3523447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3435760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675846-EBA3-4336-B1E7-6BB5142FCD81}" type="datetimeFigureOut">
              <a:rPr lang="en-US" smtClean="0"/>
              <a:t>6/1/20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2356232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675846-EBA3-4336-B1E7-6BB5142FCD81}" type="datetimeFigureOut">
              <a:rPr lang="en-US" smtClean="0"/>
              <a:t>6/1/20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417102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3907054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625199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907986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675846-EBA3-4336-B1E7-6BB5142FCD81}" type="datetimeFigureOut">
              <a:rPr lang="en-US" smtClean="0"/>
              <a:t>6/1/20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378754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675846-EBA3-4336-B1E7-6BB5142FCD81}" type="datetimeFigureOut">
              <a:rPr lang="en-US" smtClean="0"/>
              <a:t>6/1/20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1256327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240812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332422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14609432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158692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23128151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20071505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675846-EBA3-4336-B1E7-6BB5142FCD81}" type="datetimeFigureOut">
              <a:rPr lang="en-US" smtClean="0"/>
              <a:t>6/1/20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D259F6-9AE6-4615-83D9-8DAC564DFD9F}" type="slidenum">
              <a:rPr lang="en-US" smtClean="0"/>
              <a:t>‹#›</a:t>
            </a:fld>
            <a:endParaRPr lang="en-US"/>
          </a:p>
        </p:txBody>
      </p:sp>
    </p:spTree>
    <p:extLst>
      <p:ext uri="{BB962C8B-B14F-4D97-AF65-F5344CB8AC3E}">
        <p14:creationId xmlns:p14="http://schemas.microsoft.com/office/powerpoint/2010/main" val="3837612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3675846-EBA3-4336-B1E7-6BB5142FCD81}" type="datetimeFigureOut">
              <a:rPr lang="en-US" smtClean="0"/>
              <a:t>6/1/20</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AD259F6-9AE6-4615-83D9-8DAC564DFD9F}" type="slidenum">
              <a:rPr lang="en-US" smtClean="0"/>
              <a:t>‹#›</a:t>
            </a:fld>
            <a:endParaRPr lang="en-US"/>
          </a:p>
        </p:txBody>
      </p:sp>
    </p:spTree>
    <p:extLst>
      <p:ext uri="{BB962C8B-B14F-4D97-AF65-F5344CB8AC3E}">
        <p14:creationId xmlns:p14="http://schemas.microsoft.com/office/powerpoint/2010/main" val="3886353614"/>
      </p:ext>
    </p:extLst>
  </p:cSld>
  <p:clrMap bg1="dk1" tx1="lt1" bg2="dk2" tx2="lt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855" y="1447800"/>
            <a:ext cx="3108626" cy="4572000"/>
          </a:xfrm>
        </p:spPr>
        <p:txBody>
          <a:bodyPr anchor="ctr">
            <a:normAutofit/>
          </a:bodyPr>
          <a:lstStyle/>
          <a:p>
            <a:r>
              <a:rPr lang="en-US" sz="3200">
                <a:solidFill>
                  <a:srgbClr val="EBEBEB"/>
                </a:solidFill>
                <a:latin typeface="Times New Roman" panose="02020603050405020304" pitchFamily="18" charset="0"/>
                <a:cs typeface="Times New Roman" panose="02020603050405020304" pitchFamily="18" charset="0"/>
              </a:rPr>
              <a:t>Consultancy Project </a:t>
            </a:r>
          </a:p>
        </p:txBody>
      </p:sp>
      <p:sp>
        <p:nvSpPr>
          <p:cNvPr id="12" name="Freeform: Shape 11">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6" name="Rectangle 15">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71B918EA-9049-4A60-A928-B11DA467EED9}"/>
              </a:ext>
            </a:extLst>
          </p:cNvPr>
          <p:cNvGraphicFramePr>
            <a:graphicFrameLocks noGrp="1"/>
          </p:cNvGraphicFramePr>
          <p:nvPr>
            <p:ph idx="1"/>
            <p:extLst>
              <p:ext uri="{D42A27DB-BD31-4B8C-83A1-F6EECF244321}">
                <p14:modId xmlns:p14="http://schemas.microsoft.com/office/powerpoint/2010/main" val="3746308222"/>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435920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sz="half" idx="1"/>
          </p:nvPr>
        </p:nvSpPr>
        <p:spPr/>
        <p:txBody>
          <a:bodyPr/>
          <a:lstStyle/>
          <a:p>
            <a:pPr>
              <a:buFont typeface="Wingdings" panose="05000000000000000000" pitchFamily="2" charset="2"/>
              <a:buChar char="Ø"/>
            </a:pPr>
            <a:r>
              <a:rPr lang="en-US" dirty="0">
                <a:latin typeface="Times New Roman" panose="02020603050405020304" pitchFamily="18" charset="0"/>
                <a:ea typeface="Calibri" panose="020F0502020204030204" pitchFamily="34" charset="0"/>
                <a:cs typeface="Times New Roman" panose="02020603050405020304" pitchFamily="18" charset="0"/>
              </a:rPr>
              <a:t>Amazon Company has integrated several strategies to polish its marketing campaigns to win its esteem customers and also beat the ever growing competition from other similar </a:t>
            </a:r>
            <a:r>
              <a:rPr lang="en-US" dirty="0" err="1">
                <a:latin typeface="Times New Roman" panose="02020603050405020304" pitchFamily="18" charset="0"/>
                <a:ea typeface="Calibri" panose="020F0502020204030204" pitchFamily="34" charset="0"/>
                <a:cs typeface="Times New Roman" panose="02020603050405020304" pitchFamily="18" charset="0"/>
              </a:rPr>
              <a:t>organisations</a:t>
            </a:r>
            <a:r>
              <a:rPr lang="en-US" dirty="0">
                <a:latin typeface="Times New Roman" panose="02020603050405020304" pitchFamily="18" charset="0"/>
                <a:ea typeface="Calibri" panose="020F0502020204030204" pitchFamily="34" charset="0"/>
                <a:cs typeface="Times New Roman" panose="02020603050405020304" pitchFamily="18" charset="0"/>
              </a:rPr>
              <a:t>.</a:t>
            </a:r>
          </a:p>
          <a:p>
            <a:pPr>
              <a:buFont typeface="Wingdings" panose="05000000000000000000" pitchFamily="2" charset="2"/>
              <a:buChar char="Ø"/>
            </a:pPr>
            <a:r>
              <a:rPr lang="en-US" dirty="0">
                <a:latin typeface="Times New Roman" panose="02020603050405020304" pitchFamily="18" charset="0"/>
                <a:ea typeface="Calibri" panose="020F0502020204030204" pitchFamily="34" charset="0"/>
                <a:cs typeface="Times New Roman" panose="02020603050405020304" pitchFamily="18" charset="0"/>
              </a:rPr>
              <a:t>Market segmentation is one primary strategy that Amazon needs to incorporate to bolster its market share.</a:t>
            </a:r>
          </a:p>
          <a:p>
            <a:pPr>
              <a:buFont typeface="Wingdings" panose="05000000000000000000" pitchFamily="2" charset="2"/>
              <a:buChar char="Ø"/>
            </a:pPr>
            <a:r>
              <a:rPr lang="en-US" dirty="0">
                <a:latin typeface="Times New Roman" panose="02020603050405020304" pitchFamily="18" charset="0"/>
                <a:ea typeface="Calibri" panose="020F0502020204030204" pitchFamily="34" charset="0"/>
                <a:cs typeface="Times New Roman" panose="02020603050405020304" pitchFamily="18" charset="0"/>
              </a:rPr>
              <a:t>SWOT analysis of the </a:t>
            </a:r>
            <a:r>
              <a:rPr lang="en-US" dirty="0" err="1">
                <a:latin typeface="Times New Roman" panose="02020603050405020304" pitchFamily="18" charset="0"/>
                <a:ea typeface="Calibri" panose="020F0502020204030204" pitchFamily="34" charset="0"/>
                <a:cs typeface="Times New Roman" panose="02020603050405020304" pitchFamily="18" charset="0"/>
              </a:rPr>
              <a:t>organisation</a:t>
            </a:r>
            <a:r>
              <a:rPr lang="en-US" dirty="0">
                <a:latin typeface="Times New Roman" panose="02020603050405020304" pitchFamily="18" charset="0"/>
                <a:ea typeface="Calibri" panose="020F0502020204030204" pitchFamily="34" charset="0"/>
                <a:cs typeface="Times New Roman" panose="02020603050405020304" pitchFamily="18" charset="0"/>
              </a:rPr>
              <a:t> and these four main types of market segmentation are demographic, geographic, behavioral, and psychographic</a:t>
            </a: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334789" y="2378464"/>
            <a:ext cx="4000320" cy="3245959"/>
          </a:xfrm>
          <a:prstGeom prst="rect">
            <a:avLst/>
          </a:prstGeom>
        </p:spPr>
      </p:pic>
    </p:spTree>
    <p:extLst>
      <p:ext uri="{BB962C8B-B14F-4D97-AF65-F5344CB8AC3E}">
        <p14:creationId xmlns:p14="http://schemas.microsoft.com/office/powerpoint/2010/main" val="1246473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dirty="0">
                <a:latin typeface="Times New Roman" panose="02020603050405020304" pitchFamily="18" charset="0"/>
                <a:cs typeface="Times New Roman" panose="02020603050405020304" pitchFamily="18" charset="0"/>
              </a:rPr>
              <a:t>Background of the </a:t>
            </a:r>
            <a:r>
              <a:rPr lang="en-US" sz="3600" dirty="0" err="1">
                <a:latin typeface="Times New Roman" panose="02020603050405020304" pitchFamily="18" charset="0"/>
                <a:cs typeface="Times New Roman" panose="02020603050405020304" pitchFamily="18" charset="0"/>
              </a:rPr>
              <a:t>Organisation</a:t>
            </a:r>
            <a:r>
              <a:rPr lang="en-US" sz="3600"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sz="half" idx="1"/>
          </p:nvPr>
        </p:nvSpPr>
        <p:spPr/>
        <p:txBody>
          <a:bodyPr/>
          <a:lstStyle/>
          <a:p>
            <a:pPr>
              <a:buFont typeface="Arial" panose="020B0604020202020204" pitchFamily="34" charset="0"/>
              <a:buChar char="•"/>
            </a:pPr>
            <a:r>
              <a:rPr lang="en-US" dirty="0">
                <a:latin typeface="Times New Roman" panose="02020603050405020304" pitchFamily="18" charset="0"/>
                <a:ea typeface="Calibri" panose="020F0502020204030204" pitchFamily="34" charset="0"/>
              </a:rPr>
              <a:t>Amazon.com Inc. was founded in the year 1994 in Washington</a:t>
            </a:r>
          </a:p>
          <a:p>
            <a:pPr>
              <a:buFont typeface="Arial" panose="020B0604020202020204" pitchFamily="34" charset="0"/>
              <a:buChar char="•"/>
            </a:pPr>
            <a:r>
              <a:rPr lang="en-US" dirty="0">
                <a:latin typeface="Times New Roman" panose="02020603050405020304" pitchFamily="18" charset="0"/>
                <a:ea typeface="Calibri" panose="020F0502020204030204" pitchFamily="34" charset="0"/>
              </a:rPr>
              <a:t>The </a:t>
            </a:r>
            <a:r>
              <a:rPr lang="en-US" dirty="0" err="1">
                <a:latin typeface="Times New Roman" panose="02020603050405020304" pitchFamily="18" charset="0"/>
                <a:ea typeface="Calibri" panose="020F0502020204030204" pitchFamily="34" charset="0"/>
              </a:rPr>
              <a:t>organisation</a:t>
            </a:r>
            <a:r>
              <a:rPr lang="en-US" dirty="0">
                <a:latin typeface="Times New Roman" panose="02020603050405020304" pitchFamily="18" charset="0"/>
                <a:ea typeface="Calibri" panose="020F0502020204030204" pitchFamily="34" charset="0"/>
              </a:rPr>
              <a:t> now, through its cloud computing company, has earned a total income of $4.2 billion in 2016, and in 2018, it went up to $ 12.4 billion </a:t>
            </a:r>
          </a:p>
          <a:p>
            <a:pPr>
              <a:buFont typeface="Arial" panose="020B0604020202020204" pitchFamily="34" charset="0"/>
              <a:buChar char="•"/>
            </a:pPr>
            <a:r>
              <a:rPr lang="en-US" dirty="0">
                <a:latin typeface="Times New Roman" panose="02020603050405020304" pitchFamily="18" charset="0"/>
                <a:ea typeface="Calibri" panose="020F0502020204030204" pitchFamily="34" charset="0"/>
              </a:rPr>
              <a:t>According to the Forbes list, Amazon is ranked number 4 in the world in terms of brand value and services</a:t>
            </a:r>
            <a:endParaRPr lang="en-US" dirty="0"/>
          </a:p>
        </p:txBody>
      </p:sp>
      <p:pic>
        <p:nvPicPr>
          <p:cNvPr id="2050" name="Picture 2" descr="i.ytimg.com/vi/StaMb1iwPNE/maxresdefaul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4649" y="2191109"/>
            <a:ext cx="4088920" cy="3101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903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0" marR="0" algn="ctr">
              <a:lnSpc>
                <a:spcPct val="200000"/>
              </a:lnSpc>
              <a:spcBef>
                <a:spcPts val="0"/>
              </a:spcBef>
              <a:spcAft>
                <a:spcPts val="800"/>
              </a:spcAft>
            </a:pPr>
            <a:r>
              <a:rPr lang="en-US" sz="3600" b="1" dirty="0">
                <a:effectLst/>
                <a:latin typeface="Times New Roman" panose="02020603050405020304" pitchFamily="18" charset="0"/>
                <a:ea typeface="Calibri" panose="020F0502020204030204" pitchFamily="34" charset="0"/>
                <a:cs typeface="Times New Roman" panose="02020603050405020304" pitchFamily="18" charset="0"/>
              </a:rPr>
              <a:t>Objectives</a:t>
            </a:r>
            <a:br>
              <a:rPr lang="en-US" sz="36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lnSpc>
                <a:spcPct val="200000"/>
              </a:lnSpc>
              <a:spcBef>
                <a:spcPts val="0"/>
              </a:spcBef>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Discuss the </a:t>
            </a:r>
            <a:r>
              <a:rPr lang="en-US" dirty="0" err="1">
                <a:latin typeface="Times New Roman" panose="02020603050405020304" pitchFamily="18" charset="0"/>
                <a:ea typeface="Calibri" panose="020F0502020204030204" pitchFamily="34" charset="0"/>
                <a:cs typeface="Times New Roman" panose="02020603050405020304" pitchFamily="18" charset="0"/>
              </a:rPr>
              <a:t>organisation's</a:t>
            </a:r>
            <a:r>
              <a:rPr lang="en-US" dirty="0">
                <a:latin typeface="Times New Roman" panose="02020603050405020304" pitchFamily="18" charset="0"/>
                <a:ea typeface="Calibri" panose="020F0502020204030204" pitchFamily="34" charset="0"/>
                <a:cs typeface="Times New Roman" panose="02020603050405020304" pitchFamily="18" charset="0"/>
              </a:rPr>
              <a:t> SWOT analysis and how it applies to the </a:t>
            </a:r>
            <a:r>
              <a:rPr lang="en-US" dirty="0" err="1">
                <a:latin typeface="Times New Roman" panose="02020603050405020304" pitchFamily="18" charset="0"/>
                <a:ea typeface="Calibri" panose="020F0502020204030204" pitchFamily="34" charset="0"/>
                <a:cs typeface="Times New Roman" panose="02020603050405020304" pitchFamily="18" charset="0"/>
              </a:rPr>
              <a:t>organisation's</a:t>
            </a:r>
            <a:r>
              <a:rPr lang="en-US" dirty="0">
                <a:latin typeface="Times New Roman" panose="02020603050405020304" pitchFamily="18" charset="0"/>
                <a:ea typeface="Calibri" panose="020F0502020204030204" pitchFamily="34" charset="0"/>
                <a:cs typeface="Times New Roman" panose="02020603050405020304" pitchFamily="18" charset="0"/>
              </a:rPr>
              <a:t> main problem and its recommendation to overcome these challenges.</a:t>
            </a:r>
          </a:p>
          <a:p>
            <a:pPr lvl="0">
              <a:lnSpc>
                <a:spcPct val="200000"/>
              </a:lnSpc>
              <a:spcBef>
                <a:spcPts val="0"/>
              </a:spcBef>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Analyze how the market segmentation works and how significant they are in shaping the market share of an </a:t>
            </a:r>
            <a:r>
              <a:rPr lang="en-US" dirty="0" err="1">
                <a:latin typeface="Times New Roman" panose="02020603050405020304" pitchFamily="18" charset="0"/>
                <a:ea typeface="Calibri" panose="020F0502020204030204" pitchFamily="34" charset="0"/>
                <a:cs typeface="Times New Roman" panose="02020603050405020304" pitchFamily="18" charset="0"/>
              </a:rPr>
              <a:t>organisation</a:t>
            </a:r>
            <a:r>
              <a:rPr lang="en-US" dirty="0">
                <a:latin typeface="Times New Roman" panose="02020603050405020304" pitchFamily="18" charset="0"/>
                <a:ea typeface="Calibri" panose="020F0502020204030204" pitchFamily="34" charset="0"/>
                <a:cs typeface="Times New Roman" panose="02020603050405020304" pitchFamily="18" charset="0"/>
              </a:rPr>
              <a:t>.</a:t>
            </a:r>
          </a:p>
          <a:p>
            <a:pPr lvl="0">
              <a:lnSpc>
                <a:spcPct val="200000"/>
              </a:lnSpc>
              <a:spcBef>
                <a:spcPts val="0"/>
              </a:spcBef>
              <a:spcAft>
                <a:spcPts val="80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 Apply the four primary processes of market segmentation to Amazon and how they would help in handling competition in the market.</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8926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107000"/>
              </a:lnSpc>
              <a:spcBef>
                <a:spcPts val="0"/>
              </a:spcBef>
              <a:spcAft>
                <a:spcPts val="8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SWOT Analysis</a:t>
            </a:r>
            <a:br>
              <a:rPr lang="en-US" sz="40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p:txBody>
          <a:bodyPr>
            <a:normAutofit/>
          </a:bodyPr>
          <a:lstStyle/>
          <a:p>
            <a:pPr>
              <a:lnSpc>
                <a:spcPct val="120000"/>
              </a:lnSpc>
              <a:buFont typeface="Wingdings" panose="05000000000000000000" pitchFamily="2" charset="2"/>
              <a:buChar char="§"/>
            </a:pPr>
            <a:r>
              <a:rPr lang="en-US" dirty="0">
                <a:latin typeface="Times New Roman" panose="02020603050405020304" pitchFamily="18" charset="0"/>
                <a:ea typeface="Calibri" panose="020F0502020204030204" pitchFamily="34" charset="0"/>
              </a:rPr>
              <a:t>One of Amazon's strength is its customer-centric</a:t>
            </a:r>
          </a:p>
          <a:p>
            <a:pPr>
              <a:lnSpc>
                <a:spcPct val="120000"/>
              </a:lnSpc>
              <a:buFont typeface="Wingdings" panose="05000000000000000000" pitchFamily="2" charset="2"/>
              <a:buChar char="§"/>
            </a:pPr>
            <a:r>
              <a:rPr lang="en-US" dirty="0">
                <a:latin typeface="Times New Roman" panose="02020603050405020304" pitchFamily="18" charset="0"/>
                <a:ea typeface="Calibri" panose="020F0502020204030204" pitchFamily="34" charset="0"/>
              </a:rPr>
              <a:t>Shrinking margins are some of the weaknesses experienced by Amazon Company</a:t>
            </a:r>
          </a:p>
          <a:p>
            <a:pPr>
              <a:lnSpc>
                <a:spcPct val="120000"/>
              </a:lnSpc>
              <a:buFont typeface="Wingdings" panose="05000000000000000000" pitchFamily="2" charset="2"/>
              <a:buChar char="§"/>
            </a:pPr>
            <a:r>
              <a:rPr lang="en-US" dirty="0">
                <a:latin typeface="Times New Roman" panose="02020603050405020304" pitchFamily="18" charset="0"/>
                <a:ea typeface="Calibri" panose="020F0502020204030204" pitchFamily="34" charset="0"/>
              </a:rPr>
              <a:t>Backward integration is the foremost opportunity for the </a:t>
            </a:r>
            <a:r>
              <a:rPr lang="en-US" dirty="0" err="1">
                <a:latin typeface="Times New Roman" panose="02020603050405020304" pitchFamily="18" charset="0"/>
                <a:ea typeface="Calibri" panose="020F0502020204030204" pitchFamily="34" charset="0"/>
              </a:rPr>
              <a:t>organisation</a:t>
            </a:r>
            <a:r>
              <a:rPr lang="en-US" dirty="0">
                <a:latin typeface="Times New Roman" panose="02020603050405020304" pitchFamily="18" charset="0"/>
                <a:ea typeface="Calibri" panose="020F0502020204030204" pitchFamily="34" charset="0"/>
              </a:rPr>
              <a:t> to come up with different sorts of brands and get the market liking.</a:t>
            </a:r>
          </a:p>
          <a:p>
            <a:pPr>
              <a:lnSpc>
                <a:spcPct val="120000"/>
              </a:lnSpc>
              <a:buFont typeface="Wingdings" panose="05000000000000000000" pitchFamily="2" charset="2"/>
              <a:buChar char="§"/>
            </a:pPr>
            <a:r>
              <a:rPr lang="en-US" dirty="0">
                <a:latin typeface="Times New Roman" panose="02020603050405020304" pitchFamily="18" charset="0"/>
                <a:ea typeface="Calibri" panose="020F0502020204030204" pitchFamily="34" charset="0"/>
              </a:rPr>
              <a:t> One of the biggest threat includes the low entry barriers of the industry.</a:t>
            </a:r>
          </a:p>
          <a:p>
            <a:pPr>
              <a:lnSpc>
                <a:spcPct val="120000"/>
              </a:lnSpc>
            </a:pP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74" name="Picture 2" descr="https://www.strategicmanagementinsight.com/swot-analyses/img/amazon-swot-analysi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2778" y="2060575"/>
            <a:ext cx="4024522" cy="3393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88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200000"/>
              </a:lnSpc>
              <a:spcBef>
                <a:spcPts val="0"/>
              </a:spcBef>
              <a:spcAft>
                <a:spcPts val="800"/>
              </a:spcAft>
            </a:pPr>
            <a:r>
              <a:rPr lang="en-US" sz="4000" b="1" dirty="0">
                <a:latin typeface="Times New Roman" panose="02020603050405020304" pitchFamily="18" charset="0"/>
                <a:ea typeface="Calibri" panose="020F0502020204030204" pitchFamily="34" charset="0"/>
                <a:cs typeface="Times New Roman" panose="02020603050405020304" pitchFamily="18" charset="0"/>
              </a:rPr>
              <a:t>Market Segmentation in Amazon</a:t>
            </a:r>
            <a:br>
              <a:rPr lang="en-US" sz="40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R="0">
              <a:lnSpc>
                <a:spcPct val="200000"/>
              </a:lnSpc>
              <a:spcBef>
                <a:spcPts val="0"/>
              </a:spcBef>
              <a:spcAft>
                <a:spcPts val="800"/>
              </a:spcAft>
              <a:buFont typeface="Wingdings" panose="05000000000000000000" pitchFamily="2" charset="2"/>
              <a:buChar char="§"/>
            </a:pPr>
            <a:r>
              <a:rPr lang="en-US" b="1" dirty="0">
                <a:latin typeface="Times New Roman" panose="02020603050405020304" pitchFamily="18" charset="0"/>
                <a:ea typeface="Calibri" panose="020F0502020204030204" pitchFamily="34" charset="0"/>
                <a:cs typeface="Times New Roman" panose="02020603050405020304" pitchFamily="18" charset="0"/>
              </a:rPr>
              <a:t>Psychographic Market Segmentation</a:t>
            </a:r>
          </a:p>
          <a:p>
            <a:pPr>
              <a:lnSpc>
                <a:spcPct val="200000"/>
              </a:lnSpc>
              <a:spcBef>
                <a:spcPts val="0"/>
              </a:spcBef>
              <a:spcAft>
                <a:spcPts val="800"/>
              </a:spcAft>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Demographic Segmentation</a:t>
            </a:r>
            <a:endParaRPr lang="en-US" dirty="0">
              <a:latin typeface="Times New Roman" panose="02020603050405020304" pitchFamily="18" charset="0"/>
              <a:cs typeface="Times New Roman" panose="02020603050405020304" pitchFamily="18" charset="0"/>
            </a:endParaRPr>
          </a:p>
          <a:p>
            <a:pPr marR="0">
              <a:lnSpc>
                <a:spcPct val="200000"/>
              </a:lnSpc>
              <a:spcBef>
                <a:spcPts val="0"/>
              </a:spcBef>
              <a:spcAft>
                <a:spcPts val="800"/>
              </a:spcAft>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Geographic Segmentation</a:t>
            </a:r>
          </a:p>
          <a:p>
            <a:pPr marR="0">
              <a:lnSpc>
                <a:spcPct val="200000"/>
              </a:lnSpc>
              <a:spcBef>
                <a:spcPts val="0"/>
              </a:spcBef>
              <a:spcAft>
                <a:spcPts val="800"/>
              </a:spcAft>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Behavioral Segmentation</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44651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200000"/>
              </a:lnSpc>
              <a:spcBef>
                <a:spcPts val="0"/>
              </a:spcBef>
              <a:spcAft>
                <a:spcPts val="800"/>
              </a:spcAft>
            </a:pPr>
            <a:r>
              <a:rPr lang="en-US" sz="4000" b="1" dirty="0">
                <a:latin typeface="Times New Roman" panose="02020603050405020304" pitchFamily="18" charset="0"/>
                <a:ea typeface="Calibri" panose="020F0502020204030204" pitchFamily="34" charset="0"/>
                <a:cs typeface="Times New Roman" panose="02020603050405020304" pitchFamily="18" charset="0"/>
              </a:rPr>
              <a:t>The Significance of Market Segmentation</a:t>
            </a:r>
            <a:br>
              <a:rPr lang="en-US" sz="40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US" dirty="0">
                <a:latin typeface="Times New Roman" panose="02020603050405020304" pitchFamily="18" charset="0"/>
                <a:ea typeface="Calibri" panose="020F0502020204030204" pitchFamily="34" charset="0"/>
              </a:rPr>
              <a:t>The core consideration of having a successful market campaign for the </a:t>
            </a:r>
            <a:r>
              <a:rPr lang="en-US" dirty="0" err="1">
                <a:latin typeface="Times New Roman" panose="02020603050405020304" pitchFamily="18" charset="0"/>
                <a:ea typeface="Calibri" panose="020F0502020204030204" pitchFamily="34" charset="0"/>
              </a:rPr>
              <a:t>organisation</a:t>
            </a:r>
            <a:r>
              <a:rPr lang="en-US" dirty="0">
                <a:latin typeface="Times New Roman" panose="02020603050405020304" pitchFamily="18" charset="0"/>
                <a:ea typeface="Calibri" panose="020F0502020204030204" pitchFamily="34" charset="0"/>
              </a:rPr>
              <a:t> is always to have the customers receiving the message of the </a:t>
            </a:r>
            <a:r>
              <a:rPr lang="en-US" dirty="0" err="1">
                <a:latin typeface="Times New Roman" panose="02020603050405020304" pitchFamily="18" charset="0"/>
                <a:ea typeface="Calibri" panose="020F0502020204030204" pitchFamily="34" charset="0"/>
              </a:rPr>
              <a:t>organisation</a:t>
            </a:r>
            <a:r>
              <a:rPr lang="en-US" dirty="0">
                <a:latin typeface="Times New Roman" panose="02020603050405020304" pitchFamily="18" charset="0"/>
                <a:ea typeface="Calibri" panose="020F0502020204030204" pitchFamily="34" charset="0"/>
              </a:rPr>
              <a:t> through advertisement </a:t>
            </a:r>
            <a:r>
              <a:rPr lang="en-US" dirty="0">
                <a:latin typeface="Times New Roman" panose="02020603050405020304" pitchFamily="18" charset="0"/>
                <a:ea typeface="Times New Roman" panose="02020603050405020304" pitchFamily="18" charset="0"/>
              </a:rPr>
              <a:t>(Conaway et al., 2018)</a:t>
            </a:r>
            <a:r>
              <a:rPr lang="en-US" dirty="0">
                <a:latin typeface="Times New Roman" panose="02020603050405020304" pitchFamily="18" charset="0"/>
                <a:ea typeface="Calibri" panose="020F0502020204030204" pitchFamily="34" charset="0"/>
              </a:rPr>
              <a:t>.</a:t>
            </a:r>
          </a:p>
          <a:p>
            <a:r>
              <a:rPr lang="en-US" dirty="0">
                <a:latin typeface="Times New Roman" panose="02020603050405020304" pitchFamily="18" charset="0"/>
                <a:ea typeface="Calibri" panose="020F0502020204030204" pitchFamily="34" charset="0"/>
              </a:rPr>
              <a:t>Also, market segmentation, where the customers' needs are categorized according to their preference, would win the hearts of the customers in a big way</a:t>
            </a:r>
            <a:endParaRPr lang="en-US" dirty="0"/>
          </a:p>
        </p:txBody>
      </p:sp>
    </p:spTree>
    <p:extLst>
      <p:ext uri="{BB962C8B-B14F-4D97-AF65-F5344CB8AC3E}">
        <p14:creationId xmlns:p14="http://schemas.microsoft.com/office/powerpoint/2010/main" val="3298980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200000"/>
              </a:lnSpc>
              <a:spcBef>
                <a:spcPts val="0"/>
              </a:spcBef>
              <a:spcAft>
                <a:spcPts val="800"/>
              </a:spcAft>
            </a:pPr>
            <a:r>
              <a:rPr lang="en-US" sz="4000" b="1" dirty="0">
                <a:latin typeface="Times New Roman" panose="02020603050405020304" pitchFamily="18" charset="0"/>
                <a:ea typeface="Calibri" panose="020F0502020204030204" pitchFamily="34" charset="0"/>
                <a:cs typeface="Times New Roman" panose="02020603050405020304" pitchFamily="18" charset="0"/>
              </a:rPr>
              <a:t>How Amazon Needs to Work</a:t>
            </a:r>
            <a:br>
              <a:rPr lang="en-US" sz="40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US" dirty="0">
                <a:latin typeface="Times New Roman" panose="02020603050405020304" pitchFamily="18" charset="0"/>
                <a:ea typeface="Calibri" panose="020F0502020204030204" pitchFamily="34" charset="0"/>
              </a:rPr>
              <a:t>Many companies have been segmenting their customers separately according to their demographic and geographic information.</a:t>
            </a:r>
          </a:p>
          <a:p>
            <a:r>
              <a:rPr lang="en-US" dirty="0">
                <a:latin typeface="Times New Roman" panose="02020603050405020304" pitchFamily="18" charset="0"/>
                <a:ea typeface="Calibri" panose="020F0502020204030204" pitchFamily="34" charset="0"/>
              </a:rPr>
              <a:t>The aim is that by targeting the customers in this way, the </a:t>
            </a:r>
            <a:r>
              <a:rPr lang="en-US" dirty="0" err="1">
                <a:latin typeface="Times New Roman" panose="02020603050405020304" pitchFamily="18" charset="0"/>
                <a:ea typeface="Calibri" panose="020F0502020204030204" pitchFamily="34" charset="0"/>
              </a:rPr>
              <a:t>organisation</a:t>
            </a:r>
            <a:r>
              <a:rPr lang="en-US" dirty="0">
                <a:latin typeface="Times New Roman" panose="02020603050405020304" pitchFamily="18" charset="0"/>
                <a:ea typeface="Calibri" panose="020F0502020204030204" pitchFamily="34" charset="0"/>
              </a:rPr>
              <a:t> would cover a wide area of its customers and their different preferences depending on age, gender, and other considerations.</a:t>
            </a:r>
            <a:endParaRPr lang="en-US" dirty="0"/>
          </a:p>
        </p:txBody>
      </p:sp>
    </p:spTree>
    <p:extLst>
      <p:ext uri="{BB962C8B-B14F-4D97-AF65-F5344CB8AC3E}">
        <p14:creationId xmlns:p14="http://schemas.microsoft.com/office/powerpoint/2010/main" val="540150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200000"/>
              </a:lnSpc>
              <a:spcBef>
                <a:spcPts val="0"/>
              </a:spcBef>
              <a:spcAft>
                <a:spcPts val="800"/>
              </a:spcAft>
            </a:pPr>
            <a:r>
              <a:rPr lang="en-US" sz="4000" dirty="0">
                <a:latin typeface="Times New Roman" panose="02020603050405020304" pitchFamily="18" charset="0"/>
                <a:ea typeface="Calibri" panose="020F0502020204030204" pitchFamily="34" charset="0"/>
                <a:cs typeface="Times New Roman" panose="02020603050405020304" pitchFamily="18" charset="0"/>
              </a:rPr>
              <a:t>Conclusion </a:t>
            </a:r>
            <a:br>
              <a:rPr lang="en-US" sz="40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p:cNvSpPr>
            <a:spLocks noGrp="1"/>
          </p:cNvSpPr>
          <p:nvPr>
            <p:ph idx="1"/>
          </p:nvPr>
        </p:nvSpPr>
        <p:spPr/>
        <p:txBody>
          <a:bodyPr>
            <a:normAutofit/>
          </a:bodyPr>
          <a:lstStyle/>
          <a:p>
            <a:r>
              <a:rPr lang="en-US" dirty="0">
                <a:latin typeface="Times New Roman" panose="02020603050405020304" pitchFamily="18" charset="0"/>
                <a:ea typeface="Calibri" panose="020F0502020204030204" pitchFamily="34" charset="0"/>
              </a:rPr>
              <a:t>In general, this report has looked into the Amazon Company and the possible ways of curbing the overall completion that is seen in the e-commerce industry</a:t>
            </a:r>
          </a:p>
          <a:p>
            <a:r>
              <a:rPr lang="en-US" dirty="0">
                <a:latin typeface="Times New Roman" panose="02020603050405020304" pitchFamily="18" charset="0"/>
                <a:ea typeface="Calibri" panose="020F0502020204030204" pitchFamily="34" charset="0"/>
              </a:rPr>
              <a:t>Possible means of reducing or eliminating this competition. Through this, the aims and objectives of this report have been directed towards evaluating the different business analysis models present in Amazon Company.</a:t>
            </a:r>
          </a:p>
          <a:p>
            <a:r>
              <a:rPr lang="en-US" dirty="0">
                <a:latin typeface="Times New Roman" panose="02020603050405020304" pitchFamily="18" charset="0"/>
              </a:rPr>
              <a:t>The SWOT analysis of the </a:t>
            </a:r>
            <a:r>
              <a:rPr lang="en-US" dirty="0" err="1">
                <a:latin typeface="Times New Roman" panose="02020603050405020304" pitchFamily="18" charset="0"/>
              </a:rPr>
              <a:t>organisation</a:t>
            </a:r>
            <a:r>
              <a:rPr lang="en-US" dirty="0">
                <a:latin typeface="Times New Roman" panose="02020603050405020304" pitchFamily="18" charset="0"/>
              </a:rPr>
              <a:t> have been discussed </a:t>
            </a:r>
          </a:p>
          <a:p>
            <a:r>
              <a:rPr lang="en-US" dirty="0">
                <a:latin typeface="Times New Roman" panose="02020603050405020304" pitchFamily="18" charset="0"/>
                <a:ea typeface="Calibri" panose="020F0502020204030204" pitchFamily="34" charset="0"/>
              </a:rPr>
              <a:t>The report has also suggested and discussed the four-market segmentation to be rolled out in Amazon Company to curb competition in the market.</a:t>
            </a:r>
          </a:p>
        </p:txBody>
      </p:sp>
    </p:spTree>
    <p:extLst>
      <p:ext uri="{BB962C8B-B14F-4D97-AF65-F5344CB8AC3E}">
        <p14:creationId xmlns:p14="http://schemas.microsoft.com/office/powerpoint/2010/main" val="2743188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ctr">
              <a:lnSpc>
                <a:spcPct val="200000"/>
              </a:lnSpc>
              <a:spcBef>
                <a:spcPts val="0"/>
              </a:spcBef>
              <a:spcAft>
                <a:spcPts val="800"/>
              </a:spcAft>
            </a:pPr>
            <a:r>
              <a:rPr lang="en-US" b="1" dirty="0">
                <a:latin typeface="Times New Roman" panose="02020603050405020304" pitchFamily="18" charset="0"/>
                <a:ea typeface="Calibri" panose="020F0502020204030204" pitchFamily="34" charset="0"/>
                <a:cs typeface="Times New Roman" panose="02020603050405020304" pitchFamily="18" charset="0"/>
              </a:rPr>
              <a:t>Recommendations</a:t>
            </a:r>
            <a:br>
              <a:rPr lang="en-US" sz="40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US" dirty="0">
                <a:latin typeface="Times New Roman" panose="02020603050405020304" pitchFamily="18" charset="0"/>
                <a:ea typeface="Calibri" panose="020F0502020204030204" pitchFamily="34" charset="0"/>
              </a:rPr>
              <a:t>Many business people have argued market segmentation as the best way to improve the business focus of many </a:t>
            </a:r>
            <a:r>
              <a:rPr lang="en-US" dirty="0" err="1">
                <a:latin typeface="Times New Roman" panose="02020603050405020304" pitchFamily="18" charset="0"/>
                <a:ea typeface="Calibri" panose="020F0502020204030204" pitchFamily="34" charset="0"/>
              </a:rPr>
              <a:t>organisations</a:t>
            </a:r>
            <a:r>
              <a:rPr lang="en-US" dirty="0">
                <a:latin typeface="Times New Roman" panose="02020603050405020304" pitchFamily="18" charset="0"/>
                <a:ea typeface="Times New Roman" panose="02020603050405020304" pitchFamily="18" charset="0"/>
              </a:rPr>
              <a:t> </a:t>
            </a:r>
          </a:p>
          <a:p>
            <a:r>
              <a:rPr lang="en-US" dirty="0">
                <a:latin typeface="Times New Roman" panose="02020603050405020304" pitchFamily="18" charset="0"/>
                <a:ea typeface="Calibri" panose="020F0502020204030204" pitchFamily="34" charset="0"/>
              </a:rPr>
              <a:t>product development is fundamentally improved by market segmentation</a:t>
            </a:r>
            <a:r>
              <a:rPr lang="en-US" dirty="0">
                <a:latin typeface="Times New Roman" panose="02020603050405020304" pitchFamily="18" charset="0"/>
                <a:ea typeface="Times New Roman" panose="02020603050405020304" pitchFamily="18" charset="0"/>
              </a:rPr>
              <a:t> </a:t>
            </a:r>
          </a:p>
          <a:p>
            <a:r>
              <a:rPr lang="en-US" dirty="0">
                <a:latin typeface="Times New Roman" panose="02020603050405020304" pitchFamily="18" charset="0"/>
                <a:ea typeface="Calibri" panose="020F0502020204030204" pitchFamily="34" charset="0"/>
              </a:rPr>
              <a:t>Market segmentation should be quantifiable which includes the concepts of its value, profiles, purchasing power, and its overall size.</a:t>
            </a:r>
          </a:p>
          <a:p>
            <a:r>
              <a:rPr lang="en-US" dirty="0">
                <a:latin typeface="Times New Roman" panose="02020603050405020304" pitchFamily="18" charset="0"/>
                <a:ea typeface="Calibri" panose="020F0502020204030204" pitchFamily="34" charset="0"/>
              </a:rPr>
              <a:t>The longevity of the consumers is another consideration for this factor since it would be pointless to waste money, time, and effort in a particular market audience that would soon disappear within a short period.</a:t>
            </a:r>
            <a:endParaRPr lang="en-US" dirty="0"/>
          </a:p>
        </p:txBody>
      </p:sp>
    </p:spTree>
    <p:extLst>
      <p:ext uri="{BB962C8B-B14F-4D97-AF65-F5344CB8AC3E}">
        <p14:creationId xmlns:p14="http://schemas.microsoft.com/office/powerpoint/2010/main" val="28265717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1425</Words>
  <Application>Microsoft Macintosh PowerPoint</Application>
  <PresentationFormat>Widescreen</PresentationFormat>
  <Paragraphs>58</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Times New Roman</vt:lpstr>
      <vt:lpstr>Wingdings</vt:lpstr>
      <vt:lpstr>Wingdings 3</vt:lpstr>
      <vt:lpstr>Ion</vt:lpstr>
      <vt:lpstr>Consultancy Project </vt:lpstr>
      <vt:lpstr>Introduction</vt:lpstr>
      <vt:lpstr>Background of the Organisation </vt:lpstr>
      <vt:lpstr>Objectives </vt:lpstr>
      <vt:lpstr>SWOT Analysis </vt:lpstr>
      <vt:lpstr>Market Segmentation in Amazon </vt:lpstr>
      <vt:lpstr>The Significance of Market Segmentation </vt:lpstr>
      <vt:lpstr>How Amazon Needs to Work </vt:lpstr>
      <vt:lpstr>Conclusion  </vt:lpstr>
      <vt:lpstr>Recommendations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Project </dc:title>
  <dc:creator>Saghar Abed (1707252)</dc:creator>
  <cp:lastModifiedBy>Saghar Abed (1707252)</cp:lastModifiedBy>
  <cp:revision>1</cp:revision>
  <dcterms:created xsi:type="dcterms:W3CDTF">2020-06-01T16:06:44Z</dcterms:created>
  <dcterms:modified xsi:type="dcterms:W3CDTF">2020-06-01T16:06:58Z</dcterms:modified>
</cp:coreProperties>
</file>