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50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29FA8-B58F-095F-E58E-0986B145BB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327B1B-453D-1EAA-8FE2-DB234450F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40BC60-773D-A636-6A44-909F9FB98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F14F1-94E3-6FD8-1938-EC0CD75A2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63F96-AA5B-A499-F3F7-34FE1CE34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86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36854-58E2-B221-F033-ED796A953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3CB14-1ADE-2E4E-5F15-65542FB66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5A6A9-9B9E-B952-303F-09CFD667D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027AC-9DE5-511C-BD04-357B9E775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080068-75AB-F2C3-D6F5-DC3754DD6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07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BB8BC-783D-4648-5708-71FB179D6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88CD4-8402-FFFE-B97A-99BC880D6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077CF-CBD7-D37C-D0C4-239C33FF9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04B8C-1F1F-E134-88BC-7421DB7EE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9CBD78-78A7-A978-03B6-A63330C60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483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634EF-B654-1AE9-3BBB-A00D2E2D9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1977B5-69FA-8807-1A9B-8C05765D82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BA7247-FAE1-5CE6-1F49-CFBDB0B54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ABFD57-B2B3-C366-0AEA-E27981C4A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7A808-D05D-1B57-6878-F393C973F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D44A96-C1C5-D8B2-32EC-A4706408F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974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C7EFA-931E-51BC-6165-9D77AA14D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6F19B-B3EB-D22B-699C-93B0E8FC8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5A2190-859B-299D-381F-510BEB3D76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E27399-B25E-B9EB-F33A-E13E6AFD7F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C0E9A3-01D5-991B-C417-F330CACD41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89238E-7FA5-8AC2-B4E5-04D137318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8BC831-272D-14A6-E814-2F88FA85E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45580D-EBE8-AD6A-A855-87B02B625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596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D5936-935D-2794-5EE9-875CC597B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99F3A7-230C-3B37-1328-D4326EDE7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DFC586-5FAF-3D7E-F818-5DC286C6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F13CA9-8211-B401-160E-DC1D213A2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64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B8EE0E-025E-8EAE-AD22-AA742B42E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D214BA-0026-98A4-B1F3-28A800935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883B44-96D8-F767-6085-7DA44C0AF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41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F6B16-D583-B44E-BC31-5134FDF5D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CA619-82BE-8ACE-C767-1989CDD12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4E884-8B8A-51B7-6815-B63E295F3B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16DBCD-7EA6-2908-1896-905DF38DB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74143-2B3E-6FF4-8286-7BC478E2D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51505B-18D9-CD32-52A7-3E0BE5C7C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4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7D4C3-1D01-D45B-B9EC-39E502C77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0EE8F2-CFA6-83CA-3766-2A0729D43C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91A15-CAE9-5060-5D06-C256E4BB25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B4EA0B-E5AB-F121-F627-B0D9ED1A5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C52069-C791-E01A-61E1-95B241973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3DC30-0459-99FC-CC63-A870F664F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02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8A23A-D05E-452A-185F-A0039AE04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F116B-905E-5546-8ED2-36303C4D2B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D1575-DA8A-459C-D10A-F2B9690B8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96DD8-D9BC-B3F2-4ACD-A26BC0EDD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03461-53D6-3B0E-A238-07A1F24C7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38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B5F912-692F-6CD8-F18B-530EEEC9A2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03D99-B345-6031-B6F8-32BADFBE1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B7C15-466C-579C-0ECB-2CC6B6D5B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9656E-0321-C686-187F-8214082CA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9D345F-9AB2-ABF8-C8B5-4C4DC2BA8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9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7C7213-DF1E-33A9-5A09-F4E66C766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5E833-0C54-5BDC-6199-169B9A3EF5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D4C4B-75EB-6F0A-D7CB-AB23F084A8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077840-38FC-4380-8784-3A7146639105}" type="datetimeFigureOut">
              <a:rPr lang="en-GB" smtClean="0"/>
              <a:t>19/10/2025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BEDC6-4569-44E9-CC30-2B9177FD7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3CE00-DC1C-2825-6547-3ED7D47B4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1ABE45-F3B0-4266-86D3-CA840EF82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81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estbook.com/key-differences/difference-between-product-and-production-concept" TargetMode="External"/><Relationship Id="rId2" Type="http://schemas.openxmlformats.org/officeDocument/2006/relationships/hyperlink" Target="https://bbanote.org/production-concep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baskool.com/business-concepts/marketing-and-strategy-terms/3235-production-concep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2616E71-7702-4514-BCE4-BAADB22ED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15F9A7D7-E8EB-49D7-ACB0-13481EF1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044CB560-3BF4-4256-8C60-8864DA0ABF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2840072-D6EC-480D-9A1B-928B36F923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CADDA0B4-EE72-46AA-A7BB-C271924B72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B2519E48-483B-4612-935D-790A10605F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4A86C0E-09EA-A5C6-8E66-548356945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3531" y="655847"/>
            <a:ext cx="5589793" cy="5523362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EC9E334-193D-DF0A-0779-DA5158BB4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2677" y="2390523"/>
            <a:ext cx="5422590" cy="1970600"/>
          </a:xfrm>
          <a:solidFill>
            <a:schemeClr val="accent3">
              <a:lumMod val="75000"/>
            </a:schemeClr>
          </a:solidFill>
          <a:effectLst>
            <a:softEdge rad="317500"/>
          </a:effectLst>
        </p:spPr>
        <p:txBody>
          <a:bodyPr anchor="b">
            <a:normAutofit/>
          </a:bodyPr>
          <a:lstStyle/>
          <a:p>
            <a:pPr algn="l"/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The most efficient concept for business in 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42286D-C7A9-ADC8-2DF4-10E22958BA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2158" y="5520452"/>
            <a:ext cx="5203989" cy="555097"/>
          </a:xfrm>
        </p:spPr>
        <p:txBody>
          <a:bodyPr anchor="t">
            <a:normAutofit/>
          </a:bodyPr>
          <a:lstStyle/>
          <a:p>
            <a:pPr algn="l"/>
            <a:r>
              <a:rPr lang="en-GB" sz="32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Somerda Iancu</a:t>
            </a:r>
          </a:p>
        </p:txBody>
      </p:sp>
    </p:spTree>
    <p:extLst>
      <p:ext uri="{BB962C8B-B14F-4D97-AF65-F5344CB8AC3E}">
        <p14:creationId xmlns:p14="http://schemas.microsoft.com/office/powerpoint/2010/main" val="312258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Slide Background Fill">
            <a:extLst>
              <a:ext uri="{FF2B5EF4-FFF2-40B4-BE49-F238E27FC236}">
                <a16:creationId xmlns:a16="http://schemas.microsoft.com/office/drawing/2014/main" id="{913AE63C-D5B4-45D1-ACFC-648CFFCF9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12BBDB1-A811-4A94-B034-72085F97A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2" name="Color">
              <a:extLst>
                <a:ext uri="{FF2B5EF4-FFF2-40B4-BE49-F238E27FC236}">
                  <a16:creationId xmlns:a16="http://schemas.microsoft.com/office/drawing/2014/main" id="{3FB23A95-33AD-4DE4-895C-417071F3B0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Color">
              <a:extLst>
                <a:ext uri="{FF2B5EF4-FFF2-40B4-BE49-F238E27FC236}">
                  <a16:creationId xmlns:a16="http://schemas.microsoft.com/office/drawing/2014/main" id="{9EF3A635-DBD5-4992-A85E-C24680FFE8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B054682E-3174-6481-DD29-765ADE11B3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848"/>
          <a:stretch>
            <a:fillRect/>
          </a:stretch>
        </p:blipFill>
        <p:spPr>
          <a:xfrm>
            <a:off x="6564885" y="123540"/>
            <a:ext cx="5526504" cy="327004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6A5C0D-09F8-0384-4533-CED4A01186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23" r="-2" b="-2"/>
          <a:stretch>
            <a:fillRect/>
          </a:stretch>
        </p:blipFill>
        <p:spPr>
          <a:xfrm>
            <a:off x="6697193" y="3408219"/>
            <a:ext cx="5377316" cy="3181767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0900D6-C672-53EE-2007-6E2E50AD1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858" y="1778750"/>
            <a:ext cx="3791921" cy="817046"/>
          </a:xfrm>
          <a:solidFill>
            <a:schemeClr val="accent3">
              <a:lumMod val="75000"/>
            </a:schemeClr>
          </a:solidFill>
          <a:effectLst>
            <a:softEdge rad="127000"/>
          </a:effectLst>
        </p:spPr>
        <p:txBody>
          <a:bodyPr anchor="b"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75D85-FED1-FDD1-A20E-07BC22FB4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382" y="3644988"/>
            <a:ext cx="5309617" cy="2536356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production concept emphasises efficiency and affordability (Kotler &amp; Amstrong, 2015).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emerged during industrialisation but remains highly relevant today.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businesses use data and automation to enhance production (Darmawan, 2021).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688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963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8FB4AD-41E6-47ED-BDA3-A923E30D3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7034"/>
            <a:ext cx="12188949" cy="6858000"/>
            <a:chOff x="-2848" y="0"/>
            <a:chExt cx="12188949" cy="6858000"/>
          </a:xfrm>
        </p:grpSpPr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6BAE21C0-2D03-4FC3-9667-4C4B9CC76B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 Cover">
              <a:extLst>
                <a:ext uri="{FF2B5EF4-FFF2-40B4-BE49-F238E27FC236}">
                  <a16:creationId xmlns:a16="http://schemas.microsoft.com/office/drawing/2014/main" id="{FCB3CB3B-5D77-4F1E-A155-DF4EE6E859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4F4E70D-A4C9-44E3-A00A-F3AD121AC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E8AFF701-6A8D-44BD-8C85-9EE4110F6B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7D44C50E-4B0D-458E-8745-151B0968E5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9AEAD22-89DC-556E-637A-A879392844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0014" r="1" b="24438"/>
          <a:stretch>
            <a:fillRect/>
          </a:stretch>
        </p:blipFill>
        <p:spPr>
          <a:xfrm>
            <a:off x="6218160" y="286218"/>
            <a:ext cx="5030802" cy="312431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08EEBC-C284-F1CE-10E3-3828F0C54A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438" r="11053" b="3"/>
          <a:stretch>
            <a:fillRect/>
          </a:stretch>
        </p:blipFill>
        <p:spPr>
          <a:xfrm>
            <a:off x="7082810" y="3440249"/>
            <a:ext cx="5073432" cy="3150793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F61F91B-361F-4DD4-9DD1-C381F901C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77608" y="6400535"/>
              <a:ext cx="985772" cy="457465"/>
            </a:xfrm>
            <a:custGeom>
              <a:avLst/>
              <a:gdLst>
                <a:gd name="connsiteX0" fmla="*/ 492886 w 985772"/>
                <a:gd name="connsiteY0" fmla="*/ 0 h 460049"/>
                <a:gd name="connsiteX1" fmla="*/ 979365 w 985772"/>
                <a:gd name="connsiteY1" fmla="*/ 396492 h 460049"/>
                <a:gd name="connsiteX2" fmla="*/ 985772 w 985772"/>
                <a:gd name="connsiteY2" fmla="*/ 460049 h 460049"/>
                <a:gd name="connsiteX3" fmla="*/ 0 w 985772"/>
                <a:gd name="connsiteY3" fmla="*/ 460049 h 460049"/>
                <a:gd name="connsiteX4" fmla="*/ 6407 w 985772"/>
                <a:gd name="connsiteY4" fmla="*/ 396492 h 460049"/>
                <a:gd name="connsiteX5" fmla="*/ 492886 w 985772"/>
                <a:gd name="connsiteY5" fmla="*/ 0 h 46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85772" h="460049">
                  <a:moveTo>
                    <a:pt x="492886" y="0"/>
                  </a:moveTo>
                  <a:cubicBezTo>
                    <a:pt x="732851" y="0"/>
                    <a:pt x="933061" y="170215"/>
                    <a:pt x="979365" y="396492"/>
                  </a:cubicBezTo>
                  <a:lnTo>
                    <a:pt x="985772" y="460049"/>
                  </a:lnTo>
                  <a:lnTo>
                    <a:pt x="0" y="460049"/>
                  </a:lnTo>
                  <a:lnTo>
                    <a:pt x="6407" y="396492"/>
                  </a:lnTo>
                  <a:cubicBezTo>
                    <a:pt x="52711" y="170215"/>
                    <a:pt x="252921" y="0"/>
                    <a:pt x="492886" y="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2CFE467-E7CF-49C4-3F45-BF06AD20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970" y="1778750"/>
            <a:ext cx="4499051" cy="718508"/>
          </a:xfrm>
          <a:solidFill>
            <a:schemeClr val="accent3">
              <a:lumMod val="75000"/>
            </a:schemeClr>
          </a:solidFill>
          <a:effectLst>
            <a:softEdge rad="127000"/>
          </a:effectLst>
        </p:spPr>
        <p:txBody>
          <a:bodyPr anchor="b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Core Principles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67CFF-5D6B-F6B7-4CEA-5828CE8BF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703" y="3812005"/>
            <a:ext cx="5821537" cy="1968696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Operations and processes are more efficient (Kotler &amp; Amstrong, 2015).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Economies of scale reduce costs and increase output.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Quality control creates trust and loyalty with customers. 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622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963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8FB4AD-41E6-47ED-BDA3-A923E30D3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7034"/>
            <a:ext cx="12188949" cy="6858000"/>
            <a:chOff x="-2848" y="0"/>
            <a:chExt cx="12188949" cy="6858000"/>
          </a:xfrm>
        </p:grpSpPr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6BAE21C0-2D03-4FC3-9667-4C4B9CC76B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 Cover">
              <a:extLst>
                <a:ext uri="{FF2B5EF4-FFF2-40B4-BE49-F238E27FC236}">
                  <a16:creationId xmlns:a16="http://schemas.microsoft.com/office/drawing/2014/main" id="{FCB3CB3B-5D77-4F1E-A155-DF4EE6E859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4F4E70D-A4C9-44E3-A00A-F3AD121AC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E8AFF701-6A8D-44BD-8C85-9EE4110F6B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7D44C50E-4B0D-458E-8745-151B0968E5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24B3A07-281A-8B37-2713-B17EFD943D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85" r="-2" b="18462"/>
          <a:stretch>
            <a:fillRect/>
          </a:stretch>
        </p:blipFill>
        <p:spPr>
          <a:xfrm>
            <a:off x="6464448" y="464112"/>
            <a:ext cx="5067904" cy="31473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99CEC8-2BE2-FABF-BB3D-C927B17EBB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61" r="2674" b="2"/>
          <a:stretch>
            <a:fillRect/>
          </a:stretch>
        </p:blipFill>
        <p:spPr>
          <a:xfrm>
            <a:off x="7082810" y="3440249"/>
            <a:ext cx="5067905" cy="3147360"/>
          </a:xfrm>
          <a:prstGeom prst="rect">
            <a:avLst/>
          </a:prstGeom>
          <a:effectLst>
            <a:softEdge rad="317500"/>
          </a:effec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F61F91B-361F-4DD4-9DD1-C381F901C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77608" y="6400535"/>
              <a:ext cx="985772" cy="457465"/>
            </a:xfrm>
            <a:custGeom>
              <a:avLst/>
              <a:gdLst>
                <a:gd name="connsiteX0" fmla="*/ 492886 w 985772"/>
                <a:gd name="connsiteY0" fmla="*/ 0 h 460049"/>
                <a:gd name="connsiteX1" fmla="*/ 979365 w 985772"/>
                <a:gd name="connsiteY1" fmla="*/ 396492 h 460049"/>
                <a:gd name="connsiteX2" fmla="*/ 985772 w 985772"/>
                <a:gd name="connsiteY2" fmla="*/ 460049 h 460049"/>
                <a:gd name="connsiteX3" fmla="*/ 0 w 985772"/>
                <a:gd name="connsiteY3" fmla="*/ 460049 h 460049"/>
                <a:gd name="connsiteX4" fmla="*/ 6407 w 985772"/>
                <a:gd name="connsiteY4" fmla="*/ 396492 h 460049"/>
                <a:gd name="connsiteX5" fmla="*/ 492886 w 985772"/>
                <a:gd name="connsiteY5" fmla="*/ 0 h 46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85772" h="460049">
                  <a:moveTo>
                    <a:pt x="492886" y="0"/>
                  </a:moveTo>
                  <a:cubicBezTo>
                    <a:pt x="732851" y="0"/>
                    <a:pt x="933061" y="170215"/>
                    <a:pt x="979365" y="396492"/>
                  </a:cubicBezTo>
                  <a:lnTo>
                    <a:pt x="985772" y="460049"/>
                  </a:lnTo>
                  <a:lnTo>
                    <a:pt x="0" y="460049"/>
                  </a:lnTo>
                  <a:lnTo>
                    <a:pt x="6407" y="396492"/>
                  </a:lnTo>
                  <a:cubicBezTo>
                    <a:pt x="52711" y="170215"/>
                    <a:pt x="252921" y="0"/>
                    <a:pt x="492886" y="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6E42A7D-A1C1-066B-5B28-438C80AF7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1734206"/>
            <a:ext cx="5625451" cy="814703"/>
          </a:xfrm>
          <a:solidFill>
            <a:schemeClr val="accent3">
              <a:lumMod val="75000"/>
            </a:schemeClr>
          </a:solidFill>
          <a:effectLst>
            <a:softEdge rad="127000"/>
          </a:effectLst>
        </p:spPr>
        <p:txBody>
          <a:bodyPr anchor="b"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Modern application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3CF72-D4D6-57AF-03E1-1E8150DC5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4" y="3442089"/>
            <a:ext cx="5821537" cy="2596896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and Robotics reduce human errors and increase precision Cheng, Jian &amp; Lieu, 2022).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options reduce waste (Thakkar, 2021).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digital twins and IoT the ability to improve efficiency exists. 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545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907E470A-25F4-47D0-8FEC-EE9FD606B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6220E63-99E1-482A-A0A6-B47EB4BF8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1" name="Color Cover">
              <a:extLst>
                <a:ext uri="{FF2B5EF4-FFF2-40B4-BE49-F238E27FC236}">
                  <a16:creationId xmlns:a16="http://schemas.microsoft.com/office/drawing/2014/main" id="{F8610896-EA5E-4BE8-8398-C1AFC049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F44E9794-9C4B-427F-BB50-89D893347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618EE54-271A-4FE8-B6B3-D0FCF55A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ECA6F781-4382-4525-9DA8-9D66605F8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209C186B-2883-498E-A176-6B60F8B5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B8786-6093-3AA6-AE28-AA3611D5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789" y="1929913"/>
            <a:ext cx="5611664" cy="2918316"/>
          </a:xfrm>
          <a:solidFill>
            <a:schemeClr val="accent3">
              <a:lumMod val="75000"/>
            </a:schemeClr>
          </a:solidFill>
          <a:effectLst>
            <a:softEdge rad="317500"/>
          </a:effectLst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Arial Black" panose="020B0A04020102020204" pitchFamily="34" charset="0"/>
              </a:rPr>
              <a:t>Conclusion: Why the Production Concept Is Best for Business in 2025</a:t>
            </a:r>
            <a:endParaRPr lang="en-GB" sz="4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2521B-D0F9-E7AA-0F71-19F0D6458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6207" y="706295"/>
            <a:ext cx="5177395" cy="5346208"/>
          </a:xfrm>
        </p:spPr>
        <p:txBody>
          <a:bodyPr anchor="ctr">
            <a:norm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Confronts significant modern issues: expense management, sustainability, and technological disruptions (Kotler &amp; Amstrong, 2015).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Activates efficiency providing companies with a distinct competitive advantage.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Motivates efficiency, productivity, and an overall low-cost operation for any business through automation, AI, and data analytics.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Enables eco-efficient practices minimising environmental impacts.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Delivers low-cost, high-quality product choices to the global consumer.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Meets the needs of both price-sensitive consumers as well as conscious sustainable consumers.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Balances potential profit with social and environmental responsibilities. </a:t>
            </a:r>
          </a:p>
          <a:p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Assures long-term, continuing resilience and relevancy in the marketplace by 2025 (Sekine, 2024).</a:t>
            </a:r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476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30DBAA-C040-5785-7BDB-50A6427C7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899" y="3101264"/>
            <a:ext cx="3436876" cy="1122506"/>
          </a:xfrm>
          <a:solidFill>
            <a:schemeClr val="accent3">
              <a:lumMod val="75000"/>
            </a:schemeClr>
          </a:solidFill>
          <a:effectLst>
            <a:softEdge rad="127000"/>
          </a:effectLst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558F9-FCD7-7C9E-34ED-9FD7B66F2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3912" y="192100"/>
            <a:ext cx="5970441" cy="6562165"/>
          </a:xfrm>
        </p:spPr>
        <p:txBody>
          <a:bodyPr anchor="ctr">
            <a:norm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Chen, L., Jiang, M., Jia, F., &amp; Liu, G. (2022). Artificial intelligence adoption in business-to-business marketing: toward a conceptual framework.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Business &amp; Industrial Marketing, 37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(5), 1025-1044.</a:t>
            </a: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Darmawan, D., &amp; Grenier, E. (2021). Competitive advantage and service marketing mix.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Social Science Studies (JOS3), 1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(2), 75-80.</a:t>
            </a: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Kotler, P., Burton, S., Deans, K., Brown, L., &amp; Armstrong, G. (2015).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Marketing. 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Pearson Higher Education AU.</a:t>
            </a: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Martynenko, M., Demchenko, H., &amp;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Osypenko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N. (2023).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and implementing digital marketing strategies of the future: Toward improving product quality and competitiveness.</a:t>
            </a: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Sekine, K. (2024).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One-piece flow: cell design for transforming the production process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CRC Press.</a:t>
            </a: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Thakkar, R. (2021). Green marketing and sustainable development challenges and opportunities. International Journal of Management, </a:t>
            </a:r>
            <a:r>
              <a:rPr lang="en-US" sz="16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Policy and Research, 1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(1), 15-23.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https://bbanote.org/production-concept/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https://testbook.com/key-differences/difference-between-product-and-production-concept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https://www.mbaskool.com/business-concepts/marketing-and-strategy-terms/3235-production-concept.html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000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466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Office Theme</vt:lpstr>
      <vt:lpstr>The most efficient concept for business in 2025</vt:lpstr>
      <vt:lpstr>Introduction </vt:lpstr>
      <vt:lpstr>Core Principles</vt:lpstr>
      <vt:lpstr>Modern application </vt:lpstr>
      <vt:lpstr>Conclusion: Why the Production Concept Is Best for Business in 2025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1</cp:revision>
  <dcterms:created xsi:type="dcterms:W3CDTF">2025-10-19T23:04:45Z</dcterms:created>
  <dcterms:modified xsi:type="dcterms:W3CDTF">2025-10-19T23:45:30Z</dcterms:modified>
</cp:coreProperties>
</file>