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39"/>
  </p:notesMasterIdLst>
  <p:sldIdLst>
    <p:sldId id="336" r:id="rId19"/>
    <p:sldId id="367" r:id="rId20"/>
    <p:sldId id="368" r:id="rId21"/>
    <p:sldId id="398" r:id="rId22"/>
    <p:sldId id="369" r:id="rId23"/>
    <p:sldId id="397" r:id="rId24"/>
    <p:sldId id="395" r:id="rId25"/>
    <p:sldId id="396" r:id="rId26"/>
    <p:sldId id="385" r:id="rId27"/>
    <p:sldId id="386" r:id="rId28"/>
    <p:sldId id="387" r:id="rId29"/>
    <p:sldId id="390" r:id="rId30"/>
    <p:sldId id="388" r:id="rId31"/>
    <p:sldId id="399" r:id="rId32"/>
    <p:sldId id="389" r:id="rId33"/>
    <p:sldId id="391" r:id="rId34"/>
    <p:sldId id="392" r:id="rId35"/>
    <p:sldId id="393" r:id="rId36"/>
    <p:sldId id="394" r:id="rId37"/>
    <p:sldId id="384" r:id="rId3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218" autoAdjust="0"/>
    <p:restoredTop sz="93719" autoAdjust="0"/>
  </p:normalViewPr>
  <p:slideViewPr>
    <p:cSldViewPr snapToGrid="0" snapToObjects="1">
      <p:cViewPr varScale="1">
        <p:scale>
          <a:sx n="80" d="100"/>
          <a:sy n="80" d="100"/>
        </p:scale>
        <p:origin x="1818" y="9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11/17/2021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11/17/2021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11/17/2021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11/17/2021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11/17/2021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11/17/2021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11/17/2021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11/17/2021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11/17/2021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11/17/2021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11/17/2021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11/17/2021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11/17/2021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11/17/2021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11/17/2021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11/17/2021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11/17/2021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11/17/2021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11/17/2021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11/17/2021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11/17/2021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11/17/2021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11/17/2021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11/17/2021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11/17/2021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11/17/2021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11/17/2021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11/17/2021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11/17/2021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11/17/2021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11/17/2021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11/17/2021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11/17/2021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11/17/2021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hyperlink" Target="https://learnenglish.britishcouncil.org/grammar/english-grammar-reference/past-simple" TargetMode="Externa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2D5C6C4-297C-4AB8-8AC7-600066CC20F1}"/>
              </a:ext>
            </a:extLst>
          </p:cNvPr>
          <p:cNvSpPr>
            <a:spLocks noGrp="1"/>
          </p:cNvSpPr>
          <p:nvPr>
            <p:ph type="title"/>
          </p:nvPr>
        </p:nvSpPr>
        <p:spPr>
          <a:xfrm>
            <a:off x="745601" y="2006202"/>
            <a:ext cx="8058149" cy="1321459"/>
          </a:xfrm>
        </p:spPr>
        <p:txBody>
          <a:bodyPr/>
          <a:lstStyle/>
          <a:p>
            <a:pPr algn="ctr"/>
            <a:r>
              <a:rPr lang="en-US" sz="4800" b="1" dirty="0"/>
              <a:t>English Language Support</a:t>
            </a:r>
            <a:endParaRPr lang="en-GB" sz="4800" b="1" dirty="0"/>
          </a:p>
        </p:txBody>
      </p:sp>
      <p:sp>
        <p:nvSpPr>
          <p:cNvPr id="2" name="TextBox 1">
            <a:extLst>
              <a:ext uri="{FF2B5EF4-FFF2-40B4-BE49-F238E27FC236}">
                <a16:creationId xmlns:a16="http://schemas.microsoft.com/office/drawing/2014/main" id="{2982A480-DB30-4726-81F0-6FC36C06A26C}"/>
              </a:ext>
            </a:extLst>
          </p:cNvPr>
          <p:cNvSpPr txBox="1"/>
          <p:nvPr/>
        </p:nvSpPr>
        <p:spPr>
          <a:xfrm>
            <a:off x="1046375" y="3874416"/>
            <a:ext cx="7456602" cy="1077218"/>
          </a:xfrm>
          <a:prstGeom prst="rect">
            <a:avLst/>
          </a:prstGeom>
          <a:noFill/>
        </p:spPr>
        <p:txBody>
          <a:bodyPr wrap="square" rtlCol="0">
            <a:spAutoFit/>
          </a:bodyPr>
          <a:lstStyle/>
          <a:p>
            <a:pPr algn="ctr"/>
            <a:r>
              <a:rPr lang="en-US" sz="3200" b="1" dirty="0">
                <a:solidFill>
                  <a:schemeClr val="accent4">
                    <a:lumMod val="60000"/>
                    <a:lumOff val="40000"/>
                  </a:schemeClr>
                </a:solidFill>
              </a:rPr>
              <a:t>Tenses: Past Simple </a:t>
            </a:r>
          </a:p>
          <a:p>
            <a:pPr algn="ctr"/>
            <a:r>
              <a:rPr lang="en-US" sz="3200" b="1" dirty="0">
                <a:solidFill>
                  <a:srgbClr val="00B0F0"/>
                </a:solidFill>
              </a:rPr>
              <a:t>Matt Suff</a:t>
            </a:r>
            <a:endParaRPr lang="en-GB" sz="3200" b="1" dirty="0">
              <a:solidFill>
                <a:srgbClr val="00B0F0"/>
              </a:solidFill>
            </a:endParaRPr>
          </a:p>
        </p:txBody>
      </p:sp>
    </p:spTree>
    <p:extLst>
      <p:ext uri="{BB962C8B-B14F-4D97-AF65-F5344CB8AC3E}">
        <p14:creationId xmlns:p14="http://schemas.microsoft.com/office/powerpoint/2010/main" val="1859407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Compare these two sentences:</a:t>
            </a: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a:lnSpc>
                <a:spcPct val="107000"/>
              </a:lnSpc>
              <a:spcAft>
                <a:spcPts val="800"/>
              </a:spcAft>
            </a:pP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“I have visited Poland.”</a:t>
            </a:r>
          </a:p>
          <a:p>
            <a:pPr>
              <a:lnSpc>
                <a:spcPct val="107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“I visited Poland in 2010.”</a:t>
            </a:r>
          </a:p>
          <a:p>
            <a:endParaRPr lang="en-GB" dirty="0"/>
          </a:p>
          <a:p>
            <a:pPr marL="0" indent="0">
              <a:buNone/>
            </a:pPr>
            <a:r>
              <a:rPr lang="en-GB" dirty="0"/>
              <a:t>What is the difference in meaning? </a:t>
            </a:r>
          </a:p>
          <a:p>
            <a:pPr marL="0" indent="0">
              <a:buNone/>
            </a:pPr>
            <a:r>
              <a:rPr lang="en-GB" dirty="0"/>
              <a:t>Do you know which tense they are in? </a:t>
            </a:r>
          </a:p>
          <a:p>
            <a:pPr marL="0" indent="0">
              <a:buNone/>
            </a:pPr>
            <a:endParaRPr lang="en-GB" dirty="0"/>
          </a:p>
        </p:txBody>
      </p:sp>
    </p:spTree>
    <p:extLst>
      <p:ext uri="{BB962C8B-B14F-4D97-AF65-F5344CB8AC3E}">
        <p14:creationId xmlns:p14="http://schemas.microsoft.com/office/powerpoint/2010/main" val="3463169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The differences</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lnSpc>
                <a:spcPct val="100000"/>
              </a:lnSpc>
              <a:spcBef>
                <a:spcPts val="0"/>
              </a:spcBef>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first sentence is in the </a:t>
            </a:r>
            <a:r>
              <a:rPr lang="en-GB" sz="2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rPr>
              <a:t>Present Perfect </a:t>
            </a:r>
            <a:r>
              <a:rPr lang="en-GB" sz="2400" dirty="0">
                <a:effectLst/>
                <a:latin typeface="Calibri" panose="020F0502020204030204" pitchFamily="34" charset="0"/>
                <a:ea typeface="Calibri" panose="020F0502020204030204" pitchFamily="34" charset="0"/>
                <a:cs typeface="Times New Roman" panose="02020603050405020304" pitchFamily="18" charset="0"/>
              </a:rPr>
              <a:t>tense. We use the Present Perfect for actions and situations that happened in the past (or started in the past) but have a connection with the present: maybe they are still going on, or maybe there is a result in the present (which could even be just our memories of the experience).</a:t>
            </a:r>
          </a:p>
          <a:p>
            <a:pPr marL="0" indent="0" algn="just">
              <a:lnSpc>
                <a:spcPct val="100000"/>
              </a:lnSpc>
              <a:spcBef>
                <a:spcPts val="0"/>
              </a:spcBef>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 The second sentence is in the </a:t>
            </a:r>
            <a:r>
              <a:rPr lang="en-GB" sz="2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rPr>
              <a:t>Past Simple (or Simple Past) </a:t>
            </a:r>
            <a:r>
              <a:rPr lang="en-GB" sz="2400" dirty="0">
                <a:effectLst/>
                <a:latin typeface="Calibri" panose="020F0502020204030204" pitchFamily="34" charset="0"/>
                <a:ea typeface="Calibri" panose="020F0502020204030204" pitchFamily="34" charset="0"/>
                <a:cs typeface="Times New Roman" panose="02020603050405020304" pitchFamily="18" charset="0"/>
              </a:rPr>
              <a:t>tense. We use the Past Simple for events and situations that finished at a time or in a period before now. There MIGHT be a connection with </a:t>
            </a:r>
            <a:r>
              <a:rPr lang="en-GB" sz="2400" dirty="0">
                <a:latin typeface="Calibri" panose="020F0502020204030204" pitchFamily="34" charset="0"/>
                <a:ea typeface="Calibri" panose="020F0502020204030204" pitchFamily="34" charset="0"/>
                <a:cs typeface="Times New Roman" panose="02020603050405020304" pitchFamily="18" charset="0"/>
              </a:rPr>
              <a:t>the present, but we are not interested in it. </a:t>
            </a:r>
            <a:r>
              <a:rPr lang="en-GB" sz="2400" dirty="0">
                <a:effectLst/>
                <a:latin typeface="Calibri" panose="020F0502020204030204" pitchFamily="34" charset="0"/>
                <a:ea typeface="Calibri" panose="020F0502020204030204" pitchFamily="34" charset="0"/>
                <a:cs typeface="Times New Roman" panose="02020603050405020304" pitchFamily="18" charset="0"/>
              </a:rPr>
              <a:t>We often mention the time, such as “in 2010”, or “last year”, but not always. </a:t>
            </a:r>
            <a:r>
              <a:rPr lang="en-GB" sz="24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If we NEED to mention this finished time, we CANNOT use the Present Perfect.</a:t>
            </a:r>
          </a:p>
          <a:p>
            <a:pPr marL="0" indent="0">
              <a:buNone/>
            </a:pPr>
            <a:endParaRPr lang="en-GB" dirty="0"/>
          </a:p>
        </p:txBody>
      </p:sp>
    </p:spTree>
    <p:extLst>
      <p:ext uri="{BB962C8B-B14F-4D97-AF65-F5344CB8AC3E}">
        <p14:creationId xmlns:p14="http://schemas.microsoft.com/office/powerpoint/2010/main" val="3199853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Importance</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algn="just">
              <a:lnSpc>
                <a:spcPct val="100000"/>
              </a:lnSpc>
              <a:spcBef>
                <a:spcPts val="0"/>
              </a:spcBef>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Past Simple is used less frequently in British English than it is in American English, because in the UK the Present Perfect is used for many situations which in the USA would be described in the Past Simple. (Americans just don’t like the Present Perfect!)</a:t>
            </a:r>
          </a:p>
          <a:p>
            <a:pPr algn="just">
              <a:lnSpc>
                <a:spcPct val="100000"/>
              </a:lnSpc>
              <a:spcBef>
                <a:spcPts val="0"/>
              </a:spcBef>
            </a:pPr>
            <a:r>
              <a:rPr lang="en-GB" sz="2400" dirty="0">
                <a:latin typeface="Calibri" panose="020F0502020204030204" pitchFamily="34" charset="0"/>
                <a:ea typeface="Calibri" panose="020F0502020204030204" pitchFamily="34" charset="0"/>
                <a:cs typeface="Times New Roman" panose="02020603050405020304" pitchFamily="18" charset="0"/>
              </a:rPr>
              <a:t>However, even in British English, the Past Simple is still the BASIC tense for referring to the past. There are many situations in which it is the only possible correct tense to use.</a:t>
            </a:r>
          </a:p>
          <a:p>
            <a:pPr algn="just">
              <a:lnSpc>
                <a:spcPct val="100000"/>
              </a:lnSpc>
              <a:spcBef>
                <a:spcPts val="0"/>
              </a:spcBef>
            </a:pPr>
            <a:r>
              <a:rPr lang="en-GB" sz="2400" dirty="0">
                <a:latin typeface="Calibri" panose="020F0502020204030204" pitchFamily="34" charset="0"/>
                <a:ea typeface="Calibri" panose="020F0502020204030204" pitchFamily="34" charset="0"/>
                <a:cs typeface="Times New Roman" panose="02020603050405020304" pitchFamily="18" charset="0"/>
              </a:rPr>
              <a:t>For example, if you incorrectly say </a:t>
            </a:r>
            <a:r>
              <a:rPr lang="en-GB" sz="2400" dirty="0">
                <a:solidFill>
                  <a:srgbClr val="FF0000"/>
                </a:solidFill>
                <a:latin typeface="Calibri" panose="020F0502020204030204" pitchFamily="34" charset="0"/>
                <a:ea typeface="Calibri" panose="020F0502020204030204" pitchFamily="34" charset="0"/>
                <a:cs typeface="Times New Roman" panose="02020603050405020304" pitchFamily="18" charset="0"/>
              </a:rPr>
              <a:t>“I have visited Manchester last year”</a:t>
            </a:r>
            <a:r>
              <a:rPr lang="en-GB" sz="2400" dirty="0">
                <a:latin typeface="Calibri" panose="020F0502020204030204" pitchFamily="34" charset="0"/>
                <a:ea typeface="Calibri" panose="020F0502020204030204" pitchFamily="34" charset="0"/>
                <a:cs typeface="Times New Roman" panose="02020603050405020304" pitchFamily="18" charset="0"/>
              </a:rPr>
              <a:t>, your listeners will know that English is not your first language. (If they know about languages, they will guess that your first language is French or Romanian.) You really should say </a:t>
            </a:r>
            <a:r>
              <a:rPr lang="en-GB" sz="2400" dirty="0">
                <a:solidFill>
                  <a:srgbClr val="0070C0"/>
                </a:solidFill>
                <a:latin typeface="Calibri" panose="020F0502020204030204" pitchFamily="34" charset="0"/>
                <a:ea typeface="Calibri" panose="020F0502020204030204" pitchFamily="34" charset="0"/>
                <a:cs typeface="Times New Roman" panose="02020603050405020304" pitchFamily="18" charset="0"/>
              </a:rPr>
              <a:t>“I visited Manchester last year”</a:t>
            </a:r>
            <a:r>
              <a:rPr lang="en-GB" sz="2400" dirty="0">
                <a:latin typeface="Calibri" panose="020F0502020204030204" pitchFamily="34" charset="0"/>
                <a:ea typeface="Calibri" panose="020F0502020204030204" pitchFamily="34" charset="0"/>
                <a:cs typeface="Times New Roman" panose="02020603050405020304" pitchFamily="18" charset="0"/>
              </a:rPr>
              <a: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Bef>
                <a:spcPts val="0"/>
              </a:spcBef>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522639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r>
              <a:rPr lang="en-GB" b="1" i="0" dirty="0">
                <a:solidFill>
                  <a:srgbClr val="191919"/>
                </a:solidFill>
                <a:effectLst/>
                <a:latin typeface="+mn-lt"/>
              </a:rPr>
              <a:t>Form 1</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lnSpc>
                <a:spcPct val="100000"/>
              </a:lnSpc>
              <a:spcBef>
                <a:spcPts val="0"/>
              </a:spcBef>
              <a:buNone/>
            </a:pPr>
            <a:r>
              <a:rPr lang="en-US" sz="2400" b="0" i="0" dirty="0">
                <a:solidFill>
                  <a:srgbClr val="191919"/>
                </a:solidFill>
                <a:effectLst/>
              </a:rPr>
              <a:t>Most verbs have a very regular Past Simple: </a:t>
            </a:r>
            <a:r>
              <a:rPr lang="en-US" sz="2400" b="1" i="1" dirty="0" err="1">
                <a:solidFill>
                  <a:srgbClr val="191919"/>
                </a:solidFill>
                <a:effectLst/>
              </a:rPr>
              <a:t>base</a:t>
            </a:r>
            <a:r>
              <a:rPr lang="en-US" sz="2400" b="1" i="0" dirty="0" err="1">
                <a:solidFill>
                  <a:srgbClr val="191919"/>
                </a:solidFill>
                <a:effectLst/>
              </a:rPr>
              <a:t>+ed</a:t>
            </a:r>
            <a:r>
              <a:rPr lang="en-US" sz="2400" b="0" i="0" dirty="0">
                <a:solidFill>
                  <a:srgbClr val="191919"/>
                </a:solidFill>
                <a:effectLst/>
              </a:rPr>
              <a:t>, or </a:t>
            </a:r>
            <a:r>
              <a:rPr lang="en-US" sz="2400" b="1" i="1" dirty="0" err="1">
                <a:solidFill>
                  <a:srgbClr val="191919"/>
                </a:solidFill>
                <a:effectLst/>
              </a:rPr>
              <a:t>base+d</a:t>
            </a:r>
            <a:r>
              <a:rPr lang="en-US" sz="2400" b="0" i="0" dirty="0">
                <a:solidFill>
                  <a:srgbClr val="191919"/>
                </a:solidFill>
                <a:effectLst/>
              </a:rPr>
              <a:t> if the base ends </a:t>
            </a:r>
            <a:r>
              <a:rPr lang="en-US" sz="2400" b="0" dirty="0">
                <a:solidFill>
                  <a:srgbClr val="191919"/>
                </a:solidFill>
                <a:effectLst/>
              </a:rPr>
              <a:t>in “e”: e.g. played, looked</a:t>
            </a:r>
            <a:r>
              <a:rPr lang="en-US" sz="2400" dirty="0">
                <a:solidFill>
                  <a:srgbClr val="191919"/>
                </a:solidFill>
              </a:rPr>
              <a:t>, </a:t>
            </a:r>
            <a:r>
              <a:rPr lang="en-US" sz="2400" b="0" dirty="0">
                <a:solidFill>
                  <a:srgbClr val="191919"/>
                </a:solidFill>
                <a:effectLst/>
              </a:rPr>
              <a:t>arrived.</a:t>
            </a:r>
          </a:p>
          <a:p>
            <a:pPr marL="0" indent="0">
              <a:lnSpc>
                <a:spcPct val="100000"/>
              </a:lnSpc>
              <a:spcBef>
                <a:spcPts val="0"/>
              </a:spcBef>
              <a:buNone/>
            </a:pPr>
            <a:endParaRPr lang="en-US" sz="2000" dirty="0">
              <a:solidFill>
                <a:srgbClr val="191919"/>
              </a:solidFill>
            </a:endParaRPr>
          </a:p>
          <a:p>
            <a:pPr marL="0" indent="0" algn="just">
              <a:lnSpc>
                <a:spcPct val="100000"/>
              </a:lnSpc>
              <a:spcBef>
                <a:spcPts val="0"/>
              </a:spcBef>
              <a:buNone/>
            </a:pPr>
            <a:r>
              <a:rPr lang="en-GB" sz="2000" dirty="0"/>
              <a:t>Here is a table of the pattern of such verbs. (We will look at negatives and questions later.)</a:t>
            </a:r>
          </a:p>
          <a:p>
            <a:pPr marL="0" indent="0">
              <a:lnSpc>
                <a:spcPct val="100000"/>
              </a:lnSpc>
              <a:spcBef>
                <a:spcPts val="0"/>
              </a:spcBef>
              <a:buNone/>
            </a:pPr>
            <a:endParaRPr lang="en-GB" sz="2000" dirty="0"/>
          </a:p>
          <a:p>
            <a:pPr marL="0" indent="0">
              <a:lnSpc>
                <a:spcPct val="100000"/>
              </a:lnSpc>
              <a:spcBef>
                <a:spcPts val="0"/>
              </a:spcBef>
              <a:buNone/>
            </a:pPr>
            <a:endParaRPr lang="en-GB" sz="2000" dirty="0"/>
          </a:p>
          <a:p>
            <a:pPr marL="0" indent="0">
              <a:lnSpc>
                <a:spcPct val="100000"/>
              </a:lnSpc>
              <a:spcBef>
                <a:spcPts val="0"/>
              </a:spcBef>
              <a:buNone/>
            </a:pPr>
            <a:endParaRPr lang="en-GB" sz="2000" dirty="0"/>
          </a:p>
          <a:p>
            <a:pPr marL="0" indent="0">
              <a:lnSpc>
                <a:spcPct val="100000"/>
              </a:lnSpc>
              <a:spcBef>
                <a:spcPts val="0"/>
              </a:spcBef>
              <a:buNone/>
            </a:pPr>
            <a:endParaRPr lang="en-GB" sz="2000" dirty="0"/>
          </a:p>
          <a:p>
            <a:pPr marL="0" indent="0">
              <a:lnSpc>
                <a:spcPct val="100000"/>
              </a:lnSpc>
              <a:spcBef>
                <a:spcPts val="0"/>
              </a:spcBef>
              <a:buNone/>
            </a:pPr>
            <a:endParaRPr lang="en-GB" sz="2000" dirty="0"/>
          </a:p>
          <a:p>
            <a:pPr marL="0" indent="0">
              <a:lnSpc>
                <a:spcPct val="100000"/>
              </a:lnSpc>
              <a:spcBef>
                <a:spcPts val="0"/>
              </a:spcBef>
              <a:buNone/>
            </a:pPr>
            <a:endParaRPr lang="en-GB" sz="2000" dirty="0"/>
          </a:p>
          <a:p>
            <a:pPr marL="0" indent="0">
              <a:lnSpc>
                <a:spcPct val="100000"/>
              </a:lnSpc>
              <a:spcBef>
                <a:spcPts val="0"/>
              </a:spcBef>
              <a:buNone/>
            </a:pPr>
            <a:endParaRPr lang="en-GB" sz="2000" dirty="0"/>
          </a:p>
          <a:p>
            <a:pPr marL="0" indent="0">
              <a:lnSpc>
                <a:spcPct val="100000"/>
              </a:lnSpc>
              <a:spcBef>
                <a:spcPts val="0"/>
              </a:spcBef>
              <a:buNone/>
            </a:pPr>
            <a:endParaRPr lang="en-GB" sz="2000" dirty="0"/>
          </a:p>
          <a:p>
            <a:pPr marL="0" indent="0">
              <a:lnSpc>
                <a:spcPct val="100000"/>
              </a:lnSpc>
              <a:spcBef>
                <a:spcPts val="0"/>
              </a:spcBef>
              <a:buNone/>
            </a:pPr>
            <a:endParaRPr lang="en-GB" sz="2000" dirty="0"/>
          </a:p>
          <a:p>
            <a:pPr marL="0" indent="0">
              <a:lnSpc>
                <a:spcPct val="100000"/>
              </a:lnSpc>
              <a:spcBef>
                <a:spcPts val="0"/>
              </a:spcBef>
              <a:buNone/>
            </a:pPr>
            <a:endParaRPr lang="en-GB" sz="2000" dirty="0"/>
          </a:p>
          <a:p>
            <a:pPr marL="0" indent="0">
              <a:lnSpc>
                <a:spcPct val="100000"/>
              </a:lnSpc>
              <a:spcBef>
                <a:spcPts val="0"/>
              </a:spcBef>
              <a:buNone/>
            </a:pPr>
            <a:endParaRPr lang="en-GB" sz="2000" dirty="0"/>
          </a:p>
        </p:txBody>
      </p:sp>
      <p:graphicFrame>
        <p:nvGraphicFramePr>
          <p:cNvPr id="5" name="Table 4">
            <a:extLst>
              <a:ext uri="{FF2B5EF4-FFF2-40B4-BE49-F238E27FC236}">
                <a16:creationId xmlns:a16="http://schemas.microsoft.com/office/drawing/2014/main" id="{7E97C93F-D32D-49FF-9C74-35179A8ED79D}"/>
              </a:ext>
            </a:extLst>
          </p:cNvPr>
          <p:cNvGraphicFramePr>
            <a:graphicFrameLocks noGrp="1"/>
          </p:cNvGraphicFramePr>
          <p:nvPr>
            <p:extLst>
              <p:ext uri="{D42A27DB-BD31-4B8C-83A1-F6EECF244321}">
                <p14:modId xmlns:p14="http://schemas.microsoft.com/office/powerpoint/2010/main" val="3628511193"/>
              </p:ext>
            </p:extLst>
          </p:nvPr>
        </p:nvGraphicFramePr>
        <p:xfrm>
          <a:off x="628650" y="2880360"/>
          <a:ext cx="7886700" cy="2492534"/>
        </p:xfrm>
        <a:graphic>
          <a:graphicData uri="http://schemas.openxmlformats.org/drawingml/2006/table">
            <a:tbl>
              <a:tblPr/>
              <a:tblGrid>
                <a:gridCol w="2628900">
                  <a:extLst>
                    <a:ext uri="{9D8B030D-6E8A-4147-A177-3AD203B41FA5}">
                      <a16:colId xmlns:a16="http://schemas.microsoft.com/office/drawing/2014/main" val="2645887878"/>
                    </a:ext>
                  </a:extLst>
                </a:gridCol>
                <a:gridCol w="2628900">
                  <a:extLst>
                    <a:ext uri="{9D8B030D-6E8A-4147-A177-3AD203B41FA5}">
                      <a16:colId xmlns:a16="http://schemas.microsoft.com/office/drawing/2014/main" val="3073130688"/>
                    </a:ext>
                  </a:extLst>
                </a:gridCol>
                <a:gridCol w="2628900">
                  <a:extLst>
                    <a:ext uri="{9D8B030D-6E8A-4147-A177-3AD203B41FA5}">
                      <a16:colId xmlns:a16="http://schemas.microsoft.com/office/drawing/2014/main" val="3204996931"/>
                    </a:ext>
                  </a:extLst>
                </a:gridCol>
              </a:tblGrid>
              <a:tr h="389414">
                <a:tc>
                  <a:txBody>
                    <a:bodyPr/>
                    <a:lstStyle/>
                    <a:p>
                      <a:r>
                        <a:rPr lang="en-GB" b="1" dirty="0"/>
                        <a:t>Affirmative / Positive</a:t>
                      </a:r>
                      <a:endParaRPr lang="en-GB" dirty="0"/>
                    </a:p>
                  </a:txBody>
                  <a:tcPr anchor="ctr">
                    <a:lnL>
                      <a:noFill/>
                    </a:lnL>
                    <a:lnR>
                      <a:noFill/>
                    </a:lnR>
                    <a:lnT>
                      <a:noFill/>
                    </a:lnT>
                    <a:lnB>
                      <a:noFill/>
                    </a:lnB>
                  </a:tcPr>
                </a:tc>
                <a:tc>
                  <a:txBody>
                    <a:bodyPr/>
                    <a:lstStyle/>
                    <a:p>
                      <a:r>
                        <a:rPr lang="en-GB" b="1" dirty="0"/>
                        <a:t>Negative</a:t>
                      </a:r>
                      <a:endParaRPr lang="en-GB" dirty="0"/>
                    </a:p>
                  </a:txBody>
                  <a:tcPr anchor="ctr">
                    <a:lnL>
                      <a:noFill/>
                    </a:lnL>
                    <a:lnR>
                      <a:noFill/>
                    </a:lnR>
                    <a:lnT>
                      <a:noFill/>
                    </a:lnT>
                    <a:lnB>
                      <a:noFill/>
                    </a:lnB>
                  </a:tcPr>
                </a:tc>
                <a:tc>
                  <a:txBody>
                    <a:bodyPr/>
                    <a:lstStyle/>
                    <a:p>
                      <a:r>
                        <a:rPr lang="en-GB" b="1" dirty="0"/>
                        <a:t>Interrogative / Questions</a:t>
                      </a:r>
                      <a:endParaRPr lang="en-GB" dirty="0"/>
                    </a:p>
                  </a:txBody>
                  <a:tcPr anchor="ctr">
                    <a:lnL>
                      <a:noFill/>
                    </a:lnL>
                    <a:lnR>
                      <a:noFill/>
                    </a:lnR>
                    <a:lnT>
                      <a:noFill/>
                    </a:lnT>
                    <a:lnB>
                      <a:noFill/>
                    </a:lnB>
                  </a:tcPr>
                </a:tc>
                <a:extLst>
                  <a:ext uri="{0D108BD9-81ED-4DB2-BD59-A6C34878D82A}">
                    <a16:rowId xmlns:a16="http://schemas.microsoft.com/office/drawing/2014/main" val="2081505187"/>
                  </a:ext>
                </a:extLst>
              </a:tr>
              <a:tr h="0">
                <a:tc>
                  <a:txBody>
                    <a:bodyPr/>
                    <a:lstStyle/>
                    <a:p>
                      <a:r>
                        <a:rPr lang="en-GB" dirty="0"/>
                        <a:t>I walked</a:t>
                      </a:r>
                    </a:p>
                  </a:txBody>
                  <a:tcPr anchor="ctr">
                    <a:lnL>
                      <a:noFill/>
                    </a:lnL>
                    <a:lnR>
                      <a:noFill/>
                    </a:lnR>
                    <a:lnT>
                      <a:noFill/>
                    </a:lnT>
                    <a:lnB>
                      <a:noFill/>
                    </a:lnB>
                  </a:tcPr>
                </a:tc>
                <a:tc>
                  <a:txBody>
                    <a:bodyPr/>
                    <a:lstStyle/>
                    <a:p>
                      <a:r>
                        <a:rPr lang="en-GB" dirty="0"/>
                        <a:t>I didn't walk</a:t>
                      </a:r>
                    </a:p>
                  </a:txBody>
                  <a:tcPr anchor="ctr">
                    <a:lnL>
                      <a:noFill/>
                    </a:lnL>
                    <a:lnR>
                      <a:noFill/>
                    </a:lnR>
                    <a:lnT>
                      <a:noFill/>
                    </a:lnT>
                    <a:lnB>
                      <a:noFill/>
                    </a:lnB>
                  </a:tcPr>
                </a:tc>
                <a:tc>
                  <a:txBody>
                    <a:bodyPr/>
                    <a:lstStyle/>
                    <a:p>
                      <a:r>
                        <a:rPr lang="en-GB"/>
                        <a:t>Did I walk?</a:t>
                      </a:r>
                    </a:p>
                  </a:txBody>
                  <a:tcPr anchor="ctr">
                    <a:lnL>
                      <a:noFill/>
                    </a:lnL>
                    <a:lnR>
                      <a:noFill/>
                    </a:lnR>
                    <a:lnT>
                      <a:noFill/>
                    </a:lnT>
                    <a:lnB>
                      <a:noFill/>
                    </a:lnB>
                  </a:tcPr>
                </a:tc>
                <a:extLst>
                  <a:ext uri="{0D108BD9-81ED-4DB2-BD59-A6C34878D82A}">
                    <a16:rowId xmlns:a16="http://schemas.microsoft.com/office/drawing/2014/main" val="2943201089"/>
                  </a:ext>
                </a:extLst>
              </a:tr>
              <a:tr h="0">
                <a:tc>
                  <a:txBody>
                    <a:bodyPr/>
                    <a:lstStyle/>
                    <a:p>
                      <a:r>
                        <a:rPr lang="en-GB" dirty="0"/>
                        <a:t>You walked</a:t>
                      </a:r>
                    </a:p>
                  </a:txBody>
                  <a:tcPr anchor="ctr">
                    <a:lnL>
                      <a:noFill/>
                    </a:lnL>
                    <a:lnR>
                      <a:noFill/>
                    </a:lnR>
                    <a:lnT>
                      <a:noFill/>
                    </a:lnT>
                    <a:lnB>
                      <a:noFill/>
                    </a:lnB>
                  </a:tcPr>
                </a:tc>
                <a:tc>
                  <a:txBody>
                    <a:bodyPr/>
                    <a:lstStyle/>
                    <a:p>
                      <a:r>
                        <a:rPr lang="en-GB" dirty="0"/>
                        <a:t>You didn't walk</a:t>
                      </a:r>
                    </a:p>
                  </a:txBody>
                  <a:tcPr anchor="ctr">
                    <a:lnL>
                      <a:noFill/>
                    </a:lnL>
                    <a:lnR>
                      <a:noFill/>
                    </a:lnR>
                    <a:lnT>
                      <a:noFill/>
                    </a:lnT>
                    <a:lnB>
                      <a:noFill/>
                    </a:lnB>
                  </a:tcPr>
                </a:tc>
                <a:tc>
                  <a:txBody>
                    <a:bodyPr/>
                    <a:lstStyle/>
                    <a:p>
                      <a:r>
                        <a:rPr lang="en-GB" dirty="0"/>
                        <a:t>Did you walk?</a:t>
                      </a:r>
                    </a:p>
                  </a:txBody>
                  <a:tcPr anchor="ctr">
                    <a:lnL>
                      <a:noFill/>
                    </a:lnL>
                    <a:lnR>
                      <a:noFill/>
                    </a:lnR>
                    <a:lnT>
                      <a:noFill/>
                    </a:lnT>
                    <a:lnB>
                      <a:noFill/>
                    </a:lnB>
                  </a:tcPr>
                </a:tc>
                <a:extLst>
                  <a:ext uri="{0D108BD9-81ED-4DB2-BD59-A6C34878D82A}">
                    <a16:rowId xmlns:a16="http://schemas.microsoft.com/office/drawing/2014/main" val="2264971850"/>
                  </a:ext>
                </a:extLst>
              </a:tr>
              <a:tr h="0">
                <a:tc>
                  <a:txBody>
                    <a:bodyPr/>
                    <a:lstStyle/>
                    <a:p>
                      <a:r>
                        <a:rPr lang="en-GB" dirty="0"/>
                        <a:t>He/She/It walked</a:t>
                      </a:r>
                    </a:p>
                  </a:txBody>
                  <a:tcPr anchor="ctr">
                    <a:lnL>
                      <a:noFill/>
                    </a:lnL>
                    <a:lnR>
                      <a:noFill/>
                    </a:lnR>
                    <a:lnT>
                      <a:noFill/>
                    </a:lnT>
                    <a:lnB>
                      <a:noFill/>
                    </a:lnB>
                  </a:tcPr>
                </a:tc>
                <a:tc>
                  <a:txBody>
                    <a:bodyPr/>
                    <a:lstStyle/>
                    <a:p>
                      <a:r>
                        <a:rPr lang="en-GB" dirty="0"/>
                        <a:t>He/She/It didn't walk</a:t>
                      </a:r>
                    </a:p>
                  </a:txBody>
                  <a:tcPr anchor="ctr">
                    <a:lnL>
                      <a:noFill/>
                    </a:lnL>
                    <a:lnR>
                      <a:noFill/>
                    </a:lnR>
                    <a:lnT>
                      <a:noFill/>
                    </a:lnT>
                    <a:lnB>
                      <a:noFill/>
                    </a:lnB>
                  </a:tcPr>
                </a:tc>
                <a:tc>
                  <a:txBody>
                    <a:bodyPr/>
                    <a:lstStyle/>
                    <a:p>
                      <a:r>
                        <a:rPr lang="en-GB" dirty="0"/>
                        <a:t>Did he/she/it walk?</a:t>
                      </a:r>
                    </a:p>
                  </a:txBody>
                  <a:tcPr anchor="ctr">
                    <a:lnL>
                      <a:noFill/>
                    </a:lnL>
                    <a:lnR>
                      <a:noFill/>
                    </a:lnR>
                    <a:lnT>
                      <a:noFill/>
                    </a:lnT>
                    <a:lnB>
                      <a:noFill/>
                    </a:lnB>
                  </a:tcPr>
                </a:tc>
                <a:extLst>
                  <a:ext uri="{0D108BD9-81ED-4DB2-BD59-A6C34878D82A}">
                    <a16:rowId xmlns:a16="http://schemas.microsoft.com/office/drawing/2014/main" val="3749604079"/>
                  </a:ext>
                </a:extLst>
              </a:tr>
              <a:tr h="0">
                <a:tc>
                  <a:txBody>
                    <a:bodyPr/>
                    <a:lstStyle/>
                    <a:p>
                      <a:r>
                        <a:rPr lang="en-GB" dirty="0"/>
                        <a:t>We walked</a:t>
                      </a:r>
                    </a:p>
                  </a:txBody>
                  <a:tcPr anchor="ctr">
                    <a:lnL>
                      <a:noFill/>
                    </a:lnL>
                    <a:lnR>
                      <a:noFill/>
                    </a:lnR>
                    <a:lnT>
                      <a:noFill/>
                    </a:lnT>
                    <a:lnB>
                      <a:noFill/>
                    </a:lnB>
                  </a:tcPr>
                </a:tc>
                <a:tc>
                  <a:txBody>
                    <a:bodyPr/>
                    <a:lstStyle/>
                    <a:p>
                      <a:r>
                        <a:rPr lang="en-GB" dirty="0"/>
                        <a:t>We didn't walk</a:t>
                      </a:r>
                    </a:p>
                  </a:txBody>
                  <a:tcPr anchor="ctr">
                    <a:lnL>
                      <a:noFill/>
                    </a:lnL>
                    <a:lnR>
                      <a:noFill/>
                    </a:lnR>
                    <a:lnT>
                      <a:noFill/>
                    </a:lnT>
                    <a:lnB>
                      <a:noFill/>
                    </a:lnB>
                  </a:tcPr>
                </a:tc>
                <a:tc>
                  <a:txBody>
                    <a:bodyPr/>
                    <a:lstStyle/>
                    <a:p>
                      <a:r>
                        <a:rPr lang="en-GB" dirty="0"/>
                        <a:t>Did we walk?</a:t>
                      </a:r>
                    </a:p>
                  </a:txBody>
                  <a:tcPr anchor="ctr">
                    <a:lnL>
                      <a:noFill/>
                    </a:lnL>
                    <a:lnR>
                      <a:noFill/>
                    </a:lnR>
                    <a:lnT>
                      <a:noFill/>
                    </a:lnT>
                    <a:lnB>
                      <a:noFill/>
                    </a:lnB>
                  </a:tcPr>
                </a:tc>
                <a:extLst>
                  <a:ext uri="{0D108BD9-81ED-4DB2-BD59-A6C34878D82A}">
                    <a16:rowId xmlns:a16="http://schemas.microsoft.com/office/drawing/2014/main" val="3746691201"/>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walked</a:t>
                      </a:r>
                    </a:p>
                    <a:p>
                      <a:r>
                        <a:rPr lang="en-GB" dirty="0"/>
                        <a:t>They walked</a:t>
                      </a:r>
                    </a:p>
                  </a:txBody>
                  <a:tcPr anchor="ctr">
                    <a:lnL>
                      <a:noFill/>
                    </a:lnL>
                    <a:lnR>
                      <a:noFill/>
                    </a:lnR>
                    <a:lnT>
                      <a:noFill/>
                    </a:lnT>
                    <a:lnB>
                      <a:noFill/>
                    </a:lnB>
                  </a:tcPr>
                </a:tc>
                <a:tc>
                  <a:txBody>
                    <a:bodyPr/>
                    <a:lstStyle/>
                    <a:p>
                      <a:r>
                        <a:rPr lang="en-GB" dirty="0"/>
                        <a:t>You didn't walk</a:t>
                      </a:r>
                    </a:p>
                    <a:p>
                      <a:r>
                        <a:rPr lang="en-GB" dirty="0"/>
                        <a:t>They didn't walk</a:t>
                      </a:r>
                    </a:p>
                  </a:txBody>
                  <a:tcPr anchor="ctr">
                    <a:lnL>
                      <a:noFill/>
                    </a:lnL>
                    <a:lnR>
                      <a:noFill/>
                    </a:lnR>
                    <a:lnT>
                      <a:noFill/>
                    </a:lnT>
                    <a:lnB>
                      <a:noFill/>
                    </a:lnB>
                  </a:tcPr>
                </a:tc>
                <a:tc>
                  <a:txBody>
                    <a:bodyPr/>
                    <a:lstStyle/>
                    <a:p>
                      <a:r>
                        <a:rPr lang="en-GB" dirty="0"/>
                        <a:t>Did you walk?</a:t>
                      </a:r>
                    </a:p>
                    <a:p>
                      <a:r>
                        <a:rPr lang="en-GB" dirty="0"/>
                        <a:t>Did they walk?</a:t>
                      </a:r>
                    </a:p>
                  </a:txBody>
                  <a:tcPr anchor="ctr">
                    <a:lnL>
                      <a:noFill/>
                    </a:lnL>
                    <a:lnR>
                      <a:noFill/>
                    </a:lnR>
                    <a:lnT>
                      <a:noFill/>
                    </a:lnT>
                    <a:lnB>
                      <a:noFill/>
                    </a:lnB>
                  </a:tcPr>
                </a:tc>
                <a:extLst>
                  <a:ext uri="{0D108BD9-81ED-4DB2-BD59-A6C34878D82A}">
                    <a16:rowId xmlns:a16="http://schemas.microsoft.com/office/drawing/2014/main" val="280753868"/>
                  </a:ext>
                </a:extLst>
              </a:tr>
            </a:tbl>
          </a:graphicData>
        </a:graphic>
      </p:graphicFrame>
    </p:spTree>
    <p:extLst>
      <p:ext uri="{BB962C8B-B14F-4D97-AF65-F5344CB8AC3E}">
        <p14:creationId xmlns:p14="http://schemas.microsoft.com/office/powerpoint/2010/main" val="3985880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r>
              <a:rPr lang="en-GB" b="1" i="0" dirty="0">
                <a:solidFill>
                  <a:srgbClr val="191919"/>
                </a:solidFill>
                <a:effectLst/>
                <a:latin typeface="+mn-lt"/>
              </a:rPr>
              <a:t>Form 2</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lnSpc>
                <a:spcPct val="100000"/>
              </a:lnSpc>
              <a:spcBef>
                <a:spcPts val="0"/>
              </a:spcBef>
              <a:buNone/>
            </a:pPr>
            <a:r>
              <a:rPr lang="en-US" sz="2400" b="0" dirty="0">
                <a:solidFill>
                  <a:srgbClr val="191919"/>
                </a:solidFill>
                <a:effectLst/>
              </a:rPr>
              <a:t>However, there are a lot of irregular verbs that do not add </a:t>
            </a:r>
            <a:r>
              <a:rPr lang="en-US" sz="2400" b="1" dirty="0">
                <a:solidFill>
                  <a:srgbClr val="191919"/>
                </a:solidFill>
                <a:effectLst/>
              </a:rPr>
              <a:t>“ed” </a:t>
            </a:r>
            <a:r>
              <a:rPr lang="en-US" sz="2400" b="0" dirty="0">
                <a:solidFill>
                  <a:srgbClr val="191919"/>
                </a:solidFill>
                <a:effectLst/>
              </a:rPr>
              <a:t>or </a:t>
            </a:r>
            <a:r>
              <a:rPr lang="en-US" sz="2400" b="1" dirty="0">
                <a:solidFill>
                  <a:srgbClr val="191919"/>
                </a:solidFill>
                <a:effectLst/>
              </a:rPr>
              <a:t>“d”</a:t>
            </a:r>
            <a:r>
              <a:rPr lang="en-US" sz="2400" b="0" dirty="0">
                <a:solidFill>
                  <a:srgbClr val="191919"/>
                </a:solidFill>
                <a:effectLst/>
              </a:rPr>
              <a:t> to the base to form the Past Simple. The most well-known are </a:t>
            </a:r>
            <a:r>
              <a:rPr lang="en-US" sz="2400" b="0" dirty="0">
                <a:solidFill>
                  <a:srgbClr val="0070C0"/>
                </a:solidFill>
                <a:effectLst/>
              </a:rPr>
              <a:t>“to be”</a:t>
            </a:r>
            <a:r>
              <a:rPr lang="en-US" sz="2400" b="0" dirty="0">
                <a:solidFill>
                  <a:srgbClr val="191919"/>
                </a:solidFill>
                <a:effectLst/>
              </a:rPr>
              <a:t>, </a:t>
            </a:r>
            <a:r>
              <a:rPr lang="en-US" sz="2400" b="0" dirty="0">
                <a:solidFill>
                  <a:srgbClr val="0070C0"/>
                </a:solidFill>
                <a:effectLst/>
              </a:rPr>
              <a:t>“to have” </a:t>
            </a:r>
            <a:r>
              <a:rPr lang="en-US" sz="2400" b="0" dirty="0">
                <a:solidFill>
                  <a:srgbClr val="191919"/>
                </a:solidFill>
                <a:effectLst/>
              </a:rPr>
              <a:t>and </a:t>
            </a:r>
            <a:r>
              <a:rPr lang="en-US" sz="2400" b="0" dirty="0">
                <a:solidFill>
                  <a:srgbClr val="0070C0"/>
                </a:solidFill>
                <a:effectLst/>
              </a:rPr>
              <a:t>“to do”</a:t>
            </a:r>
            <a:r>
              <a:rPr lang="en-US" sz="2400" b="0" dirty="0">
                <a:solidFill>
                  <a:srgbClr val="191919"/>
                </a:solidFill>
                <a:effectLst/>
              </a:rPr>
              <a:t>:</a:t>
            </a:r>
          </a:p>
          <a:p>
            <a:pPr marL="0" indent="0">
              <a:lnSpc>
                <a:spcPct val="100000"/>
              </a:lnSpc>
              <a:spcBef>
                <a:spcPts val="0"/>
              </a:spcBef>
              <a:buNone/>
            </a:pPr>
            <a:endParaRPr lang="en-US" sz="2000" dirty="0">
              <a:solidFill>
                <a:srgbClr val="191919"/>
              </a:solidFill>
            </a:endParaRPr>
          </a:p>
          <a:p>
            <a:pPr marL="0" indent="0">
              <a:lnSpc>
                <a:spcPct val="100000"/>
              </a:lnSpc>
              <a:spcBef>
                <a:spcPts val="0"/>
              </a:spcBef>
              <a:buNone/>
            </a:pPr>
            <a:endParaRPr lang="en-US" sz="2000" b="0" dirty="0">
              <a:solidFill>
                <a:srgbClr val="191919"/>
              </a:solidFill>
              <a:effectLst/>
            </a:endParaRPr>
          </a:p>
          <a:p>
            <a:pPr marL="0" indent="0">
              <a:buNone/>
            </a:pPr>
            <a:endParaRPr lang="en-GB" sz="1400" i="1" dirty="0"/>
          </a:p>
        </p:txBody>
      </p:sp>
      <p:graphicFrame>
        <p:nvGraphicFramePr>
          <p:cNvPr id="8" name="Table 7">
            <a:extLst>
              <a:ext uri="{FF2B5EF4-FFF2-40B4-BE49-F238E27FC236}">
                <a16:creationId xmlns:a16="http://schemas.microsoft.com/office/drawing/2014/main" id="{DE5443A2-62B4-4E0C-BBD7-FC5A14128B58}"/>
              </a:ext>
            </a:extLst>
          </p:cNvPr>
          <p:cNvGraphicFramePr>
            <a:graphicFrameLocks noGrp="1"/>
          </p:cNvGraphicFramePr>
          <p:nvPr>
            <p:extLst>
              <p:ext uri="{D42A27DB-BD31-4B8C-83A1-F6EECF244321}">
                <p14:modId xmlns:p14="http://schemas.microsoft.com/office/powerpoint/2010/main" val="4151982566"/>
              </p:ext>
            </p:extLst>
          </p:nvPr>
        </p:nvGraphicFramePr>
        <p:xfrm>
          <a:off x="628650" y="2538254"/>
          <a:ext cx="7886700" cy="2926080"/>
        </p:xfrm>
        <a:graphic>
          <a:graphicData uri="http://schemas.openxmlformats.org/drawingml/2006/table">
            <a:tbl>
              <a:tblPr/>
              <a:tblGrid>
                <a:gridCol w="1971675">
                  <a:extLst>
                    <a:ext uri="{9D8B030D-6E8A-4147-A177-3AD203B41FA5}">
                      <a16:colId xmlns:a16="http://schemas.microsoft.com/office/drawing/2014/main" val="1279861199"/>
                    </a:ext>
                  </a:extLst>
                </a:gridCol>
                <a:gridCol w="1971675">
                  <a:extLst>
                    <a:ext uri="{9D8B030D-6E8A-4147-A177-3AD203B41FA5}">
                      <a16:colId xmlns:a16="http://schemas.microsoft.com/office/drawing/2014/main" val="1780382560"/>
                    </a:ext>
                  </a:extLst>
                </a:gridCol>
                <a:gridCol w="1971675">
                  <a:extLst>
                    <a:ext uri="{9D8B030D-6E8A-4147-A177-3AD203B41FA5}">
                      <a16:colId xmlns:a16="http://schemas.microsoft.com/office/drawing/2014/main" val="1593684521"/>
                    </a:ext>
                  </a:extLst>
                </a:gridCol>
                <a:gridCol w="1971675">
                  <a:extLst>
                    <a:ext uri="{9D8B030D-6E8A-4147-A177-3AD203B41FA5}">
                      <a16:colId xmlns:a16="http://schemas.microsoft.com/office/drawing/2014/main" val="1094742183"/>
                    </a:ext>
                  </a:extLst>
                </a:gridCol>
              </a:tblGrid>
              <a:tr h="0">
                <a:tc>
                  <a:txBody>
                    <a:bodyPr/>
                    <a:lstStyle/>
                    <a:p>
                      <a:r>
                        <a:rPr lang="en-GB"/>
                        <a:t>Subject</a:t>
                      </a:r>
                    </a:p>
                  </a:txBody>
                  <a:tcPr anchor="ctr">
                    <a:lnL>
                      <a:noFill/>
                    </a:lnL>
                    <a:lnR>
                      <a:noFill/>
                    </a:lnR>
                    <a:lnT>
                      <a:noFill/>
                    </a:lnT>
                    <a:lnB>
                      <a:noFill/>
                    </a:lnB>
                  </a:tcPr>
                </a:tc>
                <a:tc gridSpan="3">
                  <a:txBody>
                    <a:bodyPr/>
                    <a:lstStyle/>
                    <a:p>
                      <a:r>
                        <a:rPr lang="en-GB"/>
                        <a:t>Verb</a:t>
                      </a:r>
                    </a:p>
                  </a:txBody>
                  <a:tcPr anchor="ctr">
                    <a:lnL>
                      <a:noFill/>
                    </a:lnL>
                    <a:lnR>
                      <a:noFill/>
                    </a:lnR>
                    <a:lnT>
                      <a:noFill/>
                    </a:lnT>
                    <a:lnB>
                      <a:noFill/>
                    </a:lnB>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71485388"/>
                  </a:ext>
                </a:extLst>
              </a:tr>
              <a:tr h="0">
                <a:tc>
                  <a:txBody>
                    <a:bodyPr/>
                    <a:lstStyle/>
                    <a:p>
                      <a:r>
                        <a:rPr lang="en-GB"/>
                        <a:t> </a:t>
                      </a:r>
                    </a:p>
                  </a:txBody>
                  <a:tcPr anchor="ctr">
                    <a:lnL>
                      <a:noFill/>
                    </a:lnL>
                    <a:lnR>
                      <a:noFill/>
                    </a:lnR>
                    <a:lnT>
                      <a:noFill/>
                    </a:lnT>
                    <a:lnB>
                      <a:noFill/>
                    </a:lnB>
                  </a:tcPr>
                </a:tc>
                <a:tc>
                  <a:txBody>
                    <a:bodyPr/>
                    <a:lstStyle/>
                    <a:p>
                      <a:r>
                        <a:rPr lang="en-GB" b="1" dirty="0">
                          <a:solidFill>
                            <a:srgbClr val="0070C0"/>
                          </a:solidFill>
                        </a:rPr>
                        <a:t>Be</a:t>
                      </a:r>
                      <a:endParaRPr lang="en-GB" dirty="0">
                        <a:solidFill>
                          <a:srgbClr val="0070C0"/>
                        </a:solidFill>
                      </a:endParaRPr>
                    </a:p>
                  </a:txBody>
                  <a:tcPr anchor="ctr">
                    <a:lnL>
                      <a:noFill/>
                    </a:lnL>
                    <a:lnR>
                      <a:noFill/>
                    </a:lnR>
                    <a:lnT>
                      <a:noFill/>
                    </a:lnT>
                    <a:lnB>
                      <a:noFill/>
                    </a:lnB>
                  </a:tcPr>
                </a:tc>
                <a:tc>
                  <a:txBody>
                    <a:bodyPr/>
                    <a:lstStyle/>
                    <a:p>
                      <a:r>
                        <a:rPr lang="en-GB" b="1" dirty="0">
                          <a:solidFill>
                            <a:srgbClr val="0070C0"/>
                          </a:solidFill>
                        </a:rPr>
                        <a:t>Have</a:t>
                      </a:r>
                      <a:endParaRPr lang="en-GB" dirty="0">
                        <a:solidFill>
                          <a:srgbClr val="0070C0"/>
                        </a:solidFill>
                      </a:endParaRPr>
                    </a:p>
                  </a:txBody>
                  <a:tcPr anchor="ctr">
                    <a:lnL>
                      <a:noFill/>
                    </a:lnL>
                    <a:lnR>
                      <a:noFill/>
                    </a:lnR>
                    <a:lnT>
                      <a:noFill/>
                    </a:lnT>
                    <a:lnB>
                      <a:noFill/>
                    </a:lnB>
                  </a:tcPr>
                </a:tc>
                <a:tc>
                  <a:txBody>
                    <a:bodyPr/>
                    <a:lstStyle/>
                    <a:p>
                      <a:r>
                        <a:rPr lang="en-GB" b="1" dirty="0">
                          <a:solidFill>
                            <a:srgbClr val="0070C0"/>
                          </a:solidFill>
                        </a:rPr>
                        <a:t>Do</a:t>
                      </a:r>
                      <a:endParaRPr lang="en-GB" dirty="0">
                        <a:solidFill>
                          <a:srgbClr val="0070C0"/>
                        </a:solidFill>
                      </a:endParaRPr>
                    </a:p>
                  </a:txBody>
                  <a:tcPr anchor="ctr">
                    <a:lnL>
                      <a:noFill/>
                    </a:lnL>
                    <a:lnR>
                      <a:noFill/>
                    </a:lnR>
                    <a:lnT>
                      <a:noFill/>
                    </a:lnT>
                    <a:lnB>
                      <a:noFill/>
                    </a:lnB>
                  </a:tcPr>
                </a:tc>
                <a:extLst>
                  <a:ext uri="{0D108BD9-81ED-4DB2-BD59-A6C34878D82A}">
                    <a16:rowId xmlns:a16="http://schemas.microsoft.com/office/drawing/2014/main" val="3926824114"/>
                  </a:ext>
                </a:extLst>
              </a:tr>
              <a:tr h="0">
                <a:tc>
                  <a:txBody>
                    <a:bodyPr/>
                    <a:lstStyle/>
                    <a:p>
                      <a:r>
                        <a:rPr lang="en-GB" b="1"/>
                        <a:t>I</a:t>
                      </a:r>
                      <a:endParaRPr lang="en-GB"/>
                    </a:p>
                  </a:txBody>
                  <a:tcPr anchor="ctr">
                    <a:lnL>
                      <a:noFill/>
                    </a:lnL>
                    <a:lnR>
                      <a:noFill/>
                    </a:lnR>
                    <a:lnT>
                      <a:noFill/>
                    </a:lnT>
                    <a:lnB>
                      <a:noFill/>
                    </a:lnB>
                  </a:tcPr>
                </a:tc>
                <a:tc>
                  <a:txBody>
                    <a:bodyPr/>
                    <a:lstStyle/>
                    <a:p>
                      <a:r>
                        <a:rPr lang="en-GB"/>
                        <a:t>was</a:t>
                      </a:r>
                    </a:p>
                  </a:txBody>
                  <a:tcPr anchor="ctr">
                    <a:lnL>
                      <a:noFill/>
                    </a:lnL>
                    <a:lnR>
                      <a:noFill/>
                    </a:lnR>
                    <a:lnT>
                      <a:noFill/>
                    </a:lnT>
                    <a:lnB>
                      <a:noFill/>
                    </a:lnB>
                  </a:tcPr>
                </a:tc>
                <a:tc>
                  <a:txBody>
                    <a:bodyPr/>
                    <a:lstStyle/>
                    <a:p>
                      <a:r>
                        <a:rPr lang="en-GB"/>
                        <a:t>had</a:t>
                      </a:r>
                    </a:p>
                  </a:txBody>
                  <a:tcPr anchor="ctr">
                    <a:lnL>
                      <a:noFill/>
                    </a:lnL>
                    <a:lnR>
                      <a:noFill/>
                    </a:lnR>
                    <a:lnT>
                      <a:noFill/>
                    </a:lnT>
                    <a:lnB>
                      <a:noFill/>
                    </a:lnB>
                  </a:tcPr>
                </a:tc>
                <a:tc>
                  <a:txBody>
                    <a:bodyPr/>
                    <a:lstStyle/>
                    <a:p>
                      <a:r>
                        <a:rPr lang="en-GB"/>
                        <a:t>did</a:t>
                      </a:r>
                    </a:p>
                  </a:txBody>
                  <a:tcPr anchor="ctr">
                    <a:lnL>
                      <a:noFill/>
                    </a:lnL>
                    <a:lnR>
                      <a:noFill/>
                    </a:lnR>
                    <a:lnT>
                      <a:noFill/>
                    </a:lnT>
                    <a:lnB>
                      <a:noFill/>
                    </a:lnB>
                  </a:tcPr>
                </a:tc>
                <a:extLst>
                  <a:ext uri="{0D108BD9-81ED-4DB2-BD59-A6C34878D82A}">
                    <a16:rowId xmlns:a16="http://schemas.microsoft.com/office/drawing/2014/main" val="2750020117"/>
                  </a:ext>
                </a:extLst>
              </a:tr>
              <a:tr h="0">
                <a:tc>
                  <a:txBody>
                    <a:bodyPr/>
                    <a:lstStyle/>
                    <a:p>
                      <a:r>
                        <a:rPr lang="en-GB" b="1"/>
                        <a:t>You</a:t>
                      </a:r>
                      <a:endParaRPr lang="en-GB"/>
                    </a:p>
                  </a:txBody>
                  <a:tcPr anchor="ctr">
                    <a:lnL>
                      <a:noFill/>
                    </a:lnL>
                    <a:lnR>
                      <a:noFill/>
                    </a:lnR>
                    <a:lnT>
                      <a:noFill/>
                    </a:lnT>
                    <a:lnB>
                      <a:noFill/>
                    </a:lnB>
                  </a:tcPr>
                </a:tc>
                <a:tc>
                  <a:txBody>
                    <a:bodyPr/>
                    <a:lstStyle/>
                    <a:p>
                      <a:r>
                        <a:rPr lang="en-GB"/>
                        <a:t>were</a:t>
                      </a:r>
                    </a:p>
                  </a:txBody>
                  <a:tcPr anchor="ctr">
                    <a:lnL>
                      <a:noFill/>
                    </a:lnL>
                    <a:lnR>
                      <a:noFill/>
                    </a:lnR>
                    <a:lnT>
                      <a:noFill/>
                    </a:lnT>
                    <a:lnB>
                      <a:noFill/>
                    </a:lnB>
                  </a:tcPr>
                </a:tc>
                <a:tc>
                  <a:txBody>
                    <a:bodyPr/>
                    <a:lstStyle/>
                    <a:p>
                      <a:r>
                        <a:rPr lang="en-GB"/>
                        <a:t>had</a:t>
                      </a:r>
                    </a:p>
                  </a:txBody>
                  <a:tcPr anchor="ctr">
                    <a:lnL>
                      <a:noFill/>
                    </a:lnL>
                    <a:lnR>
                      <a:noFill/>
                    </a:lnR>
                    <a:lnT>
                      <a:noFill/>
                    </a:lnT>
                    <a:lnB>
                      <a:noFill/>
                    </a:lnB>
                  </a:tcPr>
                </a:tc>
                <a:tc>
                  <a:txBody>
                    <a:bodyPr/>
                    <a:lstStyle/>
                    <a:p>
                      <a:r>
                        <a:rPr lang="en-GB" dirty="0"/>
                        <a:t>did</a:t>
                      </a:r>
                    </a:p>
                  </a:txBody>
                  <a:tcPr anchor="ctr">
                    <a:lnL>
                      <a:noFill/>
                    </a:lnL>
                    <a:lnR>
                      <a:noFill/>
                    </a:lnR>
                    <a:lnT>
                      <a:noFill/>
                    </a:lnT>
                    <a:lnB>
                      <a:noFill/>
                    </a:lnB>
                  </a:tcPr>
                </a:tc>
                <a:extLst>
                  <a:ext uri="{0D108BD9-81ED-4DB2-BD59-A6C34878D82A}">
                    <a16:rowId xmlns:a16="http://schemas.microsoft.com/office/drawing/2014/main" val="3472274204"/>
                  </a:ext>
                </a:extLst>
              </a:tr>
              <a:tr h="0">
                <a:tc>
                  <a:txBody>
                    <a:bodyPr/>
                    <a:lstStyle/>
                    <a:p>
                      <a:r>
                        <a:rPr lang="en-GB" b="1" dirty="0"/>
                        <a:t>He/She/It</a:t>
                      </a:r>
                      <a:endParaRPr lang="en-GB" dirty="0"/>
                    </a:p>
                  </a:txBody>
                  <a:tcPr anchor="ctr">
                    <a:lnL>
                      <a:noFill/>
                    </a:lnL>
                    <a:lnR>
                      <a:noFill/>
                    </a:lnR>
                    <a:lnT>
                      <a:noFill/>
                    </a:lnT>
                    <a:lnB>
                      <a:noFill/>
                    </a:lnB>
                  </a:tcPr>
                </a:tc>
                <a:tc>
                  <a:txBody>
                    <a:bodyPr/>
                    <a:lstStyle/>
                    <a:p>
                      <a:r>
                        <a:rPr lang="en-GB" dirty="0"/>
                        <a:t>was</a:t>
                      </a:r>
                    </a:p>
                  </a:txBody>
                  <a:tcPr anchor="ctr">
                    <a:lnL>
                      <a:noFill/>
                    </a:lnL>
                    <a:lnR>
                      <a:noFill/>
                    </a:lnR>
                    <a:lnT>
                      <a:noFill/>
                    </a:lnT>
                    <a:lnB>
                      <a:noFill/>
                    </a:lnB>
                  </a:tcPr>
                </a:tc>
                <a:tc>
                  <a:txBody>
                    <a:bodyPr/>
                    <a:lstStyle/>
                    <a:p>
                      <a:r>
                        <a:rPr lang="en-GB" dirty="0"/>
                        <a:t>had</a:t>
                      </a:r>
                    </a:p>
                  </a:txBody>
                  <a:tcPr anchor="ctr">
                    <a:lnL>
                      <a:noFill/>
                    </a:lnL>
                    <a:lnR>
                      <a:noFill/>
                    </a:lnR>
                    <a:lnT>
                      <a:noFill/>
                    </a:lnT>
                    <a:lnB>
                      <a:noFill/>
                    </a:lnB>
                  </a:tcPr>
                </a:tc>
                <a:tc>
                  <a:txBody>
                    <a:bodyPr/>
                    <a:lstStyle/>
                    <a:p>
                      <a:r>
                        <a:rPr lang="en-GB" dirty="0"/>
                        <a:t>did</a:t>
                      </a:r>
                    </a:p>
                  </a:txBody>
                  <a:tcPr anchor="ctr">
                    <a:lnL>
                      <a:noFill/>
                    </a:lnL>
                    <a:lnR>
                      <a:noFill/>
                    </a:lnR>
                    <a:lnT>
                      <a:noFill/>
                    </a:lnT>
                    <a:lnB>
                      <a:noFill/>
                    </a:lnB>
                  </a:tcPr>
                </a:tc>
                <a:extLst>
                  <a:ext uri="{0D108BD9-81ED-4DB2-BD59-A6C34878D82A}">
                    <a16:rowId xmlns:a16="http://schemas.microsoft.com/office/drawing/2014/main" val="1470442100"/>
                  </a:ext>
                </a:extLst>
              </a:tr>
              <a:tr h="0">
                <a:tc>
                  <a:txBody>
                    <a:bodyPr/>
                    <a:lstStyle/>
                    <a:p>
                      <a:r>
                        <a:rPr lang="en-GB" b="1" dirty="0"/>
                        <a:t>We</a:t>
                      </a:r>
                      <a:endParaRPr lang="en-GB" dirty="0"/>
                    </a:p>
                  </a:txBody>
                  <a:tcPr anchor="ctr">
                    <a:lnL>
                      <a:noFill/>
                    </a:lnL>
                    <a:lnR>
                      <a:noFill/>
                    </a:lnR>
                    <a:lnT>
                      <a:noFill/>
                    </a:lnT>
                    <a:lnB>
                      <a:noFill/>
                    </a:lnB>
                  </a:tcPr>
                </a:tc>
                <a:tc>
                  <a:txBody>
                    <a:bodyPr/>
                    <a:lstStyle/>
                    <a:p>
                      <a:r>
                        <a:rPr lang="en-GB" dirty="0"/>
                        <a:t>were</a:t>
                      </a:r>
                    </a:p>
                  </a:txBody>
                  <a:tcPr anchor="ctr">
                    <a:lnL>
                      <a:noFill/>
                    </a:lnL>
                    <a:lnR>
                      <a:noFill/>
                    </a:lnR>
                    <a:lnT>
                      <a:noFill/>
                    </a:lnT>
                    <a:lnB>
                      <a:noFill/>
                    </a:lnB>
                  </a:tcPr>
                </a:tc>
                <a:tc>
                  <a:txBody>
                    <a:bodyPr/>
                    <a:lstStyle/>
                    <a:p>
                      <a:r>
                        <a:rPr lang="en-GB" dirty="0"/>
                        <a:t>had</a:t>
                      </a:r>
                    </a:p>
                  </a:txBody>
                  <a:tcPr anchor="ctr">
                    <a:lnL>
                      <a:noFill/>
                    </a:lnL>
                    <a:lnR>
                      <a:noFill/>
                    </a:lnR>
                    <a:lnT>
                      <a:noFill/>
                    </a:lnT>
                    <a:lnB>
                      <a:noFill/>
                    </a:lnB>
                  </a:tcPr>
                </a:tc>
                <a:tc>
                  <a:txBody>
                    <a:bodyPr/>
                    <a:lstStyle/>
                    <a:p>
                      <a:r>
                        <a:rPr lang="en-GB" dirty="0"/>
                        <a:t>did</a:t>
                      </a:r>
                    </a:p>
                  </a:txBody>
                  <a:tcPr anchor="ctr">
                    <a:lnL>
                      <a:noFill/>
                    </a:lnL>
                    <a:lnR>
                      <a:noFill/>
                    </a:lnR>
                    <a:lnT>
                      <a:noFill/>
                    </a:lnT>
                    <a:lnB>
                      <a:noFill/>
                    </a:lnB>
                  </a:tcPr>
                </a:tc>
                <a:extLst>
                  <a:ext uri="{0D108BD9-81ED-4DB2-BD59-A6C34878D82A}">
                    <a16:rowId xmlns:a16="http://schemas.microsoft.com/office/drawing/2014/main" val="2258138839"/>
                  </a:ext>
                </a:extLst>
              </a:tr>
              <a:tr h="0">
                <a:tc>
                  <a:txBody>
                    <a:bodyPr/>
                    <a:lstStyle/>
                    <a:p>
                      <a:r>
                        <a:rPr lang="en-GB" b="1" dirty="0"/>
                        <a:t>You</a:t>
                      </a:r>
                      <a:endParaRPr lang="en-GB" dirty="0"/>
                    </a:p>
                  </a:txBody>
                  <a:tcPr anchor="ctr">
                    <a:lnL>
                      <a:noFill/>
                    </a:lnL>
                    <a:lnR>
                      <a:noFill/>
                    </a:lnR>
                    <a:lnT>
                      <a:noFill/>
                    </a:lnT>
                    <a:lnB>
                      <a:noFill/>
                    </a:lnB>
                  </a:tcPr>
                </a:tc>
                <a:tc>
                  <a:txBody>
                    <a:bodyPr/>
                    <a:lstStyle/>
                    <a:p>
                      <a:r>
                        <a:rPr lang="en-GB" dirty="0"/>
                        <a:t>were</a:t>
                      </a:r>
                    </a:p>
                  </a:txBody>
                  <a:tcPr anchor="ctr">
                    <a:lnL>
                      <a:noFill/>
                    </a:lnL>
                    <a:lnR>
                      <a:noFill/>
                    </a:lnR>
                    <a:lnT>
                      <a:noFill/>
                    </a:lnT>
                    <a:lnB>
                      <a:noFill/>
                    </a:lnB>
                  </a:tcPr>
                </a:tc>
                <a:tc>
                  <a:txBody>
                    <a:bodyPr/>
                    <a:lstStyle/>
                    <a:p>
                      <a:r>
                        <a:rPr lang="en-GB" dirty="0"/>
                        <a:t>had</a:t>
                      </a:r>
                    </a:p>
                  </a:txBody>
                  <a:tcPr anchor="ctr">
                    <a:lnL>
                      <a:noFill/>
                    </a:lnL>
                    <a:lnR>
                      <a:noFill/>
                    </a:lnR>
                    <a:lnT>
                      <a:noFill/>
                    </a:lnT>
                    <a:lnB>
                      <a:noFill/>
                    </a:lnB>
                  </a:tcPr>
                </a:tc>
                <a:tc>
                  <a:txBody>
                    <a:bodyPr/>
                    <a:lstStyle/>
                    <a:p>
                      <a:r>
                        <a:rPr lang="en-GB" dirty="0"/>
                        <a:t>did</a:t>
                      </a:r>
                    </a:p>
                  </a:txBody>
                  <a:tcPr anchor="ctr">
                    <a:lnL>
                      <a:noFill/>
                    </a:lnL>
                    <a:lnR>
                      <a:noFill/>
                    </a:lnR>
                    <a:lnT>
                      <a:noFill/>
                    </a:lnT>
                    <a:lnB>
                      <a:noFill/>
                    </a:lnB>
                  </a:tcPr>
                </a:tc>
                <a:extLst>
                  <a:ext uri="{0D108BD9-81ED-4DB2-BD59-A6C34878D82A}">
                    <a16:rowId xmlns:a16="http://schemas.microsoft.com/office/drawing/2014/main" val="1998669613"/>
                  </a:ext>
                </a:extLst>
              </a:tr>
              <a:tr h="0">
                <a:tc>
                  <a:txBody>
                    <a:bodyPr/>
                    <a:lstStyle/>
                    <a:p>
                      <a:r>
                        <a:rPr lang="en-GB" b="1" dirty="0"/>
                        <a:t>They</a:t>
                      </a:r>
                      <a:endParaRPr lang="en-GB" dirty="0"/>
                    </a:p>
                  </a:txBody>
                  <a:tcPr anchor="ctr">
                    <a:lnL>
                      <a:noFill/>
                    </a:lnL>
                    <a:lnR>
                      <a:noFill/>
                    </a:lnR>
                    <a:lnT>
                      <a:noFill/>
                    </a:lnT>
                    <a:lnB>
                      <a:noFill/>
                    </a:lnB>
                  </a:tcPr>
                </a:tc>
                <a:tc>
                  <a:txBody>
                    <a:bodyPr/>
                    <a:lstStyle/>
                    <a:p>
                      <a:r>
                        <a:rPr lang="en-GB" dirty="0"/>
                        <a:t>were</a:t>
                      </a:r>
                    </a:p>
                  </a:txBody>
                  <a:tcPr anchor="ctr">
                    <a:lnL>
                      <a:noFill/>
                    </a:lnL>
                    <a:lnR>
                      <a:noFill/>
                    </a:lnR>
                    <a:lnT>
                      <a:noFill/>
                    </a:lnT>
                    <a:lnB>
                      <a:noFill/>
                    </a:lnB>
                  </a:tcPr>
                </a:tc>
                <a:tc>
                  <a:txBody>
                    <a:bodyPr/>
                    <a:lstStyle/>
                    <a:p>
                      <a:r>
                        <a:rPr lang="en-GB"/>
                        <a:t>had</a:t>
                      </a:r>
                    </a:p>
                  </a:txBody>
                  <a:tcPr anchor="ctr">
                    <a:lnL>
                      <a:noFill/>
                    </a:lnL>
                    <a:lnR>
                      <a:noFill/>
                    </a:lnR>
                    <a:lnT>
                      <a:noFill/>
                    </a:lnT>
                    <a:lnB>
                      <a:noFill/>
                    </a:lnB>
                  </a:tcPr>
                </a:tc>
                <a:tc>
                  <a:txBody>
                    <a:bodyPr/>
                    <a:lstStyle/>
                    <a:p>
                      <a:r>
                        <a:rPr lang="en-GB" dirty="0"/>
                        <a:t>did</a:t>
                      </a:r>
                    </a:p>
                  </a:txBody>
                  <a:tcPr anchor="ctr">
                    <a:lnL>
                      <a:noFill/>
                    </a:lnL>
                    <a:lnR>
                      <a:noFill/>
                    </a:lnR>
                    <a:lnT>
                      <a:noFill/>
                    </a:lnT>
                    <a:lnB>
                      <a:noFill/>
                    </a:lnB>
                  </a:tcPr>
                </a:tc>
                <a:extLst>
                  <a:ext uri="{0D108BD9-81ED-4DB2-BD59-A6C34878D82A}">
                    <a16:rowId xmlns:a16="http://schemas.microsoft.com/office/drawing/2014/main" val="1072002362"/>
                  </a:ext>
                </a:extLst>
              </a:tr>
            </a:tbl>
          </a:graphicData>
        </a:graphic>
      </p:graphicFrame>
    </p:spTree>
    <p:extLst>
      <p:ext uri="{BB962C8B-B14F-4D97-AF65-F5344CB8AC3E}">
        <p14:creationId xmlns:p14="http://schemas.microsoft.com/office/powerpoint/2010/main" val="711861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r>
              <a:rPr lang="en-GB" b="1" i="0" dirty="0">
                <a:solidFill>
                  <a:srgbClr val="191919"/>
                </a:solidFill>
                <a:effectLst/>
                <a:latin typeface="+mn-lt"/>
              </a:rPr>
              <a:t>Form 3</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lnSpc>
                <a:spcPct val="100000"/>
              </a:lnSpc>
              <a:spcBef>
                <a:spcPts val="0"/>
              </a:spcBef>
              <a:buNone/>
            </a:pPr>
            <a:r>
              <a:rPr lang="en-US" sz="2400" b="0" dirty="0">
                <a:solidFill>
                  <a:srgbClr val="191919"/>
                </a:solidFill>
                <a:effectLst/>
              </a:rPr>
              <a:t>Here are some more of</a:t>
            </a:r>
            <a:r>
              <a:rPr lang="en-GB" sz="2400" dirty="0"/>
              <a:t> the most common irregular verbs, shown only in the affirmative / positive.</a:t>
            </a:r>
          </a:p>
          <a:p>
            <a:pPr algn="just">
              <a:lnSpc>
                <a:spcPct val="100000"/>
              </a:lnSpc>
              <a:spcBef>
                <a:spcPts val="0"/>
              </a:spcBef>
            </a:pPr>
            <a:r>
              <a:rPr lang="en-GB" sz="2400" b="1" dirty="0">
                <a:solidFill>
                  <a:srgbClr val="0070C0"/>
                </a:solidFill>
              </a:rPr>
              <a:t>to come</a:t>
            </a:r>
          </a:p>
          <a:p>
            <a:pPr algn="just">
              <a:lnSpc>
                <a:spcPct val="100000"/>
              </a:lnSpc>
              <a:spcBef>
                <a:spcPts val="0"/>
              </a:spcBef>
              <a:buFont typeface="Arial" panose="020B0604020202020204" pitchFamily="34" charset="0"/>
              <a:buChar char="•"/>
            </a:pPr>
            <a:r>
              <a:rPr lang="en-GB" sz="2400" dirty="0"/>
              <a:t>My parents </a:t>
            </a:r>
            <a:r>
              <a:rPr lang="en-GB" sz="2400" b="1" dirty="0"/>
              <a:t>came</a:t>
            </a:r>
            <a:r>
              <a:rPr lang="en-GB" sz="2400" dirty="0"/>
              <a:t> to visit me in July.</a:t>
            </a:r>
          </a:p>
          <a:p>
            <a:pPr algn="just">
              <a:lnSpc>
                <a:spcPct val="100000"/>
              </a:lnSpc>
              <a:spcBef>
                <a:spcPts val="0"/>
              </a:spcBef>
            </a:pPr>
            <a:r>
              <a:rPr lang="en-GB" sz="2400" b="1" dirty="0">
                <a:solidFill>
                  <a:srgbClr val="0070C0"/>
                </a:solidFill>
              </a:rPr>
              <a:t>to go</a:t>
            </a:r>
          </a:p>
          <a:p>
            <a:pPr algn="just">
              <a:lnSpc>
                <a:spcPct val="100000"/>
              </a:lnSpc>
              <a:spcBef>
                <a:spcPts val="0"/>
              </a:spcBef>
              <a:buFont typeface="Arial" panose="020B0604020202020204" pitchFamily="34" charset="0"/>
              <a:buChar char="•"/>
            </a:pPr>
            <a:r>
              <a:rPr lang="en-GB" sz="2400" dirty="0"/>
              <a:t>She </a:t>
            </a:r>
            <a:r>
              <a:rPr lang="en-GB" sz="2400" b="1" dirty="0"/>
              <a:t>went</a:t>
            </a:r>
            <a:r>
              <a:rPr lang="en-GB" sz="2400" dirty="0"/>
              <a:t> to a club last night.</a:t>
            </a:r>
          </a:p>
          <a:p>
            <a:pPr algn="just">
              <a:lnSpc>
                <a:spcPct val="100000"/>
              </a:lnSpc>
              <a:spcBef>
                <a:spcPts val="0"/>
              </a:spcBef>
            </a:pPr>
            <a:r>
              <a:rPr lang="en-GB" sz="2400" b="1" dirty="0">
                <a:solidFill>
                  <a:srgbClr val="0070C0"/>
                </a:solidFill>
              </a:rPr>
              <a:t>to give</a:t>
            </a:r>
          </a:p>
          <a:p>
            <a:pPr algn="just">
              <a:lnSpc>
                <a:spcPct val="100000"/>
              </a:lnSpc>
              <a:spcBef>
                <a:spcPts val="0"/>
              </a:spcBef>
              <a:buFont typeface="Arial" panose="020B0604020202020204" pitchFamily="34" charset="0"/>
              <a:buChar char="•"/>
            </a:pPr>
            <a:r>
              <a:rPr lang="en-GB" sz="2400" dirty="0"/>
              <a:t>We </a:t>
            </a:r>
            <a:r>
              <a:rPr lang="en-GB" sz="2400" b="1" dirty="0"/>
              <a:t>gave</a:t>
            </a:r>
            <a:r>
              <a:rPr lang="en-GB" sz="2400" dirty="0"/>
              <a:t> her a bicycle for her birthday.</a:t>
            </a:r>
          </a:p>
          <a:p>
            <a:pPr algn="just">
              <a:lnSpc>
                <a:spcPct val="100000"/>
              </a:lnSpc>
              <a:spcBef>
                <a:spcPts val="0"/>
              </a:spcBef>
              <a:buFont typeface="Arial" panose="020B0604020202020204" pitchFamily="34" charset="0"/>
              <a:buChar char="•"/>
            </a:pPr>
            <a:endParaRPr lang="en-GB" sz="2400" dirty="0"/>
          </a:p>
          <a:p>
            <a:pPr marL="0" indent="0" algn="just">
              <a:lnSpc>
                <a:spcPct val="100000"/>
              </a:lnSpc>
              <a:spcBef>
                <a:spcPts val="0"/>
              </a:spcBef>
              <a:buNone/>
            </a:pPr>
            <a:r>
              <a:rPr lang="en-US" sz="2400" b="0" i="0" dirty="0">
                <a:solidFill>
                  <a:srgbClr val="191919"/>
                </a:solidFill>
                <a:effectLst/>
              </a:rPr>
              <a:t>For irregular verbs, see the </a:t>
            </a:r>
            <a:r>
              <a:rPr lang="en-US" sz="2400" b="1" dirty="0">
                <a:solidFill>
                  <a:srgbClr val="191919"/>
                </a:solidFill>
              </a:rPr>
              <a:t>t</a:t>
            </a:r>
            <a:r>
              <a:rPr lang="en-US" sz="2400" b="1" i="0" dirty="0">
                <a:solidFill>
                  <a:srgbClr val="191919"/>
                </a:solidFill>
                <a:effectLst/>
              </a:rPr>
              <a:t>able of irregular verbs</a:t>
            </a:r>
            <a:r>
              <a:rPr lang="en-US" sz="2400" b="0" i="0" dirty="0">
                <a:solidFill>
                  <a:srgbClr val="191919"/>
                </a:solidFill>
                <a:effectLst/>
              </a:rPr>
              <a:t> here: </a:t>
            </a:r>
            <a:r>
              <a:rPr lang="en-US" sz="2400" b="0" i="0" dirty="0">
                <a:solidFill>
                  <a:srgbClr val="191919"/>
                </a:solidFill>
                <a:effectLst/>
                <a:hlinkClick r:id="rId2"/>
              </a:rPr>
              <a:t>https://learnenglish.britishcouncil.org/grammar/english-grammar-reference/past-simple</a:t>
            </a:r>
            <a:endParaRPr lang="en-US" sz="2400" b="0" i="0" dirty="0">
              <a:solidFill>
                <a:srgbClr val="191919"/>
              </a:solidFill>
              <a:effectLst/>
            </a:endParaRPr>
          </a:p>
          <a:p>
            <a:pPr marL="0" indent="0">
              <a:lnSpc>
                <a:spcPct val="100000"/>
              </a:lnSpc>
              <a:spcBef>
                <a:spcPts val="0"/>
              </a:spcBef>
              <a:buNone/>
            </a:pPr>
            <a:endParaRPr lang="en-US" sz="2400" b="0" i="0" dirty="0">
              <a:solidFill>
                <a:srgbClr val="191919"/>
              </a:solidFill>
              <a:effectLst/>
            </a:endParaRPr>
          </a:p>
          <a:p>
            <a:pPr marL="0" indent="0">
              <a:lnSpc>
                <a:spcPct val="100000"/>
              </a:lnSpc>
              <a:spcBef>
                <a:spcPts val="0"/>
              </a:spcBef>
              <a:buNone/>
            </a:pPr>
            <a:endParaRPr lang="en-US" sz="2400" dirty="0">
              <a:solidFill>
                <a:srgbClr val="191919"/>
              </a:solidFill>
            </a:endParaRPr>
          </a:p>
          <a:p>
            <a:pPr marL="0" indent="0">
              <a:buNone/>
            </a:pPr>
            <a:endParaRPr lang="en-US" sz="1400" b="0" i="0" dirty="0">
              <a:solidFill>
                <a:srgbClr val="191919"/>
              </a:solidFill>
              <a:effectLst/>
            </a:endParaRPr>
          </a:p>
          <a:p>
            <a:pPr marL="0" indent="0" algn="r">
              <a:buNone/>
            </a:pPr>
            <a:r>
              <a:rPr lang="en-US" sz="1400" i="1" dirty="0">
                <a:solidFill>
                  <a:srgbClr val="191919"/>
                </a:solidFill>
              </a:rPr>
              <a:t>EF</a:t>
            </a:r>
            <a:endParaRPr lang="en-GB" sz="1400" i="1" dirty="0"/>
          </a:p>
        </p:txBody>
      </p:sp>
    </p:spTree>
    <p:extLst>
      <p:ext uri="{BB962C8B-B14F-4D97-AF65-F5344CB8AC3E}">
        <p14:creationId xmlns:p14="http://schemas.microsoft.com/office/powerpoint/2010/main" val="3444505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r>
              <a:rPr lang="en-GB" b="1" i="0" dirty="0">
                <a:solidFill>
                  <a:srgbClr val="191919"/>
                </a:solidFill>
                <a:effectLst/>
                <a:latin typeface="+mn-lt"/>
              </a:rPr>
              <a:t>Form 4</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lnSpc>
                <a:spcPct val="100000"/>
              </a:lnSpc>
              <a:spcBef>
                <a:spcPts val="0"/>
              </a:spcBef>
              <a:buNone/>
            </a:pPr>
            <a:r>
              <a:rPr lang="en-US" sz="2000" b="1" dirty="0">
                <a:solidFill>
                  <a:srgbClr val="191919"/>
                </a:solidFill>
                <a:effectLst/>
              </a:rPr>
              <a:t>Some</a:t>
            </a:r>
            <a:r>
              <a:rPr lang="en-US" sz="2000" b="0" dirty="0">
                <a:solidFill>
                  <a:srgbClr val="191919"/>
                </a:solidFill>
                <a:effectLst/>
              </a:rPr>
              <a:t> irregular verbs follow a pattern in the Past Simple, by changing the vowel:</a:t>
            </a:r>
          </a:p>
          <a:p>
            <a:pPr algn="just">
              <a:lnSpc>
                <a:spcPct val="100000"/>
              </a:lnSpc>
              <a:spcBef>
                <a:spcPts val="0"/>
              </a:spcBef>
            </a:pPr>
            <a:r>
              <a:rPr lang="en-US" sz="2000" dirty="0">
                <a:solidFill>
                  <a:srgbClr val="191919"/>
                </a:solidFill>
              </a:rPr>
              <a:t>find → found;</a:t>
            </a:r>
          </a:p>
          <a:p>
            <a:pPr algn="just">
              <a:lnSpc>
                <a:spcPct val="100000"/>
              </a:lnSpc>
              <a:spcBef>
                <a:spcPts val="0"/>
              </a:spcBef>
            </a:pPr>
            <a:r>
              <a:rPr lang="en-US" sz="2000" dirty="0">
                <a:solidFill>
                  <a:srgbClr val="191919"/>
                </a:solidFill>
              </a:rPr>
              <a:t>sing → sang; </a:t>
            </a:r>
            <a:r>
              <a:rPr lang="en-US" sz="2000" b="0" dirty="0">
                <a:solidFill>
                  <a:srgbClr val="191919"/>
                </a:solidFill>
                <a:effectLst/>
              </a:rPr>
              <a:t>drink</a:t>
            </a:r>
            <a:r>
              <a:rPr lang="en-US" sz="2000" dirty="0">
                <a:solidFill>
                  <a:srgbClr val="191919"/>
                </a:solidFill>
              </a:rPr>
              <a:t> → drank</a:t>
            </a:r>
          </a:p>
          <a:p>
            <a:pPr algn="just">
              <a:lnSpc>
                <a:spcPct val="100000"/>
              </a:lnSpc>
              <a:spcBef>
                <a:spcPts val="0"/>
              </a:spcBef>
            </a:pPr>
            <a:r>
              <a:rPr lang="en-US" sz="2000" b="0" dirty="0">
                <a:solidFill>
                  <a:srgbClr val="191919"/>
                </a:solidFill>
                <a:effectLst/>
              </a:rPr>
              <a:t>grow </a:t>
            </a:r>
            <a:r>
              <a:rPr lang="en-US" sz="2000" dirty="0">
                <a:solidFill>
                  <a:srgbClr val="191919"/>
                </a:solidFill>
              </a:rPr>
              <a:t>→ grew; know → knew; throw → threw</a:t>
            </a:r>
          </a:p>
          <a:p>
            <a:pPr marL="0" indent="0" algn="just">
              <a:lnSpc>
                <a:spcPct val="100000"/>
              </a:lnSpc>
              <a:spcBef>
                <a:spcPts val="0"/>
              </a:spcBef>
              <a:buNone/>
            </a:pPr>
            <a:endParaRPr lang="en-US" sz="2000" dirty="0">
              <a:solidFill>
                <a:srgbClr val="191919"/>
              </a:solidFill>
            </a:endParaRPr>
          </a:p>
          <a:p>
            <a:pPr marL="0" indent="0" algn="just">
              <a:lnSpc>
                <a:spcPct val="100000"/>
              </a:lnSpc>
              <a:spcBef>
                <a:spcPts val="0"/>
              </a:spcBef>
              <a:buNone/>
            </a:pPr>
            <a:r>
              <a:rPr lang="en-US" sz="2000" dirty="0">
                <a:solidFill>
                  <a:srgbClr val="191919"/>
                </a:solidFill>
              </a:rPr>
              <a:t>However, </a:t>
            </a:r>
            <a:r>
              <a:rPr lang="en-US" sz="2000" b="1" dirty="0">
                <a:solidFill>
                  <a:srgbClr val="191919"/>
                </a:solidFill>
              </a:rPr>
              <a:t>most </a:t>
            </a:r>
            <a:r>
              <a:rPr lang="en-US" sz="2000" dirty="0">
                <a:solidFill>
                  <a:srgbClr val="191919"/>
                </a:solidFill>
              </a:rPr>
              <a:t>irregular verbs do NOT follow a pattern! </a:t>
            </a:r>
            <a:r>
              <a:rPr lang="en-US" sz="2000" b="0" dirty="0">
                <a:solidFill>
                  <a:srgbClr val="191919"/>
                </a:solidFill>
                <a:effectLst/>
              </a:rPr>
              <a:t>Do NOT assume that all verbs that end in the same letters follow such patterns! The Past Simple of “grind” is “ground”, but the Past Simple of “mind” is the regular “minded”! The Past Simple of “bring” is “brought”! The Past Simple of “sink” is “sank”, but the Past Simple of “link” is the regular “linked” and the Past Simple of “think” is “thought”! The Past Simple of “blow” is “blew”, but the Past Simple of “show” is the regular “showed”!)</a:t>
            </a:r>
          </a:p>
          <a:p>
            <a:pPr marL="0" indent="0" algn="just">
              <a:lnSpc>
                <a:spcPct val="100000"/>
              </a:lnSpc>
              <a:spcBef>
                <a:spcPts val="0"/>
              </a:spcBef>
              <a:buNone/>
            </a:pPr>
            <a:endParaRPr lang="en-US" sz="2000" b="0" dirty="0">
              <a:solidFill>
                <a:srgbClr val="191919"/>
              </a:solidFill>
              <a:effectLst/>
            </a:endParaRPr>
          </a:p>
          <a:p>
            <a:pPr marL="0" indent="0" algn="just">
              <a:lnSpc>
                <a:spcPct val="100000"/>
              </a:lnSpc>
              <a:spcBef>
                <a:spcPts val="0"/>
              </a:spcBef>
              <a:buNone/>
            </a:pPr>
            <a:r>
              <a:rPr lang="en-US" sz="2000" b="0" dirty="0">
                <a:solidFill>
                  <a:srgbClr val="191919"/>
                </a:solidFill>
                <a:effectLst/>
              </a:rPr>
              <a:t>Some verbs do not change at all! The Past Simple of “hit” is “hit” and the Past Simple of “hurt” is “hurt”! (They do not change in the Present Perfect either!)</a:t>
            </a:r>
            <a:endParaRPr lang="en-GB" sz="1400" i="1" dirty="0"/>
          </a:p>
        </p:txBody>
      </p:sp>
    </p:spTree>
    <p:extLst>
      <p:ext uri="{BB962C8B-B14F-4D97-AF65-F5344CB8AC3E}">
        <p14:creationId xmlns:p14="http://schemas.microsoft.com/office/powerpoint/2010/main" val="3507128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Use in General</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buNone/>
            </a:pPr>
            <a:r>
              <a:rPr lang="en-GB" dirty="0"/>
              <a:t>The Past Simple tense is used to talk about a </a:t>
            </a:r>
            <a:r>
              <a:rPr lang="en-GB" b="1" dirty="0"/>
              <a:t>completed action, event or situation</a:t>
            </a:r>
            <a:r>
              <a:rPr lang="en-GB" dirty="0"/>
              <a:t> in a time </a:t>
            </a:r>
            <a:r>
              <a:rPr lang="en-GB" b="1" dirty="0"/>
              <a:t>before now</a:t>
            </a:r>
            <a:r>
              <a:rPr lang="en-GB" dirty="0"/>
              <a:t>. The time of the action, event or situation can be in the distant past or the recent past, and the duration is not important: it could be a short action or a lengthy situation.</a:t>
            </a:r>
          </a:p>
          <a:p>
            <a:pPr marL="0" indent="0" algn="just">
              <a:buNone/>
            </a:pPr>
            <a:r>
              <a:rPr lang="en-GB" b="1" dirty="0"/>
              <a:t>Examples:</a:t>
            </a:r>
          </a:p>
          <a:p>
            <a:pPr algn="just">
              <a:buFont typeface="Arial" panose="020B0604020202020204" pitchFamily="34" charset="0"/>
              <a:buChar char="•"/>
            </a:pPr>
            <a:r>
              <a:rPr lang="en-GB" dirty="0"/>
              <a:t>John Cabot </a:t>
            </a:r>
            <a:r>
              <a:rPr lang="en-GB" b="1" dirty="0"/>
              <a:t>sailed</a:t>
            </a:r>
            <a:r>
              <a:rPr lang="en-GB" dirty="0"/>
              <a:t> to America in 1498.</a:t>
            </a:r>
          </a:p>
          <a:p>
            <a:pPr algn="just">
              <a:buFont typeface="Arial" panose="020B0604020202020204" pitchFamily="34" charset="0"/>
              <a:buChar char="•"/>
            </a:pPr>
            <a:r>
              <a:rPr lang="en-GB" dirty="0"/>
              <a:t>Her father </a:t>
            </a:r>
            <a:r>
              <a:rPr lang="en-GB" b="1" dirty="0"/>
              <a:t>died</a:t>
            </a:r>
            <a:r>
              <a:rPr lang="en-GB" dirty="0"/>
              <a:t> last year.</a:t>
            </a:r>
          </a:p>
          <a:p>
            <a:pPr algn="just">
              <a:buFont typeface="Arial" panose="020B0604020202020204" pitchFamily="34" charset="0"/>
              <a:buChar char="•"/>
            </a:pPr>
            <a:r>
              <a:rPr lang="en-GB" dirty="0"/>
              <a:t>We </a:t>
            </a:r>
            <a:r>
              <a:rPr lang="en-GB" b="1" dirty="0"/>
              <a:t>crossed</a:t>
            </a:r>
            <a:r>
              <a:rPr lang="en-GB" dirty="0"/>
              <a:t> the Channel yesterday.</a:t>
            </a:r>
          </a:p>
          <a:p>
            <a:pPr algn="just"/>
            <a:r>
              <a:rPr lang="en-GB" dirty="0"/>
              <a:t>He </a:t>
            </a:r>
            <a:r>
              <a:rPr lang="en-GB" b="1" dirty="0"/>
              <a:t>lived</a:t>
            </a:r>
            <a:r>
              <a:rPr lang="en-GB" dirty="0"/>
              <a:t> in Madrid in 1976.</a:t>
            </a:r>
          </a:p>
        </p:txBody>
      </p:sp>
    </p:spTree>
    <p:extLst>
      <p:ext uri="{BB962C8B-B14F-4D97-AF65-F5344CB8AC3E}">
        <p14:creationId xmlns:p14="http://schemas.microsoft.com/office/powerpoint/2010/main" val="281655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Use in Particular 1</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lnSpc>
                <a:spcPct val="100000"/>
              </a:lnSpc>
              <a:spcBef>
                <a:spcPts val="0"/>
              </a:spcBef>
              <a:buNone/>
            </a:pPr>
            <a:r>
              <a:rPr lang="en-GB" sz="2400" dirty="0"/>
              <a:t>We use the Past Simple to talk about the following things:</a:t>
            </a:r>
          </a:p>
          <a:p>
            <a:pPr marL="0" indent="0" algn="just">
              <a:lnSpc>
                <a:spcPct val="100000"/>
              </a:lnSpc>
              <a:spcBef>
                <a:spcPts val="0"/>
              </a:spcBef>
              <a:buNone/>
            </a:pPr>
            <a:r>
              <a:rPr lang="en-GB" sz="2400" dirty="0">
                <a:solidFill>
                  <a:srgbClr val="FF0000"/>
                </a:solidFill>
              </a:rPr>
              <a:t>1) something that happened </a:t>
            </a:r>
            <a:r>
              <a:rPr lang="en-GB" sz="2400" b="1" dirty="0">
                <a:solidFill>
                  <a:srgbClr val="FF0000"/>
                </a:solidFill>
              </a:rPr>
              <a:t>once in the past</a:t>
            </a:r>
            <a:r>
              <a:rPr lang="en-GB" sz="2400" dirty="0">
                <a:solidFill>
                  <a:srgbClr val="FF0000"/>
                </a:solidFill>
              </a:rPr>
              <a:t>:</a:t>
            </a:r>
          </a:p>
          <a:p>
            <a:pPr algn="just">
              <a:lnSpc>
                <a:spcPct val="100000"/>
              </a:lnSpc>
              <a:spcBef>
                <a:spcPts val="0"/>
              </a:spcBef>
            </a:pPr>
            <a:r>
              <a:rPr lang="en-GB" sz="2400" dirty="0"/>
              <a:t>I </a:t>
            </a:r>
            <a:r>
              <a:rPr lang="en-GB" sz="2400" b="1" dirty="0"/>
              <a:t>met </a:t>
            </a:r>
            <a:r>
              <a:rPr lang="en-GB" sz="2400" dirty="0"/>
              <a:t>my wife in 2010.</a:t>
            </a:r>
          </a:p>
          <a:p>
            <a:pPr algn="just">
              <a:lnSpc>
                <a:spcPct val="100000"/>
              </a:lnSpc>
              <a:spcBef>
                <a:spcPts val="0"/>
              </a:spcBef>
            </a:pPr>
            <a:r>
              <a:rPr lang="en-GB" sz="2400" dirty="0"/>
              <a:t>We </a:t>
            </a:r>
            <a:r>
              <a:rPr lang="en-GB" sz="2400" b="1" dirty="0"/>
              <a:t>went </a:t>
            </a:r>
            <a:r>
              <a:rPr lang="en-GB" sz="2400" dirty="0"/>
              <a:t>to Turkey for our holidays.</a:t>
            </a:r>
          </a:p>
          <a:p>
            <a:pPr algn="just">
              <a:lnSpc>
                <a:spcPct val="100000"/>
              </a:lnSpc>
              <a:spcBef>
                <a:spcPts val="0"/>
              </a:spcBef>
            </a:pPr>
            <a:r>
              <a:rPr lang="en-GB" sz="2400" dirty="0"/>
              <a:t>They </a:t>
            </a:r>
            <a:r>
              <a:rPr lang="en-GB" sz="2400" b="1" dirty="0"/>
              <a:t>got </a:t>
            </a:r>
            <a:r>
              <a:rPr lang="en-GB" sz="2400" dirty="0"/>
              <a:t>home very late last night.</a:t>
            </a:r>
          </a:p>
          <a:p>
            <a:pPr algn="just">
              <a:lnSpc>
                <a:spcPct val="100000"/>
              </a:lnSpc>
              <a:spcBef>
                <a:spcPts val="0"/>
              </a:spcBef>
            </a:pPr>
            <a:endParaRPr lang="en-GB" sz="2400" dirty="0"/>
          </a:p>
          <a:p>
            <a:pPr marL="0" indent="0" algn="just">
              <a:lnSpc>
                <a:spcPct val="100000"/>
              </a:lnSpc>
              <a:spcBef>
                <a:spcPts val="0"/>
              </a:spcBef>
              <a:buNone/>
            </a:pPr>
            <a:r>
              <a:rPr lang="en-GB" sz="2400" dirty="0"/>
              <a:t>We can specify the time using “ago” (which means “before now”) instead of naming it.</a:t>
            </a:r>
          </a:p>
          <a:p>
            <a:pPr algn="just">
              <a:lnSpc>
                <a:spcPct val="100000"/>
              </a:lnSpc>
              <a:spcBef>
                <a:spcPts val="0"/>
              </a:spcBef>
            </a:pPr>
            <a:r>
              <a:rPr lang="en-GB" sz="2400" dirty="0"/>
              <a:t>I </a:t>
            </a:r>
            <a:r>
              <a:rPr lang="en-GB" sz="2400" b="1" dirty="0"/>
              <a:t>met</a:t>
            </a:r>
            <a:r>
              <a:rPr lang="en-GB" sz="2400" dirty="0"/>
              <a:t> my wife </a:t>
            </a:r>
            <a:r>
              <a:rPr lang="en-GB" sz="2400" b="1" dirty="0"/>
              <a:t>11 years ago</a:t>
            </a:r>
            <a:r>
              <a:rPr lang="en-GB" sz="2400" dirty="0"/>
              <a:t>.</a:t>
            </a:r>
          </a:p>
          <a:p>
            <a:pPr marL="0" indent="0" algn="just">
              <a:lnSpc>
                <a:spcPct val="100000"/>
              </a:lnSpc>
              <a:spcBef>
                <a:spcPts val="0"/>
              </a:spcBef>
              <a:buNone/>
            </a:pPr>
            <a:endParaRPr lang="en-GB" sz="2400" dirty="0"/>
          </a:p>
          <a:p>
            <a:pPr marL="0" indent="0" algn="just">
              <a:lnSpc>
                <a:spcPct val="100000"/>
              </a:lnSpc>
              <a:spcBef>
                <a:spcPts val="0"/>
              </a:spcBef>
              <a:buNone/>
            </a:pPr>
            <a:r>
              <a:rPr lang="en-GB" sz="2400" dirty="0"/>
              <a:t>The tense is very useful in narratives – stories (fact or fiction) about events in the past –  especially if we describe them in sequence, one after another.</a:t>
            </a:r>
          </a:p>
        </p:txBody>
      </p:sp>
    </p:spTree>
    <p:extLst>
      <p:ext uri="{BB962C8B-B14F-4D97-AF65-F5344CB8AC3E}">
        <p14:creationId xmlns:p14="http://schemas.microsoft.com/office/powerpoint/2010/main" val="2143408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Use in Particular 2</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lnSpc>
                <a:spcPct val="100000"/>
              </a:lnSpc>
              <a:spcBef>
                <a:spcPts val="0"/>
              </a:spcBef>
              <a:buNone/>
            </a:pPr>
            <a:r>
              <a:rPr lang="en-GB" dirty="0"/>
              <a:t>We also use the Past Simple to talk about these things:</a:t>
            </a:r>
          </a:p>
          <a:p>
            <a:pPr marL="0" indent="0" algn="just">
              <a:lnSpc>
                <a:spcPct val="100000"/>
              </a:lnSpc>
              <a:spcBef>
                <a:spcPts val="0"/>
              </a:spcBef>
              <a:buNone/>
            </a:pPr>
            <a:r>
              <a:rPr lang="en-GB" dirty="0">
                <a:solidFill>
                  <a:srgbClr val="FF0000"/>
                </a:solidFill>
              </a:rPr>
              <a:t>2) something that happened </a:t>
            </a:r>
            <a:r>
              <a:rPr lang="en-GB" b="1" dirty="0">
                <a:solidFill>
                  <a:srgbClr val="FF0000"/>
                </a:solidFill>
              </a:rPr>
              <a:t>several times in the past</a:t>
            </a:r>
            <a:r>
              <a:rPr lang="en-GB" dirty="0">
                <a:solidFill>
                  <a:srgbClr val="FF0000"/>
                </a:solidFill>
              </a:rPr>
              <a:t>:</a:t>
            </a:r>
          </a:p>
          <a:p>
            <a:pPr algn="just">
              <a:lnSpc>
                <a:spcPct val="100000"/>
              </a:lnSpc>
              <a:spcBef>
                <a:spcPts val="0"/>
              </a:spcBef>
            </a:pPr>
            <a:r>
              <a:rPr lang="en-GB" dirty="0"/>
              <a:t>When I was a boy, I </a:t>
            </a:r>
            <a:r>
              <a:rPr lang="en-GB" b="1" dirty="0"/>
              <a:t>walked </a:t>
            </a:r>
            <a:r>
              <a:rPr lang="en-GB" dirty="0"/>
              <a:t>2 km to school every day.</a:t>
            </a:r>
          </a:p>
          <a:p>
            <a:pPr algn="just">
              <a:lnSpc>
                <a:spcPct val="100000"/>
              </a:lnSpc>
              <a:spcBef>
                <a:spcPts val="0"/>
              </a:spcBef>
            </a:pPr>
            <a:r>
              <a:rPr lang="en-GB" dirty="0"/>
              <a:t>We </a:t>
            </a:r>
            <a:r>
              <a:rPr lang="en-GB" b="1" dirty="0"/>
              <a:t>swam </a:t>
            </a:r>
            <a:r>
              <a:rPr lang="en-GB" dirty="0"/>
              <a:t>a lot when we were on holiday.</a:t>
            </a:r>
          </a:p>
          <a:p>
            <a:pPr algn="just">
              <a:lnSpc>
                <a:spcPct val="100000"/>
              </a:lnSpc>
              <a:spcBef>
                <a:spcPts val="0"/>
              </a:spcBef>
            </a:pPr>
            <a:r>
              <a:rPr lang="en-GB" dirty="0"/>
              <a:t>They always </a:t>
            </a:r>
            <a:r>
              <a:rPr lang="en-GB" b="1" dirty="0"/>
              <a:t>liked </a:t>
            </a:r>
            <a:r>
              <a:rPr lang="en-GB" dirty="0"/>
              <a:t>visiting their friends.</a:t>
            </a:r>
          </a:p>
          <a:p>
            <a:pPr algn="just">
              <a:lnSpc>
                <a:spcPct val="100000"/>
              </a:lnSpc>
              <a:spcBef>
                <a:spcPts val="0"/>
              </a:spcBef>
            </a:pPr>
            <a:endParaRPr lang="en-GB" dirty="0"/>
          </a:p>
          <a:p>
            <a:pPr marL="0" indent="0" algn="just">
              <a:lnSpc>
                <a:spcPct val="100000"/>
              </a:lnSpc>
              <a:spcBef>
                <a:spcPts val="0"/>
              </a:spcBef>
              <a:buNone/>
            </a:pPr>
            <a:r>
              <a:rPr lang="en-GB" dirty="0">
                <a:solidFill>
                  <a:srgbClr val="FF0000"/>
                </a:solidFill>
              </a:rPr>
              <a:t>3) something that was </a:t>
            </a:r>
            <a:r>
              <a:rPr lang="en-GB" b="1" dirty="0">
                <a:solidFill>
                  <a:srgbClr val="FF0000"/>
                </a:solidFill>
              </a:rPr>
              <a:t>true for some time in the past (but not true now)</a:t>
            </a:r>
            <a:r>
              <a:rPr lang="en-GB" dirty="0">
                <a:solidFill>
                  <a:srgbClr val="FF0000"/>
                </a:solidFill>
              </a:rPr>
              <a:t>:</a:t>
            </a:r>
          </a:p>
          <a:p>
            <a:pPr algn="just">
              <a:lnSpc>
                <a:spcPct val="100000"/>
              </a:lnSpc>
              <a:spcBef>
                <a:spcPts val="0"/>
              </a:spcBef>
            </a:pPr>
            <a:r>
              <a:rPr lang="en-GB" dirty="0"/>
              <a:t>I </a:t>
            </a:r>
            <a:r>
              <a:rPr lang="en-GB" b="1" dirty="0"/>
              <a:t>lived </a:t>
            </a:r>
            <a:r>
              <a:rPr lang="en-GB" dirty="0"/>
              <a:t>abroad for 25 years.</a:t>
            </a:r>
          </a:p>
          <a:p>
            <a:pPr algn="just">
              <a:lnSpc>
                <a:spcPct val="100000"/>
              </a:lnSpc>
              <a:spcBef>
                <a:spcPts val="0"/>
              </a:spcBef>
            </a:pPr>
            <a:r>
              <a:rPr lang="en-GB" dirty="0"/>
              <a:t>He </a:t>
            </a:r>
            <a:r>
              <a:rPr lang="en-GB" b="1" dirty="0"/>
              <a:t>enjoyed </a:t>
            </a:r>
            <a:r>
              <a:rPr lang="en-GB" dirty="0"/>
              <a:t>being an intern.</a:t>
            </a:r>
          </a:p>
          <a:p>
            <a:pPr algn="just">
              <a:lnSpc>
                <a:spcPct val="100000"/>
              </a:lnSpc>
              <a:spcBef>
                <a:spcPts val="0"/>
              </a:spcBef>
            </a:pPr>
            <a:r>
              <a:rPr lang="en-GB" dirty="0"/>
              <a:t>She </a:t>
            </a:r>
            <a:r>
              <a:rPr lang="en-GB" b="1" dirty="0"/>
              <a:t>played </a:t>
            </a:r>
            <a:r>
              <a:rPr lang="en-GB" dirty="0"/>
              <a:t>a lot of sport when she was a teenager.</a:t>
            </a:r>
          </a:p>
          <a:p>
            <a:pPr marL="0" indent="0">
              <a:buNone/>
            </a:pPr>
            <a:endParaRPr lang="en-GB" dirty="0"/>
          </a:p>
        </p:txBody>
      </p:sp>
    </p:spTree>
    <p:extLst>
      <p:ext uri="{BB962C8B-B14F-4D97-AF65-F5344CB8AC3E}">
        <p14:creationId xmlns:p14="http://schemas.microsoft.com/office/powerpoint/2010/main" val="263485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More Detail: Referring to Time A</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lnSpc>
                <a:spcPct val="100000"/>
              </a:lnSpc>
              <a:spcBef>
                <a:spcPts val="0"/>
              </a:spcBef>
              <a:buNone/>
            </a:pPr>
            <a:r>
              <a:rPr lang="en-GB" sz="2000" dirty="0"/>
              <a:t>We </a:t>
            </a:r>
            <a:r>
              <a:rPr lang="en-GB" sz="2000" b="1" dirty="0"/>
              <a:t>always</a:t>
            </a:r>
            <a:r>
              <a:rPr lang="en-GB" sz="2000" dirty="0"/>
              <a:t> use the Past Simple when we say </a:t>
            </a:r>
            <a:r>
              <a:rPr lang="en-GB" sz="2000" b="1" dirty="0"/>
              <a:t>when</a:t>
            </a:r>
            <a:r>
              <a:rPr lang="en-GB" sz="2000" dirty="0"/>
              <a:t> something happened, so it is associated with certain past time expressions:</a:t>
            </a:r>
          </a:p>
          <a:p>
            <a:pPr marL="0" indent="0" algn="just">
              <a:lnSpc>
                <a:spcPct val="100000"/>
              </a:lnSpc>
              <a:spcBef>
                <a:spcPts val="0"/>
              </a:spcBef>
              <a:buNone/>
            </a:pPr>
            <a:endParaRPr lang="en-GB" sz="2000" dirty="0"/>
          </a:p>
          <a:p>
            <a:pPr marL="0" indent="0" algn="just">
              <a:lnSpc>
                <a:spcPct val="100000"/>
              </a:lnSpc>
              <a:spcBef>
                <a:spcPts val="0"/>
              </a:spcBef>
              <a:buNone/>
            </a:pPr>
            <a:r>
              <a:rPr lang="en-GB" sz="2000" b="1" dirty="0">
                <a:solidFill>
                  <a:srgbClr val="FF0000"/>
                </a:solidFill>
              </a:rPr>
              <a:t>1) a definite </a:t>
            </a:r>
            <a:r>
              <a:rPr lang="en-GB" sz="2000" b="1" u="sng" dirty="0">
                <a:solidFill>
                  <a:srgbClr val="FF0000"/>
                </a:solidFill>
              </a:rPr>
              <a:t>named</a:t>
            </a:r>
            <a:r>
              <a:rPr lang="en-GB" sz="2000" b="1" dirty="0">
                <a:solidFill>
                  <a:srgbClr val="FF0000"/>
                </a:solidFill>
              </a:rPr>
              <a:t> point in time</a:t>
            </a:r>
            <a:r>
              <a:rPr lang="en-GB" sz="2000" dirty="0">
                <a:solidFill>
                  <a:srgbClr val="FF0000"/>
                </a:solidFill>
              </a:rPr>
              <a:t>: e.g. </a:t>
            </a:r>
            <a:r>
              <a:rPr lang="en-GB" sz="2000" i="1" dirty="0">
                <a:solidFill>
                  <a:srgbClr val="FF0000"/>
                </a:solidFill>
              </a:rPr>
              <a:t>at seven o’clock, yesterday, last night, last week, etc</a:t>
            </a:r>
          </a:p>
          <a:p>
            <a:pPr algn="just">
              <a:lnSpc>
                <a:spcPct val="100000"/>
              </a:lnSpc>
              <a:spcBef>
                <a:spcPts val="0"/>
              </a:spcBef>
              <a:buFont typeface="Arial" panose="020B0604020202020204" pitchFamily="34" charset="0"/>
              <a:buChar char="•"/>
            </a:pPr>
            <a:r>
              <a:rPr lang="en-GB" sz="2000" dirty="0"/>
              <a:t>She </a:t>
            </a:r>
            <a:r>
              <a:rPr lang="en-GB" sz="2000" b="1" dirty="0"/>
              <a:t>started</a:t>
            </a:r>
            <a:r>
              <a:rPr lang="en-GB" sz="2000" dirty="0"/>
              <a:t> writing at </a:t>
            </a:r>
            <a:r>
              <a:rPr lang="en-GB" sz="2000" i="1" dirty="0"/>
              <a:t>seven o'clock</a:t>
            </a:r>
          </a:p>
          <a:p>
            <a:pPr algn="just">
              <a:lnSpc>
                <a:spcPct val="100000"/>
              </a:lnSpc>
              <a:spcBef>
                <a:spcPts val="0"/>
              </a:spcBef>
              <a:buFont typeface="Arial" panose="020B0604020202020204" pitchFamily="34" charset="0"/>
              <a:buChar char="•"/>
            </a:pPr>
            <a:r>
              <a:rPr lang="en-GB" sz="2000" i="1" dirty="0"/>
              <a:t>Yesterday</a:t>
            </a:r>
            <a:r>
              <a:rPr lang="en-GB" sz="2000" dirty="0"/>
              <a:t>, I </a:t>
            </a:r>
            <a:r>
              <a:rPr lang="en-GB" sz="2000" b="1" dirty="0"/>
              <a:t>woke up</a:t>
            </a:r>
            <a:r>
              <a:rPr lang="en-GB" sz="2000" dirty="0"/>
              <a:t> with a headache.</a:t>
            </a:r>
          </a:p>
          <a:p>
            <a:pPr algn="just">
              <a:lnSpc>
                <a:spcPct val="100000"/>
              </a:lnSpc>
              <a:spcBef>
                <a:spcPts val="0"/>
              </a:spcBef>
              <a:buFont typeface="Arial" panose="020B0604020202020204" pitchFamily="34" charset="0"/>
              <a:buChar char="•"/>
            </a:pPr>
            <a:r>
              <a:rPr lang="en-GB" sz="2000" dirty="0"/>
              <a:t>I </a:t>
            </a:r>
            <a:r>
              <a:rPr lang="en-GB" sz="2000" b="1" dirty="0"/>
              <a:t>went</a:t>
            </a:r>
            <a:r>
              <a:rPr lang="en-GB" sz="2000" dirty="0"/>
              <a:t> to the theatre </a:t>
            </a:r>
            <a:r>
              <a:rPr lang="en-GB" sz="2000" i="1" dirty="0"/>
              <a:t>last night</a:t>
            </a:r>
          </a:p>
          <a:p>
            <a:pPr marL="0" indent="0" algn="just">
              <a:lnSpc>
                <a:spcPct val="100000"/>
              </a:lnSpc>
              <a:spcBef>
                <a:spcPts val="0"/>
              </a:spcBef>
              <a:buNone/>
            </a:pPr>
            <a:endParaRPr lang="en-GB" sz="2000" i="1" dirty="0"/>
          </a:p>
          <a:p>
            <a:pPr marL="0" indent="0" algn="just">
              <a:lnSpc>
                <a:spcPct val="100000"/>
              </a:lnSpc>
              <a:spcBef>
                <a:spcPts val="0"/>
              </a:spcBef>
              <a:buNone/>
            </a:pPr>
            <a:r>
              <a:rPr lang="en-GB" sz="2000" b="1" dirty="0">
                <a:solidFill>
                  <a:srgbClr val="FF0000"/>
                </a:solidFill>
              </a:rPr>
              <a:t>2) a definite </a:t>
            </a:r>
            <a:r>
              <a:rPr lang="en-GB" sz="2000" b="1" u="sng" dirty="0">
                <a:solidFill>
                  <a:srgbClr val="FF0000"/>
                </a:solidFill>
              </a:rPr>
              <a:t>described</a:t>
            </a:r>
            <a:r>
              <a:rPr lang="en-GB" sz="2000" b="1" dirty="0">
                <a:solidFill>
                  <a:srgbClr val="FF0000"/>
                </a:solidFill>
              </a:rPr>
              <a:t> point in time</a:t>
            </a:r>
            <a:r>
              <a:rPr lang="en-GB" sz="2000" dirty="0">
                <a:solidFill>
                  <a:srgbClr val="FF0000"/>
                </a:solidFill>
              </a:rPr>
              <a:t>: e.g. </a:t>
            </a:r>
            <a:r>
              <a:rPr lang="en-GB" sz="2000" i="1" dirty="0">
                <a:solidFill>
                  <a:srgbClr val="FF0000"/>
                </a:solidFill>
              </a:rPr>
              <a:t>six weeks ago, before the war, when she was a child, etc</a:t>
            </a:r>
          </a:p>
          <a:p>
            <a:pPr algn="just">
              <a:lnSpc>
                <a:spcPct val="100000"/>
              </a:lnSpc>
              <a:spcBef>
                <a:spcPts val="0"/>
              </a:spcBef>
            </a:pPr>
            <a:r>
              <a:rPr lang="en-GB" sz="2000" dirty="0"/>
              <a:t>You </a:t>
            </a:r>
            <a:r>
              <a:rPr lang="en-GB" sz="2000" b="1" dirty="0"/>
              <a:t>began</a:t>
            </a:r>
            <a:r>
              <a:rPr lang="en-GB" sz="2000" dirty="0"/>
              <a:t> to study this course </a:t>
            </a:r>
            <a:r>
              <a:rPr lang="en-GB" sz="2000" i="1" dirty="0"/>
              <a:t>six weeks ago</a:t>
            </a:r>
            <a:r>
              <a:rPr lang="en-GB" sz="2000" dirty="0"/>
              <a:t>.</a:t>
            </a:r>
          </a:p>
          <a:p>
            <a:pPr algn="just">
              <a:lnSpc>
                <a:spcPct val="100000"/>
              </a:lnSpc>
              <a:spcBef>
                <a:spcPts val="0"/>
              </a:spcBef>
            </a:pPr>
            <a:r>
              <a:rPr lang="en-GB" sz="2000" dirty="0"/>
              <a:t>We </a:t>
            </a:r>
            <a:r>
              <a:rPr lang="en-GB" sz="2000" b="1" dirty="0"/>
              <a:t>left</a:t>
            </a:r>
            <a:r>
              <a:rPr lang="en-GB" sz="2000" dirty="0"/>
              <a:t> our country </a:t>
            </a:r>
            <a:r>
              <a:rPr lang="en-GB" sz="2000" i="1" dirty="0"/>
              <a:t>before the war.</a:t>
            </a:r>
          </a:p>
          <a:p>
            <a:pPr algn="just">
              <a:lnSpc>
                <a:spcPct val="100000"/>
              </a:lnSpc>
              <a:spcBef>
                <a:spcPts val="0"/>
              </a:spcBef>
            </a:pPr>
            <a:r>
              <a:rPr lang="en-GB" sz="2000" dirty="0"/>
              <a:t>She </a:t>
            </a:r>
            <a:r>
              <a:rPr lang="en-GB" sz="2000" b="1" dirty="0"/>
              <a:t>played</a:t>
            </a:r>
            <a:r>
              <a:rPr lang="en-GB" sz="2000" dirty="0"/>
              <a:t> the piano </a:t>
            </a:r>
            <a:r>
              <a:rPr lang="en-GB" sz="2000" i="1" dirty="0"/>
              <a:t>when she was a child</a:t>
            </a:r>
            <a:r>
              <a:rPr lang="en-GB" sz="2000" dirty="0"/>
              <a:t>.</a:t>
            </a:r>
          </a:p>
          <a:p>
            <a:pPr marL="0" indent="0" algn="just">
              <a:lnSpc>
                <a:spcPct val="100000"/>
              </a:lnSpc>
              <a:spcBef>
                <a:spcPts val="0"/>
              </a:spcBef>
              <a:buNone/>
            </a:pPr>
            <a:r>
              <a:rPr lang="en-GB" sz="2000" dirty="0">
                <a:solidFill>
                  <a:srgbClr val="FF0000"/>
                </a:solidFill>
              </a:rPr>
              <a:t>DO NOT CONFUSE “ago” AND ”before”! </a:t>
            </a:r>
            <a:endParaRPr lang="en-GB" dirty="0">
              <a:solidFill>
                <a:srgbClr val="FF0000"/>
              </a:solidFill>
            </a:endParaRPr>
          </a:p>
        </p:txBody>
      </p:sp>
    </p:spTree>
    <p:extLst>
      <p:ext uri="{BB962C8B-B14F-4D97-AF65-F5344CB8AC3E}">
        <p14:creationId xmlns:p14="http://schemas.microsoft.com/office/powerpoint/2010/main" val="2568141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More Detail: Referring to Time B</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buNone/>
            </a:pPr>
            <a:r>
              <a:rPr lang="en-GB" sz="2000" dirty="0"/>
              <a:t>We can also use the Past Simple when we are less specific:</a:t>
            </a:r>
          </a:p>
          <a:p>
            <a:pPr marL="0" indent="0" algn="just">
              <a:buNone/>
            </a:pPr>
            <a:r>
              <a:rPr lang="en-GB" sz="2000" b="1" dirty="0">
                <a:solidFill>
                  <a:srgbClr val="FF0000"/>
                </a:solidFill>
              </a:rPr>
              <a:t>3) an indefinite point in time</a:t>
            </a:r>
            <a:r>
              <a:rPr lang="en-GB" sz="2000" dirty="0">
                <a:solidFill>
                  <a:srgbClr val="FF0000"/>
                </a:solidFill>
              </a:rPr>
              <a:t>: e.g. </a:t>
            </a:r>
            <a:r>
              <a:rPr lang="en-GB" sz="2000" i="1" dirty="0">
                <a:solidFill>
                  <a:srgbClr val="FF0000"/>
                </a:solidFill>
              </a:rPr>
              <a:t>the other day, ages ago, a long time ago</a:t>
            </a:r>
            <a:r>
              <a:rPr lang="en-GB" sz="2000" dirty="0">
                <a:solidFill>
                  <a:srgbClr val="FF0000"/>
                </a:solidFill>
              </a:rPr>
              <a:t> </a:t>
            </a:r>
          </a:p>
          <a:p>
            <a:pPr algn="just">
              <a:lnSpc>
                <a:spcPct val="100000"/>
              </a:lnSpc>
              <a:spcBef>
                <a:spcPts val="0"/>
              </a:spcBef>
              <a:buFont typeface="Arial" panose="020B0604020202020204" pitchFamily="34" charset="0"/>
              <a:buChar char="•"/>
            </a:pPr>
            <a:r>
              <a:rPr lang="en-GB" sz="2000" dirty="0"/>
              <a:t>People </a:t>
            </a:r>
            <a:r>
              <a:rPr lang="en-GB" sz="2000" b="1" dirty="0"/>
              <a:t>lived</a:t>
            </a:r>
            <a:r>
              <a:rPr lang="en-GB" sz="2000" dirty="0"/>
              <a:t> in caves a </a:t>
            </a:r>
            <a:r>
              <a:rPr lang="en-GB" sz="2000" i="1" dirty="0"/>
              <a:t>long time ago</a:t>
            </a:r>
            <a:r>
              <a:rPr lang="en-GB" sz="2000" dirty="0"/>
              <a:t>.</a:t>
            </a:r>
            <a:endParaRPr lang="en-GB" sz="2000" i="1" dirty="0"/>
          </a:p>
          <a:p>
            <a:pPr algn="just">
              <a:lnSpc>
                <a:spcPct val="100000"/>
              </a:lnSpc>
              <a:spcBef>
                <a:spcPts val="0"/>
              </a:spcBef>
              <a:buFont typeface="Arial" panose="020B0604020202020204" pitchFamily="34" charset="0"/>
              <a:buChar char="•"/>
            </a:pPr>
            <a:endParaRPr lang="en-GB" sz="2000" dirty="0"/>
          </a:p>
          <a:p>
            <a:pPr marL="0" indent="0" algn="just">
              <a:buNone/>
            </a:pPr>
            <a:r>
              <a:rPr lang="en-GB" sz="2000" dirty="0"/>
              <a:t>We can also use it just like any other tense when we explain how often an action or event happened or how long a situation lasted (as long as it has finished now)</a:t>
            </a:r>
          </a:p>
          <a:p>
            <a:pPr marL="0" indent="0" algn="just">
              <a:buNone/>
            </a:pPr>
            <a:r>
              <a:rPr lang="en-GB" sz="2000" b="1" dirty="0">
                <a:solidFill>
                  <a:srgbClr val="FF0000"/>
                </a:solidFill>
              </a:rPr>
              <a:t>4) Frequency and duration</a:t>
            </a:r>
            <a:r>
              <a:rPr lang="en-GB" sz="2000" dirty="0">
                <a:solidFill>
                  <a:srgbClr val="FF0000"/>
                </a:solidFill>
              </a:rPr>
              <a:t>: e.g. </a:t>
            </a:r>
            <a:r>
              <a:rPr lang="en-GB" sz="2000" i="1" dirty="0">
                <a:solidFill>
                  <a:srgbClr val="FF0000"/>
                </a:solidFill>
              </a:rPr>
              <a:t>sometimes, often, always, never </a:t>
            </a:r>
            <a:r>
              <a:rPr lang="en-GB" sz="2000" b="1" dirty="0">
                <a:solidFill>
                  <a:srgbClr val="FF0000"/>
                </a:solidFill>
              </a:rPr>
              <a:t>(only with a named or described time in British English)</a:t>
            </a:r>
            <a:r>
              <a:rPr lang="en-GB" sz="2000" i="1" dirty="0">
                <a:solidFill>
                  <a:srgbClr val="FF0000"/>
                </a:solidFill>
              </a:rPr>
              <a:t>, for</a:t>
            </a:r>
          </a:p>
          <a:p>
            <a:pPr algn="just">
              <a:lnSpc>
                <a:spcPct val="100000"/>
              </a:lnSpc>
              <a:spcBef>
                <a:spcPts val="0"/>
              </a:spcBef>
              <a:buFont typeface="Arial" panose="020B0604020202020204" pitchFamily="34" charset="0"/>
              <a:buChar char="•"/>
            </a:pPr>
            <a:r>
              <a:rPr lang="en-GB" sz="2000" dirty="0"/>
              <a:t>I </a:t>
            </a:r>
            <a:r>
              <a:rPr lang="en-GB" sz="2000" i="1" dirty="0"/>
              <a:t>sometimes </a:t>
            </a:r>
            <a:r>
              <a:rPr lang="en-GB" sz="2000" b="1" dirty="0"/>
              <a:t>walked</a:t>
            </a:r>
            <a:r>
              <a:rPr lang="en-GB" sz="2000" dirty="0"/>
              <a:t> to work.</a:t>
            </a:r>
            <a:endParaRPr lang="en-GB" sz="2000" i="1" dirty="0"/>
          </a:p>
          <a:p>
            <a:pPr algn="just">
              <a:lnSpc>
                <a:spcPct val="100000"/>
              </a:lnSpc>
              <a:spcBef>
                <a:spcPts val="0"/>
              </a:spcBef>
              <a:buFont typeface="Arial" panose="020B0604020202020204" pitchFamily="34" charset="0"/>
              <a:buChar char="•"/>
            </a:pPr>
            <a:r>
              <a:rPr lang="en-GB" sz="2000" dirty="0"/>
              <a:t>I </a:t>
            </a:r>
            <a:r>
              <a:rPr lang="en-GB" sz="2000" i="1" dirty="0"/>
              <a:t>often</a:t>
            </a:r>
            <a:r>
              <a:rPr lang="en-GB" sz="2000" dirty="0"/>
              <a:t> </a:t>
            </a:r>
            <a:r>
              <a:rPr lang="en-GB" sz="2000" b="1" dirty="0"/>
              <a:t>brought</a:t>
            </a:r>
            <a:r>
              <a:rPr lang="en-GB" sz="2000" dirty="0"/>
              <a:t> my lunch to school.</a:t>
            </a:r>
          </a:p>
          <a:p>
            <a:pPr algn="just">
              <a:lnSpc>
                <a:spcPct val="100000"/>
              </a:lnSpc>
              <a:spcBef>
                <a:spcPts val="0"/>
              </a:spcBef>
              <a:buFont typeface="Arial" panose="020B0604020202020204" pitchFamily="34" charset="0"/>
              <a:buChar char="•"/>
            </a:pPr>
            <a:r>
              <a:rPr lang="en-GB" sz="2000" dirty="0"/>
              <a:t>I </a:t>
            </a:r>
            <a:r>
              <a:rPr lang="en-GB" sz="2000" i="1" dirty="0"/>
              <a:t>never</a:t>
            </a:r>
            <a:r>
              <a:rPr lang="en-GB" sz="2000" dirty="0"/>
              <a:t> </a:t>
            </a:r>
            <a:r>
              <a:rPr lang="en-GB" sz="2000" b="1" dirty="0"/>
              <a:t>spoke</a:t>
            </a:r>
            <a:r>
              <a:rPr lang="en-GB" sz="2000" dirty="0"/>
              <a:t> to my neighbours in the week / when I lived in Birmingham.</a:t>
            </a:r>
          </a:p>
          <a:p>
            <a:pPr algn="just">
              <a:lnSpc>
                <a:spcPct val="100000"/>
              </a:lnSpc>
              <a:spcBef>
                <a:spcPts val="0"/>
              </a:spcBef>
              <a:buFont typeface="Arial" panose="020B0604020202020204" pitchFamily="34" charset="0"/>
              <a:buChar char="•"/>
            </a:pPr>
            <a:r>
              <a:rPr lang="en-GB" sz="2000" dirty="0"/>
              <a:t>He </a:t>
            </a:r>
            <a:r>
              <a:rPr lang="en-GB" sz="2000" b="1" dirty="0"/>
              <a:t>spoke</a:t>
            </a:r>
            <a:r>
              <a:rPr lang="en-GB" sz="2000" dirty="0"/>
              <a:t> </a:t>
            </a:r>
            <a:r>
              <a:rPr lang="en-GB" sz="2000" i="1" dirty="0"/>
              <a:t>for ten minutes</a:t>
            </a:r>
            <a:r>
              <a:rPr lang="en-GB" sz="2000" dirty="0"/>
              <a:t>.</a:t>
            </a:r>
          </a:p>
          <a:p>
            <a:pPr algn="just">
              <a:lnSpc>
                <a:spcPct val="100000"/>
              </a:lnSpc>
              <a:spcBef>
                <a:spcPts val="0"/>
              </a:spcBef>
              <a:buFont typeface="Arial" panose="020B0604020202020204" pitchFamily="34" charset="0"/>
              <a:buChar char="•"/>
            </a:pPr>
            <a:r>
              <a:rPr lang="en-GB" sz="2000" dirty="0"/>
              <a:t>He </a:t>
            </a:r>
            <a:r>
              <a:rPr lang="en-GB" sz="2000" b="1" dirty="0"/>
              <a:t>interrupted </a:t>
            </a:r>
            <a:r>
              <a:rPr lang="en-GB" sz="2000" dirty="0"/>
              <a:t>the speech </a:t>
            </a:r>
            <a:r>
              <a:rPr lang="en-GB" sz="2000" i="1" dirty="0"/>
              <a:t>again and again for ten minutes</a:t>
            </a:r>
            <a:r>
              <a:rPr lang="en-GB" sz="2000" dirty="0"/>
              <a:t>.</a:t>
            </a:r>
          </a:p>
        </p:txBody>
      </p:sp>
    </p:spTree>
    <p:extLst>
      <p:ext uri="{BB962C8B-B14F-4D97-AF65-F5344CB8AC3E}">
        <p14:creationId xmlns:p14="http://schemas.microsoft.com/office/powerpoint/2010/main" val="3279845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More Detail: Referring to Time C</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lnSpc>
                <a:spcPct val="100000"/>
              </a:lnSpc>
              <a:spcBef>
                <a:spcPts val="0"/>
              </a:spcBef>
              <a:buNone/>
            </a:pPr>
            <a:r>
              <a:rPr lang="en-GB" sz="1800" dirty="0"/>
              <a:t>The Past Simple must refer to an action, event  or situation that finished at a time or in a period that is ALSO finished. This means that the action, event  or situation cannot be repeated AT THE SAME TIME or IN THE SAME PERIOD.</a:t>
            </a:r>
          </a:p>
          <a:p>
            <a:pPr marL="0" indent="0" algn="just">
              <a:lnSpc>
                <a:spcPct val="100000"/>
              </a:lnSpc>
              <a:spcBef>
                <a:spcPts val="0"/>
              </a:spcBef>
              <a:buNone/>
            </a:pPr>
            <a:r>
              <a:rPr lang="en-GB" sz="1800" dirty="0"/>
              <a:t>If the period has not finished, we normally use the Present Perfect, because a) we are interested in the result and b) the action, event  or situation could be repeated (and so, in a way, it has not finished).</a:t>
            </a:r>
          </a:p>
          <a:p>
            <a:pPr marL="0" indent="0" algn="just">
              <a:lnSpc>
                <a:spcPct val="100000"/>
              </a:lnSpc>
              <a:spcBef>
                <a:spcPts val="0"/>
              </a:spcBef>
              <a:buNone/>
            </a:pPr>
            <a:r>
              <a:rPr lang="en-GB" sz="1800" dirty="0"/>
              <a:t>Compare:</a:t>
            </a:r>
          </a:p>
          <a:p>
            <a:pPr marL="0" indent="0" algn="just">
              <a:lnSpc>
                <a:spcPct val="100000"/>
              </a:lnSpc>
              <a:spcBef>
                <a:spcPts val="0"/>
              </a:spcBef>
              <a:buNone/>
            </a:pPr>
            <a:r>
              <a:rPr lang="en-GB" sz="1800" dirty="0"/>
              <a:t>1a) I drank three cups of coffee yesterday </a:t>
            </a:r>
            <a:r>
              <a:rPr lang="en-GB" sz="1800" dirty="0">
                <a:solidFill>
                  <a:srgbClr val="0070C0"/>
                </a:solidFill>
              </a:rPr>
              <a:t>[and yesterday is over: I can drink more coffee, but I can’t drink more coffee YESTERDAY]</a:t>
            </a:r>
            <a:endParaRPr lang="en-GB" sz="1800" dirty="0"/>
          </a:p>
          <a:p>
            <a:pPr marL="0" indent="0" algn="just">
              <a:lnSpc>
                <a:spcPct val="100000"/>
              </a:lnSpc>
              <a:spcBef>
                <a:spcPts val="0"/>
              </a:spcBef>
              <a:buNone/>
            </a:pPr>
            <a:r>
              <a:rPr lang="en-GB" sz="1800" dirty="0"/>
              <a:t>1b) I drank three cups of coffee this morning </a:t>
            </a:r>
            <a:r>
              <a:rPr lang="en-GB" sz="1800" dirty="0">
                <a:solidFill>
                  <a:srgbClr val="0070C0"/>
                </a:solidFill>
              </a:rPr>
              <a:t>[said at 12:01, when the morning is over]</a:t>
            </a:r>
          </a:p>
          <a:p>
            <a:pPr marL="0" indent="0" algn="just">
              <a:lnSpc>
                <a:spcPct val="100000"/>
              </a:lnSpc>
              <a:spcBef>
                <a:spcPts val="0"/>
              </a:spcBef>
              <a:buNone/>
            </a:pPr>
            <a:r>
              <a:rPr lang="en-GB" sz="1800" dirty="0"/>
              <a:t>1c) I have drunk three cups of coffee this morning </a:t>
            </a:r>
            <a:r>
              <a:rPr lang="en-GB" sz="1800" dirty="0">
                <a:solidFill>
                  <a:srgbClr val="0070C0"/>
                </a:solidFill>
              </a:rPr>
              <a:t>[said at 11:59, when it is still morning]</a:t>
            </a:r>
          </a:p>
          <a:p>
            <a:pPr marL="0" indent="0" algn="just">
              <a:lnSpc>
                <a:spcPct val="100000"/>
              </a:lnSpc>
              <a:spcBef>
                <a:spcPts val="0"/>
              </a:spcBef>
              <a:buNone/>
            </a:pPr>
            <a:endParaRPr lang="en-GB" sz="1800" dirty="0"/>
          </a:p>
          <a:p>
            <a:pPr marL="0" indent="0" algn="just">
              <a:lnSpc>
                <a:spcPct val="100000"/>
              </a:lnSpc>
              <a:spcBef>
                <a:spcPts val="0"/>
              </a:spcBef>
              <a:buNone/>
            </a:pPr>
            <a:r>
              <a:rPr lang="en-GB" sz="1800" dirty="0"/>
              <a:t>2a) I saw that band in concert three times in the 1980s </a:t>
            </a:r>
            <a:r>
              <a:rPr lang="en-GB" sz="1800" dirty="0">
                <a:solidFill>
                  <a:srgbClr val="0070C0"/>
                </a:solidFill>
              </a:rPr>
              <a:t>[the 1980s are over]</a:t>
            </a:r>
          </a:p>
          <a:p>
            <a:pPr marL="0" indent="0" algn="just">
              <a:lnSpc>
                <a:spcPct val="100000"/>
              </a:lnSpc>
              <a:spcBef>
                <a:spcPts val="0"/>
              </a:spcBef>
              <a:buNone/>
            </a:pPr>
            <a:r>
              <a:rPr lang="en-GB" sz="1800" dirty="0"/>
              <a:t>2b) I saw that band in concert three times before it broke up </a:t>
            </a:r>
            <a:r>
              <a:rPr lang="en-GB" sz="1800" dirty="0">
                <a:solidFill>
                  <a:srgbClr val="0070C0"/>
                </a:solidFill>
              </a:rPr>
              <a:t>[I cannot see the band anymore, as it has broken up]</a:t>
            </a:r>
          </a:p>
          <a:p>
            <a:pPr marL="0" indent="0" algn="just">
              <a:lnSpc>
                <a:spcPct val="100000"/>
              </a:lnSpc>
              <a:spcBef>
                <a:spcPts val="0"/>
              </a:spcBef>
              <a:buNone/>
            </a:pPr>
            <a:r>
              <a:rPr lang="en-GB" sz="1800" dirty="0"/>
              <a:t>2c) I have seen that band in concert three times </a:t>
            </a:r>
            <a:r>
              <a:rPr lang="en-GB" sz="1800" dirty="0">
                <a:solidFill>
                  <a:srgbClr val="0070C0"/>
                </a:solidFill>
              </a:rPr>
              <a:t>[the band is still performing, and my life and my experiences are not over, so I can see them again]</a:t>
            </a:r>
          </a:p>
          <a:p>
            <a:pPr marL="0" indent="0">
              <a:lnSpc>
                <a:spcPct val="100000"/>
              </a:lnSpc>
              <a:spcBef>
                <a:spcPts val="0"/>
              </a:spcBef>
              <a:buNone/>
            </a:pPr>
            <a:endParaRPr lang="en-GB" sz="2000" dirty="0"/>
          </a:p>
          <a:p>
            <a:pPr marL="0" indent="0">
              <a:lnSpc>
                <a:spcPct val="100000"/>
              </a:lnSpc>
              <a:spcBef>
                <a:spcPts val="0"/>
              </a:spcBef>
              <a:buNone/>
            </a:pPr>
            <a:endParaRPr lang="en-GB" sz="2000" dirty="0"/>
          </a:p>
          <a:p>
            <a:pPr marL="0" indent="0">
              <a:lnSpc>
                <a:spcPct val="100000"/>
              </a:lnSpc>
              <a:spcBef>
                <a:spcPts val="0"/>
              </a:spcBef>
              <a:buNone/>
            </a:pPr>
            <a:endParaRPr lang="en-GB" sz="2000" dirty="0"/>
          </a:p>
          <a:p>
            <a:pPr marL="0" indent="0">
              <a:lnSpc>
                <a:spcPct val="100000"/>
              </a:lnSpc>
              <a:spcBef>
                <a:spcPts val="0"/>
              </a:spcBef>
              <a:buNone/>
            </a:pPr>
            <a:endParaRPr lang="en-GB" sz="2000" dirty="0"/>
          </a:p>
          <a:p>
            <a:pPr marL="0" indent="0">
              <a:lnSpc>
                <a:spcPct val="100000"/>
              </a:lnSpc>
              <a:spcBef>
                <a:spcPts val="0"/>
              </a:spcBef>
              <a:buNone/>
            </a:pPr>
            <a:endParaRPr lang="en-GB" sz="2000" dirty="0"/>
          </a:p>
          <a:p>
            <a:pPr marL="0" indent="0">
              <a:lnSpc>
                <a:spcPct val="100000"/>
              </a:lnSpc>
              <a:spcBef>
                <a:spcPts val="0"/>
              </a:spcBef>
              <a:buNone/>
            </a:pPr>
            <a:endParaRPr lang="en-GB" sz="2000" i="1" dirty="0"/>
          </a:p>
          <a:p>
            <a:pPr marL="0" indent="0">
              <a:lnSpc>
                <a:spcPct val="100000"/>
              </a:lnSpc>
              <a:spcBef>
                <a:spcPts val="0"/>
              </a:spcBef>
              <a:buNone/>
            </a:pPr>
            <a:endParaRPr lang="en-GB" sz="2000" dirty="0"/>
          </a:p>
          <a:p>
            <a:pPr marL="0" indent="0">
              <a:lnSpc>
                <a:spcPct val="100000"/>
              </a:lnSpc>
              <a:spcBef>
                <a:spcPts val="0"/>
              </a:spcBef>
              <a:buNone/>
            </a:pPr>
            <a:br>
              <a:rPr lang="en-GB" sz="2000" dirty="0"/>
            </a:br>
            <a:endParaRPr lang="en-GB" dirty="0"/>
          </a:p>
        </p:txBody>
      </p:sp>
    </p:spTree>
    <p:extLst>
      <p:ext uri="{BB962C8B-B14F-4D97-AF65-F5344CB8AC3E}">
        <p14:creationId xmlns:p14="http://schemas.microsoft.com/office/powerpoint/2010/main" val="2055370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Grammar 1: Negatives A</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buNone/>
            </a:pPr>
            <a:r>
              <a:rPr lang="en-GB" sz="2400" dirty="0"/>
              <a:t>To form a negative Past Simple, we almost always use the auxiliary verb "did not“ or “didn’t”, e.g. We </a:t>
            </a:r>
            <a:r>
              <a:rPr lang="en-GB" sz="2400" b="1" dirty="0"/>
              <a:t>didn't do</a:t>
            </a:r>
            <a:r>
              <a:rPr lang="en-GB" sz="2400" dirty="0"/>
              <a:t> our homework last night.</a:t>
            </a:r>
            <a:br>
              <a:rPr lang="en-GB" sz="2400" dirty="0"/>
            </a:br>
            <a:endParaRPr lang="en-GB" sz="2400" dirty="0"/>
          </a:p>
          <a:p>
            <a:pPr marL="0" indent="0" algn="just">
              <a:buNone/>
            </a:pPr>
            <a:r>
              <a:rPr lang="en-GB" sz="2400" b="1" dirty="0"/>
              <a:t>Examples:</a:t>
            </a:r>
          </a:p>
          <a:p>
            <a:pPr algn="just">
              <a:buFont typeface="Arial" panose="020B0604020202020204" pitchFamily="34" charset="0"/>
              <a:buChar char="•"/>
            </a:pPr>
            <a:r>
              <a:rPr lang="en-GB" sz="2400" dirty="0"/>
              <a:t>I </a:t>
            </a:r>
            <a:r>
              <a:rPr lang="en-GB" sz="2400" b="1" dirty="0"/>
              <a:t>did not want </a:t>
            </a:r>
            <a:r>
              <a:rPr lang="en-GB" sz="2400" dirty="0"/>
              <a:t>to disturb you.</a:t>
            </a:r>
          </a:p>
          <a:p>
            <a:pPr algn="just">
              <a:buFont typeface="Arial" panose="020B0604020202020204" pitchFamily="34" charset="0"/>
              <a:buChar char="•"/>
            </a:pPr>
            <a:r>
              <a:rPr lang="en-GB" sz="2400" dirty="0"/>
              <a:t>I </a:t>
            </a:r>
            <a:r>
              <a:rPr lang="en-GB" sz="2400" b="1" dirty="0"/>
              <a:t>didn’t go</a:t>
            </a:r>
            <a:r>
              <a:rPr lang="en-GB" sz="2400" dirty="0"/>
              <a:t> to the office yesterday.</a:t>
            </a:r>
          </a:p>
          <a:p>
            <a:pPr algn="just"/>
            <a:r>
              <a:rPr lang="en-GB" sz="2400" dirty="0"/>
              <a:t>We </a:t>
            </a:r>
            <a:r>
              <a:rPr lang="en-GB" sz="2400" b="1" dirty="0"/>
              <a:t>did not see</a:t>
            </a:r>
            <a:r>
              <a:rPr lang="en-GB" sz="2400" dirty="0"/>
              <a:t> you when you waved to us.</a:t>
            </a:r>
          </a:p>
          <a:p>
            <a:pPr algn="just"/>
            <a:r>
              <a:rPr lang="en-GB" sz="2400" dirty="0"/>
              <a:t>They </a:t>
            </a:r>
            <a:r>
              <a:rPr lang="en-GB" sz="2400" b="1" dirty="0"/>
              <a:t>didn't have</a:t>
            </a:r>
            <a:r>
              <a:rPr lang="en-GB" sz="2400" dirty="0"/>
              <a:t> time to visit the Eiffel Tower.</a:t>
            </a:r>
          </a:p>
          <a:p>
            <a:pPr>
              <a:buFont typeface="Arial" panose="020B0604020202020204" pitchFamily="34" charset="0"/>
              <a:buChar char="•"/>
            </a:pPr>
            <a:endParaRPr lang="en-GB" sz="2400" dirty="0"/>
          </a:p>
          <a:p>
            <a:pPr marL="0" indent="0">
              <a:buNone/>
            </a:pPr>
            <a:endParaRPr lang="en-GB" dirty="0"/>
          </a:p>
        </p:txBody>
      </p:sp>
    </p:spTree>
    <p:extLst>
      <p:ext uri="{BB962C8B-B14F-4D97-AF65-F5344CB8AC3E}">
        <p14:creationId xmlns:p14="http://schemas.microsoft.com/office/powerpoint/2010/main" val="39704617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Grammar 1: Negatives B</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buNone/>
            </a:pPr>
            <a:r>
              <a:rPr lang="en-GB" sz="2400" b="1" dirty="0"/>
              <a:t>There are some exceptions.</a:t>
            </a:r>
          </a:p>
          <a:p>
            <a:pPr marL="0" indent="0" algn="just">
              <a:buNone/>
            </a:pPr>
            <a:r>
              <a:rPr lang="en-GB" sz="2400" dirty="0">
                <a:solidFill>
                  <a:srgbClr val="FF0000"/>
                </a:solidFill>
              </a:rPr>
              <a:t>The verb “to be” forms a negative Past Simple without any “did not”:</a:t>
            </a:r>
          </a:p>
          <a:p>
            <a:pPr algn="just">
              <a:buFont typeface="Arial" panose="020B0604020202020204" pitchFamily="34" charset="0"/>
              <a:buChar char="•"/>
            </a:pPr>
            <a:r>
              <a:rPr lang="en-GB" sz="2400" dirty="0"/>
              <a:t>I </a:t>
            </a:r>
            <a:r>
              <a:rPr lang="en-GB" sz="2400" b="1" dirty="0"/>
              <a:t>was not / wasn’t </a:t>
            </a:r>
            <a:r>
              <a:rPr lang="en-GB" sz="2400" dirty="0"/>
              <a:t>at home when you called.</a:t>
            </a:r>
          </a:p>
          <a:p>
            <a:pPr algn="just">
              <a:buFont typeface="Arial" panose="020B0604020202020204" pitchFamily="34" charset="0"/>
              <a:buChar char="•"/>
            </a:pPr>
            <a:r>
              <a:rPr lang="en-GB" sz="2400" dirty="0"/>
              <a:t>They </a:t>
            </a:r>
            <a:r>
              <a:rPr lang="en-GB" sz="2400" b="1" dirty="0"/>
              <a:t>were not / weren't</a:t>
            </a:r>
            <a:r>
              <a:rPr lang="en-GB" sz="2400" dirty="0"/>
              <a:t> in class last week.</a:t>
            </a:r>
          </a:p>
          <a:p>
            <a:pPr marL="0" indent="0" algn="just">
              <a:buNone/>
            </a:pPr>
            <a:r>
              <a:rPr lang="en-GB" sz="2400" dirty="0">
                <a:solidFill>
                  <a:srgbClr val="FF0000"/>
                </a:solidFill>
              </a:rPr>
              <a:t>The verb “to have” sometimes (very occasionally!) forms a different Past Simple, </a:t>
            </a:r>
            <a:r>
              <a:rPr lang="en-GB" sz="2400" b="1" dirty="0">
                <a:solidFill>
                  <a:srgbClr val="FF0000"/>
                </a:solidFill>
              </a:rPr>
              <a:t>but you should avoid this in modern formal English</a:t>
            </a:r>
            <a:r>
              <a:rPr lang="en-GB" sz="2400" dirty="0">
                <a:solidFill>
                  <a:srgbClr val="FF0000"/>
                </a:solidFill>
              </a:rPr>
              <a:t>:</a:t>
            </a:r>
          </a:p>
          <a:p>
            <a:pPr algn="just">
              <a:buFont typeface="Arial" panose="020B0604020202020204" pitchFamily="34" charset="0"/>
              <a:buChar char="•"/>
            </a:pPr>
            <a:r>
              <a:rPr lang="en-GB" sz="2400" dirty="0"/>
              <a:t>I </a:t>
            </a:r>
            <a:r>
              <a:rPr lang="en-GB" sz="2400" b="1" dirty="0"/>
              <a:t>could not / couldn’t </a:t>
            </a:r>
            <a:r>
              <a:rPr lang="en-GB" sz="2400" dirty="0"/>
              <a:t>get in, because I </a:t>
            </a:r>
            <a:r>
              <a:rPr lang="en-GB" sz="2400" b="1" i="1" u="sng" dirty="0"/>
              <a:t>hadn’t</a:t>
            </a:r>
            <a:r>
              <a:rPr lang="en-GB" sz="2400" dirty="0"/>
              <a:t> a key.</a:t>
            </a:r>
          </a:p>
          <a:p>
            <a:pPr marL="0" indent="0" algn="just">
              <a:buNone/>
            </a:pPr>
            <a:r>
              <a:rPr lang="en-GB" sz="2000" dirty="0">
                <a:solidFill>
                  <a:srgbClr val="FF0000"/>
                </a:solidFill>
              </a:rPr>
              <a:t>As you can see above, the verb “can” has its own very irregular Past Simple form in the affirmative / positive and in the negative: “could” and “couldn’t”. “May” and some others are like this too. “Must” does not have a Past Simple in the affirmative / positive or the negative.</a:t>
            </a:r>
          </a:p>
          <a:p>
            <a:pPr marL="0" indent="0">
              <a:buNone/>
            </a:pPr>
            <a:endParaRPr lang="en-GB" sz="2000" dirty="0"/>
          </a:p>
          <a:p>
            <a:pPr marL="0" indent="0">
              <a:buNone/>
            </a:pPr>
            <a:endParaRPr lang="en-GB" sz="2400" dirty="0"/>
          </a:p>
        </p:txBody>
      </p:sp>
    </p:spTree>
    <p:extLst>
      <p:ext uri="{BB962C8B-B14F-4D97-AF65-F5344CB8AC3E}">
        <p14:creationId xmlns:p14="http://schemas.microsoft.com/office/powerpoint/2010/main" val="900109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Grammar 2: Questions A</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buNone/>
            </a:pPr>
            <a:r>
              <a:rPr lang="en-GB" sz="2400" dirty="0"/>
              <a:t>To form a question in the Past Simple, we also use the auxiliary "did“ or “didn’t”, e.g. “</a:t>
            </a:r>
            <a:r>
              <a:rPr lang="en-GB" sz="2400" b="1" dirty="0"/>
              <a:t>Did</a:t>
            </a:r>
            <a:r>
              <a:rPr lang="en-GB" sz="2400" dirty="0"/>
              <a:t> you </a:t>
            </a:r>
            <a:r>
              <a:rPr lang="en-GB" sz="2400" b="1" dirty="0"/>
              <a:t>want</a:t>
            </a:r>
            <a:r>
              <a:rPr lang="en-GB" sz="2400" dirty="0"/>
              <a:t> to speak to me?”</a:t>
            </a:r>
          </a:p>
          <a:p>
            <a:pPr marL="0" indent="0" algn="just">
              <a:buNone/>
            </a:pPr>
            <a:r>
              <a:rPr lang="en-GB" sz="2400" b="1" dirty="0"/>
              <a:t>Examples 1): Yes or No questions</a:t>
            </a:r>
          </a:p>
          <a:p>
            <a:pPr algn="just"/>
            <a:r>
              <a:rPr lang="en-GB" sz="2400" b="1" dirty="0"/>
              <a:t>Did </a:t>
            </a:r>
            <a:r>
              <a:rPr lang="en-GB" sz="2400" dirty="0"/>
              <a:t>you </a:t>
            </a:r>
            <a:r>
              <a:rPr lang="en-GB" sz="2400" b="1" dirty="0"/>
              <a:t>listen</a:t>
            </a:r>
            <a:r>
              <a:rPr lang="en-GB" sz="2400" dirty="0"/>
              <a:t>?</a:t>
            </a:r>
          </a:p>
          <a:p>
            <a:pPr algn="just"/>
            <a:r>
              <a:rPr lang="en-GB" sz="2400" b="1" dirty="0"/>
              <a:t>Did </a:t>
            </a:r>
            <a:r>
              <a:rPr lang="en-GB" sz="2400" dirty="0"/>
              <a:t>she </a:t>
            </a:r>
            <a:r>
              <a:rPr lang="en-GB" sz="2400" b="1" dirty="0"/>
              <a:t>play</a:t>
            </a:r>
            <a:r>
              <a:rPr lang="en-GB" sz="2400" dirty="0"/>
              <a:t> tennis when she was younger?</a:t>
            </a:r>
          </a:p>
          <a:p>
            <a:pPr algn="just"/>
            <a:r>
              <a:rPr lang="en-GB" sz="2400" b="1" dirty="0"/>
              <a:t>Didn’t</a:t>
            </a:r>
            <a:r>
              <a:rPr lang="en-GB" sz="2400" dirty="0"/>
              <a:t> they </a:t>
            </a:r>
            <a:r>
              <a:rPr lang="en-GB" sz="2400" b="1" dirty="0"/>
              <a:t>come</a:t>
            </a:r>
            <a:r>
              <a:rPr lang="en-GB" sz="2400" dirty="0"/>
              <a:t> to class last week?</a:t>
            </a:r>
          </a:p>
          <a:p>
            <a:pPr algn="just"/>
            <a:endParaRPr lang="en-GB" sz="2400" dirty="0"/>
          </a:p>
          <a:p>
            <a:pPr marL="0" indent="0" algn="just">
              <a:buNone/>
            </a:pPr>
            <a:r>
              <a:rPr lang="en-GB" sz="2400" b="1" dirty="0"/>
              <a:t>Examples 2) Open questions </a:t>
            </a:r>
          </a:p>
          <a:p>
            <a:pPr algn="just"/>
            <a:r>
              <a:rPr lang="en-GB" sz="2400" dirty="0"/>
              <a:t>When </a:t>
            </a:r>
            <a:r>
              <a:rPr lang="en-GB" sz="2400" b="1" dirty="0"/>
              <a:t>did</a:t>
            </a:r>
            <a:r>
              <a:rPr lang="en-GB" sz="2400" dirty="0"/>
              <a:t> you </a:t>
            </a:r>
            <a:r>
              <a:rPr lang="en-GB" sz="2400" b="1" dirty="0"/>
              <a:t>meet</a:t>
            </a:r>
            <a:r>
              <a:rPr lang="en-GB" sz="2400" dirty="0"/>
              <a:t> your husband?</a:t>
            </a:r>
          </a:p>
          <a:p>
            <a:pPr algn="just"/>
            <a:r>
              <a:rPr lang="en-GB" sz="2400" dirty="0"/>
              <a:t>Where </a:t>
            </a:r>
            <a:r>
              <a:rPr lang="en-GB" sz="2400" b="1" dirty="0"/>
              <a:t>did</a:t>
            </a:r>
            <a:r>
              <a:rPr lang="en-GB" sz="2400" dirty="0"/>
              <a:t> you </a:t>
            </a:r>
            <a:r>
              <a:rPr lang="en-GB" sz="2400" b="1" dirty="0"/>
              <a:t>go</a:t>
            </a:r>
            <a:r>
              <a:rPr lang="en-GB" sz="2400" dirty="0"/>
              <a:t> for your holidays?</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8273976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Grammar 2: Questions B</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lnSpc>
                <a:spcPct val="100000"/>
              </a:lnSpc>
              <a:spcBef>
                <a:spcPts val="0"/>
              </a:spcBef>
              <a:buNone/>
            </a:pPr>
            <a:r>
              <a:rPr lang="en-GB" sz="2000" dirty="0"/>
              <a:t>Open questions are more complicated. They come in two forms, because there are two types of such questions:</a:t>
            </a:r>
          </a:p>
          <a:p>
            <a:pPr marL="0" indent="0" algn="just">
              <a:lnSpc>
                <a:spcPct val="100000"/>
              </a:lnSpc>
              <a:spcBef>
                <a:spcPts val="0"/>
              </a:spcBef>
              <a:buNone/>
            </a:pPr>
            <a:endParaRPr lang="en-GB" sz="2000" b="1" dirty="0">
              <a:solidFill>
                <a:srgbClr val="FF0000"/>
              </a:solidFill>
            </a:endParaRPr>
          </a:p>
          <a:p>
            <a:pPr marL="0" indent="0" algn="just">
              <a:lnSpc>
                <a:spcPct val="100000"/>
              </a:lnSpc>
              <a:spcBef>
                <a:spcPts val="0"/>
              </a:spcBef>
              <a:buNone/>
            </a:pPr>
            <a:r>
              <a:rPr lang="en-GB" sz="2000" b="1" dirty="0">
                <a:solidFill>
                  <a:srgbClr val="FF0000"/>
                </a:solidFill>
              </a:rPr>
              <a:t>Type 1): Open questions where “who” or “what” is the OBJECT (or where we use “where”, “when”, “how” and “why” with verbs APART FROM “to be”). These use “did” like negatives.</a:t>
            </a:r>
          </a:p>
          <a:p>
            <a:pPr algn="just">
              <a:lnSpc>
                <a:spcPct val="100000"/>
              </a:lnSpc>
              <a:spcBef>
                <a:spcPts val="0"/>
              </a:spcBef>
            </a:pPr>
            <a:r>
              <a:rPr lang="en-GB" sz="2400" dirty="0"/>
              <a:t>Who </a:t>
            </a:r>
            <a:r>
              <a:rPr lang="en-GB" sz="2400" b="1" dirty="0"/>
              <a:t>did</a:t>
            </a:r>
            <a:r>
              <a:rPr lang="en-GB" sz="2400" dirty="0"/>
              <a:t> you </a:t>
            </a:r>
            <a:r>
              <a:rPr lang="en-GB" sz="2400" b="1" dirty="0"/>
              <a:t>see</a:t>
            </a:r>
            <a:r>
              <a:rPr lang="en-GB" sz="2400" dirty="0"/>
              <a:t> in the office? </a:t>
            </a:r>
            <a:r>
              <a:rPr lang="en-GB" sz="2400" dirty="0">
                <a:solidFill>
                  <a:srgbClr val="0070C0"/>
                </a:solidFill>
              </a:rPr>
              <a:t>[In formal English, this would be “</a:t>
            </a:r>
            <a:r>
              <a:rPr lang="en-GB" sz="2400" i="1" u="sng" dirty="0">
                <a:solidFill>
                  <a:srgbClr val="7030A0"/>
                </a:solidFill>
              </a:rPr>
              <a:t>Whom</a:t>
            </a:r>
            <a:r>
              <a:rPr lang="en-GB" sz="2400" dirty="0">
                <a:solidFill>
                  <a:srgbClr val="0070C0"/>
                </a:solidFill>
              </a:rPr>
              <a:t> </a:t>
            </a:r>
            <a:r>
              <a:rPr lang="en-GB" sz="2400" b="1" dirty="0">
                <a:solidFill>
                  <a:srgbClr val="0070C0"/>
                </a:solidFill>
              </a:rPr>
              <a:t>did</a:t>
            </a:r>
            <a:r>
              <a:rPr lang="en-GB" sz="2400" dirty="0">
                <a:solidFill>
                  <a:srgbClr val="0070C0"/>
                </a:solidFill>
              </a:rPr>
              <a:t> you </a:t>
            </a:r>
            <a:r>
              <a:rPr lang="en-GB" sz="2400" b="1" dirty="0">
                <a:solidFill>
                  <a:srgbClr val="0070C0"/>
                </a:solidFill>
              </a:rPr>
              <a:t>see</a:t>
            </a:r>
            <a:r>
              <a:rPr lang="en-GB" sz="2400" dirty="0">
                <a:solidFill>
                  <a:srgbClr val="0070C0"/>
                </a:solidFill>
              </a:rPr>
              <a:t> in the office?”] </a:t>
            </a:r>
          </a:p>
          <a:p>
            <a:pPr algn="just">
              <a:lnSpc>
                <a:spcPct val="100000"/>
              </a:lnSpc>
              <a:spcBef>
                <a:spcPts val="0"/>
              </a:spcBef>
            </a:pPr>
            <a:r>
              <a:rPr lang="en-GB" sz="2400" dirty="0"/>
              <a:t>What </a:t>
            </a:r>
            <a:r>
              <a:rPr lang="en-GB" sz="2400" b="1" dirty="0"/>
              <a:t>did</a:t>
            </a:r>
            <a:r>
              <a:rPr lang="en-GB" sz="2400" dirty="0"/>
              <a:t> they </a:t>
            </a:r>
            <a:r>
              <a:rPr lang="en-GB" sz="2400" b="1" dirty="0"/>
              <a:t>want</a:t>
            </a:r>
            <a:r>
              <a:rPr lang="en-GB" sz="2400" dirty="0"/>
              <a:t>?</a:t>
            </a:r>
          </a:p>
          <a:p>
            <a:pPr algn="just">
              <a:lnSpc>
                <a:spcPct val="100000"/>
              </a:lnSpc>
              <a:spcBef>
                <a:spcPts val="0"/>
              </a:spcBef>
            </a:pPr>
            <a:r>
              <a:rPr lang="en-GB" sz="2400" dirty="0"/>
              <a:t>Where and when </a:t>
            </a:r>
            <a:r>
              <a:rPr lang="en-GB" sz="2400" b="1" dirty="0"/>
              <a:t>did</a:t>
            </a:r>
            <a:r>
              <a:rPr lang="en-GB" sz="2400" dirty="0"/>
              <a:t> you </a:t>
            </a:r>
            <a:r>
              <a:rPr lang="en-GB" sz="2400" b="1" dirty="0"/>
              <a:t>find</a:t>
            </a:r>
            <a:r>
              <a:rPr lang="en-GB" sz="2400" dirty="0"/>
              <a:t> this website?</a:t>
            </a:r>
          </a:p>
          <a:p>
            <a:pPr marL="0" indent="0" algn="just">
              <a:buNone/>
            </a:pPr>
            <a:r>
              <a:rPr lang="en-GB" sz="2000" dirty="0"/>
              <a:t>The reason for this is that you saw SOMEONE and they wanted SOMETHING. </a:t>
            </a:r>
            <a:r>
              <a:rPr lang="en-GB" sz="2000" b="1" dirty="0"/>
              <a:t>You</a:t>
            </a:r>
            <a:r>
              <a:rPr lang="en-GB" sz="2000" dirty="0"/>
              <a:t> and </a:t>
            </a:r>
            <a:r>
              <a:rPr lang="en-GB" sz="2000" b="1" dirty="0"/>
              <a:t>they</a:t>
            </a:r>
            <a:r>
              <a:rPr lang="en-GB" sz="2000" dirty="0"/>
              <a:t> are the SUBJECTS, and we are asking about the OBJECTS. In the question about place and time, we are only asking about the place and time (as we have all the other information), so they are like OBJECTS too.</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2732981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lnSpc>
                <a:spcPct val="107000"/>
              </a:lnSpc>
              <a:spcAft>
                <a:spcPts val="800"/>
              </a:spcAft>
            </a:pPr>
            <a:r>
              <a:rPr lang="en-GB" sz="4400" b="1" dirty="0">
                <a:effectLst/>
                <a:latin typeface="Calibri" panose="020F0502020204030204" pitchFamily="34" charset="0"/>
                <a:ea typeface="Calibri" panose="020F0502020204030204" pitchFamily="34" charset="0"/>
                <a:cs typeface="Times New Roman" panose="02020603050405020304" pitchFamily="18" charset="0"/>
              </a:rPr>
              <a:t>Grammar 2: Questions B</a:t>
            </a: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452487" y="1140644"/>
            <a:ext cx="8531257" cy="5036319"/>
          </a:xfrm>
        </p:spPr>
        <p:txBody>
          <a:bodyPr/>
          <a:lstStyle/>
          <a:p>
            <a:pPr marL="0" indent="0" algn="just">
              <a:lnSpc>
                <a:spcPct val="100000"/>
              </a:lnSpc>
              <a:spcBef>
                <a:spcPts val="0"/>
              </a:spcBef>
              <a:buNone/>
            </a:pPr>
            <a:r>
              <a:rPr lang="en-GB" sz="2000" b="1" dirty="0">
                <a:solidFill>
                  <a:srgbClr val="FF0000"/>
                </a:solidFill>
              </a:rPr>
              <a:t>Type 2): Open questions where “who” or “what” is the SUBJECT (or where we use “where”, “when”, “how” and “why” with “to be”) . Here we just use the normal Past Simple form and normal word order.</a:t>
            </a:r>
          </a:p>
          <a:p>
            <a:pPr algn="just">
              <a:lnSpc>
                <a:spcPct val="100000"/>
              </a:lnSpc>
              <a:spcBef>
                <a:spcPts val="0"/>
              </a:spcBef>
            </a:pPr>
            <a:r>
              <a:rPr lang="en-GB" sz="2400" dirty="0"/>
              <a:t>Who </a:t>
            </a:r>
            <a:r>
              <a:rPr lang="en-GB" sz="2400" b="1" dirty="0"/>
              <a:t>knew</a:t>
            </a:r>
            <a:r>
              <a:rPr lang="en-GB" sz="2400" dirty="0"/>
              <a:t>?</a:t>
            </a:r>
          </a:p>
          <a:p>
            <a:pPr algn="just">
              <a:lnSpc>
                <a:spcPct val="100000"/>
              </a:lnSpc>
              <a:spcBef>
                <a:spcPts val="0"/>
              </a:spcBef>
            </a:pPr>
            <a:r>
              <a:rPr lang="en-GB" sz="2400" dirty="0"/>
              <a:t>Who </a:t>
            </a:r>
            <a:r>
              <a:rPr lang="en-GB" sz="2400" b="1" dirty="0"/>
              <a:t>discovered</a:t>
            </a:r>
            <a:r>
              <a:rPr lang="en-GB" sz="2400" dirty="0"/>
              <a:t> penicillin?</a:t>
            </a:r>
          </a:p>
          <a:p>
            <a:pPr algn="just">
              <a:lnSpc>
                <a:spcPct val="100000"/>
              </a:lnSpc>
              <a:spcBef>
                <a:spcPts val="0"/>
              </a:spcBef>
            </a:pPr>
            <a:r>
              <a:rPr lang="en-GB" sz="2400" dirty="0"/>
              <a:t>Who </a:t>
            </a:r>
            <a:r>
              <a:rPr lang="en-GB" sz="2400" b="1" dirty="0"/>
              <a:t>let</a:t>
            </a:r>
            <a:r>
              <a:rPr lang="en-GB" sz="2400" dirty="0"/>
              <a:t> the dogs out?</a:t>
            </a:r>
          </a:p>
          <a:p>
            <a:pPr algn="just">
              <a:lnSpc>
                <a:spcPct val="100000"/>
              </a:lnSpc>
              <a:spcBef>
                <a:spcPts val="0"/>
              </a:spcBef>
            </a:pPr>
            <a:r>
              <a:rPr lang="en-GB" sz="2400" dirty="0"/>
              <a:t>What </a:t>
            </a:r>
            <a:r>
              <a:rPr lang="en-GB" sz="2400" b="1" dirty="0"/>
              <a:t>activated</a:t>
            </a:r>
            <a:r>
              <a:rPr lang="en-GB" sz="2400" dirty="0"/>
              <a:t> the alarm?</a:t>
            </a:r>
          </a:p>
          <a:p>
            <a:pPr algn="just">
              <a:lnSpc>
                <a:spcPct val="100000"/>
              </a:lnSpc>
              <a:spcBef>
                <a:spcPts val="0"/>
              </a:spcBef>
            </a:pPr>
            <a:r>
              <a:rPr lang="en-GB" sz="2400" dirty="0"/>
              <a:t>Where </a:t>
            </a:r>
            <a:r>
              <a:rPr lang="en-GB" sz="2400" b="1" dirty="0"/>
              <a:t>was </a:t>
            </a:r>
            <a:r>
              <a:rPr lang="en-GB" sz="2400" dirty="0"/>
              <a:t>the accident?</a:t>
            </a:r>
          </a:p>
          <a:p>
            <a:pPr marL="0" indent="0" algn="just">
              <a:lnSpc>
                <a:spcPct val="100000"/>
              </a:lnSpc>
              <a:spcBef>
                <a:spcPts val="0"/>
              </a:spcBef>
              <a:buNone/>
            </a:pPr>
            <a:r>
              <a:rPr lang="en-GB" sz="2000" dirty="0"/>
              <a:t>The reason for this is that SOMEBODY died, SOMEBODY discovered penicillin, and SOMETHING activated the alarm. We are asking about the SUBJECT. We know about the OBJECT. In questions about place, we are asking about the COMPLEMENT.</a:t>
            </a:r>
          </a:p>
          <a:p>
            <a:pPr marL="0" indent="0" algn="just">
              <a:lnSpc>
                <a:spcPct val="100000"/>
              </a:lnSpc>
              <a:spcBef>
                <a:spcPts val="0"/>
              </a:spcBef>
              <a:buNone/>
            </a:pPr>
            <a:r>
              <a:rPr lang="en-GB" sz="2000" dirty="0">
                <a:solidFill>
                  <a:srgbClr val="FF0000"/>
                </a:solidFill>
              </a:rPr>
              <a:t>There is a BIG difference between “Who / </a:t>
            </a:r>
            <a:r>
              <a:rPr lang="en-GB" sz="2000" dirty="0">
                <a:solidFill>
                  <a:srgbClr val="7030A0"/>
                </a:solidFill>
              </a:rPr>
              <a:t>Whom</a:t>
            </a:r>
            <a:r>
              <a:rPr lang="en-GB" sz="2000" dirty="0">
                <a:solidFill>
                  <a:srgbClr val="FF0000"/>
                </a:solidFill>
              </a:rPr>
              <a:t> </a:t>
            </a:r>
            <a:r>
              <a:rPr lang="en-GB" sz="2000" b="1" dirty="0">
                <a:solidFill>
                  <a:srgbClr val="FF0000"/>
                </a:solidFill>
              </a:rPr>
              <a:t>did</a:t>
            </a:r>
            <a:r>
              <a:rPr lang="en-GB" sz="2000" dirty="0">
                <a:solidFill>
                  <a:srgbClr val="FF0000"/>
                </a:solidFill>
              </a:rPr>
              <a:t> he </a:t>
            </a:r>
            <a:r>
              <a:rPr lang="en-GB" sz="2000" b="1" dirty="0">
                <a:solidFill>
                  <a:srgbClr val="FF0000"/>
                </a:solidFill>
              </a:rPr>
              <a:t>hit</a:t>
            </a:r>
            <a:r>
              <a:rPr lang="en-GB" sz="2000" dirty="0">
                <a:solidFill>
                  <a:srgbClr val="FF0000"/>
                </a:solidFill>
              </a:rPr>
              <a:t>?” and “Who </a:t>
            </a:r>
            <a:r>
              <a:rPr lang="en-GB" sz="2000" b="1" dirty="0">
                <a:solidFill>
                  <a:srgbClr val="FF0000"/>
                </a:solidFill>
              </a:rPr>
              <a:t>hit</a:t>
            </a:r>
            <a:r>
              <a:rPr lang="en-GB" sz="2000" dirty="0">
                <a:solidFill>
                  <a:srgbClr val="FF0000"/>
                </a:solidFill>
              </a:rPr>
              <a:t> him?” or between “What </a:t>
            </a:r>
            <a:r>
              <a:rPr lang="en-GB" sz="2000" b="1" dirty="0">
                <a:solidFill>
                  <a:srgbClr val="FF0000"/>
                </a:solidFill>
              </a:rPr>
              <a:t>did</a:t>
            </a:r>
            <a:r>
              <a:rPr lang="en-GB" sz="2000" dirty="0">
                <a:solidFill>
                  <a:srgbClr val="FF0000"/>
                </a:solidFill>
              </a:rPr>
              <a:t> they </a:t>
            </a:r>
            <a:r>
              <a:rPr lang="en-GB" sz="2000" b="1" dirty="0">
                <a:solidFill>
                  <a:srgbClr val="FF0000"/>
                </a:solidFill>
              </a:rPr>
              <a:t>eat</a:t>
            </a:r>
            <a:r>
              <a:rPr lang="en-GB" sz="2000" dirty="0">
                <a:solidFill>
                  <a:srgbClr val="FF0000"/>
                </a:solidFill>
              </a:rPr>
              <a:t>?” and “What </a:t>
            </a:r>
            <a:r>
              <a:rPr lang="en-GB" sz="2000" b="1" dirty="0">
                <a:solidFill>
                  <a:srgbClr val="FF0000"/>
                </a:solidFill>
              </a:rPr>
              <a:t>ate</a:t>
            </a:r>
            <a:r>
              <a:rPr lang="en-GB" sz="2000" dirty="0">
                <a:solidFill>
                  <a:srgbClr val="FF0000"/>
                </a:solidFill>
              </a:rPr>
              <a:t> them?”</a:t>
            </a:r>
          </a:p>
        </p:txBody>
      </p:sp>
    </p:spTree>
    <p:extLst>
      <p:ext uri="{BB962C8B-B14F-4D97-AF65-F5344CB8AC3E}">
        <p14:creationId xmlns:p14="http://schemas.microsoft.com/office/powerpoint/2010/main" val="4108720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A77BB-112C-4004-9936-F4530ED4AE4E}"/>
              </a:ext>
            </a:extLst>
          </p:cNvPr>
          <p:cNvSpPr>
            <a:spLocks noGrp="1"/>
          </p:cNvSpPr>
          <p:nvPr>
            <p:ph type="title"/>
          </p:nvPr>
        </p:nvSpPr>
        <p:spPr>
          <a:xfrm>
            <a:off x="628650" y="365126"/>
            <a:ext cx="7886700" cy="775518"/>
          </a:xfrm>
        </p:spPr>
        <p:txBody>
          <a:bodyPr/>
          <a:lstStyle/>
          <a:p>
            <a:pPr algn="ctr"/>
            <a:r>
              <a:rPr lang="en-GB" sz="3200" b="1" dirty="0">
                <a:latin typeface="+mn-lt"/>
              </a:rPr>
              <a:t>References and Recommended follow-up</a:t>
            </a:r>
            <a:endParaRPr lang="en-GB" sz="3200" b="1" i="0" dirty="0">
              <a:solidFill>
                <a:srgbClr val="191919"/>
              </a:solidFill>
              <a:effectLst/>
              <a:latin typeface="+mn-lt"/>
            </a:endParaRPr>
          </a:p>
        </p:txBody>
      </p:sp>
      <p:sp>
        <p:nvSpPr>
          <p:cNvPr id="3" name="Content Placeholder 2">
            <a:extLst>
              <a:ext uri="{FF2B5EF4-FFF2-40B4-BE49-F238E27FC236}">
                <a16:creationId xmlns:a16="http://schemas.microsoft.com/office/drawing/2014/main" id="{1FE5D75F-CDD3-4185-9C31-46D89C08E29F}"/>
              </a:ext>
            </a:extLst>
          </p:cNvPr>
          <p:cNvSpPr>
            <a:spLocks noGrp="1"/>
          </p:cNvSpPr>
          <p:nvPr>
            <p:ph idx="1"/>
          </p:nvPr>
        </p:nvSpPr>
        <p:spPr>
          <a:xfrm>
            <a:off x="219075" y="1140644"/>
            <a:ext cx="8764669" cy="5036319"/>
          </a:xfrm>
        </p:spPr>
        <p:txBody>
          <a:bodyPr/>
          <a:lstStyle/>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https://learnenglish.britishcouncil.org/grammar/english-grammar-reference/past-simple </a:t>
            </a:r>
          </a:p>
          <a:p>
            <a:pPr>
              <a:lnSpc>
                <a:spcPct val="107000"/>
              </a:lnSpc>
              <a:spcAft>
                <a:spcPts val="800"/>
              </a:spcAft>
            </a:pP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https://www.ef.co.uk/english-resources/english-grammar/simple-past-tense/</a:t>
            </a:r>
            <a:endParaRPr lang="en-US" sz="1600" b="0" i="1" dirty="0">
              <a:solidFill>
                <a:srgbClr val="191919"/>
              </a:solidFill>
              <a:effectLst/>
            </a:endParaRPr>
          </a:p>
        </p:txBody>
      </p:sp>
    </p:spTree>
    <p:extLst>
      <p:ext uri="{BB962C8B-B14F-4D97-AF65-F5344CB8AC3E}">
        <p14:creationId xmlns:p14="http://schemas.microsoft.com/office/powerpoint/2010/main" val="3245697327"/>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211f9404-bca0-4bcf-9c1d-965ccb6f8d2d"/>
    <ds:schemaRef ds:uri="http://www.w3.org/XML/1998/namespace"/>
    <ds:schemaRef ds:uri="http://purl.org/dc/dcmitype/"/>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963</TotalTime>
  <Words>2409</Words>
  <Application>Microsoft Office PowerPoint</Application>
  <PresentationFormat>On-screen Show (4:3)</PresentationFormat>
  <Paragraphs>226</Paragraphs>
  <Slides>20</Slides>
  <Notes>0</Notes>
  <HiddenSlides>0</HiddenSlides>
  <MMClips>0</MMClips>
  <ScaleCrop>false</ScaleCrop>
  <HeadingPairs>
    <vt:vector size="6" baseType="variant">
      <vt:variant>
        <vt:lpstr>Fonts Used</vt:lpstr>
      </vt:variant>
      <vt:variant>
        <vt:i4>3</vt:i4>
      </vt:variant>
      <vt:variant>
        <vt:lpstr>Theme</vt:lpstr>
      </vt:variant>
      <vt:variant>
        <vt:i4>15</vt:i4>
      </vt:variant>
      <vt:variant>
        <vt:lpstr>Slide Titles</vt:lpstr>
      </vt:variant>
      <vt:variant>
        <vt:i4>20</vt:i4>
      </vt:variant>
    </vt:vector>
  </HeadingPairs>
  <TitlesOfParts>
    <vt:vector size="38" baseType="lpstr">
      <vt:lpstr>Arial</vt:lpstr>
      <vt:lpstr>Calibri</vt:lpstr>
      <vt:lpstr>Calibri Light</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English Language Support</vt:lpstr>
      <vt:lpstr>Compare these two sentences:</vt:lpstr>
      <vt:lpstr>The differences</vt:lpstr>
      <vt:lpstr>Importance</vt:lpstr>
      <vt:lpstr>Form 1</vt:lpstr>
      <vt:lpstr>Form 2</vt:lpstr>
      <vt:lpstr>Form 3</vt:lpstr>
      <vt:lpstr>Form 4</vt:lpstr>
      <vt:lpstr>Use in General</vt:lpstr>
      <vt:lpstr>Use in Particular 1</vt:lpstr>
      <vt:lpstr>Use in Particular 2</vt:lpstr>
      <vt:lpstr>More Detail: Referring to Time A</vt:lpstr>
      <vt:lpstr>More Detail: Referring to Time B</vt:lpstr>
      <vt:lpstr>More Detail: Referring to Time C</vt:lpstr>
      <vt:lpstr>Grammar 1: Negatives A</vt:lpstr>
      <vt:lpstr>Grammar 1: Negatives B</vt:lpstr>
      <vt:lpstr>Grammar 2: Questions A</vt:lpstr>
      <vt:lpstr>Grammar 2: Questions B</vt:lpstr>
      <vt:lpstr>Grammar 2: Questions B</vt:lpstr>
      <vt:lpstr>References and Recommended follow-up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matt suff</cp:lastModifiedBy>
  <cp:revision>101</cp:revision>
  <dcterms:created xsi:type="dcterms:W3CDTF">2021-03-10T12:10:47Z</dcterms:created>
  <dcterms:modified xsi:type="dcterms:W3CDTF">2021-11-17T23:11:54Z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