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72"/>
  </p:normalViewPr>
  <p:slideViewPr>
    <p:cSldViewPr>
      <p:cViewPr varScale="1">
        <p:scale>
          <a:sx n="99" d="100"/>
          <a:sy n="99" d="100"/>
        </p:scale>
        <p:origin x="146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BF1D3C6-1E2D-41B7-A6E8-C105984D9F77}" type="datetimeFigureOut">
              <a:rPr lang="en-US" smtClean="0"/>
              <a:pPr/>
              <a:t>8/5/26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F1D46E8-1F56-49BB-9D5F-BF0A09DC1C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www.linkedin.com/pulse/telemedicine-platform-revolutionizing-healthcare-easing-tasks" TargetMode="External"/><Relationship Id="rId7" Type="http://schemas.openxmlformats.org/officeDocument/2006/relationships/hyperlink" Target="https://www.dreamstime.com/conclusion-isolated-blue-round-button-abstract-illustration-conclusion-blue-round-button-image102155677" TargetMode="External"/><Relationship Id="rId2" Type="http://schemas.openxmlformats.org/officeDocument/2006/relationships/hyperlink" Target="https://www.imperial.ac.uk/news/242652/new-report-looks-future-telemedicin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elemedicinehampshire.nhs.uk/virtual-health-hub-telemedicine-featured-on-itv/" TargetMode="External"/><Relationship Id="rId5" Type="http://schemas.openxmlformats.org/officeDocument/2006/relationships/hyperlink" Target="https://www.apphitect.ae/blog/pros-cons-of-telemedicine-in-healthcare/" TargetMode="External"/><Relationship Id="rId4" Type="http://schemas.openxmlformats.org/officeDocument/2006/relationships/hyperlink" Target="https://www.theukcatpeople.co.uk/post/telemedicine-healthcare-nhs-medical-school-interviews?srsltid=AfmBOoq3XtCjGs18erB9eWgiSQL029aHrDuJ4h-PTIzHTcLBJkE2NX7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0166" y="2852936"/>
            <a:ext cx="6400800" cy="223224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Lecturer Name: D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 Ping Wu</a:t>
            </a: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ts val="0"/>
              </a:spcBef>
            </a:pPr>
            <a: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 : Tania Habib</a:t>
            </a:r>
            <a:b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en-GB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ts val="0"/>
              </a:spcBef>
            </a:pPr>
            <a: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number : 2336623 </a:t>
            </a:r>
          </a:p>
          <a:p>
            <a:pPr>
              <a:spcBef>
                <a:spcPts val="0"/>
              </a:spcBef>
            </a:pPr>
            <a:endParaRPr lang="en-GB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ts val="0"/>
              </a:spcBef>
            </a:pPr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Submission Date: 05-08-2026</a:t>
            </a:r>
          </a:p>
          <a:p>
            <a:endParaRPr lang="en-GB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GB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GB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br>
              <a:rPr lang="en-GB" sz="1800" b="1" dirty="0">
                <a:latin typeface="Arial" pitchFamily="34" charset="0"/>
                <a:cs typeface="Arial" pitchFamily="34" charset="0"/>
              </a:rPr>
            </a:br>
            <a:endParaRPr lang="en-GB" sz="18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00174"/>
            <a:ext cx="7772400" cy="785818"/>
          </a:xfrm>
        </p:spPr>
        <p:txBody>
          <a:bodyPr>
            <a:normAutofit fontScale="90000"/>
          </a:bodyPr>
          <a:lstStyle/>
          <a:p>
            <a:br>
              <a:rPr lang="en-GB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2400" b="1" dirty="0"/>
            </a:br>
            <a:br>
              <a:rPr lang="en-GB" sz="2400" b="1" dirty="0"/>
            </a:br>
            <a: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Title: </a:t>
            </a:r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Evaluating the Impact of Telemedicine and Virtual Consultations on Workforce, Service Delivery, Patients, and Communities in NHS Digital Transformation</a:t>
            </a:r>
            <a:br>
              <a:rPr lang="en-GB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en-GB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4250" y="5297728"/>
            <a:ext cx="89297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1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Acknowledgement of the use of AI tools :</a:t>
            </a:r>
          </a:p>
          <a:p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Tania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Habib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ensuring that I did not presented any AI generated materials in this presentation. Whatever resources I have used those are provided link as reference. I only used Microsoft Power point autocorrect for spelling and grammar check.</a:t>
            </a:r>
          </a:p>
          <a:p>
            <a:br>
              <a:rPr lang="en-GB" sz="1200" b="1" dirty="0">
                <a:latin typeface="Arial" pitchFamily="34" charset="0"/>
                <a:cs typeface="Arial" pitchFamily="34" charset="0"/>
              </a:rPr>
            </a:br>
            <a:endParaRPr lang="en-GB" sz="1200" dirty="0"/>
          </a:p>
        </p:txBody>
      </p:sp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142844" y="142852"/>
            <a:ext cx="2000232" cy="107157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85984" y="14285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b="1" dirty="0">
                <a:latin typeface="Arial" pitchFamily="34" charset="0"/>
                <a:cs typeface="Arial" pitchFamily="34" charset="0"/>
              </a:rPr>
              <a:t>BMHP6026</a:t>
            </a:r>
            <a:br>
              <a:rPr lang="en-GB" b="1" dirty="0">
                <a:latin typeface="Arial" pitchFamily="34" charset="0"/>
                <a:cs typeface="Arial" pitchFamily="34" charset="0"/>
              </a:rPr>
            </a:br>
            <a:r>
              <a:rPr lang="en-GB" b="1" dirty="0">
                <a:latin typeface="Arial" pitchFamily="34" charset="0"/>
                <a:cs typeface="Arial" pitchFamily="34" charset="0"/>
              </a:rPr>
              <a:t>Digital Transformation in the Health </a:t>
            </a:r>
            <a:br>
              <a:rPr lang="en-GB" b="1" dirty="0">
                <a:latin typeface="Arial" pitchFamily="34" charset="0"/>
                <a:cs typeface="Arial" pitchFamily="34" charset="0"/>
              </a:rPr>
            </a:br>
            <a:r>
              <a:rPr lang="en-GB" b="1" dirty="0">
                <a:latin typeface="Arial" pitchFamily="34" charset="0"/>
                <a:cs typeface="Arial" pitchFamily="34" charset="0"/>
              </a:rPr>
              <a:t>and Care Professions </a:t>
            </a: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0100" y="142852"/>
            <a:ext cx="7836052" cy="844700"/>
          </a:xfrm>
        </p:spPr>
        <p:txBody>
          <a:bodyPr>
            <a:normAutofit fontScale="90000"/>
          </a:bodyPr>
          <a:lstStyle/>
          <a:p>
            <a:b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br>
              <a:rPr lang="en-GB" sz="4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Evaluating the Impact of Telemedicine and Virtual Consultations </a:t>
            </a:r>
            <a:b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on Workforce, Service Delivery, Patients, and Communities in </a:t>
            </a:r>
            <a:b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NHS Digital Transformation</a:t>
            </a:r>
            <a:endParaRPr lang="en-GB" sz="1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988840"/>
            <a:ext cx="3982216" cy="4110208"/>
          </a:xfrm>
        </p:spPr>
        <p:txBody>
          <a:bodyPr/>
          <a:lstStyle/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5400" dirty="0">
                <a:latin typeface="Arial" pitchFamily="34" charset="0"/>
                <a:cs typeface="Arial" pitchFamily="34" charset="0"/>
              </a:rPr>
              <a:t> Introduction</a:t>
            </a:r>
          </a:p>
          <a:p>
            <a:pPr algn="r">
              <a:buNone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Jerjes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Majeed, 2025)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r">
              <a:buNone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Khavandi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2023)</a:t>
            </a:r>
          </a:p>
          <a:p>
            <a:pPr algn="r">
              <a:buNone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(Campbell et al., 2023)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r">
              <a:buNone/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(Rabbani et al., 2025)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endParaRPr lang="en-GB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292080" y="5661248"/>
            <a:ext cx="2928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(Imperial,2023)</a:t>
            </a:r>
          </a:p>
        </p:txBody>
      </p:sp>
      <p:pic>
        <p:nvPicPr>
          <p:cNvPr id="95236" name="Picture 4" descr="Doctor speaks to patient on screen on a laptop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99992" y="1857364"/>
            <a:ext cx="4214842" cy="3714776"/>
          </a:xfrm>
          <a:prstGeom prst="rect">
            <a:avLst/>
          </a:prstGeom>
          <a:noFill/>
        </p:spPr>
      </p:pic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142852"/>
            <a:ext cx="1785918" cy="114300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 </a:t>
            </a:r>
            <a:r>
              <a:rPr lang="en-GB" sz="3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Impact on the workforce</a:t>
            </a:r>
            <a:endParaRPr lang="en-GB" sz="31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270248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Changing Professional Roles and Hybrid Working.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Digital Skills and Workforce Competency.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Clinical Judgement and Decision-Making Challenges.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Workload, Wellbeing and Organisational Support.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4210" name="AutoShape 2" descr="Impact of Telemedicine on Patient Access"/>
          <p:cNvSpPr>
            <a:spLocks noChangeAspect="1" noChangeArrowheads="1"/>
          </p:cNvSpPr>
          <p:nvPr/>
        </p:nvSpPr>
        <p:spPr bwMode="auto">
          <a:xfrm>
            <a:off x="155575" y="-3573463"/>
            <a:ext cx="9753600" cy="7448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4212" name="AutoShape 4" descr="Impact of Telemedicine on Patient Access"/>
          <p:cNvSpPr>
            <a:spLocks noChangeAspect="1" noChangeArrowheads="1"/>
          </p:cNvSpPr>
          <p:nvPr/>
        </p:nvSpPr>
        <p:spPr bwMode="auto">
          <a:xfrm>
            <a:off x="155575" y="-3573463"/>
            <a:ext cx="9753600" cy="7448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4214" name="AutoShape 6" descr="Impact of Telemedicine on Patient Access"/>
          <p:cNvSpPr>
            <a:spLocks noChangeAspect="1" noChangeArrowheads="1"/>
          </p:cNvSpPr>
          <p:nvPr/>
        </p:nvSpPr>
        <p:spPr bwMode="auto">
          <a:xfrm>
            <a:off x="155575" y="-3573463"/>
            <a:ext cx="9753600" cy="7448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4216" name="AutoShape 8" descr="Impact of Telemedicine on Patient Access"/>
          <p:cNvSpPr>
            <a:spLocks noChangeAspect="1" noChangeArrowheads="1"/>
          </p:cNvSpPr>
          <p:nvPr/>
        </p:nvSpPr>
        <p:spPr bwMode="auto">
          <a:xfrm>
            <a:off x="155575" y="-3573463"/>
            <a:ext cx="9753600" cy="7448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4218" name="AutoShape 10" descr="Impact of Telemedicine on Patient Access"/>
          <p:cNvSpPr>
            <a:spLocks noChangeAspect="1" noChangeArrowheads="1"/>
          </p:cNvSpPr>
          <p:nvPr/>
        </p:nvSpPr>
        <p:spPr bwMode="auto">
          <a:xfrm>
            <a:off x="155575" y="-3573463"/>
            <a:ext cx="9753600" cy="7448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4220" name="AutoShape 12" descr="Insights on The Rise of Telemedicine in Gastroenterology | Borderless  Access Stud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4222" name="AutoShape 14" descr="Insights on The Rise of Telemedicine in Gastroenterology | Borderless  Access Stud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4224" name="AutoShape 16" descr="Insights on The Rise of Telemedicine in Gastroenterology | Borderless  Access Stud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4226" name="AutoShape 18" descr="Insights on The Rise of Telemedicine in Gastroenterology | Borderless  Access Stud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4230" name="Picture 22" descr="Telemedicine Platform – Revolutionizing Healthcare by Easing Tasks for  Doctors and Clinic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2071678"/>
            <a:ext cx="4132237" cy="3571900"/>
          </a:xfrm>
          <a:prstGeom prst="rect">
            <a:avLst/>
          </a:prstGeom>
          <a:noFill/>
        </p:spPr>
      </p:pic>
      <p:sp>
        <p:nvSpPr>
          <p:cNvPr id="15" name="TextBox 14"/>
          <p:cNvSpPr txBox="1"/>
          <p:nvPr/>
        </p:nvSpPr>
        <p:spPr>
          <a:xfrm>
            <a:off x="6012160" y="5670342"/>
            <a:ext cx="22145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itchFamily="34" charset="0"/>
                <a:cs typeface="Arial" pitchFamily="34" charset="0"/>
              </a:rPr>
              <a:t>(VCDoctor,2023)</a:t>
            </a:r>
          </a:p>
        </p:txBody>
      </p:sp>
      <p:pic>
        <p:nvPicPr>
          <p:cNvPr id="16" name="Picture 15"/>
          <p:cNvPicPr/>
          <p:nvPr/>
        </p:nvPicPr>
        <p:blipFill>
          <a:blip r:embed="rId3"/>
          <a:stretch>
            <a:fillRect/>
          </a:stretch>
        </p:blipFill>
        <p:spPr>
          <a:xfrm>
            <a:off x="71406" y="142852"/>
            <a:ext cx="1714480" cy="114300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 </a:t>
            </a:r>
            <a:r>
              <a:rPr lang="en-GB" sz="3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Impact on service delivery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127372" cy="4572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Transformation to Hybrid Service Delivery.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Improving Efficiency and Access to Healthcare.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Limitations of Remote Healthcare Delivery.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Long-Term Sustainability and Service Quality.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pic>
        <p:nvPicPr>
          <p:cNvPr id="93186" name="Picture 2" descr="Telemedicine in the NHS &amp; Healthcare: Interview Guid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83685" y="1648927"/>
            <a:ext cx="4121274" cy="4102679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143504" y="5786454"/>
            <a:ext cx="3143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itchFamily="34" charset="0"/>
                <a:cs typeface="Arial" pitchFamily="34" charset="0"/>
              </a:rPr>
              <a:t>(TheUkCatPeople,2026)</a:t>
            </a:r>
          </a:p>
        </p:txBody>
      </p:sp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107504" y="114292"/>
            <a:ext cx="1714480" cy="114300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357166"/>
            <a:ext cx="8534400" cy="571504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 </a:t>
            </a:r>
            <a:r>
              <a:rPr lang="en-GB" sz="31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Impact on patients</a:t>
            </a:r>
            <a:endParaRPr lang="en-GB" sz="31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055934" cy="4572000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buNone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Improving Patient Experience and Access to Care.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Patient 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Perceptions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, Trust and Quality of Care.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Digital Exclusion and Healthcare Inequalities.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Privacy, Confidentiality and Future Patient-Centred Care.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64" name="Picture 4" descr="What are the Pros and Cons of Telemedicine? - Complete guid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214554"/>
            <a:ext cx="4143404" cy="3429024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143504" y="5643578"/>
            <a:ext cx="3143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itchFamily="34" charset="0"/>
                <a:cs typeface="Arial" pitchFamily="34" charset="0"/>
              </a:rPr>
              <a:t>(Apphitect,2026)</a:t>
            </a:r>
          </a:p>
        </p:txBody>
      </p:sp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71406" y="142852"/>
            <a:ext cx="1785950" cy="114300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14290"/>
            <a:ext cx="8534400" cy="642942"/>
          </a:xfrm>
        </p:spPr>
        <p:txBody>
          <a:bodyPr>
            <a:normAutofit fontScale="90000"/>
          </a:bodyPr>
          <a:lstStyle/>
          <a:p>
            <a:br>
              <a:rPr lang="en-GB" sz="2700" b="1" dirty="0">
                <a:latin typeface="Arial" pitchFamily="34" charset="0"/>
                <a:cs typeface="Arial" pitchFamily="34" charset="0"/>
              </a:rPr>
            </a:br>
            <a:br>
              <a:rPr lang="en-GB" sz="2700" b="1" dirty="0">
                <a:latin typeface="Arial" pitchFamily="34" charset="0"/>
                <a:cs typeface="Arial" pitchFamily="34" charset="0"/>
              </a:rPr>
            </a:br>
            <a:br>
              <a:rPr lang="en-GB" sz="2700" b="1" dirty="0">
                <a:latin typeface="Arial" pitchFamily="34" charset="0"/>
                <a:cs typeface="Arial" pitchFamily="34" charset="0"/>
              </a:rPr>
            </a:br>
            <a:br>
              <a:rPr lang="en-GB" sz="2700" b="1" dirty="0">
                <a:latin typeface="Arial" pitchFamily="34" charset="0"/>
                <a:cs typeface="Arial" pitchFamily="34" charset="0"/>
              </a:rPr>
            </a:br>
            <a:br>
              <a:rPr lang="en-GB" sz="2700" b="1" dirty="0">
                <a:latin typeface="Arial" pitchFamily="34" charset="0"/>
                <a:cs typeface="Arial" pitchFamily="34" charset="0"/>
              </a:rPr>
            </a:br>
            <a:br>
              <a:rPr lang="en-GB" sz="2700" b="1" dirty="0">
                <a:latin typeface="Arial" pitchFamily="34" charset="0"/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857364"/>
            <a:ext cx="4127372" cy="42416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Improving Community Access to Healthcare.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Family Involvement, Public Health and Community Benefits.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Digital Exclusion and Community Inequalities.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42910" y="357166"/>
            <a:ext cx="814393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itchFamily="34" charset="0"/>
                <a:cs typeface="Arial" pitchFamily="34" charset="0"/>
              </a:rPr>
              <a:t>Impact on the community</a:t>
            </a:r>
            <a:br>
              <a:rPr lang="en-GB" b="1" dirty="0"/>
            </a:br>
            <a:endParaRPr lang="en-GB" dirty="0"/>
          </a:p>
        </p:txBody>
      </p:sp>
      <p:pic>
        <p:nvPicPr>
          <p:cNvPr id="90116" name="Picture 4" descr="Virtual Health Hub/Telemedicine Service featured on iTV -  telemedicinehampshire.nhs.u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857364"/>
            <a:ext cx="4214842" cy="3357586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364088" y="5301208"/>
            <a:ext cx="28575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itchFamily="34" charset="0"/>
                <a:cs typeface="Arial" pitchFamily="34" charset="0"/>
              </a:rPr>
              <a:t>(NHS ,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n.d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pic>
        <p:nvPicPr>
          <p:cNvPr id="8" name="Picture 7"/>
          <p:cNvPicPr/>
          <p:nvPr/>
        </p:nvPicPr>
        <p:blipFill>
          <a:blip r:embed="rId3"/>
          <a:stretch>
            <a:fillRect/>
          </a:stretch>
        </p:blipFill>
        <p:spPr>
          <a:xfrm>
            <a:off x="107504" y="139656"/>
            <a:ext cx="1728192" cy="114300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Evaluating the Impact of Telemedicine and Virtual </a:t>
            </a:r>
            <a:br>
              <a:rPr lang="en-GB" sz="1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sz="1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Consultations on Workforce, Service Delivery, Patients, </a:t>
            </a:r>
            <a:br>
              <a:rPr lang="en-GB" sz="1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sz="1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and Communities in NHS Digital Transformation</a:t>
            </a:r>
            <a:endParaRPr lang="en-GB" sz="1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413652" cy="4572000"/>
          </a:xfrm>
        </p:spPr>
        <p:txBody>
          <a:bodyPr/>
          <a:lstStyle/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pic>
        <p:nvPicPr>
          <p:cNvPr id="89090" name="Picture 2" descr="Conclusion Blue Round Button Stock Illustration - Illustration of finish,  word: 10215567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640" y="1527048"/>
            <a:ext cx="6408712" cy="427821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035798" y="5929114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Atella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Chiari, 2025)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itchFamily="34" charset="0"/>
              </a:rPr>
              <a:t>             (Dreamstime,2026)</a:t>
            </a:r>
          </a:p>
        </p:txBody>
      </p:sp>
      <p:pic>
        <p:nvPicPr>
          <p:cNvPr id="7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142852"/>
            <a:ext cx="1714480" cy="114300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References: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57158" y="1428736"/>
            <a:ext cx="8503920" cy="4572000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GB" sz="1100" dirty="0" err="1">
                <a:latin typeface="Arial" pitchFamily="34" charset="0"/>
                <a:cs typeface="Arial" pitchFamily="34" charset="0"/>
              </a:rPr>
              <a:t>Aldosari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F. M. A.,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Fetyani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A. M.,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Alqahtani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M. T.,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Ghazwany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M. M.,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Alshehri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A. A. M.,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Alrashdi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S. H., ... &amp;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Alotaibi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M. S. M. (2024). The Impact Of Digital Transformation And Artificial Intelligence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OnThe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 Efficiency Of Healthcare Workforce Performance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AndThe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 Quality Of Healthcare Services.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The Review of Diabetic Studies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592-607.</a:t>
            </a:r>
          </a:p>
          <a:p>
            <a:pPr algn="just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100" dirty="0" err="1">
                <a:latin typeface="Arial" pitchFamily="34" charset="0"/>
                <a:cs typeface="Arial" pitchFamily="34" charset="0"/>
              </a:rPr>
              <a:t>Antonacci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G., Benevento, E.,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Bonavitacola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S.,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Cannavacciuolo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L.,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Foglia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E.,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Fusi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G., ... &amp;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Stefanini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A. (2023). Healthcare professional and manager perceptions on drivers, benefits, and challenges of telemedicine: results from a cross-sectional survey in the Italian NHS.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BMC Health Services Research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23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(1), 1115.</a:t>
            </a:r>
          </a:p>
          <a:p>
            <a:pPr algn="just"/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100" dirty="0" err="1">
                <a:latin typeface="Arial" pitchFamily="34" charset="0"/>
                <a:cs typeface="Arial" pitchFamily="34" charset="0"/>
              </a:rPr>
              <a:t>Atella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V., &amp;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Chiari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L. (2025). Digital Disruption in Healthcare: What It Means for the NHS.</a:t>
            </a:r>
          </a:p>
          <a:p>
            <a:pPr algn="just"/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100" dirty="0">
                <a:latin typeface="Arial" pitchFamily="34" charset="0"/>
                <a:cs typeface="Arial" pitchFamily="34" charset="0"/>
              </a:rPr>
              <a:t>Brown, M. R., Knight, M., Peters, C. J.,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Maleki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S.,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Motavalli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A., &amp;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Nedjat-Shokouhi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B. (2023). Digital outpatient health solutions as a vehicle to improve healthcare sustainability—a United Kingdom-focused policy and practice perspective.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Frontiers in Digital Health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5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1242896.</a:t>
            </a:r>
          </a:p>
          <a:p>
            <a:pPr algn="just"/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100" dirty="0">
                <a:latin typeface="Arial" pitchFamily="34" charset="0"/>
                <a:cs typeface="Arial" pitchFamily="34" charset="0"/>
              </a:rPr>
              <a:t>Campbell, K., Greenfield, G., Li, E., O'Brien, N.,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Hayhoe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B.,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Beaney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T., ... &amp;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Neves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A. L. (2023). The impact of virtual consultations on the quality of primary care: systematic review.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Journal of Medical Internet Research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25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e48920.</a:t>
            </a:r>
          </a:p>
          <a:p>
            <a:pPr algn="just"/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100" dirty="0" err="1">
                <a:latin typeface="Arial" pitchFamily="34" charset="0"/>
                <a:cs typeface="Arial" pitchFamily="34" charset="0"/>
              </a:rPr>
              <a:t>Eddison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N., Leone, E., Healy, A., Royse, C., &amp;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Chockalingam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N. (2022). The potential impact of allied health professional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telehealth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 consultations on health inequities and the burden of treatment.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International Journal for Equity in Health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21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(1), 91.</a:t>
            </a:r>
          </a:p>
          <a:p>
            <a:pPr algn="just"/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100" dirty="0" err="1">
                <a:latin typeface="Arial" pitchFamily="34" charset="0"/>
                <a:cs typeface="Arial" pitchFamily="34" charset="0"/>
              </a:rPr>
              <a:t>Gobburi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R. K.,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Olawade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D. B.,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Olatunji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G. D.,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Kokori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E.,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Aderinto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N., &amp; David-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Olawade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A. C. (2025). Telemedicine use in rural areas of the United Kingdom to improve access to healthcare facilities: A review of current evidence.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Informatics and Health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100" i="1" dirty="0">
                <a:latin typeface="Arial" pitchFamily="34" charset="0"/>
                <a:cs typeface="Arial" pitchFamily="34" charset="0"/>
              </a:rPr>
              <a:t>2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(1), 41-48.</a:t>
            </a:r>
          </a:p>
          <a:p>
            <a:pPr algn="just"/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100" dirty="0" err="1">
                <a:latin typeface="Arial" pitchFamily="34" charset="0"/>
                <a:cs typeface="Arial" pitchFamily="34" charset="0"/>
              </a:rPr>
              <a:t>Greenhalgh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T., 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Nishio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A. A., Clarke, A., Byng, R., Dakin, F., Faulkner, S., ... &amp;</a:t>
            </a:r>
            <a:r>
              <a:rPr lang="en-GB" sz="1100" dirty="0" err="1">
                <a:latin typeface="Arial" pitchFamily="34" charset="0"/>
                <a:cs typeface="Arial" pitchFamily="34" charset="0"/>
              </a:rPr>
              <a:t>Wherton</a:t>
            </a:r>
            <a:r>
              <a:rPr lang="en-GB" sz="1100" dirty="0">
                <a:latin typeface="Arial" pitchFamily="34" charset="0"/>
                <a:cs typeface="Arial" pitchFamily="34" charset="0"/>
              </a:rPr>
              <a:t>, J. (2025). Remote and digital services in UK general practice 2021-2023: the Remote by Default 2 longitudinal qualitative study synopsis.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42852"/>
            <a:ext cx="1785918" cy="114300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References: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527048"/>
            <a:ext cx="8519952" cy="4759472"/>
          </a:xfrm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r>
              <a:rPr lang="en-GB" sz="1200" dirty="0" err="1">
                <a:latin typeface="Arial" pitchFamily="34" charset="0"/>
                <a:cs typeface="Arial" pitchFamily="34" charset="0"/>
              </a:rPr>
              <a:t>Jerjes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W., &amp;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Majeed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A. (2025). Transforming GP training in the UK: the lasting impact of COVID-19 on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telehealth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and hybrid care models. 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Frontiers in Medicine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12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1595937.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 err="1">
                <a:latin typeface="Arial" pitchFamily="34" charset="0"/>
                <a:cs typeface="Arial" pitchFamily="34" charset="0"/>
              </a:rPr>
              <a:t>Khavandi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S.,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Zaghloul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F.,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Higham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A., Lim, E., de Pennington, N., &amp;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Celi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L. A. (2023). Investigating the impact of automation on the health care workforce through autonomous telemedicine in the cataract pathway: protocol for a multicenter study. 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JMIR research protocols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12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(1), e49374.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Pickard Strange, M., Booth, A.,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Akiki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M.,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Wieringa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S., &amp; Shaw, S. E. (2023). The role of virtual consulting in developing environmentally sustainable health care: systematic literature review. 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Journal of Medical Internet Research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25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e44823.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 err="1">
                <a:latin typeface="Arial" pitchFamily="34" charset="0"/>
                <a:cs typeface="Arial" pitchFamily="34" charset="0"/>
              </a:rPr>
              <a:t>Rabbani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M. G.,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Alam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A., &amp;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Prybutok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V. R. (2025). Digital Health Transformation Through Telemedicine (2020–2025): Barriers, Facilitators, and Clinical Outcomes—A Systematic Review and Meta-Analysis. </a:t>
            </a:r>
            <a:r>
              <a:rPr lang="en-GB" sz="1200" i="1" dirty="0" err="1">
                <a:latin typeface="Arial" pitchFamily="34" charset="0"/>
                <a:cs typeface="Arial" pitchFamily="34" charset="0"/>
              </a:rPr>
              <a:t>Encyclopedia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(4), 206.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200" u="sng" dirty="0">
                <a:latin typeface="Arial" pitchFamily="34" charset="0"/>
                <a:cs typeface="Arial" pitchFamily="34" charset="0"/>
                <a:hlinkClick r:id="rId2"/>
              </a:rPr>
              <a:t>https://www.imperial.ac.uk/news/242652/new-report-looks-future-telemedicine/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200" u="sng" dirty="0">
                <a:latin typeface="Arial" pitchFamily="34" charset="0"/>
                <a:cs typeface="Arial" pitchFamily="34" charset="0"/>
                <a:hlinkClick r:id="rId3"/>
              </a:rPr>
              <a:t>https://www.linkedin.com/pulse/telemedicine-platform-revolutionizing-healthcare-easing-tasks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 err="1">
                <a:latin typeface="Arial" pitchFamily="34" charset="0"/>
                <a:cs typeface="Arial" pitchFamily="34" charset="0"/>
              </a:rPr>
              <a:t>Source:</a:t>
            </a:r>
            <a:r>
              <a:rPr lang="en-GB" sz="1200" u="sng" dirty="0" err="1">
                <a:latin typeface="Arial" pitchFamily="34" charset="0"/>
                <a:cs typeface="Arial" pitchFamily="34" charset="0"/>
                <a:hlinkClick r:id="rId4"/>
              </a:rPr>
              <a:t>https</a:t>
            </a:r>
            <a:r>
              <a:rPr lang="en-GB" sz="1200" u="sng" dirty="0">
                <a:latin typeface="Arial" pitchFamily="34" charset="0"/>
                <a:cs typeface="Arial" pitchFamily="34" charset="0"/>
                <a:hlinkClick r:id="rId4"/>
              </a:rPr>
              <a:t>://www.theukcatpeople.co.uk/post/telemedicine-healthcare-nhs-medical-school-interviews?srsltid=AfmBOoq3XtCjGs18erB9eWgiSQL029aHrDuJ4h-PTIzHTcLBJkE2NX7I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200" u="sng" dirty="0">
                <a:latin typeface="Arial" pitchFamily="34" charset="0"/>
                <a:cs typeface="Arial" pitchFamily="34" charset="0"/>
                <a:hlinkClick r:id="rId5"/>
              </a:rPr>
              <a:t>https://www.apphitect.ae/blog/pros-cons-of-telemedicine-in-healthcare/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1200" u="sng" dirty="0">
                <a:latin typeface="Arial" pitchFamily="34" charset="0"/>
                <a:cs typeface="Arial" pitchFamily="34" charset="0"/>
                <a:hlinkClick r:id="rId6"/>
              </a:rPr>
              <a:t>https://telemedicinehampshire.nhs.uk/virtual-health-hub-telemedicine-featured-on-itv/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 err="1">
                <a:latin typeface="Arial" pitchFamily="34" charset="0"/>
                <a:cs typeface="Arial" pitchFamily="34" charset="0"/>
              </a:rPr>
              <a:t>Source:</a:t>
            </a:r>
            <a:r>
              <a:rPr lang="en-GB" sz="1200" u="sng" dirty="0" err="1">
                <a:latin typeface="Arial" pitchFamily="34" charset="0"/>
                <a:cs typeface="Arial" pitchFamily="34" charset="0"/>
                <a:hlinkClick r:id="rId7"/>
              </a:rPr>
              <a:t>https</a:t>
            </a:r>
            <a:r>
              <a:rPr lang="en-GB" sz="1200" u="sng" dirty="0">
                <a:latin typeface="Arial" pitchFamily="34" charset="0"/>
                <a:cs typeface="Arial" pitchFamily="34" charset="0"/>
                <a:hlinkClick r:id="rId7"/>
              </a:rPr>
              <a:t>://</a:t>
            </a:r>
            <a:r>
              <a:rPr lang="en-GB" sz="1200" u="sng" dirty="0" err="1">
                <a:latin typeface="Arial" pitchFamily="34" charset="0"/>
                <a:cs typeface="Arial" pitchFamily="34" charset="0"/>
                <a:hlinkClick r:id="rId7"/>
              </a:rPr>
              <a:t>www.dreamstime.com</a:t>
            </a:r>
            <a:r>
              <a:rPr lang="en-GB" sz="1200" u="sng" dirty="0">
                <a:latin typeface="Arial" pitchFamily="34" charset="0"/>
                <a:cs typeface="Arial" pitchFamily="34" charset="0"/>
                <a:hlinkClick r:id="rId7"/>
              </a:rPr>
              <a:t>/conclusion-isolated-blue-round-button-abstract-illustration-conclusion-blue-round-button- image102155677</a:t>
            </a:r>
            <a:r>
              <a:rPr lang="en-GB" sz="1200" u="sng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Xing, K.,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Wen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J., Xing, D., &amp; Liang, B. (2026). Digital first primary care in NHS England: evaluating alignment with patient-centred care and implications for future practice. 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Frontiers in Digital Health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 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1723805.</a:t>
            </a:r>
          </a:p>
          <a:p>
            <a:pPr algn="just"/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algn="just"/>
            <a:endParaRPr lang="en-GB" sz="11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142852"/>
            <a:ext cx="1785918" cy="1143008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422</TotalTime>
  <Words>1191</Words>
  <Application>Microsoft Macintosh PowerPoint</Application>
  <PresentationFormat>On-screen Show (4:3)</PresentationFormat>
  <Paragraphs>91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Georgia</vt:lpstr>
      <vt:lpstr>Times New Roman</vt:lpstr>
      <vt:lpstr>Wingdings</vt:lpstr>
      <vt:lpstr>Wingdings 2</vt:lpstr>
      <vt:lpstr>Civic</vt:lpstr>
      <vt:lpstr>           Title: Evaluating the Impact of Telemedicine and Virtual Consultations on Workforce, Service Delivery, Patients, and Communities in NHS Digital Transformation </vt:lpstr>
      <vt:lpstr>    Evaluating the Impact of Telemedicine and Virtual Consultations  on Workforce, Service Delivery, Patients, and Communities in  NHS Digital Transformation</vt:lpstr>
      <vt:lpstr>      Impact on the workforce</vt:lpstr>
      <vt:lpstr>   Impact on service delivery</vt:lpstr>
      <vt:lpstr>    Impact on patients</vt:lpstr>
      <vt:lpstr>      </vt:lpstr>
      <vt:lpstr>Evaluating the Impact of Telemedicine and Virtual  Consultations on Workforce, Service Delivery, Patients,  and Communities in NHS Digital Transformation</vt:lpstr>
      <vt:lpstr>References: </vt:lpstr>
      <vt:lpstr>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JKR Solicitors</dc:creator>
  <cp:lastModifiedBy>Tania Habib</cp:lastModifiedBy>
  <cp:revision>53</cp:revision>
  <dcterms:created xsi:type="dcterms:W3CDTF">2026-07-23T10:56:06Z</dcterms:created>
  <dcterms:modified xsi:type="dcterms:W3CDTF">2026-08-05T21:43:41Z</dcterms:modified>
</cp:coreProperties>
</file>