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69" r:id="rId3"/>
    <p:sldId id="270" r:id="rId4"/>
    <p:sldId id="271" r:id="rId5"/>
    <p:sldId id="272" r:id="rId6"/>
    <p:sldId id="266" r:id="rId7"/>
    <p:sldId id="316" r:id="rId8"/>
    <p:sldId id="275" r:id="rId9"/>
    <p:sldId id="257" r:id="rId10"/>
    <p:sldId id="258" r:id="rId11"/>
    <p:sldId id="261" r:id="rId12"/>
    <p:sldId id="264" r:id="rId13"/>
    <p:sldId id="259" r:id="rId14"/>
    <p:sldId id="260" r:id="rId15"/>
    <p:sldId id="265" r:id="rId16"/>
    <p:sldId id="262" r:id="rId17"/>
    <p:sldId id="268"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91" d="100"/>
          <a:sy n="91" d="100"/>
        </p:scale>
        <p:origin x="208"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3EE64-25E9-4235-8363-FD0A28F2E9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CAF00C-2D79-49CF-81AB-E4CBE71DFB4A}">
      <dgm:prSet/>
      <dgm:spPr/>
      <dgm:t>
        <a:bodyPr/>
        <a:lstStyle/>
        <a:p>
          <a:r>
            <a:rPr lang="en-GB"/>
            <a:t>The marketing function and accounting</a:t>
          </a:r>
          <a:endParaRPr lang="en-US"/>
        </a:p>
      </dgm:t>
    </dgm:pt>
    <dgm:pt modelId="{9C8577D0-1A8E-408A-9AD0-1E2441B84A24}" type="parTrans" cxnId="{A3C1879A-3590-4958-A8B7-1F9903481E72}">
      <dgm:prSet/>
      <dgm:spPr/>
      <dgm:t>
        <a:bodyPr/>
        <a:lstStyle/>
        <a:p>
          <a:endParaRPr lang="en-US"/>
        </a:p>
      </dgm:t>
    </dgm:pt>
    <dgm:pt modelId="{9B9338C7-D7AD-42A6-90A0-D8DDBDA00EAF}" type="sibTrans" cxnId="{A3C1879A-3590-4958-A8B7-1F9903481E72}">
      <dgm:prSet/>
      <dgm:spPr/>
      <dgm:t>
        <a:bodyPr/>
        <a:lstStyle/>
        <a:p>
          <a:endParaRPr lang="en-US"/>
        </a:p>
      </dgm:t>
    </dgm:pt>
    <dgm:pt modelId="{B82E9D93-807C-4248-875D-6DF70BB44284}">
      <dgm:prSet/>
      <dgm:spPr/>
      <dgm:t>
        <a:bodyPr/>
        <a:lstStyle/>
        <a:p>
          <a:r>
            <a:rPr lang="en-GB"/>
            <a:t>Cost behaviour: fixed and variable costs</a:t>
          </a:r>
          <a:endParaRPr lang="en-US"/>
        </a:p>
      </dgm:t>
    </dgm:pt>
    <dgm:pt modelId="{6A820FD6-700C-4DF3-9D54-8C55B3F3AFB1}" type="parTrans" cxnId="{CB2DE83A-0B7E-4455-92A2-8006829D5495}">
      <dgm:prSet/>
      <dgm:spPr/>
      <dgm:t>
        <a:bodyPr/>
        <a:lstStyle/>
        <a:p>
          <a:endParaRPr lang="en-US"/>
        </a:p>
      </dgm:t>
    </dgm:pt>
    <dgm:pt modelId="{C1899555-2E4F-440E-A78E-B9A318CDDCCF}" type="sibTrans" cxnId="{CB2DE83A-0B7E-4455-92A2-8006829D5495}">
      <dgm:prSet/>
      <dgm:spPr/>
      <dgm:t>
        <a:bodyPr/>
        <a:lstStyle/>
        <a:p>
          <a:endParaRPr lang="en-US"/>
        </a:p>
      </dgm:t>
    </dgm:pt>
    <dgm:pt modelId="{AA884B58-6950-4B9F-809C-4C4C17C73E50}">
      <dgm:prSet/>
      <dgm:spPr/>
      <dgm:t>
        <a:bodyPr/>
        <a:lstStyle/>
        <a:p>
          <a:r>
            <a:rPr lang="en-GB"/>
            <a:t>Cost-volume-profit analysis</a:t>
          </a:r>
          <a:endParaRPr lang="en-US"/>
        </a:p>
      </dgm:t>
    </dgm:pt>
    <dgm:pt modelId="{70DEBBD1-9704-4B08-8CDA-4D395D913D4E}" type="parTrans" cxnId="{F69D6580-2318-423A-83C7-6FB1B96631FF}">
      <dgm:prSet/>
      <dgm:spPr/>
      <dgm:t>
        <a:bodyPr/>
        <a:lstStyle/>
        <a:p>
          <a:endParaRPr lang="en-US"/>
        </a:p>
      </dgm:t>
    </dgm:pt>
    <dgm:pt modelId="{56A8337A-E621-4135-8CDC-B719F8440729}" type="sibTrans" cxnId="{F69D6580-2318-423A-83C7-6FB1B96631FF}">
      <dgm:prSet/>
      <dgm:spPr/>
      <dgm:t>
        <a:bodyPr/>
        <a:lstStyle/>
        <a:p>
          <a:endParaRPr lang="en-US"/>
        </a:p>
      </dgm:t>
    </dgm:pt>
    <dgm:pt modelId="{0933F172-6BF9-474F-A556-B7DB4BA8C057}">
      <dgm:prSet/>
      <dgm:spPr/>
      <dgm:t>
        <a:bodyPr/>
        <a:lstStyle/>
        <a:p>
          <a:r>
            <a:rPr lang="en-GB"/>
            <a:t>Alternative approaches to pricing</a:t>
          </a:r>
          <a:endParaRPr lang="en-US"/>
        </a:p>
      </dgm:t>
    </dgm:pt>
    <dgm:pt modelId="{ACED36AC-55A2-4D4F-B3FF-BE09296106ED}" type="parTrans" cxnId="{8CD10F24-B984-49F4-A0D8-2550041D2D8A}">
      <dgm:prSet/>
      <dgm:spPr/>
      <dgm:t>
        <a:bodyPr/>
        <a:lstStyle/>
        <a:p>
          <a:endParaRPr lang="en-US"/>
        </a:p>
      </dgm:t>
    </dgm:pt>
    <dgm:pt modelId="{7D5D896F-50D9-4233-99F5-6200A91130BE}" type="sibTrans" cxnId="{8CD10F24-B984-49F4-A0D8-2550041D2D8A}">
      <dgm:prSet/>
      <dgm:spPr/>
      <dgm:t>
        <a:bodyPr/>
        <a:lstStyle/>
        <a:p>
          <a:endParaRPr lang="en-US"/>
        </a:p>
      </dgm:t>
    </dgm:pt>
    <dgm:pt modelId="{B7819610-E3C3-4A2A-AA91-2CFD3BE959E5}" type="pres">
      <dgm:prSet presAssocID="{0B53EE64-25E9-4235-8363-FD0A28F2E9E9}" presName="root" presStyleCnt="0">
        <dgm:presLayoutVars>
          <dgm:dir/>
          <dgm:resizeHandles val="exact"/>
        </dgm:presLayoutVars>
      </dgm:prSet>
      <dgm:spPr/>
    </dgm:pt>
    <dgm:pt modelId="{42879C3C-5A0E-4AD9-90DD-0581E3E9E71E}" type="pres">
      <dgm:prSet presAssocID="{27CAF00C-2D79-49CF-81AB-E4CBE71DFB4A}" presName="compNode" presStyleCnt="0"/>
      <dgm:spPr/>
    </dgm:pt>
    <dgm:pt modelId="{EFD32AFA-E171-4FDF-B556-746E585C852A}" type="pres">
      <dgm:prSet presAssocID="{27CAF00C-2D79-49CF-81AB-E4CBE71DFB4A}" presName="bgRect" presStyleLbl="bgShp" presStyleIdx="0" presStyleCnt="4"/>
      <dgm:spPr/>
    </dgm:pt>
    <dgm:pt modelId="{63B486EE-960A-4EC1-BB79-B0E53EBBC7C5}" type="pres">
      <dgm:prSet presAssocID="{27CAF00C-2D79-49CF-81AB-E4CBE71DF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6DF0DEDD-8184-447F-BBCD-A28E3F9D1FDD}" type="pres">
      <dgm:prSet presAssocID="{27CAF00C-2D79-49CF-81AB-E4CBE71DFB4A}" presName="spaceRect" presStyleCnt="0"/>
      <dgm:spPr/>
    </dgm:pt>
    <dgm:pt modelId="{F987049E-C12D-4236-B3CF-583F7F46C995}" type="pres">
      <dgm:prSet presAssocID="{27CAF00C-2D79-49CF-81AB-E4CBE71DFB4A}" presName="parTx" presStyleLbl="revTx" presStyleIdx="0" presStyleCnt="4">
        <dgm:presLayoutVars>
          <dgm:chMax val="0"/>
          <dgm:chPref val="0"/>
        </dgm:presLayoutVars>
      </dgm:prSet>
      <dgm:spPr/>
    </dgm:pt>
    <dgm:pt modelId="{5EA08FF5-8F96-4BBB-BDE7-08F616EADFFA}" type="pres">
      <dgm:prSet presAssocID="{9B9338C7-D7AD-42A6-90A0-D8DDBDA00EAF}" presName="sibTrans" presStyleCnt="0"/>
      <dgm:spPr/>
    </dgm:pt>
    <dgm:pt modelId="{4544A072-BF16-4595-A420-068FC134D463}" type="pres">
      <dgm:prSet presAssocID="{B82E9D93-807C-4248-875D-6DF70BB44284}" presName="compNode" presStyleCnt="0"/>
      <dgm:spPr/>
    </dgm:pt>
    <dgm:pt modelId="{626D5C80-6EB5-4461-BA16-E75ECB4FE29A}" type="pres">
      <dgm:prSet presAssocID="{B82E9D93-807C-4248-875D-6DF70BB44284}" presName="bgRect" presStyleLbl="bgShp" presStyleIdx="1" presStyleCnt="4"/>
      <dgm:spPr/>
    </dgm:pt>
    <dgm:pt modelId="{2D5DF52B-080E-492E-BC94-86510373B211}" type="pres">
      <dgm:prSet presAssocID="{B82E9D93-807C-4248-875D-6DF70BB442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BF0B3032-0B08-4AAE-8E01-939FFCA8A59A}" type="pres">
      <dgm:prSet presAssocID="{B82E9D93-807C-4248-875D-6DF70BB44284}" presName="spaceRect" presStyleCnt="0"/>
      <dgm:spPr/>
    </dgm:pt>
    <dgm:pt modelId="{03E4AE21-C4DE-46F3-B56C-9A19A78530BD}" type="pres">
      <dgm:prSet presAssocID="{B82E9D93-807C-4248-875D-6DF70BB44284}" presName="parTx" presStyleLbl="revTx" presStyleIdx="1" presStyleCnt="4">
        <dgm:presLayoutVars>
          <dgm:chMax val="0"/>
          <dgm:chPref val="0"/>
        </dgm:presLayoutVars>
      </dgm:prSet>
      <dgm:spPr/>
    </dgm:pt>
    <dgm:pt modelId="{16F0BE35-8075-4FB4-92CA-51E54B9351E7}" type="pres">
      <dgm:prSet presAssocID="{C1899555-2E4F-440E-A78E-B9A318CDDCCF}" presName="sibTrans" presStyleCnt="0"/>
      <dgm:spPr/>
    </dgm:pt>
    <dgm:pt modelId="{55D3B0AB-1B1E-49BE-B91F-C41B56F0B388}" type="pres">
      <dgm:prSet presAssocID="{AA884B58-6950-4B9F-809C-4C4C17C73E50}" presName="compNode" presStyleCnt="0"/>
      <dgm:spPr/>
    </dgm:pt>
    <dgm:pt modelId="{3BA093D5-3D17-4D82-9FF5-A105DB69691B}" type="pres">
      <dgm:prSet presAssocID="{AA884B58-6950-4B9F-809C-4C4C17C73E50}" presName="bgRect" presStyleLbl="bgShp" presStyleIdx="2" presStyleCnt="4"/>
      <dgm:spPr/>
    </dgm:pt>
    <dgm:pt modelId="{73C58982-B7C7-4DFF-BD1B-11EB1CB236D8}" type="pres">
      <dgm:prSet presAssocID="{AA884B58-6950-4B9F-809C-4C4C17C73E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056D8D14-EB7D-4580-B425-477F09B970A2}" type="pres">
      <dgm:prSet presAssocID="{AA884B58-6950-4B9F-809C-4C4C17C73E50}" presName="spaceRect" presStyleCnt="0"/>
      <dgm:spPr/>
    </dgm:pt>
    <dgm:pt modelId="{5C7367FD-336C-4ED8-BCC5-B5DC5CE9D529}" type="pres">
      <dgm:prSet presAssocID="{AA884B58-6950-4B9F-809C-4C4C17C73E50}" presName="parTx" presStyleLbl="revTx" presStyleIdx="2" presStyleCnt="4">
        <dgm:presLayoutVars>
          <dgm:chMax val="0"/>
          <dgm:chPref val="0"/>
        </dgm:presLayoutVars>
      </dgm:prSet>
      <dgm:spPr/>
    </dgm:pt>
    <dgm:pt modelId="{DBB79723-F940-41F1-AB34-20D649D2BEB1}" type="pres">
      <dgm:prSet presAssocID="{56A8337A-E621-4135-8CDC-B719F8440729}" presName="sibTrans" presStyleCnt="0"/>
      <dgm:spPr/>
    </dgm:pt>
    <dgm:pt modelId="{73C2AAEA-0A7A-4E91-AEC8-55CB74D73A6F}" type="pres">
      <dgm:prSet presAssocID="{0933F172-6BF9-474F-A556-B7DB4BA8C057}" presName="compNode" presStyleCnt="0"/>
      <dgm:spPr/>
    </dgm:pt>
    <dgm:pt modelId="{31310921-F831-410C-A45C-BA43863C6F45}" type="pres">
      <dgm:prSet presAssocID="{0933F172-6BF9-474F-A556-B7DB4BA8C057}" presName="bgRect" presStyleLbl="bgShp" presStyleIdx="3" presStyleCnt="4"/>
      <dgm:spPr/>
    </dgm:pt>
    <dgm:pt modelId="{7E3A9BE6-CF51-49EE-A72A-557DEF393073}" type="pres">
      <dgm:prSet presAssocID="{0933F172-6BF9-474F-A556-B7DB4BA8C0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44CFF684-946E-478D-8708-ACA84399D138}" type="pres">
      <dgm:prSet presAssocID="{0933F172-6BF9-474F-A556-B7DB4BA8C057}" presName="spaceRect" presStyleCnt="0"/>
      <dgm:spPr/>
    </dgm:pt>
    <dgm:pt modelId="{7C625053-D087-43A1-9015-7AE0C92DCC53}" type="pres">
      <dgm:prSet presAssocID="{0933F172-6BF9-474F-A556-B7DB4BA8C057}" presName="parTx" presStyleLbl="revTx" presStyleIdx="3" presStyleCnt="4">
        <dgm:presLayoutVars>
          <dgm:chMax val="0"/>
          <dgm:chPref val="0"/>
        </dgm:presLayoutVars>
      </dgm:prSet>
      <dgm:spPr/>
    </dgm:pt>
  </dgm:ptLst>
  <dgm:cxnLst>
    <dgm:cxn modelId="{F6973B0F-FD48-4AEF-B2DE-08AC17A0EA85}" type="presOf" srcId="{B82E9D93-807C-4248-875D-6DF70BB44284}" destId="{03E4AE21-C4DE-46F3-B56C-9A19A78530BD}" srcOrd="0" destOrd="0" presId="urn:microsoft.com/office/officeart/2018/2/layout/IconVerticalSolidList"/>
    <dgm:cxn modelId="{8CD10F24-B984-49F4-A0D8-2550041D2D8A}" srcId="{0B53EE64-25E9-4235-8363-FD0A28F2E9E9}" destId="{0933F172-6BF9-474F-A556-B7DB4BA8C057}" srcOrd="3" destOrd="0" parTransId="{ACED36AC-55A2-4D4F-B3FF-BE09296106ED}" sibTransId="{7D5D896F-50D9-4233-99F5-6200A91130BE}"/>
    <dgm:cxn modelId="{9ADF3A34-9C23-4E88-BFC5-1A96EDE7627D}" type="presOf" srcId="{0933F172-6BF9-474F-A556-B7DB4BA8C057}" destId="{7C625053-D087-43A1-9015-7AE0C92DCC53}" srcOrd="0" destOrd="0" presId="urn:microsoft.com/office/officeart/2018/2/layout/IconVerticalSolidList"/>
    <dgm:cxn modelId="{CB2DE83A-0B7E-4455-92A2-8006829D5495}" srcId="{0B53EE64-25E9-4235-8363-FD0A28F2E9E9}" destId="{B82E9D93-807C-4248-875D-6DF70BB44284}" srcOrd="1" destOrd="0" parTransId="{6A820FD6-700C-4DF3-9D54-8C55B3F3AFB1}" sibTransId="{C1899555-2E4F-440E-A78E-B9A318CDDCCF}"/>
    <dgm:cxn modelId="{495F7F75-260A-420F-9961-8BBEE0EAA07B}" type="presOf" srcId="{AA884B58-6950-4B9F-809C-4C4C17C73E50}" destId="{5C7367FD-336C-4ED8-BCC5-B5DC5CE9D529}" srcOrd="0" destOrd="0" presId="urn:microsoft.com/office/officeart/2018/2/layout/IconVerticalSolidList"/>
    <dgm:cxn modelId="{F69D6580-2318-423A-83C7-6FB1B96631FF}" srcId="{0B53EE64-25E9-4235-8363-FD0A28F2E9E9}" destId="{AA884B58-6950-4B9F-809C-4C4C17C73E50}" srcOrd="2" destOrd="0" parTransId="{70DEBBD1-9704-4B08-8CDA-4D395D913D4E}" sibTransId="{56A8337A-E621-4135-8CDC-B719F8440729}"/>
    <dgm:cxn modelId="{63EA4A8B-5F6C-4BB4-9B5E-EE844A3D852F}" type="presOf" srcId="{27CAF00C-2D79-49CF-81AB-E4CBE71DFB4A}" destId="{F987049E-C12D-4236-B3CF-583F7F46C995}" srcOrd="0" destOrd="0" presId="urn:microsoft.com/office/officeart/2018/2/layout/IconVerticalSolidList"/>
    <dgm:cxn modelId="{A3C1879A-3590-4958-A8B7-1F9903481E72}" srcId="{0B53EE64-25E9-4235-8363-FD0A28F2E9E9}" destId="{27CAF00C-2D79-49CF-81AB-E4CBE71DFB4A}" srcOrd="0" destOrd="0" parTransId="{9C8577D0-1A8E-408A-9AD0-1E2441B84A24}" sibTransId="{9B9338C7-D7AD-42A6-90A0-D8DDBDA00EAF}"/>
    <dgm:cxn modelId="{4B8BFCD5-7C0C-4AB5-B775-26CDED755CD1}" type="presOf" srcId="{0B53EE64-25E9-4235-8363-FD0A28F2E9E9}" destId="{B7819610-E3C3-4A2A-AA91-2CFD3BE959E5}" srcOrd="0" destOrd="0" presId="urn:microsoft.com/office/officeart/2018/2/layout/IconVerticalSolidList"/>
    <dgm:cxn modelId="{F1E29BA1-C147-413D-B9E6-3618A62C1742}" type="presParOf" srcId="{B7819610-E3C3-4A2A-AA91-2CFD3BE959E5}" destId="{42879C3C-5A0E-4AD9-90DD-0581E3E9E71E}" srcOrd="0" destOrd="0" presId="urn:microsoft.com/office/officeart/2018/2/layout/IconVerticalSolidList"/>
    <dgm:cxn modelId="{85AD5B49-FB6A-4A0E-8327-40C721745348}" type="presParOf" srcId="{42879C3C-5A0E-4AD9-90DD-0581E3E9E71E}" destId="{EFD32AFA-E171-4FDF-B556-746E585C852A}" srcOrd="0" destOrd="0" presId="urn:microsoft.com/office/officeart/2018/2/layout/IconVerticalSolidList"/>
    <dgm:cxn modelId="{9B081309-1213-4DDD-BD80-CBA0FA2C13C1}" type="presParOf" srcId="{42879C3C-5A0E-4AD9-90DD-0581E3E9E71E}" destId="{63B486EE-960A-4EC1-BB79-B0E53EBBC7C5}" srcOrd="1" destOrd="0" presId="urn:microsoft.com/office/officeart/2018/2/layout/IconVerticalSolidList"/>
    <dgm:cxn modelId="{FC70AD91-DD47-49D3-AEB1-1C0DC620149E}" type="presParOf" srcId="{42879C3C-5A0E-4AD9-90DD-0581E3E9E71E}" destId="{6DF0DEDD-8184-447F-BBCD-A28E3F9D1FDD}" srcOrd="2" destOrd="0" presId="urn:microsoft.com/office/officeart/2018/2/layout/IconVerticalSolidList"/>
    <dgm:cxn modelId="{B3C6A7E0-6D1C-4E63-8A60-11A8E54FD9D9}" type="presParOf" srcId="{42879C3C-5A0E-4AD9-90DD-0581E3E9E71E}" destId="{F987049E-C12D-4236-B3CF-583F7F46C995}" srcOrd="3" destOrd="0" presId="urn:microsoft.com/office/officeart/2018/2/layout/IconVerticalSolidList"/>
    <dgm:cxn modelId="{921CEA2B-CF17-4B4B-9377-5891EBB4E5CD}" type="presParOf" srcId="{B7819610-E3C3-4A2A-AA91-2CFD3BE959E5}" destId="{5EA08FF5-8F96-4BBB-BDE7-08F616EADFFA}" srcOrd="1" destOrd="0" presId="urn:microsoft.com/office/officeart/2018/2/layout/IconVerticalSolidList"/>
    <dgm:cxn modelId="{BB757EFC-F6DA-49EE-B94F-05A36E822B36}" type="presParOf" srcId="{B7819610-E3C3-4A2A-AA91-2CFD3BE959E5}" destId="{4544A072-BF16-4595-A420-068FC134D463}" srcOrd="2" destOrd="0" presId="urn:microsoft.com/office/officeart/2018/2/layout/IconVerticalSolidList"/>
    <dgm:cxn modelId="{64E0624F-D300-4350-8C03-E7180FC3394E}" type="presParOf" srcId="{4544A072-BF16-4595-A420-068FC134D463}" destId="{626D5C80-6EB5-4461-BA16-E75ECB4FE29A}" srcOrd="0" destOrd="0" presId="urn:microsoft.com/office/officeart/2018/2/layout/IconVerticalSolidList"/>
    <dgm:cxn modelId="{FFB3DCF8-6622-4497-AA7C-715D28558547}" type="presParOf" srcId="{4544A072-BF16-4595-A420-068FC134D463}" destId="{2D5DF52B-080E-492E-BC94-86510373B211}" srcOrd="1" destOrd="0" presId="urn:microsoft.com/office/officeart/2018/2/layout/IconVerticalSolidList"/>
    <dgm:cxn modelId="{D9819A0D-79F7-4396-BE5B-5A29277C2B48}" type="presParOf" srcId="{4544A072-BF16-4595-A420-068FC134D463}" destId="{BF0B3032-0B08-4AAE-8E01-939FFCA8A59A}" srcOrd="2" destOrd="0" presId="urn:microsoft.com/office/officeart/2018/2/layout/IconVerticalSolidList"/>
    <dgm:cxn modelId="{BBD68EFA-A600-45A3-A78E-60FA0BEAB0A0}" type="presParOf" srcId="{4544A072-BF16-4595-A420-068FC134D463}" destId="{03E4AE21-C4DE-46F3-B56C-9A19A78530BD}" srcOrd="3" destOrd="0" presId="urn:microsoft.com/office/officeart/2018/2/layout/IconVerticalSolidList"/>
    <dgm:cxn modelId="{6DFC4162-09AF-498E-8C24-D851D5ACA9A2}" type="presParOf" srcId="{B7819610-E3C3-4A2A-AA91-2CFD3BE959E5}" destId="{16F0BE35-8075-4FB4-92CA-51E54B9351E7}" srcOrd="3" destOrd="0" presId="urn:microsoft.com/office/officeart/2018/2/layout/IconVerticalSolidList"/>
    <dgm:cxn modelId="{B445E5CE-16F0-40D2-AA12-23E3C3782469}" type="presParOf" srcId="{B7819610-E3C3-4A2A-AA91-2CFD3BE959E5}" destId="{55D3B0AB-1B1E-49BE-B91F-C41B56F0B388}" srcOrd="4" destOrd="0" presId="urn:microsoft.com/office/officeart/2018/2/layout/IconVerticalSolidList"/>
    <dgm:cxn modelId="{C202E8E7-0563-4FE4-BF3A-C2A4C3EF4467}" type="presParOf" srcId="{55D3B0AB-1B1E-49BE-B91F-C41B56F0B388}" destId="{3BA093D5-3D17-4D82-9FF5-A105DB69691B}" srcOrd="0" destOrd="0" presId="urn:microsoft.com/office/officeart/2018/2/layout/IconVerticalSolidList"/>
    <dgm:cxn modelId="{91CAD0DE-9020-4B4B-A2AF-36AEC1EA7D6C}" type="presParOf" srcId="{55D3B0AB-1B1E-49BE-B91F-C41B56F0B388}" destId="{73C58982-B7C7-4DFF-BD1B-11EB1CB236D8}" srcOrd="1" destOrd="0" presId="urn:microsoft.com/office/officeart/2018/2/layout/IconVerticalSolidList"/>
    <dgm:cxn modelId="{F1F16037-9CE3-49DA-9FB7-5E30702F82CD}" type="presParOf" srcId="{55D3B0AB-1B1E-49BE-B91F-C41B56F0B388}" destId="{056D8D14-EB7D-4580-B425-477F09B970A2}" srcOrd="2" destOrd="0" presId="urn:microsoft.com/office/officeart/2018/2/layout/IconVerticalSolidList"/>
    <dgm:cxn modelId="{29BFA672-08B1-4673-97BC-B2AF8607ED1D}" type="presParOf" srcId="{55D3B0AB-1B1E-49BE-B91F-C41B56F0B388}" destId="{5C7367FD-336C-4ED8-BCC5-B5DC5CE9D529}" srcOrd="3" destOrd="0" presId="urn:microsoft.com/office/officeart/2018/2/layout/IconVerticalSolidList"/>
    <dgm:cxn modelId="{A7A10B39-55EE-4746-91E4-E4E23CA6BFC4}" type="presParOf" srcId="{B7819610-E3C3-4A2A-AA91-2CFD3BE959E5}" destId="{DBB79723-F940-41F1-AB34-20D649D2BEB1}" srcOrd="5" destOrd="0" presId="urn:microsoft.com/office/officeart/2018/2/layout/IconVerticalSolidList"/>
    <dgm:cxn modelId="{67D019C2-7354-4A0C-AFDA-B13E4F015EDF}" type="presParOf" srcId="{B7819610-E3C3-4A2A-AA91-2CFD3BE959E5}" destId="{73C2AAEA-0A7A-4E91-AEC8-55CB74D73A6F}" srcOrd="6" destOrd="0" presId="urn:microsoft.com/office/officeart/2018/2/layout/IconVerticalSolidList"/>
    <dgm:cxn modelId="{55685855-7421-4461-93BD-B06D00CBEF41}" type="presParOf" srcId="{73C2AAEA-0A7A-4E91-AEC8-55CB74D73A6F}" destId="{31310921-F831-410C-A45C-BA43863C6F45}" srcOrd="0" destOrd="0" presId="urn:microsoft.com/office/officeart/2018/2/layout/IconVerticalSolidList"/>
    <dgm:cxn modelId="{2F37B8F1-BFCD-4329-A4DF-598051466304}" type="presParOf" srcId="{73C2AAEA-0A7A-4E91-AEC8-55CB74D73A6F}" destId="{7E3A9BE6-CF51-49EE-A72A-557DEF393073}" srcOrd="1" destOrd="0" presId="urn:microsoft.com/office/officeart/2018/2/layout/IconVerticalSolidList"/>
    <dgm:cxn modelId="{FE9FB5BF-6301-4CE8-9452-3C7DC7DACDD2}" type="presParOf" srcId="{73C2AAEA-0A7A-4E91-AEC8-55CB74D73A6F}" destId="{44CFF684-946E-478D-8708-ACA84399D138}" srcOrd="2" destOrd="0" presId="urn:microsoft.com/office/officeart/2018/2/layout/IconVerticalSolidList"/>
    <dgm:cxn modelId="{3DD5C237-F3BC-4CD1-B03B-7841DA56F781}" type="presParOf" srcId="{73C2AAEA-0A7A-4E91-AEC8-55CB74D73A6F}" destId="{7C625053-D087-43A1-9015-7AE0C92DCC5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2AFA-E171-4FDF-B556-746E585C852A}">
      <dsp:nvSpPr>
        <dsp:cNvPr id="0" name=""/>
        <dsp:cNvSpPr/>
      </dsp:nvSpPr>
      <dsp:spPr>
        <a:xfrm>
          <a:off x="0" y="217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486EE-960A-4EC1-BB79-B0E53EBBC7C5}">
      <dsp:nvSpPr>
        <dsp:cNvPr id="0" name=""/>
        <dsp:cNvSpPr/>
      </dsp:nvSpPr>
      <dsp:spPr>
        <a:xfrm>
          <a:off x="334156" y="250725"/>
          <a:ext cx="607557" cy="607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7049E-C12D-4236-B3CF-583F7F46C995}">
      <dsp:nvSpPr>
        <dsp:cNvPr id="0" name=""/>
        <dsp:cNvSpPr/>
      </dsp:nvSpPr>
      <dsp:spPr>
        <a:xfrm>
          <a:off x="1275871" y="217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The marketing function and accounting</a:t>
          </a:r>
          <a:endParaRPr lang="en-US" sz="2200" kern="1200"/>
        </a:p>
      </dsp:txBody>
      <dsp:txXfrm>
        <a:off x="1275871" y="2179"/>
        <a:ext cx="3159206" cy="1104650"/>
      </dsp:txXfrm>
    </dsp:sp>
    <dsp:sp modelId="{626D5C80-6EB5-4461-BA16-E75ECB4FE29A}">
      <dsp:nvSpPr>
        <dsp:cNvPr id="0" name=""/>
        <dsp:cNvSpPr/>
      </dsp:nvSpPr>
      <dsp:spPr>
        <a:xfrm>
          <a:off x="0" y="1382992"/>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DF52B-080E-492E-BC94-86510373B211}">
      <dsp:nvSpPr>
        <dsp:cNvPr id="0" name=""/>
        <dsp:cNvSpPr/>
      </dsp:nvSpPr>
      <dsp:spPr>
        <a:xfrm>
          <a:off x="334156" y="1631539"/>
          <a:ext cx="607557" cy="607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E4AE21-C4DE-46F3-B56C-9A19A78530BD}">
      <dsp:nvSpPr>
        <dsp:cNvPr id="0" name=""/>
        <dsp:cNvSpPr/>
      </dsp:nvSpPr>
      <dsp:spPr>
        <a:xfrm>
          <a:off x="1275871" y="1382992"/>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 behaviour: fixed and variable costs</a:t>
          </a:r>
          <a:endParaRPr lang="en-US" sz="2200" kern="1200"/>
        </a:p>
      </dsp:txBody>
      <dsp:txXfrm>
        <a:off x="1275871" y="1382992"/>
        <a:ext cx="3159206" cy="1104650"/>
      </dsp:txXfrm>
    </dsp:sp>
    <dsp:sp modelId="{3BA093D5-3D17-4D82-9FF5-A105DB69691B}">
      <dsp:nvSpPr>
        <dsp:cNvPr id="0" name=""/>
        <dsp:cNvSpPr/>
      </dsp:nvSpPr>
      <dsp:spPr>
        <a:xfrm>
          <a:off x="0" y="2763806"/>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58982-B7C7-4DFF-BD1B-11EB1CB236D8}">
      <dsp:nvSpPr>
        <dsp:cNvPr id="0" name=""/>
        <dsp:cNvSpPr/>
      </dsp:nvSpPr>
      <dsp:spPr>
        <a:xfrm>
          <a:off x="334156" y="3012352"/>
          <a:ext cx="607557" cy="607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7367FD-336C-4ED8-BCC5-B5DC5CE9D529}">
      <dsp:nvSpPr>
        <dsp:cNvPr id="0" name=""/>
        <dsp:cNvSpPr/>
      </dsp:nvSpPr>
      <dsp:spPr>
        <a:xfrm>
          <a:off x="1275871" y="2763806"/>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Cost-volume-profit analysis</a:t>
          </a:r>
          <a:endParaRPr lang="en-US" sz="2200" kern="1200"/>
        </a:p>
      </dsp:txBody>
      <dsp:txXfrm>
        <a:off x="1275871" y="2763806"/>
        <a:ext cx="3159206" cy="1104650"/>
      </dsp:txXfrm>
    </dsp:sp>
    <dsp:sp modelId="{31310921-F831-410C-A45C-BA43863C6F45}">
      <dsp:nvSpPr>
        <dsp:cNvPr id="0" name=""/>
        <dsp:cNvSpPr/>
      </dsp:nvSpPr>
      <dsp:spPr>
        <a:xfrm>
          <a:off x="0" y="414461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A9BE6-CF51-49EE-A72A-557DEF393073}">
      <dsp:nvSpPr>
        <dsp:cNvPr id="0" name=""/>
        <dsp:cNvSpPr/>
      </dsp:nvSpPr>
      <dsp:spPr>
        <a:xfrm>
          <a:off x="334156" y="4393166"/>
          <a:ext cx="607557" cy="6075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625053-D087-43A1-9015-7AE0C92DCC53}">
      <dsp:nvSpPr>
        <dsp:cNvPr id="0" name=""/>
        <dsp:cNvSpPr/>
      </dsp:nvSpPr>
      <dsp:spPr>
        <a:xfrm>
          <a:off x="1275871" y="414461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Alternative approaches to pricing</a:t>
          </a:r>
          <a:endParaRPr lang="en-US" sz="2200" kern="1200"/>
        </a:p>
      </dsp:txBody>
      <dsp:txXfrm>
        <a:off x="1275871" y="4144619"/>
        <a:ext cx="3159206" cy="11046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EED37-AC8B-3349-A931-B22E1E1CF5E9}" type="datetimeFigureOut">
              <a:rPr lang="en-US" smtClean="0"/>
              <a:t>3/5/23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672A30-7272-B849-A644-F92189289941}" type="slidenum">
              <a:rPr lang="en-US" smtClean="0"/>
              <a:t>‹#›</a:t>
            </a:fld>
            <a:endParaRPr lang="en-US"/>
          </a:p>
        </p:txBody>
      </p:sp>
    </p:spTree>
    <p:extLst>
      <p:ext uri="{BB962C8B-B14F-4D97-AF65-F5344CB8AC3E}">
        <p14:creationId xmlns:p14="http://schemas.microsoft.com/office/powerpoint/2010/main" val="380496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DBD18BD-32CB-4AF2-B023-6C96FA81C777}" type="slidenum">
              <a:rPr lang="en-US" smtClean="0"/>
              <a:pPr/>
              <a:t>2</a:t>
            </a:fld>
            <a:endParaRPr lang="en-US"/>
          </a:p>
        </p:txBody>
      </p:sp>
    </p:spTree>
    <p:extLst>
      <p:ext uri="{BB962C8B-B14F-4D97-AF65-F5344CB8AC3E}">
        <p14:creationId xmlns:p14="http://schemas.microsoft.com/office/powerpoint/2010/main" val="1202212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a:t>
            </a:fld>
            <a:endParaRPr lang="en-US"/>
          </a:p>
        </p:txBody>
      </p:sp>
    </p:spTree>
    <p:extLst>
      <p:ext uri="{BB962C8B-B14F-4D97-AF65-F5344CB8AC3E}">
        <p14:creationId xmlns:p14="http://schemas.microsoft.com/office/powerpoint/2010/main" val="414964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endParaRPr lang="en-GB" sz="1200" b="1" kern="1200" dirty="0">
              <a:solidFill>
                <a:schemeClr val="tx1"/>
              </a:solidFill>
              <a:effectLst/>
              <a:latin typeface="+mn-lt"/>
              <a:ea typeface="+mn-ea"/>
              <a:cs typeface="+mn-cs"/>
            </a:endParaRPr>
          </a:p>
        </p:txBody>
      </p:sp>
      <p:sp>
        <p:nvSpPr>
          <p:cNvPr id="5" name="Slide Number Placeholder 4"/>
          <p:cNvSpPr>
            <a:spLocks noGrp="1"/>
          </p:cNvSpPr>
          <p:nvPr>
            <p:ph type="sldNum" sz="quarter" idx="11"/>
          </p:nvPr>
        </p:nvSpPr>
        <p:spPr/>
        <p:txBody>
          <a:bodyPr/>
          <a:lstStyle/>
          <a:p>
            <a:fld id="{4DBD18BD-32CB-4AF2-B023-6C96FA81C777}" type="slidenum">
              <a:rPr lang="en-US" smtClean="0"/>
              <a:pPr/>
              <a:t>4</a:t>
            </a:fld>
            <a:endParaRPr lang="en-US"/>
          </a:p>
        </p:txBody>
      </p:sp>
    </p:spTree>
    <p:extLst>
      <p:ext uri="{BB962C8B-B14F-4D97-AF65-F5344CB8AC3E}">
        <p14:creationId xmlns:p14="http://schemas.microsoft.com/office/powerpoint/2010/main" val="3301054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5</a:t>
            </a:fld>
            <a:endParaRPr lang="en-US"/>
          </a:p>
        </p:txBody>
      </p:sp>
    </p:spTree>
    <p:extLst>
      <p:ext uri="{BB962C8B-B14F-4D97-AF65-F5344CB8AC3E}">
        <p14:creationId xmlns:p14="http://schemas.microsoft.com/office/powerpoint/2010/main" val="478654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itchFamily="34" charset="0"/>
                <a:cs typeface="Arial" pitchFamily="34" charset="0"/>
              </a:rPr>
              <a:t> </a:t>
            </a:r>
          </a:p>
        </p:txBody>
      </p:sp>
      <p:sp>
        <p:nvSpPr>
          <p:cNvPr id="5" name="Slide Number Placeholder 4"/>
          <p:cNvSpPr>
            <a:spLocks noGrp="1"/>
          </p:cNvSpPr>
          <p:nvPr>
            <p:ph type="sldNum" sz="quarter" idx="11"/>
          </p:nvPr>
        </p:nvSpPr>
        <p:spPr/>
        <p:txBody>
          <a:bodyPr/>
          <a:lstStyle/>
          <a:p>
            <a:fld id="{4DBD18BD-32CB-4AF2-B023-6C96FA81C777}" type="slidenum">
              <a:rPr lang="en-US" smtClean="0"/>
              <a:pPr/>
              <a:t>6</a:t>
            </a:fld>
            <a:endParaRPr lang="en-US"/>
          </a:p>
        </p:txBody>
      </p:sp>
    </p:spTree>
    <p:extLst>
      <p:ext uri="{BB962C8B-B14F-4D97-AF65-F5344CB8AC3E}">
        <p14:creationId xmlns:p14="http://schemas.microsoft.com/office/powerpoint/2010/main" val="4164431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CVP analysis looks primarily at the effects of differing levels of activity on the financial results of a business. The reason for the particular focus on sales volume is because, in the short-run, sales price, and the cost of materials and labour, are usually known with a degree of accuracy. Sales volume, however, is not usually so predictable and therefore, in the short-run, profitability often hinges upon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Make a note of the figures that relate to Company A</a:t>
            </a:r>
            <a:endParaRPr lang="en-GB" dirty="0"/>
          </a:p>
          <a:p>
            <a:endParaRPr lang="en-GB" dirty="0"/>
          </a:p>
        </p:txBody>
      </p:sp>
      <p:sp>
        <p:nvSpPr>
          <p:cNvPr id="4" name="Slide Number Placeholder 3"/>
          <p:cNvSpPr>
            <a:spLocks noGrp="1"/>
          </p:cNvSpPr>
          <p:nvPr>
            <p:ph type="sldNum" sz="quarter" idx="5"/>
          </p:nvPr>
        </p:nvSpPr>
        <p:spPr/>
        <p:txBody>
          <a:bodyPr/>
          <a:lstStyle/>
          <a:p>
            <a:fld id="{4DBD18BD-32CB-4AF2-B023-6C96FA81C777}" type="slidenum">
              <a:rPr lang="en-US" smtClean="0"/>
              <a:pPr/>
              <a:t>7</a:t>
            </a:fld>
            <a:endParaRPr lang="en-US"/>
          </a:p>
        </p:txBody>
      </p:sp>
    </p:spTree>
    <p:extLst>
      <p:ext uri="{BB962C8B-B14F-4D97-AF65-F5344CB8AC3E}">
        <p14:creationId xmlns:p14="http://schemas.microsoft.com/office/powerpoint/2010/main" val="3592878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13092201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15EDB44-19B5-4112-8599-8EEB2DB0B00A}"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049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86200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5EDB44-19B5-4112-8599-8EEB2DB0B00A}"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10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5EDB44-19B5-4112-8599-8EEB2DB0B00A}"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59353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5EDB44-19B5-4112-8599-8EEB2DB0B00A}" type="datetimeFigureOut">
              <a:rPr lang="en-GB" smtClean="0"/>
              <a:t>05/03/2023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428554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5EDB44-19B5-4112-8599-8EEB2DB0B00A}" type="datetimeFigureOut">
              <a:rPr lang="en-GB" smtClean="0"/>
              <a:t>05/03/2023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57661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5EDB44-19B5-4112-8599-8EEB2DB0B00A}" type="datetimeFigureOut">
              <a:rPr lang="en-GB" smtClean="0"/>
              <a:t>05/03/2023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035221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5EDB44-19B5-4112-8599-8EEB2DB0B00A}"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2470616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5EDB44-19B5-4112-8599-8EEB2DB0B00A}"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960C-9C1B-4096-BEF6-67B1D6E8496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439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spTree>
    <p:extLst>
      <p:ext uri="{BB962C8B-B14F-4D97-AF65-F5344CB8AC3E}">
        <p14:creationId xmlns:p14="http://schemas.microsoft.com/office/powerpoint/2010/main" val="145881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EDB44-19B5-4112-8599-8EEB2DB0B00A}"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960C-9C1B-4096-BEF6-67B1D6E8496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3330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15EDB44-19B5-4112-8599-8EEB2DB0B00A}" type="datetimeFigureOut">
              <a:rPr lang="en-GB" smtClean="0"/>
              <a:t>05/03/2023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FCF960C-9C1B-4096-BEF6-67B1D6E8496D}"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9770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accountingtools.com/articles/2017/5/4/customer"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accountingtools.com/articles/2017/5/16/suppli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Cost Volume Profit (CVP) analysis Demand – Impact of Pricing</a:t>
            </a:r>
          </a:p>
        </p:txBody>
      </p:sp>
      <p:sp>
        <p:nvSpPr>
          <p:cNvPr id="3" name="Subtitle 2"/>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2161897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a:xfrm>
            <a:off x="7190994" y="2307409"/>
            <a:ext cx="2368182" cy="3747316"/>
          </a:xfrm>
        </p:spPr>
        <p:txBody>
          <a:bodyPr anchor="t">
            <a:normAutofit/>
          </a:bodyPr>
          <a:lstStyle/>
          <a:p>
            <a:pPr eaLnBrk="1" hangingPunct="1"/>
            <a:r>
              <a:rPr lang="en-GB" sz="3000" dirty="0">
                <a:latin typeface="Arial" charset="0"/>
              </a:rPr>
              <a:t>Overview</a:t>
            </a:r>
          </a:p>
        </p:txBody>
      </p:sp>
      <p:graphicFrame>
        <p:nvGraphicFramePr>
          <p:cNvPr id="6151" name="Rectangle 5">
            <a:extLst>
              <a:ext uri="{FF2B5EF4-FFF2-40B4-BE49-F238E27FC236}">
                <a16:creationId xmlns:a16="http://schemas.microsoft.com/office/drawing/2014/main" id="{36F11AEB-F9B1-4E34-8282-9C09D1788B19}"/>
              </a:ext>
            </a:extLst>
          </p:cNvPr>
          <p:cNvGraphicFramePr>
            <a:graphicFrameLocks noGrp="1"/>
          </p:cNvGraphicFramePr>
          <p:nvPr>
            <p:ph idx="1"/>
          </p:nvPr>
        </p:nvGraphicFramePr>
        <p:xfrm>
          <a:off x="2376260" y="803275"/>
          <a:ext cx="4435078"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0985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Marketing &amp; accounting</a:t>
            </a:r>
          </a:p>
        </p:txBody>
      </p:sp>
      <p:sp>
        <p:nvSpPr>
          <p:cNvPr id="8196" name="Rectangle 4"/>
          <p:cNvSpPr>
            <a:spLocks noGrp="1" noChangeArrowheads="1"/>
          </p:cNvSpPr>
          <p:nvPr>
            <p:ph sz="half" idx="1"/>
          </p:nvPr>
        </p:nvSpPr>
        <p:spPr/>
        <p:txBody>
          <a:bodyPr>
            <a:normAutofit/>
          </a:bodyPr>
          <a:lstStyle/>
          <a:p>
            <a:pPr marL="0" indent="0" eaLnBrk="1" hangingPunct="1">
              <a:lnSpc>
                <a:spcPct val="90000"/>
              </a:lnSpc>
              <a:buNone/>
              <a:defRPr/>
            </a:pPr>
            <a:r>
              <a:rPr lang="en-GB" dirty="0">
                <a:effectLst>
                  <a:outerShdw blurRad="38100" dist="38100" dir="2700000" algn="tl">
                    <a:srgbClr val="C0C0C0"/>
                  </a:outerShdw>
                </a:effectLst>
                <a:ea typeface="+mn-ea"/>
              </a:rPr>
              <a:t>Marketing strategy for a business will encompass decisions about</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product/service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customer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market segmentation,</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pricing, and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distribution channel</a:t>
            </a:r>
            <a:r>
              <a:rPr lang="en-GB" sz="2000" dirty="0"/>
              <a:t> </a:t>
            </a:r>
          </a:p>
        </p:txBody>
      </p:sp>
      <p:sp>
        <p:nvSpPr>
          <p:cNvPr id="8197" name="Rectangle 5"/>
          <p:cNvSpPr>
            <a:spLocks noGrp="1" noChangeArrowheads="1"/>
          </p:cNvSpPr>
          <p:nvPr>
            <p:ph sz="half" idx="2"/>
          </p:nvPr>
        </p:nvSpPr>
        <p:spPr/>
        <p:txBody>
          <a:bodyPr>
            <a:normAutofit/>
          </a:bodyPr>
          <a:lstStyle/>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the volume of product/services we need to sell to maintain profitability?</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alternative approaches to pricing can we adopt?</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our customer, product/service and distribution channel profitability in each of our market segments?</a:t>
            </a:r>
          </a:p>
        </p:txBody>
      </p:sp>
    </p:spTree>
    <p:extLst>
      <p:ext uri="{BB962C8B-B14F-4D97-AF65-F5344CB8AC3E}">
        <p14:creationId xmlns:p14="http://schemas.microsoft.com/office/powerpoint/2010/main" val="1630153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0244" name="Rectangle 2"/>
          <p:cNvSpPr>
            <a:spLocks noGrp="1" noChangeArrowheads="1"/>
          </p:cNvSpPr>
          <p:nvPr>
            <p:ph type="title"/>
          </p:nvPr>
        </p:nvSpPr>
        <p:spPr>
          <a:xfrm>
            <a:off x="1458687" y="977029"/>
            <a:ext cx="3227360" cy="5237503"/>
          </a:xfrm>
        </p:spPr>
        <p:txBody>
          <a:bodyPr anchor="ctr">
            <a:normAutofit/>
          </a:bodyPr>
          <a:lstStyle/>
          <a:p>
            <a:pPr eaLnBrk="1" hangingPunct="1"/>
            <a:r>
              <a:rPr lang="en-GB" sz="3000" dirty="0">
                <a:latin typeface="Arial" charset="0"/>
              </a:rPr>
              <a:t>Cost behaviour</a:t>
            </a:r>
          </a:p>
        </p:txBody>
      </p:sp>
      <p:sp>
        <p:nvSpPr>
          <p:cNvPr id="10245" name="Rectangle 3"/>
          <p:cNvSpPr>
            <a:spLocks noGrp="1" noChangeArrowheads="1"/>
          </p:cNvSpPr>
          <p:nvPr>
            <p:ph idx="1"/>
          </p:nvPr>
        </p:nvSpPr>
        <p:spPr>
          <a:xfrm>
            <a:off x="5867965" y="977030"/>
            <a:ext cx="4071592" cy="5237503"/>
          </a:xfrm>
        </p:spPr>
        <p:txBody>
          <a:bodyPr anchor="ctr">
            <a:normAutofit/>
          </a:bodyPr>
          <a:lstStyle/>
          <a:p>
            <a:pPr eaLnBrk="1" hangingPunct="1"/>
            <a:r>
              <a:rPr lang="en-GB" dirty="0">
                <a:latin typeface="Arial" charset="0"/>
              </a:rPr>
              <a:t>Fixed costs </a:t>
            </a:r>
          </a:p>
          <a:p>
            <a:pPr eaLnBrk="1" hangingPunct="1"/>
            <a:r>
              <a:rPr lang="en-GB" dirty="0">
                <a:latin typeface="Arial" charset="0"/>
              </a:rPr>
              <a:t>Variable costs</a:t>
            </a:r>
          </a:p>
          <a:p>
            <a:pPr eaLnBrk="1" hangingPunct="1"/>
            <a:r>
              <a:rPr lang="en-GB" dirty="0">
                <a:latin typeface="Arial" charset="0"/>
              </a:rPr>
              <a:t>Semi-fixed costs</a:t>
            </a:r>
          </a:p>
          <a:p>
            <a:pPr eaLnBrk="1" hangingPunct="1"/>
            <a:r>
              <a:rPr lang="en-GB" dirty="0">
                <a:latin typeface="Arial" charset="0"/>
              </a:rPr>
              <a:t>Semi-variable costs</a:t>
            </a:r>
          </a:p>
          <a:p>
            <a:pPr eaLnBrk="1" hangingPunct="1"/>
            <a:r>
              <a:rPr lang="en-GB" dirty="0">
                <a:latin typeface="Arial" charset="0"/>
              </a:rPr>
              <a:t>Average costs</a:t>
            </a:r>
          </a:p>
          <a:p>
            <a:pPr eaLnBrk="1" hangingPunct="1"/>
            <a:endParaRPr lang="en-GB" dirty="0">
              <a:latin typeface="Arial" charset="0"/>
            </a:endParaRPr>
          </a:p>
          <a:p>
            <a:pPr eaLnBrk="1" hangingPunct="1">
              <a:buFont typeface="Wingdings" charset="0"/>
              <a:buNone/>
            </a:pPr>
            <a:endParaRPr lang="en-GB" dirty="0">
              <a:solidFill>
                <a:schemeClr val="bg1"/>
              </a:solidFill>
              <a:latin typeface="Arial" charset="0"/>
            </a:endParaRPr>
          </a:p>
        </p:txBody>
      </p:sp>
    </p:spTree>
    <p:extLst>
      <p:ext uri="{BB962C8B-B14F-4D97-AF65-F5344CB8AC3E}">
        <p14:creationId xmlns:p14="http://schemas.microsoft.com/office/powerpoint/2010/main" val="926139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161262" y="1240077"/>
            <a:ext cx="2045860" cy="4584527"/>
          </a:xfrm>
        </p:spPr>
        <p:txBody>
          <a:bodyPr>
            <a:normAutofit/>
          </a:bodyPr>
          <a:lstStyle/>
          <a:p>
            <a:pPr eaLnBrk="1" hangingPunct="1"/>
            <a:r>
              <a:rPr lang="en-GB" sz="3000" dirty="0">
                <a:solidFill>
                  <a:schemeClr val="tx1"/>
                </a:solidFill>
                <a:latin typeface="Arial" charset="0"/>
              </a:rPr>
              <a:t>Cost-volume-profit (CVP) analysis</a:t>
            </a:r>
          </a:p>
        </p:txBody>
      </p:sp>
      <p:sp>
        <p:nvSpPr>
          <p:cNvPr id="14339" name="Rectangle 3"/>
          <p:cNvSpPr>
            <a:spLocks noGrp="1" noChangeArrowheads="1"/>
          </p:cNvSpPr>
          <p:nvPr>
            <p:ph idx="1"/>
          </p:nvPr>
        </p:nvSpPr>
        <p:spPr>
          <a:xfrm>
            <a:off x="5053195" y="1240078"/>
            <a:ext cx="4526120" cy="4916465"/>
          </a:xfrm>
        </p:spPr>
        <p:txBody>
          <a:bodyPr anchor="t">
            <a:normAutofit/>
          </a:bodyPr>
          <a:lstStyle/>
          <a:p>
            <a:pPr marL="0" indent="0" eaLnBrk="1" hangingPunct="1">
              <a:buNone/>
              <a:defRPr/>
            </a:pPr>
            <a:r>
              <a:rPr lang="en-GB" dirty="0">
                <a:effectLst>
                  <a:outerShdw blurRad="38100" dist="38100" dir="2700000" algn="tl">
                    <a:srgbClr val="C0C0C0"/>
                  </a:outerShdw>
                </a:effectLst>
              </a:rPr>
              <a:t>T</a:t>
            </a:r>
            <a:r>
              <a:rPr lang="en-GB" dirty="0">
                <a:effectLst>
                  <a:outerShdw blurRad="38100" dist="38100" dir="2700000" algn="tl">
                    <a:srgbClr val="C0C0C0"/>
                  </a:outerShdw>
                </a:effectLst>
                <a:ea typeface="+mn-ea"/>
              </a:rPr>
              <a:t>he relationship between changes in the number of units sold, selling prices and fixed and variable costs</a:t>
            </a:r>
          </a:p>
          <a:p>
            <a:pPr marL="457200" lvl="1" indent="0">
              <a:buNone/>
              <a:defRPr/>
            </a:pPr>
            <a:endParaRPr lang="en-GB" dirty="0"/>
          </a:p>
        </p:txBody>
      </p:sp>
    </p:spTree>
    <p:extLst>
      <p:ext uri="{BB962C8B-B14F-4D97-AF65-F5344CB8AC3E}">
        <p14:creationId xmlns:p14="http://schemas.microsoft.com/office/powerpoint/2010/main" val="3871441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14340" name="Rectangle 2"/>
          <p:cNvSpPr>
            <a:spLocks noGrp="1" noChangeArrowheads="1"/>
          </p:cNvSpPr>
          <p:nvPr>
            <p:ph type="title"/>
          </p:nvPr>
        </p:nvSpPr>
        <p:spPr>
          <a:xfrm>
            <a:off x="2161262" y="1240077"/>
            <a:ext cx="2045860" cy="4584527"/>
          </a:xfrm>
        </p:spPr>
        <p:txBody>
          <a:bodyPr>
            <a:normAutofit/>
          </a:bodyPr>
          <a:lstStyle/>
          <a:p>
            <a:pPr eaLnBrk="1" hangingPunct="1"/>
            <a:r>
              <a:rPr lang="en-GB" sz="2200" dirty="0">
                <a:solidFill>
                  <a:schemeClr val="tx1"/>
                </a:solidFill>
                <a:latin typeface="Arial" charset="0"/>
              </a:rPr>
              <a:t>Breakeven</a:t>
            </a:r>
          </a:p>
        </p:txBody>
      </p:sp>
      <p:sp>
        <p:nvSpPr>
          <p:cNvPr id="16387" name="Rectangle 3"/>
          <p:cNvSpPr>
            <a:spLocks noGrp="1" noChangeArrowheads="1"/>
          </p:cNvSpPr>
          <p:nvPr>
            <p:ph idx="1"/>
          </p:nvPr>
        </p:nvSpPr>
        <p:spPr>
          <a:xfrm>
            <a:off x="5053195" y="1240078"/>
            <a:ext cx="4526120" cy="4916465"/>
          </a:xfrm>
        </p:spPr>
        <p:txBody>
          <a:bodyPr anchor="t">
            <a:normAutofit/>
          </a:bodyPr>
          <a:lstStyle/>
          <a:p>
            <a:pPr eaLnBrk="1" hangingPunct="1"/>
            <a:r>
              <a:rPr lang="en-GB" dirty="0">
                <a:latin typeface="Arial" charset="0"/>
              </a:rPr>
              <a:t>The point at which total costs equal total revenue – there is neither a profit or loss</a:t>
            </a:r>
          </a:p>
          <a:p>
            <a:pPr lvl="1" eaLnBrk="1" hangingPunct="1">
              <a:buFont typeface="Wingdings" charset="0"/>
              <a:buNone/>
            </a:pPr>
            <a:r>
              <a:rPr lang="en-GB" b="1" dirty="0">
                <a:latin typeface="Arial" charset="0"/>
              </a:rPr>
              <a:t>Breakeven sales (in units) = </a:t>
            </a:r>
          </a:p>
          <a:p>
            <a:pPr lvl="1" eaLnBrk="1" hangingPunct="1">
              <a:buFont typeface="Wingdings" charset="0"/>
              <a:buNone/>
            </a:pPr>
            <a:r>
              <a:rPr lang="en-GB" b="1" dirty="0">
                <a:latin typeface="Arial" charset="0"/>
              </a:rPr>
              <a:t>Fixed costs</a:t>
            </a:r>
          </a:p>
          <a:p>
            <a:pPr lvl="1" eaLnBrk="1" hangingPunct="1">
              <a:buFont typeface="Wingdings" charset="0"/>
              <a:buNone/>
            </a:pPr>
            <a:r>
              <a:rPr lang="en-GB" b="1" dirty="0">
                <a:latin typeface="Arial" charset="0"/>
              </a:rPr>
              <a:t>Unit contribution</a:t>
            </a:r>
          </a:p>
          <a:p>
            <a:pPr eaLnBrk="1" hangingPunct="1"/>
            <a:r>
              <a:rPr lang="en-GB" i="1" dirty="0">
                <a:latin typeface="Arial" charset="0"/>
              </a:rPr>
              <a:t>Unit contribution = selling price per unit – variable cost per unit</a:t>
            </a:r>
          </a:p>
          <a:p>
            <a:pPr lvl="1" eaLnBrk="1" hangingPunct="1">
              <a:buFont typeface="Wingdings" charset="0"/>
              <a:buNone/>
            </a:pPr>
            <a:r>
              <a:rPr lang="en-GB" b="1" dirty="0">
                <a:latin typeface="Arial" charset="0"/>
              </a:rPr>
              <a:t>Breakeven sales (in £s) =</a:t>
            </a:r>
          </a:p>
          <a:p>
            <a:pPr lvl="1" eaLnBrk="1" hangingPunct="1">
              <a:buFont typeface="Wingdings" charset="0"/>
              <a:buNone/>
            </a:pPr>
            <a:r>
              <a:rPr lang="en-GB" b="1" dirty="0">
                <a:latin typeface="Arial" charset="0"/>
              </a:rPr>
              <a:t>Fixed costs</a:t>
            </a:r>
          </a:p>
          <a:p>
            <a:pPr lvl="1" eaLnBrk="1" hangingPunct="1">
              <a:buFont typeface="Wingdings" charset="0"/>
              <a:buNone/>
            </a:pPr>
            <a:r>
              <a:rPr lang="en-GB" b="1" dirty="0">
                <a:latin typeface="Arial" charset="0"/>
              </a:rPr>
              <a:t>Unit contribution as a % of sales</a:t>
            </a:r>
          </a:p>
          <a:p>
            <a:pPr lvl="1" eaLnBrk="1" hangingPunct="1">
              <a:buFont typeface="Wingdings" charset="0"/>
              <a:buNone/>
            </a:pPr>
            <a:endParaRPr lang="en-GB" dirty="0">
              <a:effectLst>
                <a:outerShdw blurRad="38100" dist="38100" dir="2700000" algn="tl">
                  <a:srgbClr val="DDDDDD"/>
                </a:outerShdw>
              </a:effectLst>
              <a:latin typeface="Arial" charset="0"/>
            </a:endParaRPr>
          </a:p>
        </p:txBody>
      </p:sp>
      <p:sp>
        <p:nvSpPr>
          <p:cNvPr id="14342" name="Line 5"/>
          <p:cNvSpPr>
            <a:spLocks noChangeShapeType="1"/>
          </p:cNvSpPr>
          <p:nvPr/>
        </p:nvSpPr>
        <p:spPr bwMode="auto">
          <a:xfrm>
            <a:off x="5016500" y="3429000"/>
            <a:ext cx="23749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6"/>
          <p:cNvSpPr>
            <a:spLocks noChangeShapeType="1"/>
          </p:cNvSpPr>
          <p:nvPr/>
        </p:nvSpPr>
        <p:spPr bwMode="auto">
          <a:xfrm>
            <a:off x="4224338" y="5734050"/>
            <a:ext cx="40322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76396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C4B8-7CDC-4340-BFB8-28A3A34F0BF5}"/>
              </a:ext>
            </a:extLst>
          </p:cNvPr>
          <p:cNvSpPr>
            <a:spLocks noGrp="1"/>
          </p:cNvSpPr>
          <p:nvPr>
            <p:ph type="title"/>
          </p:nvPr>
        </p:nvSpPr>
        <p:spPr/>
        <p:txBody>
          <a:bodyPr/>
          <a:lstStyle/>
          <a:p>
            <a:r>
              <a:rPr lang="en-GB" dirty="0"/>
              <a:t>Company a</a:t>
            </a:r>
          </a:p>
        </p:txBody>
      </p:sp>
      <p:sp>
        <p:nvSpPr>
          <p:cNvPr id="3" name="Content Placeholder 2">
            <a:extLst>
              <a:ext uri="{FF2B5EF4-FFF2-40B4-BE49-F238E27FC236}">
                <a16:creationId xmlns:a16="http://schemas.microsoft.com/office/drawing/2014/main" id="{88237460-1929-4972-B415-A1244ACA182A}"/>
              </a:ext>
            </a:extLst>
          </p:cNvPr>
          <p:cNvSpPr>
            <a:spLocks noGrp="1"/>
          </p:cNvSpPr>
          <p:nvPr>
            <p:ph idx="1"/>
          </p:nvPr>
        </p:nvSpPr>
        <p:spPr>
          <a:xfrm>
            <a:off x="2011726" y="2015734"/>
            <a:ext cx="8260739" cy="3450613"/>
          </a:xfrm>
        </p:spPr>
        <p:txBody>
          <a:bodyPr>
            <a:normAutofit fontScale="92500"/>
          </a:bodyPr>
          <a:lstStyle/>
          <a:p>
            <a:r>
              <a:rPr lang="en-GB" dirty="0"/>
              <a:t>Company A may know that the sales price for product X in a particular year is going to be in the region of $50 and its variable costs are approximately $30.</a:t>
            </a:r>
          </a:p>
          <a:p>
            <a:r>
              <a:rPr lang="en-GB" dirty="0"/>
              <a:t>It can, therefore, say with some degree of certainty that the contribution per unit (sales price less variable costs) is $20. Company A may also have fixed costs of $200,000 per annum, which again, are fairly easy to predict. </a:t>
            </a:r>
          </a:p>
          <a:p>
            <a:r>
              <a:rPr lang="en-GB" dirty="0"/>
              <a:t>However, when we ask the question, ‘Will the company make a profit in that year?’ the answer is ‘We don’t know’. We don’t know because we don’t know the sales volume for the year. However, we can work out how many sales the business needs to achieve in order to make a profit and this is where CVP analysis begins.</a:t>
            </a:r>
          </a:p>
          <a:p>
            <a:endParaRPr lang="en-GB" dirty="0"/>
          </a:p>
        </p:txBody>
      </p:sp>
    </p:spTree>
    <p:extLst>
      <p:ext uri="{BB962C8B-B14F-4D97-AF65-F5344CB8AC3E}">
        <p14:creationId xmlns:p14="http://schemas.microsoft.com/office/powerpoint/2010/main" val="20008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2161262" y="1240077"/>
            <a:ext cx="2045860" cy="4584527"/>
          </a:xfrm>
        </p:spPr>
        <p:txBody>
          <a:bodyPr>
            <a:normAutofit/>
          </a:bodyPr>
          <a:lstStyle/>
          <a:p>
            <a:pPr eaLnBrk="1" hangingPunct="1"/>
            <a:r>
              <a:rPr lang="en-GB" sz="2200" dirty="0">
                <a:solidFill>
                  <a:schemeClr val="tx1"/>
                </a:solidFill>
                <a:latin typeface="Arial" charset="0"/>
              </a:rPr>
              <a:t>Limitations of CVP Analysis</a:t>
            </a:r>
          </a:p>
        </p:txBody>
      </p:sp>
      <p:sp>
        <p:nvSpPr>
          <p:cNvPr id="5" name="Slide Number Placeholder 5"/>
          <p:cNvSpPr>
            <a:spLocks noGrp="1"/>
          </p:cNvSpPr>
          <p:nvPr>
            <p:ph type="sldNum" sz="quarter" idx="12"/>
          </p:nvPr>
        </p:nvSpPr>
        <p:spPr>
          <a:xfrm>
            <a:off x="9699691"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8</a:t>
            </a:fld>
            <a:endParaRPr lang="en-US"/>
          </a:p>
        </p:txBody>
      </p:sp>
      <p:sp>
        <p:nvSpPr>
          <p:cNvPr id="18435" name="Rectangle 3"/>
          <p:cNvSpPr>
            <a:spLocks noGrp="1" noChangeArrowheads="1"/>
          </p:cNvSpPr>
          <p:nvPr>
            <p:ph idx="1"/>
          </p:nvPr>
        </p:nvSpPr>
        <p:spPr>
          <a:xfrm>
            <a:off x="5053195" y="1240078"/>
            <a:ext cx="4526120" cy="4916465"/>
          </a:xfrm>
        </p:spPr>
        <p:txBody>
          <a:bodyPr anchor="t">
            <a:normAutofit/>
          </a:bodyPr>
          <a:lstStyle/>
          <a:p>
            <a:pPr marL="0" indent="0">
              <a:lnSpc>
                <a:spcPct val="110000"/>
              </a:lnSpc>
              <a:buNone/>
            </a:pPr>
            <a:r>
              <a:rPr lang="en-GB" sz="1600" dirty="0">
                <a:effectLst>
                  <a:outerShdw blurRad="38100" dist="38100" dir="2700000" algn="tl">
                    <a:srgbClr val="DDDDDD"/>
                  </a:outerShdw>
                </a:effectLst>
                <a:latin typeface="Arial" charset="0"/>
              </a:rPr>
              <a:t>Assumptions are:</a:t>
            </a:r>
          </a:p>
          <a:p>
            <a:pPr marL="0" indent="0">
              <a:lnSpc>
                <a:spcPct val="110000"/>
              </a:lnSpc>
              <a:buNone/>
            </a:pPr>
            <a:endParaRPr lang="en-GB" sz="1600" dirty="0">
              <a:effectLst>
                <a:outerShdw blurRad="38100" dist="38100" dir="2700000" algn="tl">
                  <a:srgbClr val="DDDDDD"/>
                </a:outerShdw>
              </a:effectLst>
              <a:latin typeface="Arial" charset="0"/>
            </a:endParaRP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Volume is the only factor that causes prices and variable costs to alter</a:t>
            </a:r>
            <a:r>
              <a:rPr lang="en-GB" sz="1600" dirty="0">
                <a:latin typeface="Arial" charset="0"/>
              </a:rPr>
              <a:t> </a:t>
            </a: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Single product/service or a product/service mix that remains constant</a:t>
            </a:r>
            <a:r>
              <a:rPr lang="en-GB" sz="1600" dirty="0">
                <a:latin typeface="Arial" charset="0"/>
              </a:rPr>
              <a:t> </a:t>
            </a: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Costs can be accurately divided into fixed and variable elements</a:t>
            </a:r>
            <a:r>
              <a:rPr lang="en-GB" sz="1600" dirty="0">
                <a:latin typeface="Arial" charset="0"/>
              </a:rPr>
              <a:t> </a:t>
            </a: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Fixed costs do not change</a:t>
            </a:r>
            <a:r>
              <a:rPr lang="en-GB" sz="1600" dirty="0">
                <a:latin typeface="Arial" charset="0"/>
              </a:rPr>
              <a:t> </a:t>
            </a: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Total costs and revenues are linear</a:t>
            </a:r>
            <a:r>
              <a:rPr lang="en-GB" sz="1600" dirty="0">
                <a:latin typeface="Arial" charset="0"/>
              </a:rPr>
              <a:t> </a:t>
            </a:r>
          </a:p>
          <a:p>
            <a:pPr marL="457200" indent="-457200">
              <a:lnSpc>
                <a:spcPct val="110000"/>
              </a:lnSpc>
              <a:buFont typeface="+mj-lt"/>
              <a:buAutoNum type="arabicPeriod"/>
            </a:pPr>
            <a:r>
              <a:rPr lang="en-GB" sz="1600" dirty="0">
                <a:effectLst>
                  <a:outerShdw blurRad="38100" dist="38100" dir="2700000" algn="tl">
                    <a:srgbClr val="DDDDDD"/>
                  </a:outerShdw>
                </a:effectLst>
                <a:latin typeface="Arial" charset="0"/>
              </a:rPr>
              <a:t>Applies only to the short term, and cannot reliably be used in the longer term</a:t>
            </a:r>
          </a:p>
        </p:txBody>
      </p:sp>
    </p:spTree>
    <p:extLst>
      <p:ext uri="{BB962C8B-B14F-4D97-AF65-F5344CB8AC3E}">
        <p14:creationId xmlns:p14="http://schemas.microsoft.com/office/powerpoint/2010/main" val="3800035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change in demand</a:t>
            </a:r>
          </a:p>
        </p:txBody>
      </p:sp>
      <p:sp>
        <p:nvSpPr>
          <p:cNvPr id="3" name="Content Placeholder 2"/>
          <p:cNvSpPr>
            <a:spLocks noGrp="1"/>
          </p:cNvSpPr>
          <p:nvPr>
            <p:ph idx="1"/>
          </p:nvPr>
        </p:nvSpPr>
        <p:spPr/>
        <p:txBody>
          <a:bodyPr>
            <a:normAutofit lnSpcReduction="10000"/>
          </a:bodyPr>
          <a:lstStyle/>
          <a:p>
            <a:r>
              <a:rPr lang="en-GB" dirty="0"/>
              <a:t>Economists suggest that both demand and supply of goods and services is dependent upon price.  Yet their interaction determines price!</a:t>
            </a:r>
          </a:p>
          <a:p>
            <a:r>
              <a:rPr lang="en-GB" dirty="0"/>
              <a:t>For this reason, it can be difficult to identify just what is going on when price and quantity change</a:t>
            </a:r>
          </a:p>
          <a:p>
            <a:r>
              <a:rPr lang="en-GB" dirty="0"/>
              <a:t>Lets say we want to identify the demand for good X.  We observe that when the price was £90p, 1000 units were purchased.</a:t>
            </a:r>
          </a:p>
          <a:p>
            <a:r>
              <a:rPr lang="en-GB" dirty="0"/>
              <a:t>At a later date, the price has risen to £1 and now 800 units are purchased.</a:t>
            </a:r>
          </a:p>
          <a:p>
            <a:r>
              <a:rPr lang="en-GB" dirty="0"/>
              <a:t>What can we conclude from this about the demand?</a:t>
            </a:r>
          </a:p>
          <a:p>
            <a:endParaRPr lang="en-GB" dirty="0"/>
          </a:p>
          <a:p>
            <a:r>
              <a:rPr lang="en-GB" dirty="0"/>
              <a:t>The answer is, without further information we can conclude very little!</a:t>
            </a:r>
          </a:p>
        </p:txBody>
      </p:sp>
    </p:spTree>
    <p:extLst>
      <p:ext uri="{BB962C8B-B14F-4D97-AF65-F5344CB8AC3E}">
        <p14:creationId xmlns:p14="http://schemas.microsoft.com/office/powerpoint/2010/main" val="87663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factors could affect the demand?</a:t>
            </a:r>
          </a:p>
        </p:txBody>
      </p:sp>
      <p:sp>
        <p:nvSpPr>
          <p:cNvPr id="3" name="Content Placeholder 2"/>
          <p:cNvSpPr>
            <a:spLocks noGrp="1"/>
          </p:cNvSpPr>
          <p:nvPr>
            <p:ph idx="1"/>
          </p:nvPr>
        </p:nvSpPr>
        <p:spPr/>
        <p:txBody>
          <a:bodyPr/>
          <a:lstStyle/>
          <a:p>
            <a:r>
              <a:rPr lang="en-GB" dirty="0"/>
              <a:t>The rise in price is a possibility, but we must also consider the supply or availability of the unit</a:t>
            </a:r>
          </a:p>
          <a:p>
            <a:r>
              <a:rPr lang="en-GB" dirty="0"/>
              <a:t>If the demand for a good/service exceeds the supply, there will be a shortage.  This will lead to a rise in the price for the good</a:t>
            </a:r>
          </a:p>
          <a:p>
            <a:r>
              <a:rPr lang="en-GB" dirty="0"/>
              <a:t>If the supply of a good exceeds the demand, there will be a surplus.  This will lead to a fall in the price</a:t>
            </a:r>
          </a:p>
        </p:txBody>
      </p:sp>
    </p:spTree>
    <p:extLst>
      <p:ext uri="{BB962C8B-B14F-4D97-AF65-F5344CB8AC3E}">
        <p14:creationId xmlns:p14="http://schemas.microsoft.com/office/powerpoint/2010/main" val="742519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elasticity of demand</a:t>
            </a:r>
          </a:p>
        </p:txBody>
      </p:sp>
      <p:sp>
        <p:nvSpPr>
          <p:cNvPr id="3" name="Content Placeholder 2"/>
          <p:cNvSpPr>
            <a:spLocks noGrp="1"/>
          </p:cNvSpPr>
          <p:nvPr>
            <p:ph idx="1"/>
          </p:nvPr>
        </p:nvSpPr>
        <p:spPr/>
        <p:txBody>
          <a:bodyPr/>
          <a:lstStyle/>
          <a:p>
            <a:r>
              <a:rPr lang="en-GB" dirty="0"/>
              <a:t>The responsiveness of demand to a change in price is referred to as the </a:t>
            </a:r>
            <a:r>
              <a:rPr lang="en-GB" b="1" dirty="0"/>
              <a:t>PRICE ELASTICITY OF DEMAND</a:t>
            </a:r>
            <a:r>
              <a:rPr lang="en-GB" dirty="0"/>
              <a:t>.</a:t>
            </a:r>
          </a:p>
          <a:p>
            <a:r>
              <a:rPr lang="en-GB" dirty="0"/>
              <a:t>If we know the price elasticity of demand for a product, we can predict the effect of price on the future supply requirements of that product</a:t>
            </a:r>
          </a:p>
          <a:p>
            <a:endParaRPr lang="en-GB" dirty="0"/>
          </a:p>
        </p:txBody>
      </p:sp>
    </p:spTree>
    <p:extLst>
      <p:ext uri="{BB962C8B-B14F-4D97-AF65-F5344CB8AC3E}">
        <p14:creationId xmlns:p14="http://schemas.microsoft.com/office/powerpoint/2010/main" val="1031976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Elasticity of demand and consumer expenditure</a:t>
            </a:r>
          </a:p>
        </p:txBody>
      </p:sp>
      <p:sp>
        <p:nvSpPr>
          <p:cNvPr id="3" name="Content Placeholder 2"/>
          <p:cNvSpPr>
            <a:spLocks noGrp="1"/>
          </p:cNvSpPr>
          <p:nvPr>
            <p:ph idx="1"/>
          </p:nvPr>
        </p:nvSpPr>
        <p:spPr/>
        <p:txBody>
          <a:bodyPr/>
          <a:lstStyle/>
          <a:p>
            <a:pPr marL="0" indent="0">
              <a:buNone/>
            </a:pPr>
            <a:r>
              <a:rPr lang="en-GB" dirty="0"/>
              <a:t>One of the most important applications of price elasticity of demand concerns its relationship with the total amount that consumers spend on a product/service.</a:t>
            </a:r>
          </a:p>
          <a:p>
            <a:pPr marL="0" indent="0">
              <a:buNone/>
            </a:pPr>
            <a:r>
              <a:rPr lang="en-GB" b="1" dirty="0"/>
              <a:t>Total consumer expenditure (TE) </a:t>
            </a:r>
            <a:r>
              <a:rPr lang="en-GB" dirty="0"/>
              <a:t>is simply price multiplied by the quantity purchased.</a:t>
            </a:r>
          </a:p>
          <a:p>
            <a:pPr marL="0" indent="0">
              <a:buNone/>
            </a:pPr>
            <a:r>
              <a:rPr lang="en-GB" dirty="0"/>
              <a:t>For example, if consumers buy 3 million units </a:t>
            </a:r>
            <a:r>
              <a:rPr lang="en-GB" b="1" dirty="0"/>
              <a:t>(Q) </a:t>
            </a:r>
            <a:r>
              <a:rPr lang="en-GB" dirty="0"/>
              <a:t>at a price of £2 per unit </a:t>
            </a:r>
            <a:r>
              <a:rPr lang="en-GB" b="1" dirty="0"/>
              <a:t>(P), </a:t>
            </a:r>
            <a:r>
              <a:rPr lang="en-GB" dirty="0"/>
              <a:t>they will spend a total of £6 million </a:t>
            </a:r>
            <a:r>
              <a:rPr lang="en-GB" b="1" dirty="0"/>
              <a:t>(TE)</a:t>
            </a:r>
          </a:p>
          <a:p>
            <a:pPr marL="0" indent="0">
              <a:buNone/>
            </a:pPr>
            <a:r>
              <a:rPr lang="en-GB" dirty="0"/>
              <a:t>Total consumer expenditure will be the same as the </a:t>
            </a:r>
            <a:r>
              <a:rPr lang="en-GB" b="1" dirty="0"/>
              <a:t>Total Revenue (TR)</a:t>
            </a:r>
            <a:r>
              <a:rPr lang="en-GB" dirty="0"/>
              <a:t> received by firms from the sale of the product</a:t>
            </a:r>
          </a:p>
          <a:p>
            <a:pPr marL="0" indent="0">
              <a:buNone/>
            </a:pPr>
            <a:r>
              <a:rPr lang="en-GB" dirty="0"/>
              <a:t>What will happen to consumer expenditure (and hence the firms revenue) if there is a change in price?  The answer depends on the price elasticity of demand</a:t>
            </a:r>
          </a:p>
        </p:txBody>
      </p:sp>
    </p:spTree>
    <p:extLst>
      <p:ext uri="{BB962C8B-B14F-4D97-AF65-F5344CB8AC3E}">
        <p14:creationId xmlns:p14="http://schemas.microsoft.com/office/powerpoint/2010/main" val="146694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elasticity of demand</a:t>
            </a:r>
          </a:p>
        </p:txBody>
      </p:sp>
      <p:sp>
        <p:nvSpPr>
          <p:cNvPr id="3" name="Content Placeholder 2"/>
          <p:cNvSpPr>
            <a:spLocks noGrp="1"/>
          </p:cNvSpPr>
          <p:nvPr>
            <p:ph idx="1"/>
          </p:nvPr>
        </p:nvSpPr>
        <p:spPr/>
        <p:txBody>
          <a:bodyPr>
            <a:normAutofit/>
          </a:bodyPr>
          <a:lstStyle/>
          <a:p>
            <a:r>
              <a:rPr lang="en-GB" sz="3600" dirty="0"/>
              <a:t>When the price of a good rises, we need to consider that the demand for it will fall</a:t>
            </a:r>
          </a:p>
          <a:p>
            <a:r>
              <a:rPr lang="en-GB" sz="3600" dirty="0"/>
              <a:t>But in most cases we will need to know more than this.  We will want to know by just how much the quantity demand will fall.</a:t>
            </a:r>
          </a:p>
          <a:p>
            <a:r>
              <a:rPr lang="en-GB" sz="3600" dirty="0"/>
              <a:t>In other words, we want to know just how responsive demand is to a rise in price</a:t>
            </a:r>
          </a:p>
          <a:p>
            <a:endParaRPr lang="en-GB" sz="3600" dirty="0"/>
          </a:p>
        </p:txBody>
      </p:sp>
    </p:spTree>
    <p:extLst>
      <p:ext uri="{BB962C8B-B14F-4D97-AF65-F5344CB8AC3E}">
        <p14:creationId xmlns:p14="http://schemas.microsoft.com/office/powerpoint/2010/main" val="2426081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Petrol vs cauliflowers</a:t>
            </a:r>
          </a:p>
        </p:txBody>
      </p:sp>
      <p:sp>
        <p:nvSpPr>
          <p:cNvPr id="3" name="Content Placeholder 2"/>
          <p:cNvSpPr>
            <a:spLocks noGrp="1"/>
          </p:cNvSpPr>
          <p:nvPr>
            <p:ph idx="1"/>
          </p:nvPr>
        </p:nvSpPr>
        <p:spPr>
          <a:xfrm>
            <a:off x="1024128" y="1703540"/>
            <a:ext cx="9720073" cy="4605820"/>
          </a:xfrm>
        </p:spPr>
        <p:txBody>
          <a:bodyPr/>
          <a:lstStyle/>
          <a:p>
            <a:r>
              <a:rPr lang="en-GB" dirty="0"/>
              <a:t>Take the case of petrol and cauliflowers.</a:t>
            </a:r>
          </a:p>
          <a:p>
            <a:r>
              <a:rPr lang="en-GB" dirty="0"/>
              <a:t>In the case of petrol, the rise in prices is likely to result in only a slight fall in the quantity demanded.  If people want to continue driving they have to pay the higher prices for fuel.  </a:t>
            </a:r>
          </a:p>
          <a:p>
            <a:r>
              <a:rPr lang="en-GB" dirty="0"/>
              <a:t>A few people may look at walking, cycling or reducing the number of journeys they take, but for most people the rise in petrol costs will make little difference to how often they use their vehicles.</a:t>
            </a:r>
          </a:p>
          <a:p>
            <a:r>
              <a:rPr lang="en-GB" dirty="0"/>
              <a:t>In the case of cauliflowers, however, a rise in price may lead to a substantial fall in the quantity demanded.  The reason is, there are alternative vegetables that people can buy.</a:t>
            </a:r>
          </a:p>
          <a:p>
            <a:r>
              <a:rPr lang="en-GB" dirty="0"/>
              <a:t>In the case of vegetables, many people are very conscious of the prices and will buy whatever is reasonably priced. </a:t>
            </a:r>
          </a:p>
        </p:txBody>
      </p:sp>
    </p:spTree>
    <p:extLst>
      <p:ext uri="{BB962C8B-B14F-4D97-AF65-F5344CB8AC3E}">
        <p14:creationId xmlns:p14="http://schemas.microsoft.com/office/powerpoint/2010/main" val="488554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factors </a:t>
            </a:r>
          </a:p>
        </p:txBody>
      </p:sp>
      <p:sp>
        <p:nvSpPr>
          <p:cNvPr id="3" name="Content Placeholder 2"/>
          <p:cNvSpPr>
            <a:spLocks noGrp="1"/>
          </p:cNvSpPr>
          <p:nvPr>
            <p:ph idx="1"/>
          </p:nvPr>
        </p:nvSpPr>
        <p:spPr>
          <a:xfrm>
            <a:off x="1024128" y="1716066"/>
            <a:ext cx="9720073" cy="4593294"/>
          </a:xfrm>
        </p:spPr>
        <p:txBody>
          <a:bodyPr>
            <a:normAutofit/>
          </a:bodyPr>
          <a:lstStyle/>
          <a:p>
            <a:r>
              <a:rPr lang="en-GB" sz="2800" dirty="0"/>
              <a:t>We have already considered that there are substitutes for cauliflowers.  Other factors that need to be considered include:</a:t>
            </a:r>
          </a:p>
          <a:p>
            <a:endParaRPr lang="en-GB" sz="2800" dirty="0"/>
          </a:p>
          <a:p>
            <a:pPr lvl="1"/>
            <a:r>
              <a:rPr lang="en-GB" sz="2800" dirty="0"/>
              <a:t>Cost of Switching suppliers</a:t>
            </a:r>
          </a:p>
          <a:p>
            <a:pPr lvl="1"/>
            <a:r>
              <a:rPr lang="en-GB" sz="2800" dirty="0"/>
              <a:t>Degree of necessity</a:t>
            </a:r>
          </a:p>
          <a:p>
            <a:pPr lvl="1"/>
            <a:r>
              <a:rPr lang="en-GB" sz="2800" dirty="0"/>
              <a:t>Time frame when making a choice</a:t>
            </a:r>
          </a:p>
          <a:p>
            <a:pPr lvl="1"/>
            <a:r>
              <a:rPr lang="en-GB" sz="2800" dirty="0"/>
              <a:t>Brand Loyalty</a:t>
            </a:r>
          </a:p>
          <a:p>
            <a:pPr lvl="1"/>
            <a:r>
              <a:rPr lang="en-GB" sz="2800" dirty="0"/>
              <a:t>Percentage of Income Spent</a:t>
            </a:r>
          </a:p>
          <a:p>
            <a:pPr lvl="1"/>
            <a:r>
              <a:rPr lang="en-GB" sz="2800" dirty="0"/>
              <a:t>Habitual Demand</a:t>
            </a:r>
          </a:p>
        </p:txBody>
      </p:sp>
    </p:spTree>
    <p:extLst>
      <p:ext uri="{BB962C8B-B14F-4D97-AF65-F5344CB8AC3E}">
        <p14:creationId xmlns:p14="http://schemas.microsoft.com/office/powerpoint/2010/main" val="1703270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the price elasticity of demand</a:t>
            </a:r>
          </a:p>
        </p:txBody>
      </p:sp>
      <p:sp>
        <p:nvSpPr>
          <p:cNvPr id="3" name="Content Placeholder 2"/>
          <p:cNvSpPr>
            <a:spLocks noGrp="1"/>
          </p:cNvSpPr>
          <p:nvPr>
            <p:ph idx="1"/>
          </p:nvPr>
        </p:nvSpPr>
        <p:spPr/>
        <p:txBody>
          <a:bodyPr/>
          <a:lstStyle/>
          <a:p>
            <a:r>
              <a:rPr lang="en-GB" dirty="0"/>
              <a:t>What we want to compare is the size of the change in quantity demanded with the size of the change in price</a:t>
            </a:r>
          </a:p>
          <a:p>
            <a:r>
              <a:rPr lang="en-GB" dirty="0"/>
              <a:t>Cauliflowers have a more elastic demand than petrol because the opportunity of alternatives.  </a:t>
            </a:r>
          </a:p>
          <a:p>
            <a:r>
              <a:rPr lang="en-GB" dirty="0"/>
              <a:t>Petrol is the type of good that would be referred to as INELASTIC, as the change in price has a proportionally small affect upon the quantity demanded.  </a:t>
            </a:r>
          </a:p>
          <a:p>
            <a:r>
              <a:rPr lang="en-GB" dirty="0"/>
              <a:t>It is important for organisations to therefore consider which of the products/services would be consider ELASTIC or INELASTIC</a:t>
            </a:r>
          </a:p>
        </p:txBody>
      </p:sp>
    </p:spTree>
    <p:extLst>
      <p:ext uri="{BB962C8B-B14F-4D97-AF65-F5344CB8AC3E}">
        <p14:creationId xmlns:p14="http://schemas.microsoft.com/office/powerpoint/2010/main" val="120019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Inelastic</a:t>
            </a:r>
          </a:p>
        </p:txBody>
      </p:sp>
      <p:sp>
        <p:nvSpPr>
          <p:cNvPr id="3" name="Content Placeholder 2"/>
          <p:cNvSpPr>
            <a:spLocks noGrp="1"/>
          </p:cNvSpPr>
          <p:nvPr>
            <p:ph idx="1"/>
          </p:nvPr>
        </p:nvSpPr>
        <p:spPr/>
        <p:txBody>
          <a:bodyPr/>
          <a:lstStyle/>
          <a:p>
            <a:r>
              <a:rPr lang="en-GB" dirty="0"/>
              <a:t>A product is more likely to have inelastic demand if </a:t>
            </a:r>
            <a:r>
              <a:rPr lang="en-GB" dirty="0">
                <a:hlinkClick r:id="rId2"/>
              </a:rPr>
              <a:t>customers</a:t>
            </a:r>
            <a:r>
              <a:rPr lang="en-GB" dirty="0"/>
              <a:t> buy it for reasons other than price. </a:t>
            </a:r>
          </a:p>
          <a:p>
            <a:r>
              <a:rPr lang="en-GB" dirty="0"/>
              <a:t>This typically involves high-end luxury goods, or the "latest and greatest" products that are impacted by style considerations, where there are no obvious substitutes for the product. </a:t>
            </a:r>
          </a:p>
          <a:p>
            <a:r>
              <a:rPr lang="en-GB" dirty="0"/>
              <a:t>Thus, altering the price of a custom-made watch may not appreciably alter the amount of unit sales volume, since roughly the same number of potential customers are interested in buying it, irrespective of the price (within limits).</a:t>
            </a:r>
          </a:p>
          <a:p>
            <a:endParaRPr lang="en-GB" dirty="0"/>
          </a:p>
        </p:txBody>
      </p:sp>
    </p:spTree>
    <p:extLst>
      <p:ext uri="{BB962C8B-B14F-4D97-AF65-F5344CB8AC3E}">
        <p14:creationId xmlns:p14="http://schemas.microsoft.com/office/powerpoint/2010/main" val="2257135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elastic</a:t>
            </a:r>
          </a:p>
        </p:txBody>
      </p:sp>
      <p:sp>
        <p:nvSpPr>
          <p:cNvPr id="3" name="Content Placeholder 2"/>
          <p:cNvSpPr>
            <a:spLocks noGrp="1"/>
          </p:cNvSpPr>
          <p:nvPr>
            <p:ph idx="1"/>
          </p:nvPr>
        </p:nvSpPr>
        <p:spPr/>
        <p:txBody>
          <a:bodyPr/>
          <a:lstStyle/>
          <a:p>
            <a:r>
              <a:rPr lang="en-GB" dirty="0"/>
              <a:t>A product is more likely to have elastic demand when it is a commodity offered by many </a:t>
            </a:r>
            <a:r>
              <a:rPr lang="en-GB" dirty="0">
                <a:hlinkClick r:id="rId2"/>
              </a:rPr>
              <a:t>suppliers</a:t>
            </a:r>
            <a:r>
              <a:rPr lang="en-GB" dirty="0"/>
              <a:t>. In this situation, there is no way to differentiate the product, so customers only buy it based on price. </a:t>
            </a:r>
          </a:p>
          <a:p>
            <a:r>
              <a:rPr lang="en-GB" dirty="0"/>
              <a:t>Thus, if you were to raise prices on a product that has elastic demand, unit volume would likely plummet as customers go elsewhere to find a better deal. </a:t>
            </a:r>
          </a:p>
          <a:p>
            <a:r>
              <a:rPr lang="en-GB" dirty="0"/>
              <a:t>Examples of products having elastic demand </a:t>
            </a:r>
            <a:r>
              <a:rPr lang="en-GB"/>
              <a:t>are corn</a:t>
            </a:r>
            <a:r>
              <a:rPr lang="en-GB" dirty="0"/>
              <a:t>, wheat, and cement.</a:t>
            </a:r>
          </a:p>
          <a:p>
            <a:endParaRPr lang="en-GB" dirty="0"/>
          </a:p>
        </p:txBody>
      </p:sp>
    </p:spTree>
    <p:extLst>
      <p:ext uri="{BB962C8B-B14F-4D97-AF65-F5344CB8AC3E}">
        <p14:creationId xmlns:p14="http://schemas.microsoft.com/office/powerpoint/2010/main" val="11209819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{9B3A1BF7-E0C0-0845-972B-CD2B105E87C7}tf10001061</Template>
  <TotalTime>122</TotalTime>
  <Words>1436</Words>
  <Application>Microsoft Macintosh PowerPoint</Application>
  <PresentationFormat>Widescreen</PresentationFormat>
  <Paragraphs>112</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Tw Cen MT</vt:lpstr>
      <vt:lpstr>Tw Cen MT Condensed</vt:lpstr>
      <vt:lpstr>Wingdings</vt:lpstr>
      <vt:lpstr>Wingdings 3</vt:lpstr>
      <vt:lpstr>Integral</vt:lpstr>
      <vt:lpstr>Cost Volume Profit (CVP) analysis Demand – Impact of Pricing</vt:lpstr>
      <vt:lpstr>Overview</vt:lpstr>
      <vt:lpstr>Marketing &amp; accounting</vt:lpstr>
      <vt:lpstr>Cost behaviour</vt:lpstr>
      <vt:lpstr>Cost-volume-profit (CVP) analysis</vt:lpstr>
      <vt:lpstr>Breakeven</vt:lpstr>
      <vt:lpstr>Company a</vt:lpstr>
      <vt:lpstr>Limitations of CVP Analysis</vt:lpstr>
      <vt:lpstr>A change in demand</vt:lpstr>
      <vt:lpstr>What factors could affect the demand?</vt:lpstr>
      <vt:lpstr>Price elasticity of demand</vt:lpstr>
      <vt:lpstr>Price Elasticity of demand and consumer expenditure</vt:lpstr>
      <vt:lpstr>Price elasticity of demand</vt:lpstr>
      <vt:lpstr>Petrol vs cauliflowers</vt:lpstr>
      <vt:lpstr>Other factors </vt:lpstr>
      <vt:lpstr>Measuring the price elasticity of demand</vt:lpstr>
      <vt:lpstr>Inelastic</vt:lpstr>
      <vt:lpstr>elastic</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Demand – Impact of Pricing</dc:title>
  <dc:creator>Marie Pitson</dc:creator>
  <cp:lastModifiedBy>Marie Pitson</cp:lastModifiedBy>
  <cp:revision>5</cp:revision>
  <dcterms:created xsi:type="dcterms:W3CDTF">2020-12-03T09:16:17Z</dcterms:created>
  <dcterms:modified xsi:type="dcterms:W3CDTF">2023-03-05T20:29:26Z</dcterms:modified>
</cp:coreProperties>
</file>