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sldIdLst>
    <p:sldId id="256" r:id="rId2"/>
    <p:sldId id="300" r:id="rId3"/>
    <p:sldId id="266" r:id="rId4"/>
    <p:sldId id="277" r:id="rId5"/>
    <p:sldId id="279" r:id="rId6"/>
    <p:sldId id="280" r:id="rId7"/>
    <p:sldId id="288" r:id="rId8"/>
    <p:sldId id="282" r:id="rId9"/>
    <p:sldId id="283" r:id="rId10"/>
    <p:sldId id="284" r:id="rId11"/>
    <p:sldId id="285" r:id="rId12"/>
    <p:sldId id="286" r:id="rId13"/>
    <p:sldId id="287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301" r:id="rId25"/>
    <p:sldId id="302" r:id="rId26"/>
    <p:sldId id="303" r:id="rId27"/>
    <p:sldId id="304" r:id="rId28"/>
    <p:sldId id="305" r:id="rId29"/>
    <p:sldId id="306" r:id="rId30"/>
    <p:sldId id="299" r:id="rId31"/>
    <p:sldId id="257" r:id="rId32"/>
    <p:sldId id="258" r:id="rId33"/>
    <p:sldId id="259" r:id="rId34"/>
    <p:sldId id="260" r:id="rId35"/>
    <p:sldId id="261" r:id="rId36"/>
    <p:sldId id="262" r:id="rId37"/>
    <p:sldId id="263" r:id="rId38"/>
    <p:sldId id="265" r:id="rId39"/>
    <p:sldId id="267" r:id="rId40"/>
    <p:sldId id="273" r:id="rId41"/>
    <p:sldId id="274" r:id="rId42"/>
    <p:sldId id="275" r:id="rId43"/>
    <p:sldId id="271" r:id="rId44"/>
    <p:sldId id="268" r:id="rId45"/>
    <p:sldId id="272" r:id="rId46"/>
    <p:sldId id="307" r:id="rId47"/>
    <p:sldId id="270" r:id="rId48"/>
  </p:sldIdLst>
  <p:sldSz cx="12192000" cy="6858000"/>
  <p:notesSz cx="6888163" cy="100203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5742EB-C49B-40A4-92E7-31A3784FA2A0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2825"/>
            <a:ext cx="5510213" cy="39449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075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A38F33-E919-4133-8BA9-3CF7E2D62EC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07091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38926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8208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445740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007476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522052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24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6847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30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956265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39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40799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43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892575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A38F33-E919-4133-8BA9-3CF7E2D62EC4}" type="slidenum">
              <a:rPr lang="cy-GB" smtClean="0"/>
              <a:t>44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0921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15649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7119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96948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71551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00826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28246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2864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35406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21891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9777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1332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9404B-6DE1-4F63-BE81-7B5513902F4B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E8EAEF-3F82-4792-817A-E9FE413898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706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2509" y="434254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7" name="Picture 2" descr="smile looking righ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922" y="-465860"/>
            <a:ext cx="7581900" cy="758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073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2509" y="434254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6" name="Picture 5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14" t="20682" r="27875" b="8805"/>
          <a:stretch/>
        </p:blipFill>
        <p:spPr bwMode="auto">
          <a:xfrm>
            <a:off x="5624368" y="476250"/>
            <a:ext cx="4102100" cy="60674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251239" y="2925187"/>
            <a:ext cx="345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u="sng" dirty="0">
                <a:latin typeface="Comic Sans MS" panose="030F0702030302020204" pitchFamily="66" charset="0"/>
              </a:rPr>
              <a:t>E</a:t>
            </a:r>
            <a:r>
              <a:rPr lang="cy-GB" sz="3200" b="1" u="sng" dirty="0" smtClean="0">
                <a:latin typeface="Comic Sans MS" panose="030F0702030302020204" pitchFamily="66" charset="0"/>
              </a:rPr>
              <a:t>nw </a:t>
            </a:r>
            <a:r>
              <a:rPr lang="cy-GB" sz="3200" b="1" u="sng" dirty="0">
                <a:latin typeface="Comic Sans MS" panose="030F0702030302020204" pitchFamily="66" charset="0"/>
              </a:rPr>
              <a:t>môr-leidr.</a:t>
            </a:r>
            <a:endParaRPr lang="cy-GB" sz="3200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254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Picture 6" descr="120+ Friendly Pirate And Treasure Map Stock Illustrations, Royalty-Free  Vector Graphics &amp; Clip Art - iStoc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667" y="4933373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Parrot Clipart Images - Free Download on Freepik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909" y="919680"/>
            <a:ext cx="1470256" cy="121469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3,024 Pirate Hook Hand Stock Vectors and Vector Art | Shutterstock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26" b="8235"/>
          <a:stretch/>
        </p:blipFill>
        <p:spPr bwMode="auto">
          <a:xfrm>
            <a:off x="10261601" y="809624"/>
            <a:ext cx="1046278" cy="143481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Pirate Flag Vectors &amp; Illustrations for Free Download | Freepik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149" y="955097"/>
            <a:ext cx="1243706" cy="13785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Pirate Ship Cartoon Images - Free Download on Freepik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981" y="2580106"/>
            <a:ext cx="1381977" cy="1284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33,460 Adventure Clipart Images, Stock Photos, 3D objects, &amp; Vectors |  Shutterstock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098" y="3965575"/>
            <a:ext cx="2150283" cy="20472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treasure-chest-clipart-35f3eb63b7d625267946b54fe3c78a05.jpg – Fareham  Running Club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413" y="4260129"/>
            <a:ext cx="2232140" cy="1973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2,500+ Medical Eye Patch Illustrations Stock Illustrations, Royalty-Free  Vector Graphics &amp; Clip Art - iStock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752" y="2761399"/>
            <a:ext cx="1307248" cy="120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Desert Island Clipart Royalty-Free Images, Stock Photos &amp; Pictures |  Shutterstock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220" y="1177925"/>
            <a:ext cx="2223943" cy="21132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2" descr="13,100+ Pirate Sword Stock Illustrations, Royalty-Free ...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9032" y="2730786"/>
            <a:ext cx="1919912" cy="17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48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9" name="Picture 8" descr="3,024 Pirate Hook Hand Stock Vectors and Vector Art | Shutterstock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26" b="8235"/>
          <a:stretch/>
        </p:blipFill>
        <p:spPr bwMode="auto">
          <a:xfrm>
            <a:off x="988291" y="1530060"/>
            <a:ext cx="3241963" cy="295881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 smtClean="0">
                <a:latin typeface="Comic Sans MS" panose="030F0702030302020204" pitchFamily="66" charset="0"/>
              </a:rPr>
              <a:t>bachyn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4800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3074" name="Picture 2" descr="13,100+ Pirate Sword Stock Illustrations,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91" y="1458172"/>
            <a:ext cx="3844636" cy="344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 smtClean="0">
                <a:latin typeface="Comic Sans MS" panose="030F0702030302020204" pitchFamily="66" charset="0"/>
              </a:rPr>
              <a:t>cleddyf</a:t>
            </a:r>
            <a:r>
              <a:rPr lang="cy-GB" dirty="0" smtClean="0"/>
              <a:t> </a:t>
            </a:r>
            <a:r>
              <a:rPr lang="en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7848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4" name="Picture 13" descr="treasure-chest-clipart-35f3eb63b7d625267946b54fe3c78a05.jpg – Fareham  Running Club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95620"/>
            <a:ext cx="3567545" cy="2842634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extBox 16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trysor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5744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1" name="Picture 10" descr="Pirate Ship Cartoon Images - Free Download on Freepi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185416"/>
            <a:ext cx="3604491" cy="3534366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extBox 16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llong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9828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8" name="Picture 7" descr="Parrot Clipart Images - Free Download on Freepi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150589"/>
            <a:ext cx="3752273" cy="3753920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extBox 16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 smtClean="0">
                <a:latin typeface="Comic Sans MS" panose="030F0702030302020204" pitchFamily="66" charset="0"/>
              </a:rPr>
              <a:t>parot</a:t>
            </a:r>
            <a:r>
              <a:rPr lang="cy-GB" dirty="0" smtClean="0"/>
              <a:t> </a:t>
            </a:r>
            <a:r>
              <a:rPr lang="en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6971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Picture 6" descr="120+ Friendly Pirate And Treasure Map Stock Illustrations, Royalty-Free  Vector Graphics &amp; Clip Art - iStoc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22" y="1192645"/>
            <a:ext cx="3910878" cy="3905828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extBox 16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 smtClean="0">
                <a:latin typeface="Comic Sans MS" panose="030F0702030302020204" pitchFamily="66" charset="0"/>
              </a:rPr>
              <a:t>map</a:t>
            </a:r>
            <a:r>
              <a:rPr lang="en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8982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5" name="Picture 14" descr="2,500+ Medical Eye Patch Illustrations Stock Illustrations, Royalty-Free  Vector Graphics &amp; Clip Art - iStoc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33" y="1329763"/>
            <a:ext cx="3644048" cy="3279182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Box 18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c</a:t>
            </a:r>
            <a:r>
              <a:rPr lang="cy-GB" sz="6000" dirty="0" smtClean="0">
                <a:latin typeface="Comic Sans MS" panose="030F0702030302020204" pitchFamily="66" charset="0"/>
              </a:rPr>
              <a:t>lwt llygad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18609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10" name="Picture 9" descr="Pirate Flag Vectors &amp; Illustrations for Free Download | Freepi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257" y="1379970"/>
            <a:ext cx="3460433" cy="3108903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extBox 16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 smtClean="0">
                <a:latin typeface="Comic Sans MS" panose="030F0702030302020204" pitchFamily="66" charset="0"/>
              </a:rPr>
              <a:t>baner</a:t>
            </a:r>
            <a:r>
              <a:rPr lang="en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5619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3" name="Picture 12" descr="33,460 Adventure Clipart Images, Stock Photos, 3D objects, &amp; Vectors |  Shutterstoc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44" y="1545647"/>
            <a:ext cx="3895956" cy="3192608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extBox 19"/>
          <p:cNvSpPr txBox="1"/>
          <p:nvPr/>
        </p:nvSpPr>
        <p:spPr>
          <a:xfrm>
            <a:off x="5630718" y="238331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cwmpawd</a:t>
            </a:r>
            <a:r>
              <a:rPr lang="cy-GB" dirty="0"/>
              <a:t> </a:t>
            </a:r>
            <a:r>
              <a:rPr lang="en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299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32510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6" name="Picture 15" descr="Desert Island Clipart Royalty-Free Images, Stock Photos &amp; Pictures |  Shutterstoc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38" y="1285702"/>
            <a:ext cx="3784889" cy="399749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/>
          <p:cNvSpPr txBox="1"/>
          <p:nvPr/>
        </p:nvSpPr>
        <p:spPr>
          <a:xfrm>
            <a:off x="5929745" y="2161309"/>
            <a:ext cx="44611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y</a:t>
            </a:r>
            <a:r>
              <a:rPr lang="en-GB" sz="6000" dirty="0" err="1" smtClean="0">
                <a:latin typeface="Comic Sans MS" panose="030F0702030302020204" pitchFamily="66" charset="0"/>
              </a:rPr>
              <a:t>nys</a:t>
            </a:r>
            <a:r>
              <a:rPr lang="en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26573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9" name="Picture 8" descr="3,024 Pirate Hook Hand Stock Vectors and Vector Art | Shutterstock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26" b="8235"/>
          <a:stretch/>
        </p:blipFill>
        <p:spPr bwMode="auto">
          <a:xfrm>
            <a:off x="3620655" y="1262205"/>
            <a:ext cx="4248727" cy="37254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54541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3074" name="Picture 2" descr="13,100+ Pirate Sword Stock Illustrations,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380" y="1459681"/>
            <a:ext cx="4860637" cy="435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998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4" name="Picture 13" descr="treasure-chest-clipart-35f3eb63b7d625267946b54fe3c78a05.jpg – Fareham  Running Club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254" y="1498456"/>
            <a:ext cx="4962237" cy="35353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430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1" name="Picture 10" descr="Pirate Ship Cartoon Images - Free Download on Freepi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418" y="1024278"/>
            <a:ext cx="5387109" cy="445288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2936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8" name="Picture 7" descr="Parrot Clipart Images - Free Download on Freepi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381" y="992675"/>
            <a:ext cx="3752273" cy="3753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801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Picture 6" descr="120+ Friendly Pirate And Treasure Map Stock Illustrations, Royalty-Free  Vector Graphics &amp; Clip Art - iStoc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365" y="1145886"/>
            <a:ext cx="5564187" cy="45061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094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5" name="Picture 14" descr="2,500+ Medical Eye Patch Illustrations Stock Illustrations, Royalty-Free  Vector Graphics &amp; Clip Art - iStoc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151" y="1582818"/>
            <a:ext cx="3644048" cy="32791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937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10" name="Picture 9" descr="Pirate Flag Vectors &amp; Illustrations for Free Download | Freepi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073" y="1463097"/>
            <a:ext cx="4972180" cy="40694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097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2327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3" name="Picture 12" descr="33,460 Adventure Clipart Images, Stock Photos, 3D objects, &amp; Vectors |  Shutterstoc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024" y="926809"/>
            <a:ext cx="5318357" cy="47997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9397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2509" y="332510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6" name="Picture 15" descr="Desert Island Clipart Royalty-Free Images, Stock Photos &amp; Pictures |  Shutterstock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547" y="980902"/>
            <a:ext cx="4606926" cy="435771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347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249382" y="378693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/>
          <p:cNvSpPr txBox="1"/>
          <p:nvPr/>
        </p:nvSpPr>
        <p:spPr>
          <a:xfrm>
            <a:off x="3321628" y="2530764"/>
            <a:ext cx="54956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Roedd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e’n</a:t>
            </a:r>
            <a:r>
              <a:rPr lang="en-GB" sz="6000" dirty="0" smtClean="0">
                <a:latin typeface="Comic Sans MS" panose="030F0702030302020204" pitchFamily="66" charset="0"/>
              </a:rPr>
              <a:t> …</a:t>
            </a:r>
            <a:endParaRPr lang="cy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758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05955" y="295242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/>
          <p:cNvSpPr txBox="1"/>
          <p:nvPr/>
        </p:nvSpPr>
        <p:spPr>
          <a:xfrm>
            <a:off x="2124364" y="2530764"/>
            <a:ext cx="6692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Roedd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byw</a:t>
            </a:r>
            <a:r>
              <a:rPr lang="en-GB" sz="6000" dirty="0" smtClean="0">
                <a:latin typeface="Comic Sans MS" panose="030F0702030302020204" pitchFamily="66" charset="0"/>
              </a:rPr>
              <a:t>…</a:t>
            </a:r>
            <a:endParaRPr lang="cy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52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05955" y="295242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/>
          <p:cNvSpPr txBox="1"/>
          <p:nvPr/>
        </p:nvSpPr>
        <p:spPr>
          <a:xfrm>
            <a:off x="2124364" y="2530764"/>
            <a:ext cx="6692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Roedd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gwisgo</a:t>
            </a:r>
            <a:r>
              <a:rPr lang="en-GB" sz="6000" dirty="0" smtClean="0">
                <a:latin typeface="Comic Sans MS" panose="030F0702030302020204" pitchFamily="66" charset="0"/>
              </a:rPr>
              <a:t>…</a:t>
            </a:r>
            <a:endParaRPr lang="cy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363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05955" y="295242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/>
          <p:cNvSpPr txBox="1"/>
          <p:nvPr/>
        </p:nvSpPr>
        <p:spPr>
          <a:xfrm>
            <a:off x="2124364" y="2530764"/>
            <a:ext cx="6692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Roedd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yfed</a:t>
            </a:r>
            <a:r>
              <a:rPr lang="en-GB" sz="6000" dirty="0" smtClean="0">
                <a:latin typeface="Comic Sans MS" panose="030F0702030302020204" pitchFamily="66" charset="0"/>
              </a:rPr>
              <a:t>…</a:t>
            </a:r>
            <a:endParaRPr lang="cy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805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05955" y="295242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/>
          <p:cNvSpPr txBox="1"/>
          <p:nvPr/>
        </p:nvSpPr>
        <p:spPr>
          <a:xfrm>
            <a:off x="2124364" y="2530764"/>
            <a:ext cx="6692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Roedd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bywta</a:t>
            </a:r>
            <a:r>
              <a:rPr lang="en-GB" sz="6000" dirty="0" smtClean="0">
                <a:latin typeface="Comic Sans MS" panose="030F0702030302020204" pitchFamily="66" charset="0"/>
              </a:rPr>
              <a:t>…</a:t>
            </a:r>
            <a:endParaRPr lang="cy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3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7855"/>
            <a:ext cx="10515600" cy="5909108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05955" y="295242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/>
          <p:cNvSpPr txBox="1"/>
          <p:nvPr/>
        </p:nvSpPr>
        <p:spPr>
          <a:xfrm>
            <a:off x="2124364" y="2530764"/>
            <a:ext cx="6692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Roedd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hoffi</a:t>
            </a:r>
            <a:r>
              <a:rPr lang="en-GB" sz="6000" dirty="0" smtClean="0">
                <a:latin typeface="Comic Sans MS" panose="030F0702030302020204" pitchFamily="66" charset="0"/>
              </a:rPr>
              <a:t>…</a:t>
            </a:r>
            <a:endParaRPr lang="cy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751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dirty="0" err="1" smtClean="0"/>
              <a:t>Barti</a:t>
            </a:r>
            <a:r>
              <a:rPr lang="en-GB" dirty="0" smtClean="0"/>
              <a:t> </a:t>
            </a:r>
            <a:r>
              <a:rPr lang="en-GB" dirty="0" err="1" smtClean="0"/>
              <a:t>Ddu</a:t>
            </a:r>
            <a:endParaRPr lang="cy-GB" dirty="0"/>
          </a:p>
        </p:txBody>
      </p:sp>
      <p:pic>
        <p:nvPicPr>
          <p:cNvPr id="3074" name="Picture 2" descr="smile looking righ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322" y="-373496"/>
            <a:ext cx="7581900" cy="758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98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 smtClean="0"/>
              <a:t>Barti</a:t>
            </a:r>
            <a:r>
              <a:rPr lang="en-GB" dirty="0" smtClean="0"/>
              <a:t> </a:t>
            </a:r>
            <a:r>
              <a:rPr lang="en-GB" dirty="0" err="1" smtClean="0"/>
              <a:t>Ddu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For-</a:t>
            </a:r>
            <a:r>
              <a:rPr lang="en-GB" dirty="0" err="1" smtClean="0"/>
              <a:t>Leidr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tri-</a:t>
            </a:r>
            <a:r>
              <a:rPr lang="en-GB" dirty="0" err="1" smtClean="0"/>
              <a:t>deg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.</a:t>
            </a:r>
            <a:endParaRPr lang="cy-GB" dirty="0"/>
          </a:p>
        </p:txBody>
      </p:sp>
      <p:pic>
        <p:nvPicPr>
          <p:cNvPr id="4" name="Picture 3" descr="nose laugh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532"/>
          <a:stretch/>
        </p:blipFill>
        <p:spPr bwMode="auto">
          <a:xfrm>
            <a:off x="5769986" y="1509424"/>
            <a:ext cx="4228234" cy="35005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867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long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The Princess. </a:t>
            </a: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f</a:t>
            </a:r>
            <a:r>
              <a:rPr lang="cy-GB" dirty="0" smtClean="0"/>
              <a:t>ô</a:t>
            </a:r>
            <a:r>
              <a:rPr lang="en-GB" dirty="0" smtClean="0"/>
              <a:t>r – </a:t>
            </a:r>
            <a:r>
              <a:rPr lang="en-GB" dirty="0" err="1" smtClean="0"/>
              <a:t>leidr</a:t>
            </a:r>
            <a:r>
              <a:rPr lang="en-GB" dirty="0" smtClean="0"/>
              <a:t> a </a:t>
            </a:r>
            <a:r>
              <a:rPr lang="en-GB" dirty="0" err="1" smtClean="0"/>
              <a:t>Capten</a:t>
            </a:r>
            <a:r>
              <a:rPr lang="en-GB" dirty="0" smtClean="0"/>
              <a:t> y </a:t>
            </a:r>
            <a:r>
              <a:rPr lang="en-GB" dirty="0" err="1" smtClean="0"/>
              <a:t>llong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endParaRPr lang="cy-GB" dirty="0"/>
          </a:p>
        </p:txBody>
      </p:sp>
      <p:pic>
        <p:nvPicPr>
          <p:cNvPr id="4" name="Picture 3" descr="https://sdk.bitmoji.com/me/sticker/j8ZQyhWh_E6XF0OZDnXi7SATyVeig0bGqzyNqTVZDdcxqqLJUsb25Q/10211669.png?p=dD1zO2w9ZW5fR0I.v1&amp;size=thumbnail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255" y="2604655"/>
            <a:ext cx="4505324" cy="40466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1146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gwallt</a:t>
            </a:r>
            <a:r>
              <a:rPr lang="en-GB" dirty="0" smtClean="0"/>
              <a:t> du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fe</a:t>
            </a:r>
            <a:r>
              <a:rPr lang="en-GB" dirty="0" smtClean="0"/>
              <a:t> a </a:t>
            </a: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llygaid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 brown </a:t>
            </a:r>
          </a:p>
          <a:p>
            <a:pPr marL="0" indent="0">
              <a:buNone/>
            </a:pP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fe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gwisgo</a:t>
            </a:r>
            <a:r>
              <a:rPr lang="en-GB" dirty="0" smtClean="0"/>
              <a:t> </a:t>
            </a:r>
            <a:r>
              <a:rPr lang="en-GB" dirty="0" err="1" smtClean="0"/>
              <a:t>crys</a:t>
            </a:r>
            <a:r>
              <a:rPr lang="en-GB" dirty="0" smtClean="0"/>
              <a:t> </a:t>
            </a:r>
            <a:r>
              <a:rPr lang="en-GB" dirty="0" err="1" smtClean="0"/>
              <a:t>gwyn</a:t>
            </a:r>
            <a:r>
              <a:rPr lang="en-GB" dirty="0" smtClean="0"/>
              <a:t>, </a:t>
            </a:r>
            <a:r>
              <a:rPr lang="en-GB" dirty="0" err="1"/>
              <a:t>t</a:t>
            </a:r>
            <a:r>
              <a:rPr lang="en-GB" dirty="0" err="1" smtClean="0"/>
              <a:t>rowsus</a:t>
            </a:r>
            <a:r>
              <a:rPr lang="en-GB" dirty="0" smtClean="0"/>
              <a:t> </a:t>
            </a:r>
            <a:r>
              <a:rPr lang="en-GB" dirty="0" err="1" smtClean="0"/>
              <a:t>glas</a:t>
            </a:r>
            <a:r>
              <a:rPr lang="en-GB" dirty="0" smtClean="0"/>
              <a:t>, b</a:t>
            </a:r>
            <a:r>
              <a:rPr lang="cy-GB" dirty="0"/>
              <a:t>ŵ</a:t>
            </a:r>
            <a:r>
              <a:rPr lang="en-GB" dirty="0" err="1" smtClean="0"/>
              <a:t>ts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err="1"/>
              <a:t>s</a:t>
            </a:r>
            <a:r>
              <a:rPr lang="en-GB" dirty="0" err="1" smtClean="0"/>
              <a:t>gleiniog</a:t>
            </a:r>
            <a:r>
              <a:rPr lang="en-GB" dirty="0" smtClean="0"/>
              <a:t> a het </a:t>
            </a:r>
            <a:r>
              <a:rPr lang="en-GB" dirty="0" err="1" smtClean="0"/>
              <a:t>fawr</a:t>
            </a:r>
            <a:endParaRPr lang="cy-GB" dirty="0"/>
          </a:p>
        </p:txBody>
      </p:sp>
      <p:pic>
        <p:nvPicPr>
          <p:cNvPr id="1026" name="Picture 2" descr="silly wav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8376" y="1231755"/>
            <a:ext cx="4945207" cy="494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523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cleddyf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fe</a:t>
            </a:r>
            <a:r>
              <a:rPr lang="en-GB" dirty="0" smtClean="0"/>
              <a:t>.</a:t>
            </a:r>
            <a:endParaRPr lang="cy-GB" dirty="0"/>
          </a:p>
        </p:txBody>
      </p:sp>
      <p:pic>
        <p:nvPicPr>
          <p:cNvPr id="4" name="Picture 3" descr="https://sdk.bitmoji.com/me/sticker/j8ZQyhWh_E6XF0OZDnXi7SATyVeig0bGqzyNqTVZDdcxqqLJUsb25Q/10208389.png?p=dD1zO2w9ZW5fR0I.v1&amp;size=thumbnail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675" y="1117600"/>
            <a:ext cx="4874780" cy="43410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80003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yfed</a:t>
            </a:r>
            <a:r>
              <a:rPr lang="en-GB" dirty="0" smtClean="0"/>
              <a:t> </a:t>
            </a:r>
            <a:r>
              <a:rPr lang="en-GB" dirty="0" err="1" smtClean="0"/>
              <a:t>cwrw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Barti</a:t>
            </a:r>
            <a:r>
              <a:rPr lang="en-GB" dirty="0" smtClean="0"/>
              <a:t> </a:t>
            </a:r>
            <a:r>
              <a:rPr lang="en-GB" dirty="0" err="1" smtClean="0"/>
              <a:t>Ddu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bwyta</a:t>
            </a:r>
            <a:r>
              <a:rPr lang="en-GB" dirty="0" smtClean="0"/>
              <a:t> caws a bara.</a:t>
            </a:r>
            <a:endParaRPr lang="cy-GB" dirty="0"/>
          </a:p>
        </p:txBody>
      </p:sp>
      <p:pic>
        <p:nvPicPr>
          <p:cNvPr id="1026" name="Picture 2" descr="che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855" y="1122288"/>
            <a:ext cx="4895273" cy="48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578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32509" y="369454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cweryla</a:t>
            </a:r>
            <a:r>
              <a:rPr lang="en-GB" dirty="0" smtClean="0"/>
              <a:t>, </a:t>
            </a:r>
            <a:r>
              <a:rPr lang="en-GB" dirty="0" err="1" smtClean="0"/>
              <a:t>trysor</a:t>
            </a:r>
            <a:r>
              <a:rPr lang="en-GB" dirty="0" smtClean="0"/>
              <a:t> </a:t>
            </a:r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barot</a:t>
            </a:r>
            <a:r>
              <a:rPr lang="en-GB" dirty="0" smtClean="0"/>
              <a:t>.</a:t>
            </a:r>
            <a:endParaRPr lang="cy-GB" dirty="0"/>
          </a:p>
        </p:txBody>
      </p:sp>
      <p:pic>
        <p:nvPicPr>
          <p:cNvPr id="3074" name="Picture 2" descr="https://sdk.bitmoji.com/render/panel/10139382-103862693122_1-s5-v1.png?transparent=1&amp;palette=1&amp;scale=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459" y="2448845"/>
            <a:ext cx="3565741" cy="356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reasure ya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992" y="2342970"/>
            <a:ext cx="3319172" cy="3777492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3682" y="615783"/>
            <a:ext cx="2214032" cy="1731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3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teithio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Affrica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trysor</a:t>
            </a:r>
            <a:r>
              <a:rPr lang="en-GB" dirty="0" smtClean="0"/>
              <a:t> ac </a:t>
            </a:r>
            <a:r>
              <a:rPr lang="en-GB" dirty="0" err="1" smtClean="0"/>
              <a:t>aur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err="1" smtClean="0"/>
              <a:t>fawr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.</a:t>
            </a:r>
          </a:p>
          <a:p>
            <a:endParaRPr lang="cy-GB" dirty="0"/>
          </a:p>
        </p:txBody>
      </p:sp>
      <p:pic>
        <p:nvPicPr>
          <p:cNvPr id="4098" name="Picture 2" descr="tropical hammoc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066" y="824780"/>
            <a:ext cx="4499552" cy="449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321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109" y="2416752"/>
            <a:ext cx="6218382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gweld</a:t>
            </a:r>
            <a:r>
              <a:rPr lang="en-GB" dirty="0" smtClean="0"/>
              <a:t> </a:t>
            </a:r>
            <a:r>
              <a:rPr lang="en-GB" dirty="0" err="1" smtClean="0"/>
              <a:t>trysor</a:t>
            </a:r>
            <a:r>
              <a:rPr lang="en-GB" dirty="0" smtClean="0"/>
              <a:t> ac </a:t>
            </a:r>
            <a:r>
              <a:rPr lang="en-GB" dirty="0" err="1" smtClean="0"/>
              <a:t>aur</a:t>
            </a:r>
            <a:r>
              <a:rPr lang="en-GB" dirty="0" smtClean="0"/>
              <a:t> </a:t>
            </a:r>
            <a:r>
              <a:rPr lang="en-GB" dirty="0" err="1" smtClean="0"/>
              <a:t>sgleiniog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ffantastig</a:t>
            </a:r>
            <a:r>
              <a:rPr lang="en-GB" dirty="0" smtClean="0"/>
              <a:t>!</a:t>
            </a:r>
            <a:endParaRPr lang="cy-GB" dirty="0"/>
          </a:p>
        </p:txBody>
      </p:sp>
      <p:pic>
        <p:nvPicPr>
          <p:cNvPr id="7" name="Picture 6" descr="https://sdk.bitmoji.com/me/sticker/j8ZQyhWh_E6XF0OZDnXi7SATyVeig0bGqzyNqTVZDdcxqqLJUsb25Q/10211985.png?p=dD1zO2w9ZW5fR0I.v1&amp;size=thumbnail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347" y="854074"/>
            <a:ext cx="4844761" cy="44753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590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Oedd Barti Ddu yn </a:t>
            </a:r>
            <a:r>
              <a:rPr lang="cy-GB" dirty="0" smtClean="0">
                <a:latin typeface="Comic Sans MS" panose="030F0702030302020204" pitchFamily="66" charset="0"/>
              </a:rPr>
              <a:t>athrawes?</a:t>
            </a:r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Oedd. Roedd Barti Ddu yn .......</a:t>
            </a:r>
          </a:p>
          <a:p>
            <a:r>
              <a:rPr lang="cy-GB" dirty="0">
                <a:latin typeface="Comic Sans MS" panose="030F0702030302020204" pitchFamily="66" charset="0"/>
              </a:rPr>
              <a:t>Nac oedd. Roedd Barti Ddu yn ......</a:t>
            </a:r>
          </a:p>
          <a:p>
            <a:endParaRPr lang="en-GB" dirty="0" smtClean="0"/>
          </a:p>
          <a:p>
            <a:endParaRPr lang="cy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3050" y="1251265"/>
            <a:ext cx="36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56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6054" y="2028826"/>
            <a:ext cx="5747327" cy="1884039"/>
          </a:xfrm>
        </p:spPr>
        <p:txBody>
          <a:bodyPr>
            <a:norm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Oedd </a:t>
            </a:r>
            <a:r>
              <a:rPr lang="cy-GB" dirty="0" smtClean="0">
                <a:latin typeface="Comic Sans MS" panose="030F0702030302020204" pitchFamily="66" charset="0"/>
              </a:rPr>
              <a:t>e’n byw yn y ty?</a:t>
            </a:r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Oedd. Roedd Barti </a:t>
            </a:r>
            <a:r>
              <a:rPr lang="cy-GB" dirty="0" smtClean="0">
                <a:latin typeface="Comic Sans MS" panose="030F0702030302020204" pitchFamily="66" charset="0"/>
              </a:rPr>
              <a:t>Ddu ...</a:t>
            </a:r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Nac oedd. Roedd Barti </a:t>
            </a:r>
            <a:r>
              <a:rPr lang="cy-GB" dirty="0" smtClean="0">
                <a:latin typeface="Comic Sans MS" panose="030F0702030302020204" pitchFamily="66" charset="0"/>
              </a:rPr>
              <a:t>Ddu ... </a:t>
            </a:r>
            <a:endParaRPr lang="cy-GB" dirty="0"/>
          </a:p>
        </p:txBody>
      </p:sp>
      <p:pic>
        <p:nvPicPr>
          <p:cNvPr id="1028" name="Picture 4" descr="merry christma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040"/>
          <a:stretch/>
        </p:blipFill>
        <p:spPr bwMode="auto">
          <a:xfrm>
            <a:off x="6450616" y="2028827"/>
            <a:ext cx="4547223" cy="263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969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Oedd Barti Ddu yn </a:t>
            </a:r>
            <a:r>
              <a:rPr lang="cy-GB" dirty="0" smtClean="0">
                <a:latin typeface="Comic Sans MS" panose="030F0702030302020204" pitchFamily="66" charset="0"/>
              </a:rPr>
              <a:t>teithio i’r Affrica?</a:t>
            </a:r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Oedd. </a:t>
            </a:r>
            <a:endParaRPr lang="cy-GB" dirty="0" smtClean="0">
              <a:latin typeface="Comic Sans MS" panose="030F0702030302020204" pitchFamily="66" charset="0"/>
            </a:endParaRPr>
          </a:p>
          <a:p>
            <a:r>
              <a:rPr lang="cy-GB" dirty="0" smtClean="0">
                <a:latin typeface="Comic Sans MS" panose="030F0702030302020204" pitchFamily="66" charset="0"/>
              </a:rPr>
              <a:t>Nac </a:t>
            </a:r>
            <a:r>
              <a:rPr lang="cy-GB" dirty="0">
                <a:latin typeface="Comic Sans MS" panose="030F0702030302020204" pitchFamily="66" charset="0"/>
              </a:rPr>
              <a:t>oedd. </a:t>
            </a:r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8255" y="1509424"/>
            <a:ext cx="3910868" cy="391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91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latin typeface="Comic Sans MS" panose="030F0702030302020204" pitchFamily="66" charset="0"/>
              </a:rPr>
              <a:t>Oedd?</a:t>
            </a:r>
            <a:endParaRPr lang="cy-GB" dirty="0">
              <a:latin typeface="Comic Sans MS" panose="030F0702030302020204" pitchFamily="66" charset="0"/>
            </a:endParaRPr>
          </a:p>
          <a:p>
            <a:endParaRPr lang="cy-GB" dirty="0"/>
          </a:p>
        </p:txBody>
      </p:sp>
      <p:pic>
        <p:nvPicPr>
          <p:cNvPr id="2052" name="Picture 4" descr="https://sdk.bitmoji.com/render/panel/10227517-103862693122_1-s5-v1.png?transparent=1&amp;palette=1&amp;scale=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745" y="936336"/>
            <a:ext cx="4962236" cy="4962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5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7053122"/>
              </p:ext>
            </p:extLst>
          </p:nvPr>
        </p:nvGraphicFramePr>
        <p:xfrm>
          <a:off x="838200" y="1825625"/>
          <a:ext cx="10515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32145113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58868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656941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endParaRPr lang="cy-GB" dirty="0">
              <a:solidFill>
                <a:schemeClr val="dk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34858" t="21590" r="14309" b="6755"/>
          <a:stretch/>
        </p:blipFill>
        <p:spPr>
          <a:xfrm>
            <a:off x="2012482" y="529112"/>
            <a:ext cx="7285522" cy="577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63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4828" t="24785" r="25542" b="14143"/>
          <a:stretch/>
        </p:blipFill>
        <p:spPr>
          <a:xfrm>
            <a:off x="1982804" y="616016"/>
            <a:ext cx="8191099" cy="5669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50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Rectangle 4"/>
          <p:cNvSpPr/>
          <p:nvPr/>
        </p:nvSpPr>
        <p:spPr>
          <a:xfrm>
            <a:off x="361387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25543" t="22931" r="25955" b="14559"/>
          <a:stretch/>
        </p:blipFill>
        <p:spPr>
          <a:xfrm>
            <a:off x="1828801" y="500512"/>
            <a:ext cx="7979342" cy="578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13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l="26269" t="23885" r="25505" b="16610"/>
          <a:stretch/>
        </p:blipFill>
        <p:spPr bwMode="auto">
          <a:xfrm>
            <a:off x="658761" y="540775"/>
            <a:ext cx="10766323" cy="573220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6616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Rectangle 4"/>
          <p:cNvSpPr/>
          <p:nvPr/>
        </p:nvSpPr>
        <p:spPr>
          <a:xfrm>
            <a:off x="332509" y="341746"/>
            <a:ext cx="11526982" cy="61514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0387495"/>
              </p:ext>
            </p:extLst>
          </p:nvPr>
        </p:nvGraphicFramePr>
        <p:xfrm>
          <a:off x="434109" y="340347"/>
          <a:ext cx="11212946" cy="62865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06473">
                  <a:extLst>
                    <a:ext uri="{9D8B030D-6E8A-4147-A177-3AD203B41FA5}">
                      <a16:colId xmlns:a16="http://schemas.microsoft.com/office/drawing/2014/main" val="1067436670"/>
                    </a:ext>
                  </a:extLst>
                </a:gridCol>
                <a:gridCol w="5606473">
                  <a:extLst>
                    <a:ext uri="{9D8B030D-6E8A-4147-A177-3AD203B41FA5}">
                      <a16:colId xmlns:a16="http://schemas.microsoft.com/office/drawing/2014/main" val="1402923370"/>
                    </a:ext>
                  </a:extLst>
                </a:gridCol>
              </a:tblGrid>
              <a:tr h="1404126">
                <a:tc>
                  <a:txBody>
                    <a:bodyPr/>
                    <a:lstStyle/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Enw</a:t>
                      </a:r>
                      <a:r>
                        <a:rPr lang="cy-GB" sz="14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: Alison Evans</a:t>
                      </a: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Teitl y wers</a:t>
                      </a:r>
                      <a:r>
                        <a:rPr lang="cy-GB" sz="14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: Barti</a:t>
                      </a:r>
                      <a:r>
                        <a:rPr lang="cy-GB" sz="1400" b="0" i="0" u="none" strike="noStrike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Ddu</a:t>
                      </a:r>
                      <a:endParaRPr lang="cy-GB" sz="1400" b="0" i="0" u="none" strike="noStrike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Nod y wers</a:t>
                      </a:r>
                      <a:r>
                        <a:rPr lang="cy-GB" sz="1400" b="0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cy-GB" sz="14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amser </a:t>
                      </a: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gorffennol – </a:t>
                      </a:r>
                      <a:r>
                        <a:rPr lang="cy-GB" sz="1400" b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roedd e’n a Barti Ddu.</a:t>
                      </a:r>
                      <a:endParaRPr lang="cy-GB" sz="1400" b="0" dirty="0" smtClean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Blwyddyn</a:t>
                      </a:r>
                      <a:r>
                        <a:rPr lang="cy-GB" sz="1400" b="0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cy-GB" sz="14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C</a:t>
                      </a: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yfnod Allweddol 2</a:t>
                      </a:r>
                      <a:endParaRPr lang="cy-GB" sz="1400" b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Targedau Iaith Bersonol:</a:t>
                      </a:r>
                      <a:endParaRPr lang="cy-GB" sz="1400" dirty="0" smtClean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GB" sz="1000" b="0" dirty="0" smtClean="0">
                        <a:solidFill>
                          <a:schemeClr val="tx1"/>
                        </a:solidFill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cy-GB" sz="100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1.Berfau: Rydyn ni'n tueddi dweud (tend to say) ‘Barod?’ / ‘Deall?’ ar lafar ond ceisiwch ddod i’r arfer â dweud y frawddeg yn llawn. Barod? &gt; Ydych chi’n barod? Deall? &gt; Ydych chi’n deall? </a:t>
                      </a: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cy-GB" sz="100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2. Ynganu:: Ceisiwch ymarfer geiriau gyda ‘y’ ‘u’. Cofiwch, ‘y’ not ‘i’. e.e. . gwmpas i dosbarth X </a:t>
                      </a: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cy-GB" sz="100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3. Gorchmynion: Byddwch yn ofalus. e.e. Dim ysgrifennwch &gt; Dim ysgrifennu Helpu Jo &gt; Helpwch Jo </a:t>
                      </a:r>
                      <a:endParaRPr lang="en-GB" sz="1000" b="0" dirty="0" smtClean="0">
                        <a:solidFill>
                          <a:schemeClr val="tx1"/>
                        </a:solidFill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390931"/>
                  </a:ext>
                </a:extLst>
              </a:tr>
              <a:tr h="2050023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Ffocws Iaith / Patrymau:​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i="0" kern="120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Roedd</a:t>
                      </a:r>
                      <a:r>
                        <a:rPr lang="en-GB" sz="1400" b="1" i="0" kern="120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1" i="0" kern="120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400" b="1" i="0" kern="120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…</a:t>
                      </a:r>
                      <a:endParaRPr lang="en-GB" sz="1400" b="1" i="0" kern="1200" dirty="0" smtClean="0">
                        <a:solidFill>
                          <a:srgbClr val="0070C0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400" b="1" i="0" kern="1200" dirty="0" smtClean="0">
                        <a:solidFill>
                          <a:srgbClr val="0070C0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cy-GB" sz="1400" b="1" dirty="0" smtClean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er enghraifft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…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400" b="1" i="0" kern="1200" baseline="0" dirty="0" smtClean="0">
                        <a:solidFill>
                          <a:srgbClr val="0070C0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Roedd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byw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…</a:t>
                      </a: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Roedd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gwisgo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…</a:t>
                      </a: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Roedd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1" i="0" kern="1200" baseline="0" dirty="0" err="1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hoffi</a:t>
                      </a:r>
                      <a:r>
                        <a:rPr lang="en-GB" sz="1400" b="1" i="0" kern="1200" baseline="0" dirty="0" smtClean="0">
                          <a:solidFill>
                            <a:srgbClr val="0070C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…</a:t>
                      </a:r>
                      <a:endParaRPr lang="en-GB" sz="1400" b="0" i="0" kern="1200" baseline="0" dirty="0" smtClean="0">
                        <a:solidFill>
                          <a:srgbClr val="FF0000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Gweithgareddau: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sng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Driliau</a:t>
                      </a:r>
                      <a:endParaRPr lang="cy-GB" sz="1400" b="1" i="0" u="sng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Geiriau</a:t>
                      </a:r>
                      <a:r>
                        <a:rPr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newydd</a:t>
                      </a:r>
                      <a:r>
                        <a:rPr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gem - </a:t>
                      </a:r>
                      <a:r>
                        <a:rPr lang="cy-GB" sz="1400" dirty="0" smtClean="0">
                          <a:latin typeface="Comic Sans MS" panose="030F0702030302020204" pitchFamily="66" charset="0"/>
                        </a:rPr>
                        <a:t>gwrando ac yna ailadrodd</a:t>
                      </a:r>
                      <a:endParaRPr lang="en-GB" sz="1400" b="0" i="1" kern="1200" baseline="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Patrymau brawddegau dril </a:t>
                      </a:r>
                      <a:r>
                        <a:rPr lang="cy-GB" sz="1400" b="0" i="1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(Roedd e’n ...)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Darllen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stori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1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GB" sz="1400" b="0" i="1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Dyma</a:t>
                      </a:r>
                      <a:r>
                        <a:rPr lang="en-GB" sz="1400" b="0" i="1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1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Barti</a:t>
                      </a:r>
                      <a:r>
                        <a:rPr lang="en-GB" sz="1400" b="0" i="1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1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Ddu</a:t>
                      </a:r>
                      <a:r>
                        <a:rPr lang="en-GB" sz="1400" b="0" i="1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). G</a:t>
                      </a:r>
                      <a:r>
                        <a:rPr lang="cy-GB" sz="1400" dirty="0" smtClean="0">
                          <a:latin typeface="Comic Sans MS" panose="030F0702030302020204" pitchFamily="66" charset="0"/>
                        </a:rPr>
                        <a:t>wrando ac ateb cwestiynau</a:t>
                      </a:r>
                      <a:endParaRPr lang="en-GB" sz="1400" b="0" i="1" kern="1200" baseline="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Tarsia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- </a:t>
                      </a:r>
                      <a:r>
                        <a:rPr lang="cy-GB" sz="1400" dirty="0" smtClean="0">
                          <a:latin typeface="Comic Sans MS" panose="030F0702030302020204" pitchFamily="66" charset="0"/>
                        </a:rPr>
                        <a:t>cyfateb cwestiwn ac ateb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i="1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Pyramid - </a:t>
                      </a:r>
                      <a:r>
                        <a:rPr lang="cy-GB" sz="1400" dirty="0" smtClean="0">
                          <a:latin typeface="Comic Sans MS" panose="030F0702030302020204" pitchFamily="66" charset="0"/>
                        </a:rPr>
                        <a:t>cyfieithu'r frawddeg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i="1" dirty="0" err="1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Os</a:t>
                      </a:r>
                      <a:r>
                        <a:rPr lang="en-GB" sz="1400" i="1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i="1" dirty="0" err="1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amser</a:t>
                      </a:r>
                      <a:r>
                        <a:rPr lang="en-GB" sz="1400" i="1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400" i="1" dirty="0" err="1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ysgrifennu</a:t>
                      </a:r>
                      <a:r>
                        <a:rPr lang="en-GB" sz="1400" i="1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am </a:t>
                      </a:r>
                      <a:r>
                        <a:rPr lang="en-GB" sz="1400" i="1" dirty="0" err="1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môr-leidr</a:t>
                      </a:r>
                      <a:r>
                        <a:rPr lang="en-GB" sz="1400" i="1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.</a:t>
                      </a:r>
                      <a:endParaRPr lang="cy-GB" sz="1400" i="1" dirty="0" smtClean="0"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**Mae'r holl weithgareddau yn helpu gyda siarad, darllen ac ysgrifennu**</a:t>
                      </a:r>
                      <a:endParaRPr lang="cy-GB" sz="1400" b="1" i="0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4162410"/>
                  </a:ext>
                </a:extLst>
              </a:tr>
              <a:tr h="2537479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Gwybodaeth flaenorol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Pwnc ysgol.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Gwaith blaenorol ar y gorffennol</a:t>
                      </a:r>
                      <a:endParaRPr lang="cy-GB" sz="1400" b="0" i="0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Roedd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ar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tywydd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Roeddwn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- </a:t>
                      </a:r>
                      <a:r>
                        <a:rPr lang="cy-GB" sz="1400" dirty="0" smtClean="0">
                          <a:latin typeface="Comic Sans MS" panose="030F0702030302020204" pitchFamily="66" charset="0"/>
                        </a:rPr>
                        <a:t>siarad amdanoch chi</a:t>
                      </a:r>
                      <a:r>
                        <a:rPr lang="cy-GB" sz="1400" baseline="0" dirty="0" smtClean="0">
                          <a:latin typeface="Comic Sans MS" panose="030F0702030302020204" pitchFamily="66" charset="0"/>
                        </a:rPr>
                        <a:t> ei</a:t>
                      </a:r>
                      <a:r>
                        <a:rPr lang="cy-GB" sz="1400" dirty="0" smtClean="0">
                          <a:latin typeface="Comic Sans MS" panose="030F0702030302020204" pitchFamily="66" charset="0"/>
                        </a:rPr>
                        <a:t>ch hun</a:t>
                      </a:r>
                      <a:endParaRPr lang="en-GB" sz="1400" b="0" i="0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aseline="0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Gorchmynion</a:t>
                      </a:r>
                      <a:r>
                        <a:rPr lang="cy-GB" sz="1400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– lluosog ac unigol e.e.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sz="1400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Gwrandewch arna i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sz="1400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Edrychwch arna i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sz="1400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Dywedwch ar fy ôl i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sz="1400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Ailadroddwch. </a:t>
                      </a:r>
                      <a:endParaRPr lang="cy-GB" sz="1400" b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Geirfa:</a:t>
                      </a:r>
                      <a:r>
                        <a:rPr lang="en-US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​</a:t>
                      </a: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400" b="1" i="0" u="sng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dirty="0" smtClean="0">
                          <a:solidFill>
                            <a:schemeClr val="dk1"/>
                          </a:solidFill>
                          <a:latin typeface="Comic Sans MS" panose="030F0702030302020204" pitchFamily="66" charset="0"/>
                        </a:rPr>
                        <a:t>*sgerbwd               *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clwt </a:t>
                      </a:r>
                      <a:r>
                        <a:rPr lang="cy-GB" sz="1400" kern="1200" dirty="0" smtClean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lygad (llygad</a:t>
                      </a:r>
                      <a:r>
                        <a:rPr lang="cy-GB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– </a:t>
                      </a:r>
                      <a:r>
                        <a:rPr lang="cy-GB" sz="1400" kern="1200" baseline="0" dirty="0" smtClean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treiglad meddal</a:t>
                      </a:r>
                      <a:r>
                        <a:rPr lang="cy-GB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)</a:t>
                      </a:r>
                      <a:endParaRPr lang="cy-GB" sz="1400" kern="1200" dirty="0" smtClean="0">
                        <a:solidFill>
                          <a:schemeClr val="dk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dirty="0" smtClean="0">
                          <a:solidFill>
                            <a:schemeClr val="dk1"/>
                          </a:solidFill>
                          <a:latin typeface="Comic Sans MS" panose="030F0702030302020204" pitchFamily="66" charset="0"/>
                        </a:rPr>
                        <a:t>*llong                     *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Parot  </a:t>
                      </a:r>
                      <a:endParaRPr lang="cy-GB" sz="1400" dirty="0" smtClean="0">
                        <a:solidFill>
                          <a:schemeClr val="dk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dirty="0" smtClean="0">
                          <a:solidFill>
                            <a:schemeClr val="dk1"/>
                          </a:solidFill>
                          <a:latin typeface="Comic Sans MS" panose="030F0702030302020204" pitchFamily="66" charset="0"/>
                        </a:rPr>
                        <a:t>*baner                    *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Bachyn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dirty="0" smtClean="0">
                          <a:solidFill>
                            <a:schemeClr val="dk1"/>
                          </a:solidFill>
                          <a:latin typeface="Comic Sans MS" panose="030F0702030302020204" pitchFamily="66" charset="0"/>
                        </a:rPr>
                        <a:t>*ynys                      *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Teithio </a:t>
                      </a:r>
                      <a:endParaRPr lang="cy-GB" sz="1400" dirty="0" smtClean="0">
                        <a:solidFill>
                          <a:schemeClr val="dk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fontAlgn="base"/>
                      <a:r>
                        <a:rPr lang="cy-GB" sz="1400" dirty="0" smtClean="0">
                          <a:solidFill>
                            <a:schemeClr val="dk1"/>
                          </a:solidFill>
                          <a:latin typeface="Comic Sans MS" panose="030F0702030302020204" pitchFamily="66" charset="0"/>
                        </a:rPr>
                        <a:t>*cwmpawd              *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Cleddyf </a:t>
                      </a:r>
                      <a:endParaRPr lang="cy-GB" sz="1400" dirty="0" smtClean="0">
                        <a:solidFill>
                          <a:schemeClr val="dk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dirty="0" smtClean="0">
                          <a:solidFill>
                            <a:schemeClr val="dk1"/>
                          </a:solidFill>
                          <a:latin typeface="Comic Sans MS" panose="030F0702030302020204" pitchFamily="66" charset="0"/>
                        </a:rPr>
                        <a:t>*trysor                   *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Map </a:t>
                      </a:r>
                      <a:endParaRPr lang="en-US" sz="1400" b="1" i="0" u="sng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67752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2594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3128</TotalTime>
  <Words>519</Words>
  <Application>Microsoft Office PowerPoint</Application>
  <PresentationFormat>Widescreen</PresentationFormat>
  <Paragraphs>99</Paragraphs>
  <Slides>47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Arial</vt:lpstr>
      <vt:lpstr>Calibri</vt:lpstr>
      <vt:lpstr>Calibri Light</vt:lpstr>
      <vt:lpstr>Comic Sans MS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Barti Ddu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Barti Ddu</dc:title>
  <dc:creator>Alison Evans (2413017)</dc:creator>
  <cp:lastModifiedBy>Alison Evans (2413017)</cp:lastModifiedBy>
  <cp:revision>50</cp:revision>
  <cp:lastPrinted>2024-11-19T16:32:22Z</cp:lastPrinted>
  <dcterms:created xsi:type="dcterms:W3CDTF">2024-11-12T16:53:27Z</dcterms:created>
  <dcterms:modified xsi:type="dcterms:W3CDTF">2024-11-20T21:00:51Z</dcterms:modified>
</cp:coreProperties>
</file>